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3/17/2022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923A1CC3-2375-41D4-9E03-427CAF2A4C1A}" type="datetimeFigureOut">
              <a:rPr lang="en-US" dirty="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smtClean="0"/>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4" name="Date Placeholder 3"/>
          <p:cNvSpPr>
            <a:spLocks noGrp="1"/>
          </p:cNvSpPr>
          <p:nvPr>
            <p:ph type="dt" sz="half" idx="10"/>
          </p:nvPr>
        </p:nvSpPr>
        <p:spPr/>
        <p:txBody>
          <a:bodyPr/>
          <a:lstStyle/>
          <a:p>
            <a:fld id="{AFF16868-8199-4C2C-A5B1-63AEE139F88E}"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smtClean="0"/>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4" name="Date Placeholder 3"/>
          <p:cNvSpPr>
            <a:spLocks noGrp="1"/>
          </p:cNvSpPr>
          <p:nvPr>
            <p:ph type="dt" sz="half" idx="10"/>
          </p:nvPr>
        </p:nvSpPr>
        <p:spPr/>
        <p:txBody>
          <a:bodyPr/>
          <a:lstStyle/>
          <a:p>
            <a:fld id="{AAD9FF7F-6988-44CC-821B-644E70CD2F73}"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5C12C299-16B2-4475-990D-751901EACC14}"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3/17/2022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F34E6425-0181-43F2-84FC-787E803FD2F8}"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76E86A4C-8E40-4F87-A4F0-01A0687C5742}" type="datetimeFigureOut">
              <a:rPr lang="en-US" dirty="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smtClean="0"/>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5E72C73-2D91-4E12-BA25-F0AA0C03599B}" type="datetimeFigureOut">
              <a:rPr lang="en-US" dirty="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3/17/2022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fr-FR" dirty="0" smtClean="0"/>
              <a:t>Cours2-Résumés des textes exercices</a:t>
            </a:r>
            <a:endParaRPr lang="cs-CZ" dirty="0"/>
          </a:p>
        </p:txBody>
      </p:sp>
      <p:sp>
        <p:nvSpPr>
          <p:cNvPr id="3" name="Podnadpis 2"/>
          <p:cNvSpPr>
            <a:spLocks noGrp="1"/>
          </p:cNvSpPr>
          <p:nvPr>
            <p:ph type="subTitle" idx="1"/>
          </p:nvPr>
        </p:nvSpPr>
        <p:spPr/>
        <p:txBody>
          <a:bodyPr/>
          <a:lstStyle/>
          <a:p>
            <a:r>
              <a:rPr lang="cs-CZ" dirty="0"/>
              <a:t>PRFJA006 Francouzsko-česká srovnávací stylistika</a:t>
            </a:r>
          </a:p>
        </p:txBody>
      </p:sp>
      <p:sp>
        <p:nvSpPr>
          <p:cNvPr id="4"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chemeClr val="tx1"/>
                </a:solidFill>
                <a:effectLst/>
                <a:latin typeface="Arial" panose="020B0604020202020204" pitchFamily="34" charset="0"/>
              </a:rPr>
              <a:t>PRFJA004</a:t>
            </a:r>
            <a:r>
              <a:rPr kumimoji="0" lang="cs-CZ" altLang="cs-CZ" sz="1800" b="0" i="0" u="none" strike="noStrike" cap="none" normalizeH="0" baseline="0" smtClean="0">
                <a:ln>
                  <a:noFill/>
                </a:ln>
                <a:solidFill>
                  <a:schemeClr val="tx1"/>
                </a:solidFill>
                <a:effectLst/>
                <a:latin typeface="Arial" panose="020B0604020202020204" pitchFamily="34" charset="0"/>
              </a:rPr>
              <a:t> Odborný překladatelský seminář II</a:t>
            </a:r>
            <a:r>
              <a:rPr kumimoji="0" lang="cs-CZ" altLang="cs-CZ" sz="900" b="0" i="0" u="none" strike="noStrike" cap="none" normalizeH="0" baseline="0" smtClean="0">
                <a:ln>
                  <a:noFill/>
                </a:ln>
                <a:solidFill>
                  <a:srgbClr val="0A0A0A"/>
                </a:solidFill>
                <a:effectLst/>
                <a:latin typeface="Open Sans"/>
              </a:rPr>
              <a:t> </a:t>
            </a:r>
            <a:r>
              <a:rPr kumimoji="0" lang="cs-CZ" altLang="cs-CZ" sz="900" b="0" i="0" u="none" strike="noStrike" cap="none" normalizeH="0" baseline="0" smtClean="0">
                <a:ln>
                  <a:noFill/>
                </a:ln>
                <a:solidFill>
                  <a:schemeClr val="tx1"/>
                </a:solidFill>
                <a:effectLst/>
              </a:rPr>
              <a:t> </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2250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dirty="0" smtClean="0"/>
              <a:t>III 2/ </a:t>
            </a:r>
            <a:r>
              <a:rPr lang="fr-FR" dirty="0"/>
              <a:t>BUFFON, Discours sur le style, 1753</a:t>
            </a:r>
            <a:endParaRPr lang="cs-CZ" dirty="0"/>
          </a:p>
        </p:txBody>
      </p:sp>
      <p:sp>
        <p:nvSpPr>
          <p:cNvPr id="3" name="Obdélník 2"/>
          <p:cNvSpPr/>
          <p:nvPr/>
        </p:nvSpPr>
        <p:spPr>
          <a:xfrm>
            <a:off x="2674776" y="2752159"/>
            <a:ext cx="6096000" cy="2585323"/>
          </a:xfrm>
          <a:prstGeom prst="rect">
            <a:avLst/>
          </a:prstGeom>
        </p:spPr>
        <p:txBody>
          <a:bodyPr>
            <a:spAutoFit/>
          </a:bodyPr>
          <a:lstStyle/>
          <a:p>
            <a:pPr algn="just"/>
            <a:r>
              <a:rPr lang="fr-FR" dirty="0">
                <a:latin typeface="Times New Roman" panose="02020603050405020304" pitchFamily="18" charset="0"/>
                <a:ea typeface="Calibri" panose="020F0502020204030204" pitchFamily="34" charset="0"/>
              </a:rPr>
              <a:t>Pour écrire correctement, on doit connaître son sujet et faire un plan. En rédigeant, on devra suivre ce plan, fidèlement et sans digression afin de préserver l'unité et la clarté du texte. Un vocabulaire élégant, sans précisions techniques, donnera de la noblesse à l'ensemble. On devra également se défier de l'inspiration et de la facilité afin que le style soit sérieux et même imposant. Enfin l'éloquence naîtra de la sincérité, à condition toutefois d'éviter toute ardeur excessive, car le style doit être adapté aux idées dont il est l'expression naturelle.</a:t>
            </a:r>
            <a:endParaRPr lang="cs-CZ" dirty="0"/>
          </a:p>
        </p:txBody>
      </p:sp>
    </p:spTree>
    <p:extLst>
      <p:ext uri="{BB962C8B-B14F-4D97-AF65-F5344CB8AC3E}">
        <p14:creationId xmlns:p14="http://schemas.microsoft.com/office/powerpoint/2010/main" val="1169424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54954" y="973668"/>
            <a:ext cx="9323324" cy="706964"/>
          </a:xfrm>
        </p:spPr>
        <p:txBody>
          <a:bodyPr/>
          <a:lstStyle/>
          <a:p>
            <a:r>
              <a:rPr lang="fr-FR" dirty="0" smtClean="0"/>
              <a:t>III 3/ PAUL </a:t>
            </a:r>
            <a:r>
              <a:rPr lang="fr-FR" dirty="0"/>
              <a:t>VIRIUO, </a:t>
            </a:r>
            <a:r>
              <a:rPr lang="fr-FR" sz="2800" dirty="0"/>
              <a:t>« Alerte dans le cyberespace ». </a:t>
            </a:r>
            <a:r>
              <a:rPr lang="fr-FR" sz="2800" i="1" dirty="0"/>
              <a:t>Le Monde diplomatique</a:t>
            </a:r>
            <a:r>
              <a:rPr lang="fr-FR" sz="2800" dirty="0"/>
              <a:t>, août 1995</a:t>
            </a:r>
            <a:endParaRPr lang="cs-CZ" sz="2800" dirty="0"/>
          </a:p>
        </p:txBody>
      </p:sp>
      <p:sp>
        <p:nvSpPr>
          <p:cNvPr id="4" name="Obdélník 3"/>
          <p:cNvSpPr/>
          <p:nvPr/>
        </p:nvSpPr>
        <p:spPr>
          <a:xfrm>
            <a:off x="1154954" y="2947530"/>
            <a:ext cx="10095721" cy="2585323"/>
          </a:xfrm>
          <a:prstGeom prst="rect">
            <a:avLst/>
          </a:prstGeom>
        </p:spPr>
        <p:txBody>
          <a:bodyPr wrap="square">
            <a:spAutoFit/>
          </a:bodyPr>
          <a:lstStyle/>
          <a:p>
            <a:pPr algn="just"/>
            <a:r>
              <a:rPr lang="fr-FR" dirty="0"/>
              <a:t>La primauté de l’instant est une question politique et militaire. Le temps réel a aboli l’espace. Ceci transforme nos rapports au monde. Les murs du son et de la chaleur ont été franchis. Il nous faut entrer dans le troisième, celui de la vitesse de la lumière et du temps, ce qui est déstabilisant. C’est une nécessité citoyenne de le montrer. Il s’agit d’un fait majeur qui touche aux liens entre diplomatie, démocratie et espace. La distance transforme le contact et le désoriente. Il est essentiel d’analyser l’altération de la perception du réel qui en découle. De fait, il est nécessaire d’éliminer les mauvais aspects d’une technologie afin de l’améliorer. Le web transforme, en effet, notre relation à l’autre et au monde.</a:t>
            </a:r>
            <a:endParaRPr lang="cs-CZ" dirty="0"/>
          </a:p>
        </p:txBody>
      </p:sp>
    </p:spTree>
    <p:extLst>
      <p:ext uri="{BB962C8B-B14F-4D97-AF65-F5344CB8AC3E}">
        <p14:creationId xmlns:p14="http://schemas.microsoft.com/office/powerpoint/2010/main" val="1137449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asedací místnost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Zasedací síň</Template>
  <TotalTime>0</TotalTime>
  <Words>286</Words>
  <Application>Microsoft Office PowerPoint</Application>
  <PresentationFormat>Širokoúhlá obrazovka</PresentationFormat>
  <Paragraphs>7</Paragraphs>
  <Slides>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vt:i4>
      </vt:variant>
    </vt:vector>
  </HeadingPairs>
  <TitlesOfParts>
    <vt:vector size="10" baseType="lpstr">
      <vt:lpstr>Arial</vt:lpstr>
      <vt:lpstr>Calibri</vt:lpstr>
      <vt:lpstr>Century Gothic</vt:lpstr>
      <vt:lpstr>Open Sans</vt:lpstr>
      <vt:lpstr>Times New Roman</vt:lpstr>
      <vt:lpstr>Wingdings 3</vt:lpstr>
      <vt:lpstr>Zasedací místnost Ion</vt:lpstr>
      <vt:lpstr>Cours2-Résumés des textes exercices</vt:lpstr>
      <vt:lpstr>III 2/ BUFFON, Discours sur le style, 1753</vt:lpstr>
      <vt:lpstr>III 3/ PAUL VIRIUO, « Alerte dans le cyberespace ». Le Monde diplomatique, août 1995</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Cours2-Résumés des textes exercices</dc:title>
  <dc:creator>Katia Émilie V. Hayek</dc:creator>
  <cp:lastModifiedBy>Katia Émilie V. Hayek</cp:lastModifiedBy>
  <cp:revision>1</cp:revision>
  <dcterms:created xsi:type="dcterms:W3CDTF">2022-03-17T11:33:49Z</dcterms:created>
  <dcterms:modified xsi:type="dcterms:W3CDTF">2022-03-17T11:38:02Z</dcterms:modified>
</cp:coreProperties>
</file>