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88" r:id="rId9"/>
    <p:sldId id="263" r:id="rId10"/>
    <p:sldId id="264" r:id="rId11"/>
    <p:sldId id="265" r:id="rId12"/>
    <p:sldId id="266" r:id="rId13"/>
    <p:sldId id="293" r:id="rId14"/>
    <p:sldId id="289" r:id="rId15"/>
    <p:sldId id="267" r:id="rId16"/>
    <p:sldId id="268" r:id="rId17"/>
    <p:sldId id="269" r:id="rId18"/>
    <p:sldId id="270" r:id="rId19"/>
    <p:sldId id="271" r:id="rId20"/>
    <p:sldId id="272" r:id="rId21"/>
    <p:sldId id="290" r:id="rId22"/>
    <p:sldId id="273" r:id="rId23"/>
    <p:sldId id="291" r:id="rId24"/>
    <p:sldId id="274" r:id="rId25"/>
    <p:sldId id="275" r:id="rId26"/>
    <p:sldId id="276" r:id="rId27"/>
    <p:sldId id="277" r:id="rId28"/>
    <p:sldId id="278" r:id="rId29"/>
    <p:sldId id="279" r:id="rId30"/>
    <p:sldId id="292" r:id="rId31"/>
    <p:sldId id="280" r:id="rId32"/>
    <p:sldId id="281" r:id="rId33"/>
    <p:sldId id="282" r:id="rId34"/>
    <p:sldId id="283" r:id="rId35"/>
    <p:sldId id="284" r:id="rId36"/>
    <p:sldId id="285" r:id="rId37"/>
    <p:sldId id="286" r:id="rId38"/>
    <p:sldId id="287" r:id="rId39"/>
  </p:sldIdLst>
  <p:sldSz cx="10080625" cy="7559675"/>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11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cs-CZ"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3" name="Zástupný symbol pro datum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cs-CZ"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4" name="Zástupný symbol pro zápatí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cs-CZ"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5" name="Zástupný symbol pro číslo snímku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9481F9BE-7269-4874-B850-889F1BFF529B}" type="slidenum">
              <a:t>‹#›</a:t>
            </a:fld>
            <a:endParaRPr lang="cs-CZ" sz="1400" b="0" i="0" u="none" strike="noStrike" kern="1200" cap="none" spc="0" baseline="0">
              <a:solidFill>
                <a:srgbClr val="000000"/>
              </a:solidFill>
              <a:uFillTx/>
              <a:latin typeface="Liberation Sans" pitchFamily="18"/>
              <a:ea typeface="Microsoft YaHei" pitchFamily="2"/>
              <a:cs typeface="Arial" pitchFamily="2"/>
            </a:endParaRPr>
          </a:p>
        </p:txBody>
      </p:sp>
    </p:spTree>
    <p:extLst>
      <p:ext uri="{BB962C8B-B14F-4D97-AF65-F5344CB8AC3E}">
        <p14:creationId xmlns:p14="http://schemas.microsoft.com/office/powerpoint/2010/main" val="3074875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107000" y="812517"/>
            <a:ext cx="5345280" cy="4008958"/>
          </a:xfrm>
          <a:prstGeom prst="rect">
            <a:avLst/>
          </a:prstGeom>
          <a:noFill/>
          <a:ln>
            <a:noFill/>
            <a:prstDash val="solid"/>
          </a:ln>
        </p:spPr>
      </p:sp>
      <p:sp>
        <p:nvSpPr>
          <p:cNvPr id="3" name="Zástupný symbol pro poznámky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noAutofit/>
          </a:bodyPr>
          <a:lstStyle/>
          <a:p>
            <a:pPr lvl="0"/>
            <a:endParaRPr lang="cs-CZ"/>
          </a:p>
        </p:txBody>
      </p:sp>
      <p:sp>
        <p:nvSpPr>
          <p:cNvPr id="4" name="Zástupný symbol pro záhlaví 3"/>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cs-CZ"/>
          </a:p>
        </p:txBody>
      </p:sp>
      <p:sp>
        <p:nvSpPr>
          <p:cNvPr id="5" name="Zástupný symbol pro datum 4"/>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cs-CZ"/>
          </a:p>
        </p:txBody>
      </p:sp>
      <p:sp>
        <p:nvSpPr>
          <p:cNvPr id="6" name="Zástupný symbol pro zápatí 5"/>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cs-CZ"/>
          </a:p>
        </p:txBody>
      </p:sp>
      <p:sp>
        <p:nvSpPr>
          <p:cNvPr id="7" name="Zástupný symbol pro číslo snímku 6"/>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fld id="{0B01EDBE-CF80-4339-9C3D-A7C71834F164}" type="slidenum">
              <a:t>‹#›</a:t>
            </a:fld>
            <a:endParaRPr lang="cs-CZ"/>
          </a:p>
        </p:txBody>
      </p:sp>
    </p:spTree>
    <p:extLst>
      <p:ext uri="{BB962C8B-B14F-4D97-AF65-F5344CB8AC3E}">
        <p14:creationId xmlns:p14="http://schemas.microsoft.com/office/powerpoint/2010/main" val="2670699870"/>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cs-CZ" sz="20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703FA88-5611-4AD7-B225-B4AAE880C8F0}" type="slidenum">
              <a:t>1</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7449E9C-589F-43C0-AA04-3C1D8F34D483}" type="slidenum">
              <a:t>11</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BB57BF97-CB85-4A7B-9C5A-7DCF2F0D0B1C}" type="slidenum">
              <a:t>12</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B58197F-B033-4E8C-BA4D-2F69646C009E}" type="slidenum">
              <a:t>15</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0A1717-6232-4A73-99D3-29EF62DF743C}" type="slidenum">
              <a:t>16</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3796A38-954A-4BEE-A91B-D4FD6486B706}" type="slidenum">
              <a:t>17</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F5460AF-3733-418C-B17C-6311B0C69C12}" type="slidenum">
              <a:t>18</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AC014CB-E4C5-4C46-8B33-B4C2906127E2}" type="slidenum">
              <a:t>19</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87634F3-E59C-402D-BCCD-DCE7C0CC67CF}" type="slidenum">
              <a:t>20</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B65A6E62-68EC-42DF-8313-2BEB6C9F41B7}" type="slidenum">
              <a:t>22</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FB9E4EB-D4F7-4118-8F53-CD6A10FA852A}" type="slidenum">
              <a:t>24</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A20DE08-0796-49B9-A8E2-8408EA019090}" type="slidenum">
              <a:t>2</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5278A8F-4093-45DE-A8CF-DAC356CDA179}" type="slidenum">
              <a:t>25</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34F9CDD-9B00-42EF-8260-33C39C679F1F}" type="slidenum">
              <a:t>26</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F5FD682-87C8-4C45-8399-1AA598E1EF9F}" type="slidenum">
              <a:t>27</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8246351-AAC5-4BEA-8B8C-8CEB767A5440}" type="slidenum">
              <a:t>28</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DA69C98-0477-4D50-B973-5B84EADACFF3}" type="slidenum">
              <a:t>29</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510CFD2-6A69-43A4-9D3B-53435DDC0C38}" type="slidenum">
              <a:t>31</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BED3EDD7-51C5-413A-8B27-A2E6BE154C9F}" type="slidenum">
              <a:t>32</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B27EC68-5142-4A2E-8C90-F830E187D2C9}" type="slidenum">
              <a:t>33</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B570F2C-4675-4AC5-A415-E15D67112062}" type="slidenum">
              <a:t>34</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5031310-841C-4242-9B16-2538BA13220D}" type="slidenum">
              <a:t>35</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3CC6D8E-8F05-4E7C-8888-30CC66EAC116}" type="slidenum">
              <a:t>3</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9AD7799-877B-4FEC-A5E5-EBD87717985F}" type="slidenum">
              <a:t>36</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754A23-E0AA-4E89-B366-6A39763665B5}" type="slidenum">
              <a:t>37</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0EBD656-B846-4F14-BCF4-B18B08FEB6E1}" type="slidenum">
              <a:t>38</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A4F579F-905D-4239-9A39-1CCA34233AA5}" type="slidenum">
              <a:t>4</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73C4485-2C33-43DA-9B0D-4BA7A8E45CEF}" type="slidenum">
              <a:t>5</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113A242-9362-4985-9E80-F9220073B6CA}" type="slidenum">
              <a:t>6</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1B244BF-73DA-428A-B62A-E38DCD66B014}" type="slidenum">
              <a:t>7</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F45B976-0618-42D6-ADB6-2DA80D60A846}" type="slidenum">
              <a:t>9</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410D321-8D83-44D3-88E2-0C4FCAEED64F}" type="slidenum">
              <a:t>10</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p:cNvSpPr>
            <a:spLocks noGrp="1" noRot="1" noChangeAspect="1"/>
          </p:cNvSpPr>
          <p:nvPr>
            <p:ph type="sldImg"/>
          </p:nvPr>
        </p:nvSpPr>
        <p:spPr>
          <a:xfrm>
            <a:off x="1106488" y="812800"/>
            <a:ext cx="5345112" cy="4008438"/>
          </a:xfrm>
          <a:solidFill>
            <a:srgbClr val="729FCF"/>
          </a:solidFill>
          <a:ln w="25402">
            <a:solidFill>
              <a:srgbClr val="3465A4"/>
            </a:solidFill>
            <a:prstDash val="solid"/>
          </a:ln>
        </p:spPr>
      </p:sp>
      <p:sp>
        <p:nvSpPr>
          <p:cNvPr id="4" name="Zástupný symbol pro poznámky 2"/>
          <p:cNvSpPr txBox="1">
            <a:spLocks noGrp="1"/>
          </p:cNvSpPr>
          <p:nvPr>
            <p:ph type="body" sz="quarter"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txBox="1">
            <a:spLocks noGrp="1"/>
          </p:cNvSpPr>
          <p:nvPr>
            <p:ph type="ctrTitle"/>
          </p:nvPr>
        </p:nvSpPr>
        <p:spPr>
          <a:xfrm>
            <a:off x="1260472" y="1236661"/>
            <a:ext cx="7559673" cy="2632072"/>
          </a:xfrm>
        </p:spPr>
        <p:txBody>
          <a:bodyPr anchor="b"/>
          <a:lstStyle>
            <a:lvl1pPr>
              <a:defRPr sz="6000"/>
            </a:lvl1pPr>
          </a:lstStyle>
          <a:p>
            <a:pPr lvl="0"/>
            <a:r>
              <a:rPr lang="cs-CZ"/>
              <a:t>Kliknutím lze upravit styl.</a:t>
            </a:r>
          </a:p>
        </p:txBody>
      </p:sp>
      <p:sp>
        <p:nvSpPr>
          <p:cNvPr id="3" name="Podnadpis 2"/>
          <p:cNvSpPr txBox="1">
            <a:spLocks noGrp="1"/>
          </p:cNvSpPr>
          <p:nvPr>
            <p:ph type="subTitle" idx="1"/>
          </p:nvPr>
        </p:nvSpPr>
        <p:spPr>
          <a:xfrm>
            <a:off x="1260472" y="3970333"/>
            <a:ext cx="7559673" cy="1825627"/>
          </a:xfrm>
        </p:spPr>
        <p:txBody>
          <a:bodyPr anchorCtr="1"/>
          <a:lstStyle>
            <a:lvl1pPr algn="ctr">
              <a:defRPr sz="2400"/>
            </a:lvl1pPr>
          </a:lstStyle>
          <a:p>
            <a:pPr lvl="0"/>
            <a:r>
              <a:rPr lang="cs-CZ"/>
              <a:t>Kliknutím můžete upravit styl předlohy.</a:t>
            </a:r>
          </a:p>
        </p:txBody>
      </p:sp>
      <p:sp>
        <p:nvSpPr>
          <p:cNvPr id="4" name="Zástupný symbol pro datum 3"/>
          <p:cNvSpPr txBox="1">
            <a:spLocks noGrp="1"/>
          </p:cNvSpPr>
          <p:nvPr>
            <p:ph type="dt" sz="half" idx="7"/>
          </p:nvPr>
        </p:nvSpPr>
        <p:spPr/>
        <p:txBody>
          <a:bodyPr/>
          <a:lstStyle>
            <a:lvl1pPr>
              <a:defRPr/>
            </a:lvl1pPr>
          </a:lstStyle>
          <a:p>
            <a:pPr lvl="0"/>
            <a:endParaRPr lang="cs-CZ"/>
          </a:p>
        </p:txBody>
      </p:sp>
      <p:sp>
        <p:nvSpPr>
          <p:cNvPr id="5" name="Zástupný symbol pro zápatí 4"/>
          <p:cNvSpPr txBox="1">
            <a:spLocks noGrp="1"/>
          </p:cNvSpPr>
          <p:nvPr>
            <p:ph type="ftr" sz="quarter" idx="9"/>
          </p:nvPr>
        </p:nvSpPr>
        <p:spPr/>
        <p:txBody>
          <a:bodyPr/>
          <a:lstStyle>
            <a:lvl1pPr>
              <a:defRPr/>
            </a:lvl1pPr>
          </a:lstStyle>
          <a:p>
            <a:pPr lvl="0"/>
            <a:endParaRPr lang="cs-CZ"/>
          </a:p>
        </p:txBody>
      </p:sp>
      <p:sp>
        <p:nvSpPr>
          <p:cNvPr id="6" name="Zástupný symbol pro číslo snímku 5"/>
          <p:cNvSpPr txBox="1">
            <a:spLocks noGrp="1"/>
          </p:cNvSpPr>
          <p:nvPr>
            <p:ph type="sldNum" sz="quarter" idx="8"/>
          </p:nvPr>
        </p:nvSpPr>
        <p:spPr/>
        <p:txBody>
          <a:bodyPr/>
          <a:lstStyle>
            <a:lvl1pPr>
              <a:defRPr/>
            </a:lvl1pPr>
          </a:lstStyle>
          <a:p>
            <a:pPr lvl="0"/>
            <a:fld id="{BABEC42B-5E2F-4E7E-A13F-F114A58E545A}" type="slidenum">
              <a:t>‹#›</a:t>
            </a:fld>
            <a:endParaRPr lang="cs-CZ"/>
          </a:p>
        </p:txBody>
      </p:sp>
    </p:spTree>
    <p:extLst>
      <p:ext uri="{BB962C8B-B14F-4D97-AF65-F5344CB8AC3E}">
        <p14:creationId xmlns:p14="http://schemas.microsoft.com/office/powerpoint/2010/main" val="4135954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7"/>
          </p:nvPr>
        </p:nvSpPr>
        <p:spPr/>
        <p:txBody>
          <a:bodyPr/>
          <a:lstStyle>
            <a:lvl1pPr>
              <a:defRPr/>
            </a:lvl1pPr>
          </a:lstStyle>
          <a:p>
            <a:pPr lvl="0"/>
            <a:endParaRPr lang="cs-CZ"/>
          </a:p>
        </p:txBody>
      </p:sp>
      <p:sp>
        <p:nvSpPr>
          <p:cNvPr id="5" name="Zástupný symbol pro zápatí 4"/>
          <p:cNvSpPr txBox="1">
            <a:spLocks noGrp="1"/>
          </p:cNvSpPr>
          <p:nvPr>
            <p:ph type="ftr" sz="quarter" idx="9"/>
          </p:nvPr>
        </p:nvSpPr>
        <p:spPr/>
        <p:txBody>
          <a:bodyPr/>
          <a:lstStyle>
            <a:lvl1pPr>
              <a:defRPr/>
            </a:lvl1pPr>
          </a:lstStyle>
          <a:p>
            <a:pPr lvl="0"/>
            <a:endParaRPr lang="cs-CZ"/>
          </a:p>
        </p:txBody>
      </p:sp>
      <p:sp>
        <p:nvSpPr>
          <p:cNvPr id="6" name="Zástupný symbol pro číslo snímku 5"/>
          <p:cNvSpPr txBox="1">
            <a:spLocks noGrp="1"/>
          </p:cNvSpPr>
          <p:nvPr>
            <p:ph type="sldNum" sz="quarter" idx="8"/>
          </p:nvPr>
        </p:nvSpPr>
        <p:spPr/>
        <p:txBody>
          <a:bodyPr/>
          <a:lstStyle>
            <a:lvl1pPr>
              <a:defRPr/>
            </a:lvl1pPr>
          </a:lstStyle>
          <a:p>
            <a:pPr lvl="0"/>
            <a:fld id="{4DED4CC3-BD3C-471E-B074-24737DDA0052}" type="slidenum">
              <a:t>‹#›</a:t>
            </a:fld>
            <a:endParaRPr lang="cs-CZ"/>
          </a:p>
        </p:txBody>
      </p:sp>
    </p:spTree>
    <p:extLst>
      <p:ext uri="{BB962C8B-B14F-4D97-AF65-F5344CB8AC3E}">
        <p14:creationId xmlns:p14="http://schemas.microsoft.com/office/powerpoint/2010/main" val="37593040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txBox="1">
            <a:spLocks noGrp="1"/>
          </p:cNvSpPr>
          <p:nvPr>
            <p:ph type="title" orient="vert"/>
          </p:nvPr>
        </p:nvSpPr>
        <p:spPr>
          <a:xfrm>
            <a:off x="7308854" y="301623"/>
            <a:ext cx="2266953" cy="5851529"/>
          </a:xfrm>
        </p:spPr>
        <p:txBody>
          <a:bodyPr vert="eaVert"/>
          <a:lstStyle>
            <a:lvl1pPr>
              <a:defRPr/>
            </a:lvl1pPr>
          </a:lstStyle>
          <a:p>
            <a:pPr lvl="0"/>
            <a:r>
              <a:rPr lang="cs-CZ"/>
              <a:t>Kliknutím lze upravit styl.</a:t>
            </a:r>
          </a:p>
        </p:txBody>
      </p:sp>
      <p:sp>
        <p:nvSpPr>
          <p:cNvPr id="3" name="Zástupný symbol pro svislý text 2"/>
          <p:cNvSpPr txBox="1">
            <a:spLocks noGrp="1"/>
          </p:cNvSpPr>
          <p:nvPr>
            <p:ph type="body" orient="vert" idx="1"/>
          </p:nvPr>
        </p:nvSpPr>
        <p:spPr>
          <a:xfrm>
            <a:off x="503240" y="301623"/>
            <a:ext cx="6653210" cy="5851529"/>
          </a:xfrm>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7"/>
          </p:nvPr>
        </p:nvSpPr>
        <p:spPr/>
        <p:txBody>
          <a:bodyPr/>
          <a:lstStyle>
            <a:lvl1pPr>
              <a:defRPr/>
            </a:lvl1pPr>
          </a:lstStyle>
          <a:p>
            <a:pPr lvl="0"/>
            <a:endParaRPr lang="cs-CZ"/>
          </a:p>
        </p:txBody>
      </p:sp>
      <p:sp>
        <p:nvSpPr>
          <p:cNvPr id="5" name="Zástupný symbol pro zápatí 4"/>
          <p:cNvSpPr txBox="1">
            <a:spLocks noGrp="1"/>
          </p:cNvSpPr>
          <p:nvPr>
            <p:ph type="ftr" sz="quarter" idx="9"/>
          </p:nvPr>
        </p:nvSpPr>
        <p:spPr/>
        <p:txBody>
          <a:bodyPr/>
          <a:lstStyle>
            <a:lvl1pPr>
              <a:defRPr/>
            </a:lvl1pPr>
          </a:lstStyle>
          <a:p>
            <a:pPr lvl="0"/>
            <a:endParaRPr lang="cs-CZ"/>
          </a:p>
        </p:txBody>
      </p:sp>
      <p:sp>
        <p:nvSpPr>
          <p:cNvPr id="6" name="Zástupný symbol pro číslo snímku 5"/>
          <p:cNvSpPr txBox="1">
            <a:spLocks noGrp="1"/>
          </p:cNvSpPr>
          <p:nvPr>
            <p:ph type="sldNum" sz="quarter" idx="8"/>
          </p:nvPr>
        </p:nvSpPr>
        <p:spPr/>
        <p:txBody>
          <a:bodyPr/>
          <a:lstStyle>
            <a:lvl1pPr>
              <a:defRPr/>
            </a:lvl1pPr>
          </a:lstStyle>
          <a:p>
            <a:pPr lvl="0"/>
            <a:fld id="{5DACE20A-9BF3-4339-B06C-355F9909626B}" type="slidenum">
              <a:t>‹#›</a:t>
            </a:fld>
            <a:endParaRPr lang="cs-CZ"/>
          </a:p>
        </p:txBody>
      </p:sp>
    </p:spTree>
    <p:extLst>
      <p:ext uri="{BB962C8B-B14F-4D97-AF65-F5344CB8AC3E}">
        <p14:creationId xmlns:p14="http://schemas.microsoft.com/office/powerpoint/2010/main" val="16995222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lvl1pPr>
              <a:defRPr/>
            </a:lvl1pPr>
          </a:lstStyle>
          <a:p>
            <a:pPr lvl="0"/>
            <a:r>
              <a:rPr lang="cs-CZ"/>
              <a:t>Kliknutím lze upravit styl.</a:t>
            </a:r>
          </a:p>
        </p:txBody>
      </p:sp>
      <p:sp>
        <p:nvSpPr>
          <p:cNvPr id="3" name="Zástupný obsah 2"/>
          <p:cNvSpPr txBox="1">
            <a:spLocks noGrp="1"/>
          </p:cNvSpPr>
          <p:nvPr>
            <p:ph idx="1"/>
          </p:nvPr>
        </p:nvSpPr>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7"/>
          </p:nvPr>
        </p:nvSpPr>
        <p:spPr/>
        <p:txBody>
          <a:bodyPr/>
          <a:lstStyle>
            <a:lvl1pPr>
              <a:defRPr/>
            </a:lvl1pPr>
          </a:lstStyle>
          <a:p>
            <a:pPr lvl="0"/>
            <a:endParaRPr lang="cs-CZ"/>
          </a:p>
        </p:txBody>
      </p:sp>
      <p:sp>
        <p:nvSpPr>
          <p:cNvPr id="5" name="Zástupný symbol pro zápatí 4"/>
          <p:cNvSpPr txBox="1">
            <a:spLocks noGrp="1"/>
          </p:cNvSpPr>
          <p:nvPr>
            <p:ph type="ftr" sz="quarter" idx="9"/>
          </p:nvPr>
        </p:nvSpPr>
        <p:spPr/>
        <p:txBody>
          <a:bodyPr/>
          <a:lstStyle>
            <a:lvl1pPr>
              <a:defRPr/>
            </a:lvl1pPr>
          </a:lstStyle>
          <a:p>
            <a:pPr lvl="0"/>
            <a:endParaRPr lang="cs-CZ"/>
          </a:p>
        </p:txBody>
      </p:sp>
      <p:sp>
        <p:nvSpPr>
          <p:cNvPr id="6" name="Zástupný symbol pro číslo snímku 5"/>
          <p:cNvSpPr txBox="1">
            <a:spLocks noGrp="1"/>
          </p:cNvSpPr>
          <p:nvPr>
            <p:ph type="sldNum" sz="quarter" idx="8"/>
          </p:nvPr>
        </p:nvSpPr>
        <p:spPr/>
        <p:txBody>
          <a:bodyPr/>
          <a:lstStyle>
            <a:lvl1pPr>
              <a:defRPr/>
            </a:lvl1pPr>
          </a:lstStyle>
          <a:p>
            <a:pPr lvl="0"/>
            <a:fld id="{67636D56-AC4B-4A10-B32C-917F2B811166}" type="slidenum">
              <a:t>‹#›</a:t>
            </a:fld>
            <a:endParaRPr lang="cs-CZ"/>
          </a:p>
        </p:txBody>
      </p:sp>
    </p:spTree>
    <p:extLst>
      <p:ext uri="{BB962C8B-B14F-4D97-AF65-F5344CB8AC3E}">
        <p14:creationId xmlns:p14="http://schemas.microsoft.com/office/powerpoint/2010/main" val="1744819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txBox="1">
            <a:spLocks noGrp="1"/>
          </p:cNvSpPr>
          <p:nvPr>
            <p:ph type="title"/>
          </p:nvPr>
        </p:nvSpPr>
        <p:spPr>
          <a:xfrm>
            <a:off x="687391" y="1884358"/>
            <a:ext cx="8694736" cy="3144841"/>
          </a:xfrm>
        </p:spPr>
        <p:txBody>
          <a:bodyPr anchor="b"/>
          <a:lstStyle>
            <a:lvl1pPr>
              <a:defRPr sz="6000"/>
            </a:lvl1pPr>
          </a:lstStyle>
          <a:p>
            <a:pPr lvl="0"/>
            <a:r>
              <a:rPr lang="cs-CZ"/>
              <a:t>Kliknutím lze upravit styl.</a:t>
            </a:r>
          </a:p>
        </p:txBody>
      </p:sp>
      <p:sp>
        <p:nvSpPr>
          <p:cNvPr id="3" name="Zástupný text 2"/>
          <p:cNvSpPr txBox="1">
            <a:spLocks noGrp="1"/>
          </p:cNvSpPr>
          <p:nvPr>
            <p:ph type="body" idx="1"/>
          </p:nvPr>
        </p:nvSpPr>
        <p:spPr>
          <a:xfrm>
            <a:off x="687391" y="5059366"/>
            <a:ext cx="8694736" cy="1652585"/>
          </a:xfrm>
        </p:spPr>
        <p:txBody>
          <a:bodyPr/>
          <a:lstStyle>
            <a:lvl1pPr>
              <a:defRPr sz="2400">
                <a:solidFill>
                  <a:srgbClr val="898989"/>
                </a:solidFill>
              </a:defRPr>
            </a:lvl1pPr>
          </a:lstStyle>
          <a:p>
            <a:pPr lvl="0"/>
            <a:r>
              <a:rPr lang="cs-CZ"/>
              <a:t>Po kliknutí můžete upravovat styly textu v předloze.</a:t>
            </a:r>
          </a:p>
        </p:txBody>
      </p:sp>
      <p:sp>
        <p:nvSpPr>
          <p:cNvPr id="4" name="Zástupný symbol pro datum 3"/>
          <p:cNvSpPr txBox="1">
            <a:spLocks noGrp="1"/>
          </p:cNvSpPr>
          <p:nvPr>
            <p:ph type="dt" sz="half" idx="7"/>
          </p:nvPr>
        </p:nvSpPr>
        <p:spPr/>
        <p:txBody>
          <a:bodyPr/>
          <a:lstStyle>
            <a:lvl1pPr>
              <a:defRPr/>
            </a:lvl1pPr>
          </a:lstStyle>
          <a:p>
            <a:pPr lvl="0"/>
            <a:endParaRPr lang="cs-CZ"/>
          </a:p>
        </p:txBody>
      </p:sp>
      <p:sp>
        <p:nvSpPr>
          <p:cNvPr id="5" name="Zástupný symbol pro zápatí 4"/>
          <p:cNvSpPr txBox="1">
            <a:spLocks noGrp="1"/>
          </p:cNvSpPr>
          <p:nvPr>
            <p:ph type="ftr" sz="quarter" idx="9"/>
          </p:nvPr>
        </p:nvSpPr>
        <p:spPr/>
        <p:txBody>
          <a:bodyPr/>
          <a:lstStyle>
            <a:lvl1pPr>
              <a:defRPr/>
            </a:lvl1pPr>
          </a:lstStyle>
          <a:p>
            <a:pPr lvl="0"/>
            <a:endParaRPr lang="cs-CZ"/>
          </a:p>
        </p:txBody>
      </p:sp>
      <p:sp>
        <p:nvSpPr>
          <p:cNvPr id="6" name="Zástupný symbol pro číslo snímku 5"/>
          <p:cNvSpPr txBox="1">
            <a:spLocks noGrp="1"/>
          </p:cNvSpPr>
          <p:nvPr>
            <p:ph type="sldNum" sz="quarter" idx="8"/>
          </p:nvPr>
        </p:nvSpPr>
        <p:spPr/>
        <p:txBody>
          <a:bodyPr/>
          <a:lstStyle>
            <a:lvl1pPr>
              <a:defRPr/>
            </a:lvl1pPr>
          </a:lstStyle>
          <a:p>
            <a:pPr lvl="0"/>
            <a:fld id="{6169B238-F100-431F-9C1F-A1BA6E3D495C}" type="slidenum">
              <a:t>‹#›</a:t>
            </a:fld>
            <a:endParaRPr lang="cs-CZ"/>
          </a:p>
        </p:txBody>
      </p:sp>
    </p:spTree>
    <p:extLst>
      <p:ext uri="{BB962C8B-B14F-4D97-AF65-F5344CB8AC3E}">
        <p14:creationId xmlns:p14="http://schemas.microsoft.com/office/powerpoint/2010/main" val="27849838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lvl1pPr>
              <a:defRPr/>
            </a:lvl1pPr>
          </a:lstStyle>
          <a:p>
            <a:pPr lvl="0"/>
            <a:r>
              <a:rPr lang="cs-CZ"/>
              <a:t>Kliknutím lze upravit styl.</a:t>
            </a:r>
          </a:p>
        </p:txBody>
      </p:sp>
      <p:sp>
        <p:nvSpPr>
          <p:cNvPr id="3" name="Zástupný obsah 2"/>
          <p:cNvSpPr txBox="1">
            <a:spLocks noGrp="1"/>
          </p:cNvSpPr>
          <p:nvPr>
            <p:ph idx="1"/>
          </p:nvPr>
        </p:nvSpPr>
        <p:spPr>
          <a:xfrm>
            <a:off x="503240" y="1768477"/>
            <a:ext cx="4459291" cy="438467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p:cNvSpPr txBox="1">
            <a:spLocks noGrp="1"/>
          </p:cNvSpPr>
          <p:nvPr>
            <p:ph idx="2"/>
          </p:nvPr>
        </p:nvSpPr>
        <p:spPr>
          <a:xfrm>
            <a:off x="5114925" y="1768477"/>
            <a:ext cx="4460872" cy="438467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txBox="1">
            <a:spLocks noGrp="1"/>
          </p:cNvSpPr>
          <p:nvPr>
            <p:ph type="dt" sz="half" idx="7"/>
          </p:nvPr>
        </p:nvSpPr>
        <p:spPr/>
        <p:txBody>
          <a:bodyPr/>
          <a:lstStyle>
            <a:lvl1pPr>
              <a:defRPr/>
            </a:lvl1pPr>
          </a:lstStyle>
          <a:p>
            <a:pPr lvl="0"/>
            <a:endParaRPr lang="cs-CZ"/>
          </a:p>
        </p:txBody>
      </p:sp>
      <p:sp>
        <p:nvSpPr>
          <p:cNvPr id="6" name="Zástupný symbol pro zápatí 5"/>
          <p:cNvSpPr txBox="1">
            <a:spLocks noGrp="1"/>
          </p:cNvSpPr>
          <p:nvPr>
            <p:ph type="ftr" sz="quarter" idx="9"/>
          </p:nvPr>
        </p:nvSpPr>
        <p:spPr/>
        <p:txBody>
          <a:bodyPr/>
          <a:lstStyle>
            <a:lvl1pPr>
              <a:defRPr/>
            </a:lvl1pPr>
          </a:lstStyle>
          <a:p>
            <a:pPr lvl="0"/>
            <a:endParaRPr lang="cs-CZ"/>
          </a:p>
        </p:txBody>
      </p:sp>
      <p:sp>
        <p:nvSpPr>
          <p:cNvPr id="7" name="Zástupný symbol pro číslo snímku 6"/>
          <p:cNvSpPr txBox="1">
            <a:spLocks noGrp="1"/>
          </p:cNvSpPr>
          <p:nvPr>
            <p:ph type="sldNum" sz="quarter" idx="8"/>
          </p:nvPr>
        </p:nvSpPr>
        <p:spPr/>
        <p:txBody>
          <a:bodyPr/>
          <a:lstStyle>
            <a:lvl1pPr>
              <a:defRPr/>
            </a:lvl1pPr>
          </a:lstStyle>
          <a:p>
            <a:pPr lvl="0"/>
            <a:fld id="{2118A67A-F423-4DCC-A834-0AD8662C930F}" type="slidenum">
              <a:t>‹#›</a:t>
            </a:fld>
            <a:endParaRPr lang="cs-CZ"/>
          </a:p>
        </p:txBody>
      </p:sp>
    </p:spTree>
    <p:extLst>
      <p:ext uri="{BB962C8B-B14F-4D97-AF65-F5344CB8AC3E}">
        <p14:creationId xmlns:p14="http://schemas.microsoft.com/office/powerpoint/2010/main" val="16022791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txBox="1">
            <a:spLocks noGrp="1"/>
          </p:cNvSpPr>
          <p:nvPr>
            <p:ph type="title"/>
          </p:nvPr>
        </p:nvSpPr>
        <p:spPr>
          <a:xfrm>
            <a:off x="693736" y="403222"/>
            <a:ext cx="8694736" cy="1460497"/>
          </a:xfrm>
        </p:spPr>
        <p:txBody>
          <a:bodyPr/>
          <a:lstStyle>
            <a:lvl1pPr>
              <a:defRPr/>
            </a:lvl1pPr>
          </a:lstStyle>
          <a:p>
            <a:pPr lvl="0"/>
            <a:r>
              <a:rPr lang="cs-CZ"/>
              <a:t>Kliknutím lze upravit styl.</a:t>
            </a:r>
          </a:p>
        </p:txBody>
      </p:sp>
      <p:sp>
        <p:nvSpPr>
          <p:cNvPr id="3" name="Zástupný text 2"/>
          <p:cNvSpPr txBox="1">
            <a:spLocks noGrp="1"/>
          </p:cNvSpPr>
          <p:nvPr>
            <p:ph type="body" idx="1"/>
          </p:nvPr>
        </p:nvSpPr>
        <p:spPr>
          <a:xfrm>
            <a:off x="693736" y="1852610"/>
            <a:ext cx="4265611" cy="908054"/>
          </a:xfrm>
        </p:spPr>
        <p:txBody>
          <a:bodyPr anchor="b"/>
          <a:lstStyle>
            <a:lvl1pPr>
              <a:defRPr sz="2400" b="1"/>
            </a:lvl1pPr>
          </a:lstStyle>
          <a:p>
            <a:pPr lvl="0"/>
            <a:r>
              <a:rPr lang="cs-CZ"/>
              <a:t>Po kliknutí můžete upravovat styly textu v předloze.</a:t>
            </a:r>
          </a:p>
        </p:txBody>
      </p:sp>
      <p:sp>
        <p:nvSpPr>
          <p:cNvPr id="4" name="Zástupný obsah 3"/>
          <p:cNvSpPr txBox="1">
            <a:spLocks noGrp="1"/>
          </p:cNvSpPr>
          <p:nvPr>
            <p:ph idx="2"/>
          </p:nvPr>
        </p:nvSpPr>
        <p:spPr>
          <a:xfrm>
            <a:off x="693736" y="2760665"/>
            <a:ext cx="4265611" cy="4062414"/>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p:cNvSpPr txBox="1">
            <a:spLocks noGrp="1"/>
          </p:cNvSpPr>
          <p:nvPr>
            <p:ph type="body" idx="3"/>
          </p:nvPr>
        </p:nvSpPr>
        <p:spPr>
          <a:xfrm>
            <a:off x="5103815" y="1852610"/>
            <a:ext cx="4284658" cy="908054"/>
          </a:xfrm>
        </p:spPr>
        <p:txBody>
          <a:bodyPr anchor="b"/>
          <a:lstStyle>
            <a:lvl1pPr>
              <a:defRPr sz="2400" b="1"/>
            </a:lvl1pPr>
          </a:lstStyle>
          <a:p>
            <a:pPr lvl="0"/>
            <a:r>
              <a:rPr lang="cs-CZ"/>
              <a:t>Po kliknutí můžete upravovat styly textu v předloze.</a:t>
            </a:r>
          </a:p>
        </p:txBody>
      </p:sp>
      <p:sp>
        <p:nvSpPr>
          <p:cNvPr id="6" name="Zástupný obsah 5"/>
          <p:cNvSpPr txBox="1">
            <a:spLocks noGrp="1"/>
          </p:cNvSpPr>
          <p:nvPr>
            <p:ph idx="4"/>
          </p:nvPr>
        </p:nvSpPr>
        <p:spPr>
          <a:xfrm>
            <a:off x="5103815" y="2760665"/>
            <a:ext cx="4284658" cy="4062414"/>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txBox="1">
            <a:spLocks noGrp="1"/>
          </p:cNvSpPr>
          <p:nvPr>
            <p:ph type="dt" sz="half" idx="7"/>
          </p:nvPr>
        </p:nvSpPr>
        <p:spPr/>
        <p:txBody>
          <a:bodyPr/>
          <a:lstStyle>
            <a:lvl1pPr>
              <a:defRPr/>
            </a:lvl1pPr>
          </a:lstStyle>
          <a:p>
            <a:pPr lvl="0"/>
            <a:endParaRPr lang="cs-CZ"/>
          </a:p>
        </p:txBody>
      </p:sp>
      <p:sp>
        <p:nvSpPr>
          <p:cNvPr id="8" name="Zástupný symbol pro zápatí 7"/>
          <p:cNvSpPr txBox="1">
            <a:spLocks noGrp="1"/>
          </p:cNvSpPr>
          <p:nvPr>
            <p:ph type="ftr" sz="quarter" idx="9"/>
          </p:nvPr>
        </p:nvSpPr>
        <p:spPr/>
        <p:txBody>
          <a:bodyPr/>
          <a:lstStyle>
            <a:lvl1pPr>
              <a:defRPr/>
            </a:lvl1pPr>
          </a:lstStyle>
          <a:p>
            <a:pPr lvl="0"/>
            <a:endParaRPr lang="cs-CZ"/>
          </a:p>
        </p:txBody>
      </p:sp>
      <p:sp>
        <p:nvSpPr>
          <p:cNvPr id="9" name="Zástupný symbol pro číslo snímku 8"/>
          <p:cNvSpPr txBox="1">
            <a:spLocks noGrp="1"/>
          </p:cNvSpPr>
          <p:nvPr>
            <p:ph type="sldNum" sz="quarter" idx="8"/>
          </p:nvPr>
        </p:nvSpPr>
        <p:spPr/>
        <p:txBody>
          <a:bodyPr/>
          <a:lstStyle>
            <a:lvl1pPr>
              <a:defRPr/>
            </a:lvl1pPr>
          </a:lstStyle>
          <a:p>
            <a:pPr lvl="0"/>
            <a:fld id="{69A2F079-AF56-4395-A9EF-694A5401D023}" type="slidenum">
              <a:t>‹#›</a:t>
            </a:fld>
            <a:endParaRPr lang="cs-CZ"/>
          </a:p>
        </p:txBody>
      </p:sp>
    </p:spTree>
    <p:extLst>
      <p:ext uri="{BB962C8B-B14F-4D97-AF65-F5344CB8AC3E}">
        <p14:creationId xmlns:p14="http://schemas.microsoft.com/office/powerpoint/2010/main" val="41375680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p:cNvSpPr txBox="1">
            <a:spLocks noGrp="1"/>
          </p:cNvSpPr>
          <p:nvPr>
            <p:ph type="dt" sz="half" idx="7"/>
          </p:nvPr>
        </p:nvSpPr>
        <p:spPr/>
        <p:txBody>
          <a:bodyPr/>
          <a:lstStyle>
            <a:lvl1pPr>
              <a:defRPr/>
            </a:lvl1pPr>
          </a:lstStyle>
          <a:p>
            <a:pPr lvl="0"/>
            <a:endParaRPr lang="cs-CZ"/>
          </a:p>
        </p:txBody>
      </p:sp>
      <p:sp>
        <p:nvSpPr>
          <p:cNvPr id="4" name="Zástupný symbol pro zápatí 3"/>
          <p:cNvSpPr txBox="1">
            <a:spLocks noGrp="1"/>
          </p:cNvSpPr>
          <p:nvPr>
            <p:ph type="ftr" sz="quarter" idx="9"/>
          </p:nvPr>
        </p:nvSpPr>
        <p:spPr/>
        <p:txBody>
          <a:bodyPr/>
          <a:lstStyle>
            <a:lvl1pPr>
              <a:defRPr/>
            </a:lvl1pPr>
          </a:lstStyle>
          <a:p>
            <a:pPr lvl="0"/>
            <a:endParaRPr lang="cs-CZ"/>
          </a:p>
        </p:txBody>
      </p:sp>
      <p:sp>
        <p:nvSpPr>
          <p:cNvPr id="5" name="Zástupný symbol pro číslo snímku 4"/>
          <p:cNvSpPr txBox="1">
            <a:spLocks noGrp="1"/>
          </p:cNvSpPr>
          <p:nvPr>
            <p:ph type="sldNum" sz="quarter" idx="8"/>
          </p:nvPr>
        </p:nvSpPr>
        <p:spPr/>
        <p:txBody>
          <a:bodyPr/>
          <a:lstStyle>
            <a:lvl1pPr>
              <a:defRPr/>
            </a:lvl1pPr>
          </a:lstStyle>
          <a:p>
            <a:pPr lvl="0"/>
            <a:fld id="{FE01042C-A4C3-4408-8BBD-FE58BF3BA6D9}" type="slidenum">
              <a:t>‹#›</a:t>
            </a:fld>
            <a:endParaRPr lang="cs-CZ"/>
          </a:p>
        </p:txBody>
      </p:sp>
    </p:spTree>
    <p:extLst>
      <p:ext uri="{BB962C8B-B14F-4D97-AF65-F5344CB8AC3E}">
        <p14:creationId xmlns:p14="http://schemas.microsoft.com/office/powerpoint/2010/main" val="2678141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txBox="1">
            <a:spLocks noGrp="1"/>
          </p:cNvSpPr>
          <p:nvPr>
            <p:ph type="dt" sz="half" idx="7"/>
          </p:nvPr>
        </p:nvSpPr>
        <p:spPr/>
        <p:txBody>
          <a:bodyPr/>
          <a:lstStyle>
            <a:lvl1pPr>
              <a:defRPr/>
            </a:lvl1pPr>
          </a:lstStyle>
          <a:p>
            <a:pPr lvl="0"/>
            <a:endParaRPr lang="cs-CZ"/>
          </a:p>
        </p:txBody>
      </p:sp>
      <p:sp>
        <p:nvSpPr>
          <p:cNvPr id="3" name="Zástupný symbol pro zápatí 2"/>
          <p:cNvSpPr txBox="1">
            <a:spLocks noGrp="1"/>
          </p:cNvSpPr>
          <p:nvPr>
            <p:ph type="ftr" sz="quarter" idx="9"/>
          </p:nvPr>
        </p:nvSpPr>
        <p:spPr/>
        <p:txBody>
          <a:bodyPr/>
          <a:lstStyle>
            <a:lvl1pPr>
              <a:defRPr/>
            </a:lvl1pPr>
          </a:lstStyle>
          <a:p>
            <a:pPr lvl="0"/>
            <a:endParaRPr lang="cs-CZ"/>
          </a:p>
        </p:txBody>
      </p:sp>
      <p:sp>
        <p:nvSpPr>
          <p:cNvPr id="4" name="Zástupný symbol pro číslo snímku 3"/>
          <p:cNvSpPr txBox="1">
            <a:spLocks noGrp="1"/>
          </p:cNvSpPr>
          <p:nvPr>
            <p:ph type="sldNum" sz="quarter" idx="8"/>
          </p:nvPr>
        </p:nvSpPr>
        <p:spPr/>
        <p:txBody>
          <a:bodyPr/>
          <a:lstStyle>
            <a:lvl1pPr>
              <a:defRPr/>
            </a:lvl1pPr>
          </a:lstStyle>
          <a:p>
            <a:pPr lvl="0"/>
            <a:fld id="{89C18410-D3C6-4D16-924B-324FA5DC044A}" type="slidenum">
              <a:t>‹#›</a:t>
            </a:fld>
            <a:endParaRPr lang="cs-CZ"/>
          </a:p>
        </p:txBody>
      </p:sp>
    </p:spTree>
    <p:extLst>
      <p:ext uri="{BB962C8B-B14F-4D97-AF65-F5344CB8AC3E}">
        <p14:creationId xmlns:p14="http://schemas.microsoft.com/office/powerpoint/2010/main" val="3721451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txBox="1">
            <a:spLocks noGrp="1"/>
          </p:cNvSpPr>
          <p:nvPr>
            <p:ph type="title"/>
          </p:nvPr>
        </p:nvSpPr>
        <p:spPr>
          <a:xfrm>
            <a:off x="693736" y="503240"/>
            <a:ext cx="3251204" cy="1765304"/>
          </a:xfrm>
        </p:spPr>
        <p:txBody>
          <a:bodyPr anchor="b"/>
          <a:lstStyle>
            <a:lvl1pPr>
              <a:defRPr sz="3200"/>
            </a:lvl1pPr>
          </a:lstStyle>
          <a:p>
            <a:pPr lvl="0"/>
            <a:r>
              <a:rPr lang="cs-CZ"/>
              <a:t>Kliknutím lze upravit styl.</a:t>
            </a:r>
          </a:p>
        </p:txBody>
      </p:sp>
      <p:sp>
        <p:nvSpPr>
          <p:cNvPr id="3" name="Zástupný obsah 2"/>
          <p:cNvSpPr txBox="1">
            <a:spLocks noGrp="1"/>
          </p:cNvSpPr>
          <p:nvPr>
            <p:ph idx="1"/>
          </p:nvPr>
        </p:nvSpPr>
        <p:spPr>
          <a:xfrm>
            <a:off x="4286249" y="1089022"/>
            <a:ext cx="5102223" cy="5372100"/>
          </a:xfrm>
        </p:spPr>
        <p:txBody>
          <a:bodyPr/>
          <a:lstStyle>
            <a:lvl1pPr>
              <a:defRPr/>
            </a:lvl1pPr>
            <a:lvl2pPr>
              <a:defRPr sz="2800"/>
            </a:lvl2pPr>
            <a:lvl3pPr>
              <a:defRPr sz="2400"/>
            </a:lvl3pPr>
            <a:lvl4pPr>
              <a:defRPr sz="2000"/>
            </a:lvl4pPr>
            <a:lvl5pPr>
              <a:defRPr sz="20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p:cNvSpPr txBox="1">
            <a:spLocks noGrp="1"/>
          </p:cNvSpPr>
          <p:nvPr>
            <p:ph type="body" idx="2"/>
          </p:nvPr>
        </p:nvSpPr>
        <p:spPr>
          <a:xfrm>
            <a:off x="693736" y="2268534"/>
            <a:ext cx="3251204" cy="4200525"/>
          </a:xfrm>
        </p:spPr>
        <p:txBody>
          <a:bodyPr/>
          <a:lstStyle>
            <a:lvl1pPr>
              <a:defRPr sz="1600"/>
            </a:lvl1pPr>
          </a:lstStyle>
          <a:p>
            <a:pPr lvl="0"/>
            <a:r>
              <a:rPr lang="cs-CZ"/>
              <a:t>Po kliknutí můžete upravovat styly textu v předloze.</a:t>
            </a:r>
          </a:p>
        </p:txBody>
      </p:sp>
      <p:sp>
        <p:nvSpPr>
          <p:cNvPr id="5" name="Zástupný symbol pro datum 4"/>
          <p:cNvSpPr txBox="1">
            <a:spLocks noGrp="1"/>
          </p:cNvSpPr>
          <p:nvPr>
            <p:ph type="dt" sz="half" idx="7"/>
          </p:nvPr>
        </p:nvSpPr>
        <p:spPr/>
        <p:txBody>
          <a:bodyPr/>
          <a:lstStyle>
            <a:lvl1pPr>
              <a:defRPr/>
            </a:lvl1pPr>
          </a:lstStyle>
          <a:p>
            <a:pPr lvl="0"/>
            <a:endParaRPr lang="cs-CZ"/>
          </a:p>
        </p:txBody>
      </p:sp>
      <p:sp>
        <p:nvSpPr>
          <p:cNvPr id="6" name="Zástupný symbol pro zápatí 5"/>
          <p:cNvSpPr txBox="1">
            <a:spLocks noGrp="1"/>
          </p:cNvSpPr>
          <p:nvPr>
            <p:ph type="ftr" sz="quarter" idx="9"/>
          </p:nvPr>
        </p:nvSpPr>
        <p:spPr/>
        <p:txBody>
          <a:bodyPr/>
          <a:lstStyle>
            <a:lvl1pPr>
              <a:defRPr/>
            </a:lvl1pPr>
          </a:lstStyle>
          <a:p>
            <a:pPr lvl="0"/>
            <a:endParaRPr lang="cs-CZ"/>
          </a:p>
        </p:txBody>
      </p:sp>
      <p:sp>
        <p:nvSpPr>
          <p:cNvPr id="7" name="Zástupný symbol pro číslo snímku 6"/>
          <p:cNvSpPr txBox="1">
            <a:spLocks noGrp="1"/>
          </p:cNvSpPr>
          <p:nvPr>
            <p:ph type="sldNum" sz="quarter" idx="8"/>
          </p:nvPr>
        </p:nvSpPr>
        <p:spPr/>
        <p:txBody>
          <a:bodyPr/>
          <a:lstStyle>
            <a:lvl1pPr>
              <a:defRPr/>
            </a:lvl1pPr>
          </a:lstStyle>
          <a:p>
            <a:pPr lvl="0"/>
            <a:fld id="{2D0C46F0-C085-4CFD-BD85-37607BD71F4C}" type="slidenum">
              <a:t>‹#›</a:t>
            </a:fld>
            <a:endParaRPr lang="cs-CZ"/>
          </a:p>
        </p:txBody>
      </p:sp>
    </p:spTree>
    <p:extLst>
      <p:ext uri="{BB962C8B-B14F-4D97-AF65-F5344CB8AC3E}">
        <p14:creationId xmlns:p14="http://schemas.microsoft.com/office/powerpoint/2010/main" val="1040441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txBox="1">
            <a:spLocks noGrp="1"/>
          </p:cNvSpPr>
          <p:nvPr>
            <p:ph type="title"/>
          </p:nvPr>
        </p:nvSpPr>
        <p:spPr>
          <a:xfrm>
            <a:off x="693736" y="503240"/>
            <a:ext cx="3251204" cy="1765304"/>
          </a:xfrm>
        </p:spPr>
        <p:txBody>
          <a:bodyPr anchor="b"/>
          <a:lstStyle>
            <a:lvl1pPr>
              <a:defRPr sz="3200"/>
            </a:lvl1pPr>
          </a:lstStyle>
          <a:p>
            <a:pPr lvl="0"/>
            <a:r>
              <a:rPr lang="cs-CZ"/>
              <a:t>Kliknutím lze upravit styl.</a:t>
            </a:r>
          </a:p>
        </p:txBody>
      </p:sp>
      <p:sp>
        <p:nvSpPr>
          <p:cNvPr id="3" name="Zástupný symbol obrázku 2"/>
          <p:cNvSpPr txBox="1">
            <a:spLocks noGrp="1"/>
          </p:cNvSpPr>
          <p:nvPr>
            <p:ph type="pic" idx="1"/>
          </p:nvPr>
        </p:nvSpPr>
        <p:spPr>
          <a:xfrm>
            <a:off x="4286249" y="1089022"/>
            <a:ext cx="5102223" cy="5372100"/>
          </a:xfrm>
        </p:spPr>
        <p:txBody>
          <a:bodyPr/>
          <a:lstStyle>
            <a:lvl1pPr>
              <a:defRPr/>
            </a:lvl1pPr>
          </a:lstStyle>
          <a:p>
            <a:pPr lvl="0"/>
            <a:endParaRPr lang="cs-CZ"/>
          </a:p>
        </p:txBody>
      </p:sp>
      <p:sp>
        <p:nvSpPr>
          <p:cNvPr id="4" name="Zástupný text 3"/>
          <p:cNvSpPr txBox="1">
            <a:spLocks noGrp="1"/>
          </p:cNvSpPr>
          <p:nvPr>
            <p:ph type="body" idx="2"/>
          </p:nvPr>
        </p:nvSpPr>
        <p:spPr>
          <a:xfrm>
            <a:off x="693736" y="2268534"/>
            <a:ext cx="3251204" cy="4200525"/>
          </a:xfrm>
        </p:spPr>
        <p:txBody>
          <a:bodyPr/>
          <a:lstStyle>
            <a:lvl1pPr>
              <a:defRPr sz="1600"/>
            </a:lvl1pPr>
          </a:lstStyle>
          <a:p>
            <a:pPr lvl="0"/>
            <a:r>
              <a:rPr lang="cs-CZ"/>
              <a:t>Po kliknutí můžete upravovat styly textu v předloze.</a:t>
            </a:r>
          </a:p>
        </p:txBody>
      </p:sp>
      <p:sp>
        <p:nvSpPr>
          <p:cNvPr id="5" name="Zástupný symbol pro datum 4"/>
          <p:cNvSpPr txBox="1">
            <a:spLocks noGrp="1"/>
          </p:cNvSpPr>
          <p:nvPr>
            <p:ph type="dt" sz="half" idx="7"/>
          </p:nvPr>
        </p:nvSpPr>
        <p:spPr/>
        <p:txBody>
          <a:bodyPr/>
          <a:lstStyle>
            <a:lvl1pPr>
              <a:defRPr/>
            </a:lvl1pPr>
          </a:lstStyle>
          <a:p>
            <a:pPr lvl="0"/>
            <a:endParaRPr lang="cs-CZ"/>
          </a:p>
        </p:txBody>
      </p:sp>
      <p:sp>
        <p:nvSpPr>
          <p:cNvPr id="6" name="Zástupný symbol pro zápatí 5"/>
          <p:cNvSpPr txBox="1">
            <a:spLocks noGrp="1"/>
          </p:cNvSpPr>
          <p:nvPr>
            <p:ph type="ftr" sz="quarter" idx="9"/>
          </p:nvPr>
        </p:nvSpPr>
        <p:spPr/>
        <p:txBody>
          <a:bodyPr/>
          <a:lstStyle>
            <a:lvl1pPr>
              <a:defRPr/>
            </a:lvl1pPr>
          </a:lstStyle>
          <a:p>
            <a:pPr lvl="0"/>
            <a:endParaRPr lang="cs-CZ"/>
          </a:p>
        </p:txBody>
      </p:sp>
      <p:sp>
        <p:nvSpPr>
          <p:cNvPr id="7" name="Zástupný symbol pro číslo snímku 6"/>
          <p:cNvSpPr txBox="1">
            <a:spLocks noGrp="1"/>
          </p:cNvSpPr>
          <p:nvPr>
            <p:ph type="sldNum" sz="quarter" idx="8"/>
          </p:nvPr>
        </p:nvSpPr>
        <p:spPr/>
        <p:txBody>
          <a:bodyPr/>
          <a:lstStyle>
            <a:lvl1pPr>
              <a:defRPr/>
            </a:lvl1pPr>
          </a:lstStyle>
          <a:p>
            <a:pPr lvl="0"/>
            <a:fld id="{0BD4190E-870B-431A-8F50-59B28B95DCCC}" type="slidenum">
              <a:t>‹#›</a:t>
            </a:fld>
            <a:endParaRPr lang="cs-CZ"/>
          </a:p>
        </p:txBody>
      </p:sp>
    </p:spTree>
    <p:extLst>
      <p:ext uri="{BB962C8B-B14F-4D97-AF65-F5344CB8AC3E}">
        <p14:creationId xmlns:p14="http://schemas.microsoft.com/office/powerpoint/2010/main" val="3898394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nadpis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1" compatLnSpc="1">
            <a:noAutofit/>
          </a:bodyPr>
          <a:lstStyle/>
          <a:p>
            <a:pPr lvl="0"/>
            <a:endParaRPr lang="cs-CZ"/>
          </a:p>
        </p:txBody>
      </p:sp>
      <p:sp>
        <p:nvSpPr>
          <p:cNvPr id="3" name="Zástupný text 2"/>
          <p:cNvSpPr txBox="1">
            <a:spLocks noGrp="1"/>
          </p:cNvSpPr>
          <p:nvPr>
            <p:ph type="body" idx="1"/>
          </p:nvPr>
        </p:nvSpPr>
        <p:spPr>
          <a:xfrm>
            <a:off x="503998" y="1769043"/>
            <a:ext cx="9071643" cy="4384438"/>
          </a:xfrm>
          <a:prstGeom prst="rect">
            <a:avLst/>
          </a:prstGeom>
          <a:noFill/>
          <a:ln>
            <a:noFill/>
          </a:ln>
        </p:spPr>
        <p:txBody>
          <a:bodyPr vert="horz" wrap="square" lIns="0" tIns="0" rIns="0" bIns="0" anchor="t" anchorCtr="0" compatLnSpc="1">
            <a:no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cs-CZ"/>
          </a:p>
        </p:txBody>
      </p:sp>
      <p:sp>
        <p:nvSpPr>
          <p:cNvPr id="5" name="Zástupný symbol pro zápatí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cs-CZ"/>
          </a:p>
        </p:txBody>
      </p:sp>
      <p:sp>
        <p:nvSpPr>
          <p:cNvPr id="6" name="Zástupný symbol pro číslo snímku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cs-CZ" sz="1400" b="0" i="0" u="none" strike="noStrike" kern="1200" cap="none" spc="0" baseline="0">
                <a:solidFill>
                  <a:srgbClr val="000000"/>
                </a:solidFill>
                <a:uFillTx/>
                <a:latin typeface="Liberation Serif" pitchFamily="18"/>
                <a:ea typeface="Segoe UI" pitchFamily="2"/>
                <a:cs typeface="Tahoma" pitchFamily="2"/>
              </a:defRPr>
            </a:lvl1pPr>
          </a:lstStyle>
          <a:p>
            <a:pPr lvl="0"/>
            <a:fld id="{3919D61D-55B3-4CAD-ABC2-74A000F61C1D}"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cs-CZ" sz="44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p:titleStyle>
    <p:bodyStyle>
      <a:lvl1pPr marL="0" marR="0" lvl="0" indent="0" defTabSz="914400" rtl="0" fontAlgn="auto" hangingPunct="0">
        <a:lnSpc>
          <a:spcPct val="100000"/>
        </a:lnSpc>
        <a:spcBef>
          <a:spcPts val="1415"/>
        </a:spcBef>
        <a:spcAft>
          <a:spcPts val="0"/>
        </a:spcAft>
        <a:buNone/>
        <a:tabLst/>
        <a:defRPr lang="cs-CZ" sz="32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aluzmeni.estranky.cz/clanky/odlehceni-slov.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dirty="0" err="1"/>
              <a:t>Gesprochene</a:t>
            </a:r>
            <a:r>
              <a:rPr lang="cs-CZ" dirty="0"/>
              <a:t> </a:t>
            </a:r>
            <a:r>
              <a:rPr lang="cs-CZ" dirty="0" err="1"/>
              <a:t>und</a:t>
            </a:r>
            <a:r>
              <a:rPr lang="cs-CZ" dirty="0"/>
              <a:t> </a:t>
            </a:r>
            <a:r>
              <a:rPr lang="cs-CZ" dirty="0" err="1"/>
              <a:t>geschrieben</a:t>
            </a:r>
            <a:r>
              <a:rPr lang="de-DE" dirty="0"/>
              <a:t>e</a:t>
            </a:r>
            <a:r>
              <a:rPr lang="cs-CZ" dirty="0"/>
              <a:t> </a:t>
            </a:r>
            <a:r>
              <a:rPr lang="cs-CZ" dirty="0" err="1"/>
              <a:t>Sprache</a:t>
            </a:r>
            <a:r>
              <a:rPr lang="cs-CZ" dirty="0"/>
              <a:t> in </a:t>
            </a:r>
            <a:r>
              <a:rPr lang="cs-CZ" dirty="0" err="1"/>
              <a:t>Untertiteln</a:t>
            </a:r>
            <a:endParaRPr lang="cs-CZ" dirty="0"/>
          </a:p>
        </p:txBody>
      </p:sp>
      <p:sp>
        <p:nvSpPr>
          <p:cNvPr id="3" name="Podnadpis 2"/>
          <p:cNvSpPr txBox="1">
            <a:spLocks noGrp="1"/>
          </p:cNvSpPr>
          <p:nvPr>
            <p:ph type="subTitle" idx="4294967295"/>
          </p:nvPr>
        </p:nvSpPr>
        <p:spPr/>
        <p:txBody>
          <a:bodyPr anchor="ctr" anchorCtr="1"/>
          <a:lstStyle/>
          <a:p>
            <a:pPr lvl="0" algn="ctr"/>
            <a:r>
              <a:rPr lang="cs-CZ"/>
              <a:t>möglichst genau und nah an der Ausgangssprache?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Hyperkorektní </a:t>
            </a:r>
            <a:r>
              <a:rPr lang="cs-CZ" i="1"/>
              <a:t>bychom</a:t>
            </a:r>
            <a:r>
              <a:rPr lang="cs-CZ"/>
              <a:t>?</a:t>
            </a:r>
          </a:p>
        </p:txBody>
      </p:sp>
      <p:sp>
        <p:nvSpPr>
          <p:cNvPr id="3" name="Zástupný text 2"/>
          <p:cNvSpPr txBox="1">
            <a:spLocks noGrp="1"/>
          </p:cNvSpPr>
          <p:nvPr>
            <p:ph type="body" idx="4294967295"/>
          </p:nvPr>
        </p:nvSpPr>
        <p:spPr/>
        <p:txBody>
          <a:bodyPr/>
          <a:lstStyle/>
          <a:p>
            <a:pPr lvl="0">
              <a:buSzPct val="45000"/>
              <a:buFont typeface="StarSymbol"/>
              <a:buChar char="●"/>
            </a:pPr>
            <a:r>
              <a:rPr lang="cs-CZ" i="1" dirty="0"/>
              <a:t>by jsme</a:t>
            </a:r>
            <a:r>
              <a:rPr lang="cs-CZ" dirty="0"/>
              <a:t> </a:t>
            </a:r>
            <a:r>
              <a:rPr lang="cs-CZ" dirty="0" smtClean="0"/>
              <a:t>(?) Kdo </a:t>
            </a:r>
            <a:r>
              <a:rPr lang="cs-CZ" dirty="0"/>
              <a:t>mluví hyperkorektně?</a:t>
            </a:r>
          </a:p>
          <a:p>
            <a:pPr lvl="0">
              <a:buSzPct val="45000"/>
              <a:buFont typeface="StarSymbol"/>
              <a:buChar char="●"/>
            </a:pPr>
            <a:r>
              <a:rPr lang="cs-CZ" dirty="0"/>
              <a:t>Jan Chromý</a:t>
            </a:r>
          </a:p>
          <a:p>
            <a:pPr lvl="0">
              <a:buSzPct val="45000"/>
              <a:buFont typeface="StarSymbol"/>
              <a:buChar char="●"/>
            </a:pPr>
            <a:r>
              <a:rPr lang="cs-CZ" dirty="0"/>
              <a:t>Naše řeč, ročník 90 (2007), číslo 3, s. 123-131</a:t>
            </a:r>
          </a:p>
          <a:p>
            <a:pPr lvl="0">
              <a:buSzPct val="45000"/>
            </a:pPr>
            <a:r>
              <a:rPr lang="cs-CZ" dirty="0"/>
              <a:t>Google uvádí (k 15. lednu 2007) 2 360 000 výskytů podoby </a:t>
            </a:r>
            <a:r>
              <a:rPr lang="cs-CZ" i="1" dirty="0"/>
              <a:t>byste</a:t>
            </a:r>
            <a:r>
              <a:rPr lang="cs-CZ" dirty="0"/>
              <a:t>, ale oproti tomu 1 120 000 výskytů podoby </a:t>
            </a:r>
            <a:r>
              <a:rPr lang="cs-CZ" i="1" dirty="0"/>
              <a:t>by jste </a:t>
            </a:r>
            <a:r>
              <a:rPr lang="cs-CZ" dirty="0"/>
              <a:t>a dokonce 363 000 výskytů podoby </a:t>
            </a:r>
            <a:r>
              <a:rPr lang="cs-CZ" i="1" dirty="0"/>
              <a:t>by </a:t>
            </a:r>
            <a:r>
              <a:rPr lang="cs-CZ" i="1" dirty="0" err="1"/>
              <a:t>ste</a:t>
            </a:r>
            <a:r>
              <a:rPr lang="cs-CZ" dirty="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dirty="0"/>
              <a:t>Mluvenost a </a:t>
            </a:r>
            <a:r>
              <a:rPr lang="cs-CZ" b="1" dirty="0"/>
              <a:t>mluvnost</a:t>
            </a:r>
          </a:p>
        </p:txBody>
      </p:sp>
      <p:sp>
        <p:nvSpPr>
          <p:cNvPr id="3" name="Zástupný text 2"/>
          <p:cNvSpPr txBox="1">
            <a:spLocks noGrp="1"/>
          </p:cNvSpPr>
          <p:nvPr>
            <p:ph type="body" idx="4294967295"/>
          </p:nvPr>
        </p:nvSpPr>
        <p:spPr/>
        <p:txBody>
          <a:bodyPr/>
          <a:lstStyle/>
          <a:p>
            <a:pPr lvl="0"/>
            <a:r>
              <a:rPr lang="cs-CZ" dirty="0" err="1"/>
              <a:t>Sprechbarkeit</a:t>
            </a:r>
            <a:endParaRPr lang="cs-CZ" dirty="0"/>
          </a:p>
          <a:p>
            <a:pPr lvl="0">
              <a:buSzPct val="45000"/>
              <a:buFont typeface="StarSymbol"/>
              <a:buChar char="●"/>
            </a:pPr>
            <a:r>
              <a:rPr lang="cs-CZ" dirty="0" err="1"/>
              <a:t>die</a:t>
            </a:r>
            <a:r>
              <a:rPr lang="cs-CZ" dirty="0"/>
              <a:t> </a:t>
            </a:r>
            <a:r>
              <a:rPr lang="cs-CZ" dirty="0" err="1"/>
              <a:t>Laute</a:t>
            </a:r>
            <a:r>
              <a:rPr lang="cs-CZ" dirty="0"/>
              <a:t> s, š, f, z (= </a:t>
            </a:r>
            <a:r>
              <a:rPr lang="cs-CZ" dirty="0" err="1"/>
              <a:t>ts</a:t>
            </a:r>
            <a:r>
              <a:rPr lang="cs-CZ" dirty="0"/>
              <a:t>) </a:t>
            </a:r>
            <a:r>
              <a:rPr lang="cs-CZ" dirty="0" err="1"/>
              <a:t>sind</a:t>
            </a:r>
            <a:r>
              <a:rPr lang="cs-CZ" dirty="0"/>
              <a:t> </a:t>
            </a:r>
            <a:r>
              <a:rPr lang="cs-CZ" dirty="0" err="1"/>
              <a:t>bei</a:t>
            </a:r>
            <a:r>
              <a:rPr lang="cs-CZ" dirty="0"/>
              <a:t> </a:t>
            </a:r>
            <a:r>
              <a:rPr lang="cs-CZ" dirty="0" err="1"/>
              <a:t>ungünstiger</a:t>
            </a:r>
            <a:r>
              <a:rPr lang="cs-CZ" dirty="0"/>
              <a:t> </a:t>
            </a:r>
            <a:r>
              <a:rPr lang="cs-CZ" dirty="0" err="1"/>
              <a:t>Reihenfolge</a:t>
            </a:r>
            <a:r>
              <a:rPr lang="cs-CZ" dirty="0"/>
              <a:t> </a:t>
            </a:r>
            <a:r>
              <a:rPr lang="cs-CZ" dirty="0" err="1"/>
              <a:t>schwer</a:t>
            </a:r>
            <a:r>
              <a:rPr lang="cs-CZ" dirty="0"/>
              <a:t> </a:t>
            </a:r>
            <a:r>
              <a:rPr lang="cs-CZ" dirty="0" err="1"/>
              <a:t>sprechbar</a:t>
            </a:r>
            <a:r>
              <a:rPr lang="cs-CZ" dirty="0"/>
              <a:t>),</a:t>
            </a:r>
          </a:p>
          <a:p>
            <a:pPr lvl="0">
              <a:buSzPct val="45000"/>
              <a:buFont typeface="StarSymbol"/>
              <a:buChar char="●"/>
            </a:pPr>
            <a:r>
              <a:rPr lang="cs-CZ" dirty="0"/>
              <a:t> </a:t>
            </a:r>
            <a:r>
              <a:rPr lang="cs-CZ" dirty="0" err="1"/>
              <a:t>the</a:t>
            </a:r>
            <a:r>
              <a:rPr lang="cs-CZ" dirty="0"/>
              <a:t> </a:t>
            </a:r>
            <a:r>
              <a:rPr lang="cs-CZ" dirty="0" err="1"/>
              <a:t>sounds</a:t>
            </a:r>
            <a:r>
              <a:rPr lang="cs-CZ" dirty="0"/>
              <a:t> s, š, f, z (= </a:t>
            </a:r>
            <a:r>
              <a:rPr lang="cs-CZ" dirty="0" err="1"/>
              <a:t>ts</a:t>
            </a:r>
            <a:r>
              <a:rPr lang="cs-CZ" dirty="0"/>
              <a:t>) are </a:t>
            </a:r>
            <a:r>
              <a:rPr lang="cs-CZ" dirty="0" err="1"/>
              <a:t>difficult</a:t>
            </a:r>
            <a:r>
              <a:rPr lang="cs-CZ" dirty="0"/>
              <a:t> to </a:t>
            </a:r>
            <a:r>
              <a:rPr lang="cs-CZ" dirty="0" err="1"/>
              <a:t>speak</a:t>
            </a:r>
            <a:r>
              <a:rPr lang="cs-CZ" dirty="0"/>
              <a:t> in </a:t>
            </a:r>
            <a:r>
              <a:rPr lang="cs-CZ" dirty="0" err="1"/>
              <a:t>unfavorable</a:t>
            </a:r>
            <a:r>
              <a:rPr lang="cs-CZ" dirty="0"/>
              <a:t> </a:t>
            </a:r>
            <a:r>
              <a:rPr lang="cs-CZ" dirty="0" err="1"/>
              <a:t>sequence</a:t>
            </a:r>
            <a:endParaRPr lang="cs-CZ"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Informationen über das gesprochene Tschechisch</a:t>
            </a:r>
          </a:p>
        </p:txBody>
      </p:sp>
      <p:sp>
        <p:nvSpPr>
          <p:cNvPr id="3" name="Zástupný text 2"/>
          <p:cNvSpPr txBox="1">
            <a:spLocks noGrp="1"/>
          </p:cNvSpPr>
          <p:nvPr>
            <p:ph type="body" idx="4294967295"/>
          </p:nvPr>
        </p:nvSpPr>
        <p:spPr/>
        <p:txBody>
          <a:bodyPr/>
          <a:lstStyle/>
          <a:p>
            <a:pPr lvl="0"/>
            <a:r>
              <a:rPr lang="cs-CZ" sz="2400" dirty="0"/>
              <a:t>Jan Hugo a kol.: SLOVNÍK NESPISOVNÉ ČEŠTINY.  </a:t>
            </a:r>
            <a:r>
              <a:rPr lang="cs-CZ" sz="2400" dirty="0" err="1"/>
              <a:t>Maxdorf</a:t>
            </a:r>
            <a:r>
              <a:rPr lang="cs-CZ" sz="2400" dirty="0"/>
              <a:t> 2009 (třetí)</a:t>
            </a:r>
          </a:p>
          <a:p>
            <a:pPr lvl="0">
              <a:buSzPct val="45000"/>
              <a:buFont typeface="StarSymbol"/>
              <a:buChar char="●"/>
            </a:pPr>
            <a:r>
              <a:rPr lang="cs-CZ" sz="2400" dirty="0"/>
              <a:t>slang studentský (</a:t>
            </a:r>
            <a:r>
              <a:rPr lang="cs-CZ" sz="2400" dirty="0" smtClean="0"/>
              <a:t>AKÁDA) </a:t>
            </a:r>
            <a:r>
              <a:rPr lang="cs-CZ" sz="2400" dirty="0"/>
              <a:t>či mluva uživatelů drog </a:t>
            </a:r>
            <a:r>
              <a:rPr lang="cs-CZ" sz="2400" dirty="0" smtClean="0"/>
              <a:t>(HALUŠKY</a:t>
            </a:r>
            <a:r>
              <a:rPr lang="cs-CZ" sz="2400" dirty="0"/>
              <a:t>). Na klasický kriminální argot navazuje současný vězeňský slang </a:t>
            </a:r>
            <a:r>
              <a:rPr lang="cs-CZ" sz="2400" dirty="0" smtClean="0"/>
              <a:t>(ELPASO</a:t>
            </a:r>
            <a:r>
              <a:rPr lang="cs-CZ" sz="2400" dirty="0"/>
              <a:t>, </a:t>
            </a:r>
            <a:r>
              <a:rPr lang="de-DE" sz="2400" dirty="0" smtClean="0"/>
              <a:t>CHÁBR</a:t>
            </a:r>
            <a:r>
              <a:rPr lang="cs-CZ" sz="2400" dirty="0" smtClean="0"/>
              <a:t>), </a:t>
            </a:r>
            <a:r>
              <a:rPr lang="cs-CZ" sz="2400" dirty="0"/>
              <a:t>zařazen je i méně známý argot světských (JAUNERÁK, </a:t>
            </a:r>
            <a:r>
              <a:rPr lang="cs-CZ" sz="2400" dirty="0" smtClean="0"/>
              <a:t>MULÁK). </a:t>
            </a:r>
            <a:r>
              <a:rPr lang="cs-CZ" sz="2400" dirty="0"/>
              <a:t>Pozornost je věnována i tradičnímu brněnskému argotu </a:t>
            </a:r>
            <a:r>
              <a:rPr lang="cs-CZ" sz="2400" dirty="0" smtClean="0"/>
              <a:t>(PALI</a:t>
            </a:r>
            <a:r>
              <a:rPr lang="cs-CZ" sz="2400" dirty="0"/>
              <a:t>, </a:t>
            </a:r>
            <a:r>
              <a:rPr lang="cs-CZ" sz="2400" dirty="0" smtClean="0"/>
              <a:t>ROLA</a:t>
            </a:r>
            <a:r>
              <a:rPr lang="cs-CZ" sz="2400" dirty="0"/>
              <a:t>) či ostravské městské mluvě (BEBECHY</a:t>
            </a:r>
            <a:r>
              <a:rPr lang="cs-CZ" sz="2400" dirty="0" smtClean="0"/>
              <a:t>, </a:t>
            </a:r>
            <a:r>
              <a:rPr lang="cs-CZ" sz="2400" dirty="0"/>
              <a:t>ŠINAGLE).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Schl</a:t>
            </a:r>
            <a:r>
              <a:rPr lang="de-DE" dirty="0" err="1" smtClean="0"/>
              <a:t>üssel</a:t>
            </a:r>
            <a:endParaRPr lang="cs-CZ" dirty="0"/>
          </a:p>
        </p:txBody>
      </p:sp>
      <p:sp>
        <p:nvSpPr>
          <p:cNvPr id="3" name="Zástupný symbol pro obsah 2"/>
          <p:cNvSpPr>
            <a:spLocks noGrp="1"/>
          </p:cNvSpPr>
          <p:nvPr>
            <p:ph idx="1"/>
          </p:nvPr>
        </p:nvSpPr>
        <p:spPr/>
        <p:txBody>
          <a:bodyPr/>
          <a:lstStyle/>
          <a:p>
            <a:r>
              <a:rPr lang="de-DE" dirty="0" smtClean="0"/>
              <a:t>https://obase.cz/vyklad-pojmu-z-vezeni/</a:t>
            </a:r>
          </a:p>
          <a:p>
            <a:r>
              <a:rPr lang="cs-CZ" dirty="0" smtClean="0"/>
              <a:t>výraz pro trestný čin loupeže</a:t>
            </a:r>
            <a:endParaRPr lang="de-DE" dirty="0" smtClean="0"/>
          </a:p>
          <a:p>
            <a:r>
              <a:rPr lang="de-DE" dirty="0" smtClean="0"/>
              <a:t>https://cestina20.cz/slovnik/jaunerak/</a:t>
            </a:r>
          </a:p>
          <a:p>
            <a:r>
              <a:rPr lang="cs-CZ" dirty="0" smtClean="0"/>
              <a:t>kolotočář</a:t>
            </a:r>
            <a:r>
              <a:rPr lang="cs-CZ" dirty="0"/>
              <a:t>, </a:t>
            </a:r>
            <a:r>
              <a:rPr lang="cs-CZ" dirty="0" smtClean="0"/>
              <a:t>světský</a:t>
            </a:r>
            <a:endParaRPr lang="de-DE" dirty="0" smtClean="0"/>
          </a:p>
          <a:p>
            <a:r>
              <a:rPr lang="de-DE" dirty="0" err="1" smtClean="0"/>
              <a:t>strašidlo</a:t>
            </a:r>
            <a:r>
              <a:rPr lang="de-DE" dirty="0" smtClean="0"/>
              <a:t>; </a:t>
            </a:r>
            <a:r>
              <a:rPr lang="de-DE" dirty="0" err="1" smtClean="0"/>
              <a:t>Příklad</a:t>
            </a:r>
            <a:r>
              <a:rPr lang="de-DE" dirty="0" smtClean="0"/>
              <a:t>: „</a:t>
            </a:r>
            <a:r>
              <a:rPr lang="de-DE" dirty="0" err="1" smtClean="0"/>
              <a:t>Ty</a:t>
            </a:r>
            <a:r>
              <a:rPr lang="de-DE" dirty="0" smtClean="0"/>
              <a:t> </a:t>
            </a:r>
            <a:r>
              <a:rPr lang="de-DE" dirty="0" err="1" smtClean="0"/>
              <a:t>jo</a:t>
            </a:r>
            <a:r>
              <a:rPr lang="de-DE" dirty="0" smtClean="0"/>
              <a:t>, </a:t>
            </a:r>
            <a:r>
              <a:rPr lang="de-DE" dirty="0" err="1" smtClean="0"/>
              <a:t>vypadáš</a:t>
            </a:r>
            <a:r>
              <a:rPr lang="de-DE" dirty="0" smtClean="0"/>
              <a:t> </a:t>
            </a:r>
            <a:r>
              <a:rPr lang="de-DE" dirty="0" err="1" smtClean="0"/>
              <a:t>jako</a:t>
            </a:r>
            <a:r>
              <a:rPr lang="de-DE" dirty="0" smtClean="0"/>
              <a:t> </a:t>
            </a:r>
            <a:r>
              <a:rPr lang="de-DE" dirty="0" err="1" smtClean="0"/>
              <a:t>mulák</a:t>
            </a:r>
            <a:r>
              <a:rPr lang="de-DE" dirty="0" smtClean="0"/>
              <a:t>!”</a:t>
            </a:r>
            <a:endParaRPr lang="cs-CZ" dirty="0" smtClean="0"/>
          </a:p>
          <a:p>
            <a:r>
              <a:rPr lang="de-DE" dirty="0" err="1" smtClean="0"/>
              <a:t>harampádí</a:t>
            </a:r>
            <a:r>
              <a:rPr lang="de-DE" dirty="0" smtClean="0"/>
              <a:t>, </a:t>
            </a:r>
            <a:r>
              <a:rPr lang="de-DE" dirty="0" err="1" smtClean="0"/>
              <a:t>zbytečnosti</a:t>
            </a:r>
            <a:endParaRPr lang="cs-CZ" dirty="0" smtClean="0"/>
          </a:p>
          <a:p>
            <a:r>
              <a:rPr lang="cs-CZ" dirty="0" smtClean="0"/>
              <a:t>makačka</a:t>
            </a:r>
            <a:endParaRPr lang="de-DE" dirty="0" smtClean="0"/>
          </a:p>
          <a:p>
            <a:endParaRPr lang="cs-CZ" dirty="0"/>
          </a:p>
        </p:txBody>
      </p:sp>
    </p:spTree>
    <p:extLst>
      <p:ext uri="{BB962C8B-B14F-4D97-AF65-F5344CB8AC3E}">
        <p14:creationId xmlns:p14="http://schemas.microsoft.com/office/powerpoint/2010/main" val="2529257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p>
            <a:pPr lvl="0"/>
            <a:r>
              <a:rPr lang="cs-CZ" sz="3200"/>
              <a:t>Was kann die Untertitel bereichern, was macht sie unverst</a:t>
            </a:r>
            <a:r>
              <a:rPr lang="de-DE" sz="3200"/>
              <a:t>ä</a:t>
            </a:r>
            <a:r>
              <a:rPr lang="cs-CZ" sz="3200"/>
              <a:t>ndlich</a:t>
            </a:r>
            <a:r>
              <a:rPr lang="de-DE" sz="3200"/>
              <a:t>?</a:t>
            </a:r>
            <a:endParaRPr lang="cs-CZ" sz="3200"/>
          </a:p>
        </p:txBody>
      </p:sp>
      <p:sp>
        <p:nvSpPr>
          <p:cNvPr id="3" name="Zástupný obsah 2"/>
          <p:cNvSpPr txBox="1">
            <a:spLocks noGrp="1"/>
          </p:cNvSpPr>
          <p:nvPr>
            <p:ph idx="1"/>
          </p:nvPr>
        </p:nvSpPr>
        <p:spPr/>
        <p:txBody>
          <a:bodyPr/>
          <a:lstStyle/>
          <a:p>
            <a:pPr lvl="0"/>
            <a:r>
              <a:rPr lang="cs-CZ">
                <a:hlinkClick r:id="rId2"/>
              </a:rPr>
              <a:t>https://haluzmeni.estranky.cz/clanky/odlehceni-slov.html</a:t>
            </a:r>
            <a:endParaRPr lang="de-DE"/>
          </a:p>
          <a:p>
            <a:pPr lvl="0"/>
            <a:r>
              <a:rPr lang="cs-CZ"/>
              <a:t>snoubič =&gt; snowboard</a:t>
            </a:r>
            <a:endParaRPr lang="de-DE"/>
          </a:p>
          <a:p>
            <a:pPr lvl="0"/>
            <a:r>
              <a:rPr lang="cs-CZ"/>
              <a:t>hapalajnen =&gt; někdo kdo spadl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i="1"/>
              <a:t>fet</a:t>
            </a:r>
            <a:r>
              <a:rPr lang="cs-CZ" sz="2800"/>
              <a:t> (kdysi </a:t>
            </a:r>
            <a:r>
              <a:rPr lang="cs-CZ" sz="2800" i="1"/>
              <a:t>být fet</a:t>
            </a:r>
            <a:r>
              <a:rPr lang="cs-CZ" sz="2800"/>
              <a:t> tedy být opilý) z něm. </a:t>
            </a:r>
            <a:r>
              <a:rPr lang="cs-CZ" sz="2800" i="1"/>
              <a:t>fett </a:t>
            </a:r>
            <a:r>
              <a:rPr lang="cs-CZ" sz="2800"/>
              <a:t>mastný, v argotu ovšem opilý. Srov. </a:t>
            </a:r>
            <a:r>
              <a:rPr lang="cs-CZ" sz="2800" i="1"/>
              <a:t>být namazanej </a:t>
            </a:r>
            <a:r>
              <a:rPr lang="cs-CZ" sz="2800"/>
              <a:t>nebo </a:t>
            </a:r>
            <a:r>
              <a:rPr lang="cs-CZ" sz="2800" i="1"/>
              <a:t>vodmaštovna.</a:t>
            </a:r>
          </a:p>
        </p:txBody>
      </p:sp>
      <p:sp>
        <p:nvSpPr>
          <p:cNvPr id="3" name="Zástupný text 2"/>
          <p:cNvSpPr txBox="1">
            <a:spLocks noGrp="1"/>
          </p:cNvSpPr>
          <p:nvPr>
            <p:ph type="body" idx="4294967295"/>
          </p:nvPr>
        </p:nvSpPr>
        <p:spPr/>
        <p:txBody>
          <a:bodyPr/>
          <a:lstStyle/>
          <a:p>
            <a:pPr lvl="0">
              <a:buSzPct val="45000"/>
              <a:buFont typeface="StarSymbol"/>
              <a:buChar char="●"/>
            </a:pPr>
            <a:r>
              <a:rPr lang="cs-CZ" sz="2400" dirty="0"/>
              <a:t>Já myslel, že Helča je takové </a:t>
            </a:r>
            <a:r>
              <a:rPr lang="cs-CZ" sz="2400" dirty="0" err="1"/>
              <a:t>bočmen</a:t>
            </a:r>
            <a:r>
              <a:rPr lang="cs-CZ" sz="2400" dirty="0"/>
              <a:t>, a on si </a:t>
            </a:r>
            <a:r>
              <a:rPr lang="cs-CZ" sz="2400" dirty="0" err="1"/>
              <a:t>ju</a:t>
            </a:r>
            <a:r>
              <a:rPr lang="cs-CZ" sz="2400" dirty="0"/>
              <a:t> bude </a:t>
            </a:r>
            <a:r>
              <a:rPr lang="cs-CZ" sz="2400" dirty="0" err="1"/>
              <a:t>brat</a:t>
            </a:r>
            <a:r>
              <a:rPr lang="cs-CZ" sz="2400" dirty="0"/>
              <a:t>.</a:t>
            </a:r>
          </a:p>
          <a:p>
            <a:pPr lvl="0">
              <a:buSzPct val="45000"/>
              <a:buFont typeface="StarSymbol"/>
              <a:buChar char="●"/>
            </a:pPr>
            <a:r>
              <a:rPr lang="cs-CZ" sz="2400" dirty="0"/>
              <a:t>Víš, pro ni to nebyla bokovka jako pro tebe, to ti nedošlo?</a:t>
            </a:r>
            <a:endParaRPr lang="de-DE" sz="2400" dirty="0"/>
          </a:p>
          <a:p>
            <a:pPr lvl="0">
              <a:buSzPct val="45000"/>
              <a:buFont typeface="StarSymbol"/>
              <a:buChar char="●"/>
            </a:pPr>
            <a:endParaRPr lang="de-DE" sz="2400" dirty="0"/>
          </a:p>
          <a:p>
            <a:pPr lvl="0">
              <a:buSzPct val="45000"/>
              <a:buFont typeface="StarSymbol"/>
              <a:buChar char="●"/>
            </a:pPr>
            <a:endParaRPr lang="cs-CZ" sz="2400" dirty="0"/>
          </a:p>
          <a:p>
            <a:pPr lvl="0">
              <a:buSzPct val="45000"/>
              <a:buFont typeface="StarSymbol"/>
              <a:buChar char="●"/>
            </a:pPr>
            <a:r>
              <a:rPr lang="cs-CZ" sz="2400" dirty="0" err="1"/>
              <a:t>bruncák</a:t>
            </a:r>
            <a:r>
              <a:rPr lang="cs-CZ" sz="2400" dirty="0"/>
              <a:t> – brněn. záchod. … vyfásl akorát tři metry a u </a:t>
            </a:r>
            <a:r>
              <a:rPr lang="cs-CZ" sz="2400" dirty="0" err="1"/>
              <a:t>sódu</a:t>
            </a:r>
            <a:r>
              <a:rPr lang="cs-CZ" sz="2400" dirty="0"/>
              <a:t> jim řekl, to že si </a:t>
            </a:r>
            <a:r>
              <a:rPr lang="cs-CZ" sz="2400" dirty="0" err="1"/>
              <a:t>vodkróti</a:t>
            </a:r>
            <a:r>
              <a:rPr lang="cs-CZ" sz="2400" dirty="0"/>
              <a:t> </a:t>
            </a:r>
            <a:r>
              <a:rPr lang="cs-CZ" sz="2400" dirty="0" err="1"/>
              <a:t>kepeňó</a:t>
            </a:r>
            <a:r>
              <a:rPr lang="cs-CZ" sz="2400" dirty="0"/>
              <a:t> v putynce na </a:t>
            </a:r>
            <a:r>
              <a:rPr lang="cs-CZ" sz="2400" dirty="0" err="1"/>
              <a:t>bruncáku</a:t>
            </a:r>
            <a:r>
              <a:rPr lang="cs-CZ" sz="2400" dirty="0"/>
              <a:t>. [A] Nováček 1929 (vč. příkladu), podobnou frázi vztahující se ke krátkému trestu uvádí i Suk 1993; něm.+ </a:t>
            </a:r>
            <a:r>
              <a:rPr lang="cs-CZ" sz="2400" dirty="0" err="1"/>
              <a:t>brunzen</a:t>
            </a:r>
            <a:r>
              <a:rPr lang="cs-CZ" sz="2400" dirty="0"/>
              <a:t> močit</a:t>
            </a:r>
          </a:p>
          <a:p>
            <a:pPr lvl="0">
              <a:buSzPct val="45000"/>
              <a:buFont typeface="StarSymbol"/>
              <a:buChar char="●"/>
            </a:pPr>
            <a:r>
              <a:rPr lang="cs-CZ" sz="2400" dirty="0" err="1"/>
              <a:t>landschaftlich</a:t>
            </a:r>
            <a:r>
              <a:rPr lang="cs-CZ" sz="2400" dirty="0"/>
              <a:t>, </a:t>
            </a:r>
            <a:r>
              <a:rPr lang="cs-CZ" sz="2400" dirty="0" err="1"/>
              <a:t>österreichisch</a:t>
            </a:r>
            <a:r>
              <a:rPr lang="cs-CZ" sz="2400" dirty="0"/>
              <a:t>, </a:t>
            </a:r>
            <a:r>
              <a:rPr lang="cs-CZ" sz="2400" dirty="0" err="1"/>
              <a:t>schweizerisch</a:t>
            </a:r>
            <a:r>
              <a:rPr lang="cs-CZ" sz="2400" dirty="0"/>
              <a:t> </a:t>
            </a:r>
            <a:r>
              <a:rPr lang="cs-CZ" sz="2400" dirty="0" err="1"/>
              <a:t>derb</a:t>
            </a:r>
            <a:endParaRPr lang="cs-CZ" sz="24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Frekvenční slovník mluvené češtiny. Karolinum 2007</a:t>
            </a:r>
          </a:p>
        </p:txBody>
      </p:sp>
      <p:sp>
        <p:nvSpPr>
          <p:cNvPr id="3" name="Zástupný text 2"/>
          <p:cNvSpPr txBox="1">
            <a:spLocks noGrp="1"/>
          </p:cNvSpPr>
          <p:nvPr>
            <p:ph type="body" idx="4294967295"/>
          </p:nvPr>
        </p:nvSpPr>
        <p:spPr/>
        <p:txBody>
          <a:bodyPr/>
          <a:lstStyle/>
          <a:p>
            <a:pPr lvl="0"/>
            <a:r>
              <a:rPr lang="cs-CZ" sz="2400"/>
              <a:t>František Čermák:  Co mě osobně velmi překvapilo ve srovnání s psanou češtinou, je fakt, kolik v mluvené češtině používáme částic. To je druhý nejčastější slovní druh. To vám žádná spisovná gramatika neřekne. To máte samé:</a:t>
            </a:r>
            <a:r>
              <a:rPr lang="cs-CZ" sz="2400" b="1"/>
              <a:t> vždyť, no, aby, že jo... </a:t>
            </a:r>
            <a:r>
              <a:rPr lang="cs-CZ" sz="2400"/>
              <a:t>které používáme pořád. </a:t>
            </a:r>
            <a:r>
              <a:rPr lang="de-DE" sz="2400"/>
              <a:t>J</a:t>
            </a:r>
            <a:r>
              <a:rPr lang="cs-CZ" sz="2400"/>
              <a:t>enomže na papíře se to nějak ruší, není to vidět. To je velmi zajímavá věc. Signalizuje to samozřejmě, že když mluvíme autentickým jazykem, mluvíme taky emocionálně, hodnotíme věci, jestli se nám líbí nebo nelíbí, nadáváme... Je to druh hodnotícího vyjadřování a k tomu potřebujeme třeba ty částice.</a:t>
            </a:r>
            <a:endParaRPr lang="de-DE" sz="2400"/>
          </a:p>
          <a:p>
            <a:pPr lvl="0"/>
            <a:r>
              <a:rPr lang="de-DE" sz="2400"/>
              <a:t>Kann man Partikel in der Untertitelung verwenden?</a:t>
            </a:r>
            <a:endParaRPr lang="cs-CZ"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spAutoFit/>
          </a:bodyPr>
          <a:lstStyle/>
          <a:p>
            <a:pPr lvl="0"/>
            <a:r>
              <a:rPr lang="cs-CZ"/>
              <a:t>Nahraďte slova spisovná</a:t>
            </a:r>
          </a:p>
        </p:txBody>
      </p:sp>
      <p:sp>
        <p:nvSpPr>
          <p:cNvPr id="3" name="Zástupný text 2"/>
          <p:cNvSpPr txBox="1">
            <a:spLocks noGrp="1"/>
          </p:cNvSpPr>
          <p:nvPr>
            <p:ph type="body" idx="4294967295"/>
          </p:nvPr>
        </p:nvSpPr>
        <p:spPr>
          <a:xfrm>
            <a:off x="503998" y="1769043"/>
            <a:ext cx="4426921" cy="4384438"/>
          </a:xfrm>
        </p:spPr>
        <p:txBody>
          <a:bodyPr/>
          <a:lstStyle/>
          <a:p>
            <a:pPr lvl="0">
              <a:buSzPct val="45000"/>
              <a:buFont typeface="StarSymbol"/>
              <a:buChar char="●"/>
            </a:pPr>
            <a:r>
              <a:rPr lang="cs-CZ"/>
              <a:t>Téměř</a:t>
            </a:r>
          </a:p>
          <a:p>
            <a:pPr lvl="0">
              <a:buSzPct val="45000"/>
              <a:buFont typeface="StarSymbol"/>
              <a:buChar char="●"/>
            </a:pPr>
            <a:r>
              <a:rPr lang="cs-CZ"/>
              <a:t>Velmi</a:t>
            </a:r>
          </a:p>
          <a:p>
            <a:pPr lvl="0">
              <a:buSzPct val="45000"/>
              <a:buFont typeface="StarSymbol"/>
              <a:buChar char="●"/>
            </a:pPr>
            <a:r>
              <a:rPr lang="cs-CZ"/>
              <a:t>Přesně, </a:t>
            </a:r>
            <a:endParaRPr lang="de-DE"/>
          </a:p>
          <a:p>
            <a:pPr lvl="0">
              <a:buSzPct val="45000"/>
              <a:buFont typeface="StarSymbol"/>
              <a:buChar char="●"/>
            </a:pPr>
            <a:r>
              <a:rPr lang="cs-CZ"/>
              <a:t>právě,</a:t>
            </a:r>
          </a:p>
          <a:p>
            <a:pPr lvl="0">
              <a:buSzPct val="45000"/>
              <a:buFont typeface="StarSymbol"/>
              <a:buChar char="●"/>
            </a:pPr>
            <a:r>
              <a:rPr lang="cs-CZ"/>
              <a:t>Zvláště</a:t>
            </a:r>
          </a:p>
        </p:txBody>
      </p:sp>
      <p:sp>
        <p:nvSpPr>
          <p:cNvPr id="4" name="Zástupný text 3"/>
          <p:cNvSpPr txBox="1">
            <a:spLocks noGrp="1"/>
          </p:cNvSpPr>
          <p:nvPr>
            <p:ph type="body" idx="4294967295"/>
          </p:nvPr>
        </p:nvSpPr>
        <p:spPr>
          <a:xfrm>
            <a:off x="5152680" y="1769043"/>
            <a:ext cx="4426921" cy="4384438"/>
          </a:xfrm>
        </p:spPr>
        <p:txBody>
          <a:bodyPr/>
          <a:lstStyle/>
          <a:p>
            <a:pPr lvl="0"/>
            <a:r>
              <a:rPr lang="cs-CZ"/>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Výrazy mluvené češtiny</a:t>
            </a:r>
          </a:p>
        </p:txBody>
      </p:sp>
      <p:sp>
        <p:nvSpPr>
          <p:cNvPr id="3" name="Zástupný text 2"/>
          <p:cNvSpPr txBox="1">
            <a:spLocks noGrp="1"/>
          </p:cNvSpPr>
          <p:nvPr>
            <p:ph type="body" idx="4294967295"/>
          </p:nvPr>
        </p:nvSpPr>
        <p:spPr>
          <a:xfrm>
            <a:off x="516599" y="1769043"/>
            <a:ext cx="4426921" cy="4384438"/>
          </a:xfrm>
        </p:spPr>
        <p:txBody>
          <a:bodyPr/>
          <a:lstStyle/>
          <a:p>
            <a:pPr lvl="0">
              <a:buSzPct val="45000"/>
              <a:buFont typeface="StarSymbol"/>
              <a:buChar char="●"/>
            </a:pPr>
            <a:r>
              <a:rPr lang="cs-CZ"/>
              <a:t>Téměř</a:t>
            </a:r>
          </a:p>
          <a:p>
            <a:pPr lvl="0">
              <a:buSzPct val="45000"/>
              <a:buFont typeface="StarSymbol"/>
              <a:buChar char="●"/>
            </a:pPr>
            <a:r>
              <a:rPr lang="cs-CZ"/>
              <a:t>Velmi</a:t>
            </a:r>
          </a:p>
          <a:p>
            <a:pPr lvl="0">
              <a:buSzPct val="45000"/>
              <a:buFont typeface="StarSymbol"/>
              <a:buChar char="●"/>
            </a:pPr>
            <a:r>
              <a:rPr lang="cs-CZ"/>
              <a:t>Přesně</a:t>
            </a:r>
          </a:p>
          <a:p>
            <a:pPr lvl="0">
              <a:buSzPct val="45000"/>
              <a:buFont typeface="StarSymbol"/>
              <a:buChar char="●"/>
            </a:pPr>
            <a:r>
              <a:rPr lang="cs-CZ"/>
              <a:t>Zvláště</a:t>
            </a:r>
          </a:p>
        </p:txBody>
      </p:sp>
      <p:sp>
        <p:nvSpPr>
          <p:cNvPr id="4" name="Zástupný text 3"/>
          <p:cNvSpPr txBox="1">
            <a:spLocks noGrp="1"/>
          </p:cNvSpPr>
          <p:nvPr>
            <p:ph type="body" idx="4294967295"/>
          </p:nvPr>
        </p:nvSpPr>
        <p:spPr>
          <a:xfrm>
            <a:off x="5152680" y="1769043"/>
            <a:ext cx="4426921" cy="4384438"/>
          </a:xfrm>
        </p:spPr>
        <p:txBody>
          <a:bodyPr/>
          <a:lstStyle/>
          <a:p>
            <a:pPr lvl="0">
              <a:buSzPct val="45000"/>
              <a:buFont typeface="StarSymbol"/>
              <a:buChar char="●"/>
            </a:pPr>
            <a:r>
              <a:rPr lang="cs-CZ"/>
              <a:t>Skoro</a:t>
            </a:r>
          </a:p>
          <a:p>
            <a:pPr lvl="0">
              <a:buSzPct val="45000"/>
              <a:buFont typeface="StarSymbol"/>
              <a:buChar char="●"/>
            </a:pPr>
            <a:r>
              <a:rPr lang="cs-CZ"/>
              <a:t>Hodně</a:t>
            </a:r>
          </a:p>
          <a:p>
            <a:pPr lvl="0">
              <a:buSzPct val="45000"/>
              <a:buFont typeface="StarSymbol"/>
              <a:buChar char="●"/>
            </a:pPr>
            <a:r>
              <a:rPr lang="cs-CZ"/>
              <a:t>Akorát</a:t>
            </a:r>
          </a:p>
          <a:p>
            <a:pPr lvl="0">
              <a:buSzPct val="45000"/>
              <a:buFont typeface="StarSymbol"/>
              <a:buChar char="●"/>
            </a:pPr>
            <a:r>
              <a:rPr lang="cs-CZ"/>
              <a:t>Kór</a:t>
            </a:r>
          </a:p>
          <a:p>
            <a:pPr lvl="0">
              <a:buSzPct val="45000"/>
              <a:buFont typeface="StarSymbol"/>
              <a:buChar char="●"/>
            </a:pPr>
            <a:r>
              <a:rPr lang="cs-CZ"/>
              <a:t>Nestihneme to ani v pondělí, v neděli už kór ne.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Syntax mluveného jazyka</a:t>
            </a:r>
          </a:p>
        </p:txBody>
      </p:sp>
      <p:sp>
        <p:nvSpPr>
          <p:cNvPr id="3" name="Zástupný text 2"/>
          <p:cNvSpPr txBox="1">
            <a:spLocks noGrp="1"/>
          </p:cNvSpPr>
          <p:nvPr>
            <p:ph type="body" idx="4294967295"/>
          </p:nvPr>
        </p:nvSpPr>
        <p:spPr/>
        <p:txBody>
          <a:bodyPr/>
          <a:lstStyle/>
          <a:p>
            <a:pPr lvl="0">
              <a:buSzPct val="45000"/>
              <a:buFont typeface="StarSymbol"/>
              <a:buChar char="●"/>
            </a:pPr>
            <a:r>
              <a:rPr lang="cs-CZ"/>
              <a:t>Který								co</a:t>
            </a:r>
          </a:p>
          <a:p>
            <a:pPr lvl="0">
              <a:buSzPct val="45000"/>
              <a:buFont typeface="StarSymbol"/>
              <a:buChar char="●"/>
            </a:pPr>
            <a:r>
              <a:rPr lang="cs-CZ"/>
              <a:t>Postavení vokativu – popište rozdíl:</a:t>
            </a:r>
          </a:p>
          <a:p>
            <a:pPr lvl="0"/>
            <a:r>
              <a:rPr lang="cs-CZ"/>
              <a:t>Vyslechněte mne, abychom se již jednou domluvili, pane Browne!</a:t>
            </a:r>
          </a:p>
          <a:p>
            <a:pPr lvl="0"/>
            <a:r>
              <a:rPr lang="cs-CZ"/>
              <a:t>Poslyšte, pane Browne, ať se už jednou domluvíme!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Poštas Hypothese, s. 35</a:t>
            </a:r>
          </a:p>
        </p:txBody>
      </p:sp>
      <p:sp>
        <p:nvSpPr>
          <p:cNvPr id="3" name="Zástupný text 2"/>
          <p:cNvSpPr txBox="1">
            <a:spLocks noGrp="1"/>
          </p:cNvSpPr>
          <p:nvPr>
            <p:ph type="body" idx="4294967295"/>
          </p:nvPr>
        </p:nvSpPr>
        <p:spPr/>
        <p:txBody>
          <a:bodyPr/>
          <a:lstStyle/>
          <a:p>
            <a:pPr lvl="0">
              <a:buSzPct val="45000"/>
              <a:buFont typeface="StarSymbol"/>
              <a:buChar char="●"/>
            </a:pPr>
            <a:r>
              <a:rPr lang="cs-CZ"/>
              <a:t>Untertitler meiden einige gemeintschechische Formen, die bei der Synchronisierung nicht stören</a:t>
            </a:r>
          </a:p>
          <a:p>
            <a:pPr lvl="0">
              <a:buSzPct val="45000"/>
              <a:buFont typeface="StarSymbol"/>
              <a:buChar char="●"/>
            </a:pPr>
            <a:r>
              <a:rPr lang="cs-CZ"/>
              <a:t>Merkmale gesprochener und geschriebener Sprache werden vermischt</a:t>
            </a:r>
          </a:p>
          <a:p>
            <a:pPr lvl="0">
              <a:buSzPct val="45000"/>
              <a:buFont typeface="StarSymbol"/>
              <a:buChar char="●"/>
            </a:pPr>
            <a:r>
              <a:rPr lang="cs-CZ" i="1"/>
              <a:t>tento - tendleten</a:t>
            </a:r>
          </a:p>
          <a:p>
            <a:pPr lvl="0">
              <a:buSzPct val="45000"/>
              <a:buFont typeface="StarSymbol"/>
              <a:buChar char="●"/>
            </a:pPr>
            <a:r>
              <a:rPr lang="cs-CZ"/>
              <a:t>Warum wird die </a:t>
            </a:r>
            <a:r>
              <a:rPr lang="de-DE"/>
              <a:t>zweite </a:t>
            </a:r>
            <a:r>
              <a:rPr lang="cs-CZ"/>
              <a:t>Variante gemieden?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Mluvenost</a:t>
            </a:r>
          </a:p>
        </p:txBody>
      </p:sp>
      <p:sp>
        <p:nvSpPr>
          <p:cNvPr id="3" name="Zástupný text 2"/>
          <p:cNvSpPr txBox="1">
            <a:spLocks noGrp="1"/>
          </p:cNvSpPr>
          <p:nvPr>
            <p:ph type="body" idx="4294967295"/>
          </p:nvPr>
        </p:nvSpPr>
        <p:spPr/>
        <p:txBody>
          <a:bodyPr/>
          <a:lstStyle/>
          <a:p>
            <a:pPr lvl="0"/>
            <a:r>
              <a:rPr lang="cs-CZ"/>
              <a:t>sekretářka Arlene: Volala slečna Lewisová. Říkala: Doufám, že se udusíš vlastní žlučí... Ty hanebná, hnusná zmije.</a:t>
            </a:r>
          </a:p>
          <a:p>
            <a:pPr lvl="0">
              <a:buSzPct val="45000"/>
              <a:buFont typeface="StarSymbol"/>
              <a:buChar char="●"/>
            </a:pPr>
            <a:r>
              <a:rPr lang="cs-CZ"/>
              <a:t>Jenna: Raději si to přečtu sama.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p>
            <a:pPr lvl="0"/>
            <a:r>
              <a:rPr lang="cs-CZ"/>
              <a:t>„Udav se vztekem! … Zmije zrádná.“</a:t>
            </a:r>
          </a:p>
        </p:txBody>
      </p:sp>
      <p:sp>
        <p:nvSpPr>
          <p:cNvPr id="3" name="Zástupný obsah 2"/>
          <p:cNvSpPr txBox="1">
            <a:spLocks noGrp="1"/>
          </p:cNvSpPr>
          <p:nvPr>
            <p:ph idx="1"/>
          </p:nvPr>
        </p:nvSpPr>
        <p:spPr/>
        <p:txBody>
          <a:bodyPr/>
          <a:lstStyle/>
          <a:p>
            <a:pPr lvl="0"/>
            <a:r>
              <a:rPr lang="de-DE"/>
              <a:t>Ihre Vorschläge:</a:t>
            </a:r>
            <a:endParaRPr 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Zavádí se hovor na nepřítomného</a:t>
            </a:r>
          </a:p>
        </p:txBody>
      </p:sp>
      <p:sp>
        <p:nvSpPr>
          <p:cNvPr id="3" name="Zástupný text 2"/>
          <p:cNvSpPr txBox="1">
            <a:spLocks noGrp="1"/>
          </p:cNvSpPr>
          <p:nvPr>
            <p:ph type="body" idx="4294967295"/>
          </p:nvPr>
        </p:nvSpPr>
        <p:spPr/>
        <p:txBody>
          <a:bodyPr/>
          <a:lstStyle/>
          <a:p>
            <a:pPr lvl="0">
              <a:buSzPct val="45000"/>
              <a:buFont typeface="StarSymbol"/>
              <a:buChar char="●"/>
            </a:pPr>
            <a:r>
              <a:rPr lang="cs-CZ"/>
              <a:t>Jak se vede tatínkovi?</a:t>
            </a:r>
          </a:p>
          <a:p>
            <a:pPr lvl="0">
              <a:buSzPct val="45000"/>
              <a:buFont typeface="StarSymbol"/>
              <a:buChar char="●"/>
            </a:pPr>
            <a:endParaRPr lang="cs-CZ"/>
          </a:p>
          <a:p>
            <a:pPr lvl="0">
              <a:buSzPct val="45000"/>
              <a:buFont typeface="StarSymbol"/>
              <a:buChar char="●"/>
            </a:pPr>
            <a:r>
              <a:rPr lang="cs-CZ"/>
              <a:t>Ke máte tatínka?</a:t>
            </a:r>
          </a:p>
          <a:p>
            <a:pPr lvl="0">
              <a:buSzPct val="45000"/>
              <a:buFont typeface="StarSymbol"/>
              <a:buChar char="●"/>
            </a:pPr>
            <a:endParaRPr lang="cs-CZ"/>
          </a:p>
          <a:p>
            <a:pPr lvl="0">
              <a:buSzPct val="45000"/>
              <a:buFont typeface="StarSymbol"/>
              <a:buChar char="●"/>
            </a:pPr>
            <a:endParaRPr 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p>
            <a:pPr lvl="0"/>
            <a:r>
              <a:rPr lang="de-DE"/>
              <a:t>Übersetzer</a:t>
            </a:r>
            <a:endParaRPr lang="cs-CZ"/>
          </a:p>
        </p:txBody>
      </p:sp>
      <p:sp>
        <p:nvSpPr>
          <p:cNvPr id="3" name="Zástupný obsah 2"/>
          <p:cNvSpPr txBox="1">
            <a:spLocks noGrp="1"/>
          </p:cNvSpPr>
          <p:nvPr>
            <p:ph idx="1"/>
          </p:nvPr>
        </p:nvSpPr>
        <p:spPr/>
        <p:txBody>
          <a:bodyPr/>
          <a:lstStyle/>
          <a:p>
            <a:pPr lvl="0">
              <a:buSzPct val="45000"/>
              <a:buFont typeface="StarSymbol"/>
              <a:buChar char="●"/>
            </a:pPr>
            <a:r>
              <a:rPr lang="cs-CZ"/>
              <a:t>Zdeněk Vančura (* 1903, † 1974) – překladatel</a:t>
            </a:r>
          </a:p>
          <a:p>
            <a:pPr lvl="0">
              <a:buSzPct val="45000"/>
              <a:buFont typeface="StarSymbol"/>
              <a:buChar char="●"/>
            </a:pPr>
            <a:r>
              <a:rPr lang="cs-CZ"/>
              <a:t>Bernard Shaw: Caesar a Kleopatra</a:t>
            </a:r>
          </a:p>
          <a:p>
            <a:pPr lvl="0">
              <a:buSzPct val="45000"/>
              <a:buFont typeface="StarSymbol"/>
              <a:buChar char="●"/>
            </a:pPr>
            <a:r>
              <a:rPr lang="cs-CZ"/>
              <a:t>Praha : Dilia, 1956</a:t>
            </a:r>
          </a:p>
          <a:p>
            <a:pPr lvl="0"/>
            <a:endParaRPr 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Zdeněk Vančura: O překládání divadelních her</a:t>
            </a:r>
            <a:br>
              <a:rPr lang="cs-CZ" sz="2800"/>
            </a:br>
            <a:r>
              <a:rPr lang="cs-CZ" sz="2800"/>
              <a:t>SaS 1937</a:t>
            </a:r>
          </a:p>
        </p:txBody>
      </p:sp>
      <p:sp>
        <p:nvSpPr>
          <p:cNvPr id="3" name="Zástupný text 2"/>
          <p:cNvSpPr txBox="1">
            <a:spLocks noGrp="1"/>
          </p:cNvSpPr>
          <p:nvPr>
            <p:ph type="body" idx="4294967295"/>
          </p:nvPr>
        </p:nvSpPr>
        <p:spPr/>
        <p:txBody>
          <a:bodyPr/>
          <a:lstStyle/>
          <a:p>
            <a:pPr lvl="0"/>
            <a:r>
              <a:rPr lang="cs-CZ" sz="2400" dirty="0"/>
              <a:t>Slov jako „</a:t>
            </a:r>
            <a:r>
              <a:rPr lang="cs-CZ" sz="2400" dirty="0" err="1"/>
              <a:t>well</a:t>
            </a:r>
            <a:r>
              <a:rPr lang="cs-CZ" sz="2400" dirty="0"/>
              <a:t>“ a „</a:t>
            </a:r>
            <a:r>
              <a:rPr lang="cs-CZ" sz="2400" dirty="0" err="1"/>
              <a:t>all</a:t>
            </a:r>
            <a:r>
              <a:rPr lang="cs-CZ" sz="2400" dirty="0"/>
              <a:t> </a:t>
            </a:r>
            <a:r>
              <a:rPr lang="cs-CZ" sz="2400" dirty="0" err="1"/>
              <a:t>right</a:t>
            </a:r>
            <a:r>
              <a:rPr lang="cs-CZ" sz="2400" dirty="0"/>
              <a:t>“ může užívati americký Čech, který vplétá cizí úsloví do své řeči, mohou být vložena do úst Angličanu-cizinci v jiné zemi, třeba ve francouzském prostředí; </a:t>
            </a:r>
            <a:r>
              <a:rPr lang="cs-CZ" sz="2400" b="1" dirty="0"/>
              <a:t>nesmí je však vysloviti herec představující Angličana v Anglii.</a:t>
            </a:r>
          </a:p>
          <a:p>
            <a:pPr lvl="0"/>
            <a:r>
              <a:rPr lang="cs-CZ" sz="2400" dirty="0"/>
              <a:t>Míra důvěryhodnosti obecné češtiny:</a:t>
            </a:r>
          </a:p>
          <a:p>
            <a:pPr lvl="0"/>
            <a:r>
              <a:rPr lang="cs-CZ" sz="2400" dirty="0"/>
              <a:t>„To je ta nejfajnovější holka, do jaký sem se kdy </a:t>
            </a:r>
            <a:r>
              <a:rPr lang="cs-CZ" sz="2400" dirty="0" err="1"/>
              <a:t>zabouch</a:t>
            </a:r>
            <a:r>
              <a:rPr lang="cs-CZ" sz="2400" dirty="0"/>
              <a:t>.“</a:t>
            </a:r>
          </a:p>
          <a:p>
            <a:pPr lvl="0"/>
            <a:r>
              <a:rPr lang="cs-CZ" sz="2400" dirty="0"/>
              <a:t>Platí i dnes??</a:t>
            </a:r>
          </a:p>
          <a:p>
            <a:pPr lvl="0"/>
            <a:r>
              <a:rPr lang="cs-CZ" sz="2400" dirty="0"/>
              <a:t>hrubost vyjádření naprosto nesdělí </a:t>
            </a:r>
            <a:r>
              <a:rPr lang="cs-CZ" sz="2400" dirty="0" smtClean="0"/>
              <a:t>obecenstvu </a:t>
            </a:r>
            <a:r>
              <a:rPr lang="cs-CZ" sz="2400" dirty="0"/>
              <a:t>pravou situaci, že </a:t>
            </a:r>
            <a:r>
              <a:rPr lang="cs-CZ" sz="2400" b="1" dirty="0"/>
              <a:t>totiž hoch tu dívku miluje upřímně</a:t>
            </a:r>
            <a:r>
              <a:rPr lang="cs-CZ" sz="2400" dirty="0"/>
              <a:t>. Nakonec bylo nutno přepsat celou aviatikovu úlohu do spisovné řeči.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600"/>
              <a:t> Titelbild Subtitling and Translation GmbH 2005:</a:t>
            </a:r>
          </a:p>
        </p:txBody>
      </p:sp>
      <p:sp>
        <p:nvSpPr>
          <p:cNvPr id="3" name="Zástupný text 2"/>
          <p:cNvSpPr txBox="1">
            <a:spLocks noGrp="1"/>
          </p:cNvSpPr>
          <p:nvPr>
            <p:ph type="body" idx="4294967295"/>
          </p:nvPr>
        </p:nvSpPr>
        <p:spPr/>
        <p:txBody>
          <a:bodyPr/>
          <a:lstStyle/>
          <a:p>
            <a:pPr lvl="0"/>
            <a:r>
              <a:rPr lang="cs-CZ" sz="2400" dirty="0"/>
              <a:t>3. Die </a:t>
            </a:r>
            <a:r>
              <a:rPr lang="cs-CZ" sz="2400" dirty="0" err="1"/>
              <a:t>Übersetzung</a:t>
            </a:r>
            <a:r>
              <a:rPr lang="cs-CZ" sz="2400" dirty="0"/>
              <a:t> </a:t>
            </a:r>
            <a:r>
              <a:rPr lang="cs-CZ" sz="2400" dirty="0" err="1"/>
              <a:t>sollte</a:t>
            </a:r>
            <a:r>
              <a:rPr lang="cs-CZ" sz="2400" dirty="0"/>
              <a:t> von </a:t>
            </a:r>
            <a:r>
              <a:rPr lang="cs-CZ" sz="2400" dirty="0" err="1"/>
              <a:t>hoher</a:t>
            </a:r>
            <a:r>
              <a:rPr lang="cs-CZ" sz="2400" dirty="0"/>
              <a:t> </a:t>
            </a:r>
            <a:r>
              <a:rPr lang="cs-CZ" sz="2400" dirty="0" err="1"/>
              <a:t>Qualität</a:t>
            </a:r>
            <a:r>
              <a:rPr lang="cs-CZ" sz="2400" dirty="0"/>
              <a:t> </a:t>
            </a:r>
            <a:r>
              <a:rPr lang="cs-CZ" sz="2400" dirty="0" err="1"/>
              <a:t>sein</a:t>
            </a:r>
            <a:r>
              <a:rPr lang="cs-CZ" sz="2400" dirty="0"/>
              <a:t> </a:t>
            </a:r>
            <a:r>
              <a:rPr lang="cs-CZ" sz="2400" dirty="0" err="1"/>
              <a:t>und</a:t>
            </a:r>
            <a:r>
              <a:rPr lang="cs-CZ" sz="2400" dirty="0"/>
              <a:t> </a:t>
            </a:r>
            <a:r>
              <a:rPr lang="cs-CZ" sz="2400" dirty="0" err="1"/>
              <a:t>sowohl</a:t>
            </a:r>
            <a:r>
              <a:rPr lang="cs-CZ" sz="2400" dirty="0"/>
              <a:t> </a:t>
            </a:r>
            <a:r>
              <a:rPr lang="cs-CZ" sz="2400" dirty="0" err="1"/>
              <a:t>sprachliche</a:t>
            </a:r>
            <a:r>
              <a:rPr lang="cs-CZ" sz="2400" dirty="0"/>
              <a:t> </a:t>
            </a:r>
            <a:r>
              <a:rPr lang="cs-CZ" sz="2400" dirty="0" err="1"/>
              <a:t>Eigenheiten</a:t>
            </a:r>
            <a:r>
              <a:rPr lang="cs-CZ" sz="2400" dirty="0"/>
              <a:t> </a:t>
            </a:r>
            <a:r>
              <a:rPr lang="cs-CZ" sz="2400" dirty="0" err="1"/>
              <a:t>als</a:t>
            </a:r>
            <a:r>
              <a:rPr lang="cs-CZ" sz="2400" dirty="0"/>
              <a:t> </a:t>
            </a:r>
            <a:r>
              <a:rPr lang="cs-CZ" sz="2400" dirty="0" err="1"/>
              <a:t>auch</a:t>
            </a:r>
            <a:r>
              <a:rPr lang="cs-CZ" sz="2400" dirty="0"/>
              <a:t> </a:t>
            </a:r>
            <a:r>
              <a:rPr lang="cs-CZ" sz="2400" dirty="0" err="1"/>
              <a:t>kulturelle</a:t>
            </a:r>
            <a:r>
              <a:rPr lang="cs-CZ" sz="2400" dirty="0"/>
              <a:t> </a:t>
            </a:r>
            <a:r>
              <a:rPr lang="cs-CZ" sz="2400" dirty="0" err="1"/>
              <a:t>Nuancen</a:t>
            </a:r>
            <a:r>
              <a:rPr lang="cs-CZ" sz="2400" dirty="0"/>
              <a:t> </a:t>
            </a:r>
            <a:r>
              <a:rPr lang="cs-CZ" sz="2400" dirty="0" err="1"/>
              <a:t>berücksichtigen</a:t>
            </a:r>
            <a:r>
              <a:rPr lang="cs-CZ" sz="2400" dirty="0"/>
              <a:t>.</a:t>
            </a:r>
          </a:p>
          <a:p>
            <a:pPr lvl="0">
              <a:buSzPct val="45000"/>
              <a:buFont typeface="StarSymbol"/>
              <a:buChar char="●"/>
            </a:pPr>
            <a:r>
              <a:rPr lang="cs-CZ" sz="2400" dirty="0"/>
              <a:t>8. Die </a:t>
            </a:r>
            <a:r>
              <a:rPr lang="cs-CZ" sz="2400" dirty="0" err="1"/>
              <a:t>Sprachebene</a:t>
            </a:r>
            <a:r>
              <a:rPr lang="cs-CZ" sz="2400" dirty="0"/>
              <a:t> </a:t>
            </a:r>
            <a:r>
              <a:rPr lang="cs-CZ" sz="2400" dirty="0" err="1"/>
              <a:t>sollte</a:t>
            </a:r>
            <a:r>
              <a:rPr lang="cs-CZ" sz="2400" dirty="0"/>
              <a:t> dem </a:t>
            </a:r>
            <a:r>
              <a:rPr lang="cs-CZ" sz="2400" dirty="0" err="1"/>
              <a:t>gesprochenen</a:t>
            </a:r>
            <a:r>
              <a:rPr lang="cs-CZ" sz="2400" dirty="0"/>
              <a:t> Text </a:t>
            </a:r>
            <a:r>
              <a:rPr lang="cs-CZ" sz="2400" dirty="0" err="1"/>
              <a:t>entsprechen</a:t>
            </a:r>
            <a:r>
              <a:rPr lang="cs-CZ" sz="2400" dirty="0"/>
              <a:t>.</a:t>
            </a:r>
          </a:p>
          <a:p>
            <a:pPr lvl="0">
              <a:buSzPct val="45000"/>
              <a:buFont typeface="StarSymbol"/>
              <a:buChar char="●"/>
            </a:pPr>
            <a:r>
              <a:rPr lang="cs-CZ" sz="2400" dirty="0"/>
              <a:t>9. Die </a:t>
            </a:r>
            <a:r>
              <a:rPr lang="cs-CZ" sz="2400" dirty="0" err="1"/>
              <a:t>verwendete</a:t>
            </a:r>
            <a:r>
              <a:rPr lang="cs-CZ" sz="2400" dirty="0"/>
              <a:t> </a:t>
            </a:r>
            <a:r>
              <a:rPr lang="cs-CZ" sz="2400" dirty="0" err="1"/>
              <a:t>Sprache</a:t>
            </a:r>
            <a:r>
              <a:rPr lang="cs-CZ" sz="2400" dirty="0"/>
              <a:t> </a:t>
            </a:r>
            <a:r>
              <a:rPr lang="cs-CZ" sz="2400" dirty="0" err="1"/>
              <a:t>sollte</a:t>
            </a:r>
            <a:r>
              <a:rPr lang="cs-CZ" sz="2400" dirty="0"/>
              <a:t> (</a:t>
            </a:r>
            <a:r>
              <a:rPr lang="cs-CZ" sz="2400" dirty="0" err="1"/>
              <a:t>grammatikalisch</a:t>
            </a:r>
            <a:r>
              <a:rPr lang="cs-CZ" sz="2400" dirty="0"/>
              <a:t>) „</a:t>
            </a:r>
            <a:r>
              <a:rPr lang="cs-CZ" sz="2400" dirty="0" err="1"/>
              <a:t>korrekt</a:t>
            </a:r>
            <a:r>
              <a:rPr lang="cs-CZ" sz="2400" dirty="0"/>
              <a:t>“ </a:t>
            </a:r>
            <a:r>
              <a:rPr lang="cs-CZ" sz="2400" dirty="0" err="1"/>
              <a:t>sein</a:t>
            </a:r>
            <a:r>
              <a:rPr lang="cs-CZ" sz="2400" dirty="0"/>
              <a:t>, </a:t>
            </a:r>
            <a:r>
              <a:rPr lang="cs-CZ" sz="2400" dirty="0" err="1"/>
              <a:t>denn</a:t>
            </a:r>
            <a:r>
              <a:rPr lang="cs-CZ" sz="2400" dirty="0"/>
              <a:t> </a:t>
            </a:r>
            <a:r>
              <a:rPr lang="cs-CZ" sz="2400" b="1" dirty="0" err="1"/>
              <a:t>Untertitel</a:t>
            </a:r>
            <a:r>
              <a:rPr lang="cs-CZ" sz="2400" b="1" dirty="0"/>
              <a:t> </a:t>
            </a:r>
            <a:r>
              <a:rPr lang="cs-CZ" sz="2400" b="1" dirty="0" err="1"/>
              <a:t>unterstützen</a:t>
            </a:r>
            <a:r>
              <a:rPr lang="cs-CZ" sz="2400" b="1" dirty="0"/>
              <a:t> </a:t>
            </a:r>
            <a:r>
              <a:rPr lang="cs-CZ" sz="2400" b="1" dirty="0" err="1"/>
              <a:t>das</a:t>
            </a:r>
            <a:r>
              <a:rPr lang="cs-CZ" sz="2400" b="1" dirty="0"/>
              <a:t> </a:t>
            </a:r>
            <a:r>
              <a:rPr lang="cs-CZ" sz="2400" b="1" dirty="0" err="1"/>
              <a:t>Lesen</a:t>
            </a:r>
            <a:r>
              <a:rPr lang="cs-CZ" sz="2400" b="1" dirty="0"/>
              <a:t>- </a:t>
            </a:r>
            <a:r>
              <a:rPr lang="cs-CZ" sz="2400" b="1" dirty="0" err="1"/>
              <a:t>und</a:t>
            </a:r>
            <a:r>
              <a:rPr lang="cs-CZ" sz="2400" b="1" dirty="0"/>
              <a:t> </a:t>
            </a:r>
            <a:r>
              <a:rPr lang="cs-CZ" sz="2400" b="1" dirty="0" err="1"/>
              <a:t>Schreibenlernen</a:t>
            </a:r>
            <a:r>
              <a:rPr lang="cs-CZ" sz="2400" b="1" dirty="0"/>
              <a:t> .</a:t>
            </a:r>
          </a:p>
          <a:p>
            <a:pPr lvl="0">
              <a:buSzPct val="45000"/>
              <a:buFont typeface="StarSymbol"/>
              <a:buChar char="●"/>
            </a:pPr>
            <a:r>
              <a:rPr lang="cs-CZ" sz="2400" dirty="0"/>
              <a:t>13. </a:t>
            </a:r>
            <a:r>
              <a:rPr lang="cs-CZ" sz="2400" dirty="0" err="1"/>
              <a:t>Offensichtliche</a:t>
            </a:r>
            <a:r>
              <a:rPr lang="cs-CZ" sz="2400" dirty="0"/>
              <a:t> </a:t>
            </a:r>
            <a:r>
              <a:rPr lang="cs-CZ" sz="2400" dirty="0" err="1"/>
              <a:t>Wiederholungen</a:t>
            </a:r>
            <a:r>
              <a:rPr lang="cs-CZ" sz="2400" dirty="0"/>
              <a:t> von </a:t>
            </a:r>
            <a:r>
              <a:rPr lang="cs-CZ" sz="2400" dirty="0" err="1"/>
              <a:t>Namen</a:t>
            </a:r>
            <a:r>
              <a:rPr lang="cs-CZ" sz="2400" dirty="0"/>
              <a:t> </a:t>
            </a:r>
            <a:r>
              <a:rPr lang="cs-CZ" sz="2400" dirty="0" err="1"/>
              <a:t>und</a:t>
            </a:r>
            <a:r>
              <a:rPr lang="cs-CZ" sz="2400" dirty="0"/>
              <a:t> </a:t>
            </a:r>
            <a:r>
              <a:rPr lang="cs-CZ" sz="2400" dirty="0" err="1"/>
              <a:t>allgemein</a:t>
            </a:r>
            <a:r>
              <a:rPr lang="cs-CZ" sz="2400" dirty="0"/>
              <a:t> </a:t>
            </a:r>
            <a:r>
              <a:rPr lang="cs-CZ" sz="2400" dirty="0" err="1"/>
              <a:t>verständliche</a:t>
            </a:r>
            <a:r>
              <a:rPr lang="cs-CZ" sz="2400" dirty="0"/>
              <a:t> </a:t>
            </a:r>
            <a:r>
              <a:rPr lang="cs-CZ" sz="2400" dirty="0" err="1"/>
              <a:t>Phrasen</a:t>
            </a:r>
            <a:r>
              <a:rPr lang="cs-CZ" sz="2400" dirty="0"/>
              <a:t> </a:t>
            </a:r>
            <a:r>
              <a:rPr lang="cs-CZ" sz="2400" dirty="0" err="1"/>
              <a:t>sind</a:t>
            </a:r>
            <a:r>
              <a:rPr lang="cs-CZ" sz="2400" dirty="0"/>
              <a:t> </a:t>
            </a:r>
            <a:r>
              <a:rPr lang="cs-CZ" sz="2400" dirty="0" err="1"/>
              <a:t>nicht</a:t>
            </a:r>
            <a:r>
              <a:rPr lang="cs-CZ" sz="2400" dirty="0"/>
              <a:t> </a:t>
            </a:r>
            <a:r>
              <a:rPr lang="cs-CZ" sz="2400" dirty="0" err="1"/>
              <a:t>immer</a:t>
            </a:r>
            <a:r>
              <a:rPr lang="cs-CZ" sz="2400" dirty="0"/>
              <a:t> </a:t>
            </a:r>
            <a:r>
              <a:rPr lang="cs-CZ" sz="2400" dirty="0" err="1"/>
              <a:t>zu</a:t>
            </a:r>
            <a:r>
              <a:rPr lang="cs-CZ" sz="2400" dirty="0"/>
              <a:t> </a:t>
            </a:r>
            <a:r>
              <a:rPr lang="cs-CZ" sz="2400" dirty="0" err="1"/>
              <a:t>übersetzen</a:t>
            </a:r>
            <a:r>
              <a:rPr lang="cs-CZ" sz="2400" dirty="0"/>
              <a:t>.</a:t>
            </a:r>
          </a:p>
          <a:p>
            <a:pPr lvl="0">
              <a:buSzPct val="45000"/>
              <a:buFont typeface="StarSymbol"/>
              <a:buChar char="●"/>
            </a:pPr>
            <a:r>
              <a:rPr lang="cs-CZ" sz="2400" dirty="0"/>
              <a:t>23. Die </a:t>
            </a:r>
            <a:r>
              <a:rPr lang="cs-CZ" sz="2400" dirty="0" err="1"/>
              <a:t>Länge</a:t>
            </a:r>
            <a:r>
              <a:rPr lang="cs-CZ" sz="2400" dirty="0"/>
              <a:t> des </a:t>
            </a:r>
            <a:r>
              <a:rPr lang="cs-CZ" sz="2400" dirty="0" err="1"/>
              <a:t>Filmdialogs</a:t>
            </a:r>
            <a:r>
              <a:rPr lang="cs-CZ" sz="2400" dirty="0"/>
              <a:t> </a:t>
            </a:r>
            <a:r>
              <a:rPr lang="cs-CZ" sz="2400" dirty="0" err="1"/>
              <a:t>sollte</a:t>
            </a:r>
            <a:r>
              <a:rPr lang="cs-CZ" sz="2400" dirty="0"/>
              <a:t> </a:t>
            </a:r>
            <a:r>
              <a:rPr lang="cs-CZ" sz="2400" dirty="0" err="1"/>
              <a:t>mit</a:t>
            </a:r>
            <a:r>
              <a:rPr lang="cs-CZ" sz="2400" dirty="0"/>
              <a:t> der </a:t>
            </a:r>
            <a:r>
              <a:rPr lang="cs-CZ" sz="2400" dirty="0" err="1"/>
              <a:t>Dauer</a:t>
            </a:r>
            <a:r>
              <a:rPr lang="cs-CZ" sz="2400" dirty="0"/>
              <a:t> des </a:t>
            </a:r>
            <a:r>
              <a:rPr lang="cs-CZ" sz="2400" dirty="0" err="1"/>
              <a:t>Untertitels</a:t>
            </a:r>
            <a:r>
              <a:rPr lang="cs-CZ" sz="2400" dirty="0"/>
              <a:t> </a:t>
            </a:r>
            <a:r>
              <a:rPr lang="cs-CZ" sz="2400" dirty="0" err="1"/>
              <a:t>übereinstimmen</a:t>
            </a:r>
            <a:r>
              <a:rPr lang="cs-CZ" sz="2400" dirty="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503998" y="439954"/>
            <a:ext cx="9071643" cy="984881"/>
          </a:xfrm>
        </p:spPr>
        <p:txBody>
          <a:bodyPr>
            <a:spAutoFit/>
          </a:bodyPr>
          <a:lstStyle/>
          <a:p>
            <a:pPr lvl="0"/>
            <a:r>
              <a:rPr lang="cs-CZ" sz="3200" dirty="0" err="1"/>
              <a:t>Murder</a:t>
            </a:r>
            <a:r>
              <a:rPr lang="cs-CZ" sz="3200" dirty="0"/>
              <a:t> on </a:t>
            </a:r>
            <a:r>
              <a:rPr lang="cs-CZ" sz="3200" dirty="0" err="1"/>
              <a:t>the</a:t>
            </a:r>
            <a:r>
              <a:rPr lang="cs-CZ" sz="3200" dirty="0"/>
              <a:t> Orient von Agatha </a:t>
            </a:r>
            <a:r>
              <a:rPr lang="cs-CZ" sz="3200" dirty="0" err="1"/>
              <a:t>Christie</a:t>
            </a:r>
            <a:r>
              <a:rPr lang="de-DE" sz="3200" dirty="0"/>
              <a:t/>
            </a:r>
            <a:br>
              <a:rPr lang="de-DE" sz="3200" dirty="0"/>
            </a:br>
            <a:r>
              <a:rPr lang="de-DE" sz="3200" dirty="0"/>
              <a:t>https://www.youtube.com/watch?v=Jzh5GF2d-XI</a:t>
            </a:r>
            <a:endParaRPr lang="cs-CZ" sz="3200" dirty="0"/>
          </a:p>
        </p:txBody>
      </p:sp>
      <p:sp>
        <p:nvSpPr>
          <p:cNvPr id="3" name="Zástupný text 2"/>
          <p:cNvSpPr txBox="1">
            <a:spLocks noGrp="1"/>
          </p:cNvSpPr>
          <p:nvPr>
            <p:ph type="body" idx="4294967295"/>
          </p:nvPr>
        </p:nvSpPr>
        <p:spPr>
          <a:xfrm>
            <a:off x="503998" y="1769043"/>
            <a:ext cx="4426921" cy="4384438"/>
          </a:xfrm>
        </p:spPr>
        <p:txBody>
          <a:bodyPr/>
          <a:lstStyle/>
          <a:p>
            <a:pPr lvl="0"/>
            <a:r>
              <a:rPr lang="cs-CZ" sz="2800" dirty="0"/>
              <a:t>DVD von </a:t>
            </a:r>
            <a:r>
              <a:rPr lang="cs-CZ" sz="2800" dirty="0" err="1"/>
              <a:t>Kinowelt</a:t>
            </a:r>
            <a:r>
              <a:rPr lang="cs-CZ" sz="2800" dirty="0"/>
              <a:t> </a:t>
            </a:r>
            <a:r>
              <a:rPr lang="cs-CZ" sz="2800" dirty="0" err="1"/>
              <a:t>Home</a:t>
            </a:r>
            <a:r>
              <a:rPr lang="cs-CZ" sz="2800" dirty="0"/>
              <a:t> </a:t>
            </a:r>
            <a:r>
              <a:rPr lang="cs-CZ" sz="2800" dirty="0" err="1"/>
              <a:t>Entertainment</a:t>
            </a:r>
            <a:r>
              <a:rPr lang="cs-CZ" sz="2800" dirty="0"/>
              <a:t> (</a:t>
            </a:r>
            <a:r>
              <a:rPr lang="cs-CZ" sz="2800" dirty="0" err="1"/>
              <a:t>Lumet</a:t>
            </a:r>
            <a:r>
              <a:rPr lang="cs-CZ" sz="2800" dirty="0"/>
              <a:t>/</a:t>
            </a:r>
            <a:r>
              <a:rPr lang="cs-CZ" sz="2800" dirty="0" err="1"/>
              <a:t>Dehn</a:t>
            </a:r>
            <a:r>
              <a:rPr lang="cs-CZ" sz="2800" dirty="0"/>
              <a:t> 1974 [2003]).</a:t>
            </a:r>
          </a:p>
          <a:p>
            <a:pPr lvl="0">
              <a:buSzPct val="45000"/>
              <a:buFont typeface="StarSymbol"/>
              <a:buChar char="●"/>
            </a:pPr>
            <a:r>
              <a:rPr lang="cs-CZ" sz="2800" dirty="0" err="1"/>
              <a:t>Englisch</a:t>
            </a:r>
            <a:r>
              <a:rPr lang="cs-CZ" sz="2800" dirty="0"/>
              <a:t>, </a:t>
            </a:r>
            <a:r>
              <a:rPr lang="cs-CZ" sz="2800" dirty="0" err="1"/>
              <a:t>deutsche</a:t>
            </a:r>
            <a:r>
              <a:rPr lang="cs-CZ" sz="2800" dirty="0"/>
              <a:t>, </a:t>
            </a:r>
            <a:r>
              <a:rPr lang="cs-CZ" sz="2800" dirty="0" err="1"/>
              <a:t>italiensiche</a:t>
            </a:r>
            <a:r>
              <a:rPr lang="cs-CZ" sz="2800" dirty="0"/>
              <a:t> </a:t>
            </a:r>
            <a:r>
              <a:rPr lang="cs-CZ" sz="2800" dirty="0" err="1"/>
              <a:t>und</a:t>
            </a:r>
            <a:r>
              <a:rPr lang="cs-CZ" sz="2800" dirty="0"/>
              <a:t> </a:t>
            </a:r>
            <a:r>
              <a:rPr lang="cs-CZ" sz="2800" dirty="0" err="1"/>
              <a:t>spanische</a:t>
            </a:r>
            <a:r>
              <a:rPr lang="cs-CZ" sz="2800" dirty="0"/>
              <a:t> </a:t>
            </a:r>
            <a:r>
              <a:rPr lang="cs-CZ" sz="2800" dirty="0" err="1"/>
              <a:t>Synchronisierung</a:t>
            </a:r>
            <a:r>
              <a:rPr lang="cs-CZ" sz="2800" dirty="0"/>
              <a:t>,</a:t>
            </a:r>
          </a:p>
          <a:p>
            <a:pPr lvl="0">
              <a:buSzPct val="45000"/>
              <a:buFont typeface="StarSymbol"/>
              <a:buChar char="●"/>
            </a:pPr>
            <a:r>
              <a:rPr lang="cs-CZ" sz="2800" dirty="0" err="1"/>
              <a:t>deutsche</a:t>
            </a:r>
            <a:r>
              <a:rPr lang="cs-CZ" sz="2800" dirty="0"/>
              <a:t>, </a:t>
            </a:r>
            <a:r>
              <a:rPr lang="cs-CZ" sz="2800" dirty="0" err="1"/>
              <a:t>italiensiche</a:t>
            </a:r>
            <a:r>
              <a:rPr lang="cs-CZ" sz="2800" dirty="0"/>
              <a:t> </a:t>
            </a:r>
            <a:r>
              <a:rPr lang="cs-CZ" sz="2800" dirty="0" err="1"/>
              <a:t>und</a:t>
            </a:r>
            <a:r>
              <a:rPr lang="cs-CZ" sz="2800" dirty="0"/>
              <a:t> </a:t>
            </a:r>
            <a:r>
              <a:rPr lang="cs-CZ" sz="2800" dirty="0" err="1"/>
              <a:t>spanische</a:t>
            </a:r>
            <a:r>
              <a:rPr lang="cs-CZ" sz="2800" dirty="0"/>
              <a:t> </a:t>
            </a:r>
            <a:r>
              <a:rPr lang="cs-CZ" sz="2800" dirty="0" err="1"/>
              <a:t>Untertitel</a:t>
            </a:r>
            <a:r>
              <a:rPr lang="cs-CZ" sz="2800" dirty="0"/>
              <a:t>.</a:t>
            </a:r>
          </a:p>
        </p:txBody>
      </p:sp>
      <p:pic>
        <p:nvPicPr>
          <p:cNvPr id="4" name="">
            <a:extLst>
              <a:ext uri="{FF2B5EF4-FFF2-40B4-BE49-F238E27FC236}">
                <a16:creationId xmlns:a16="http://schemas.microsoft.com/office/drawing/2014/main" id="{00000000-0000-0000-0000-000000000000}"/>
              </a:ext>
            </a:extLst>
          </p:cNvPr>
          <p:cNvPicPr>
            <a:picLocks noGrp="1" noChangeAspect="1"/>
          </p:cNvPicPr>
          <p:nvPr>
            <p:ph type="pic" idx="4294967295"/>
          </p:nvPr>
        </p:nvPicPr>
        <p:blipFill>
          <a:blip r:embed="rId3">
            <a:lum/>
            <a:alphaModFix/>
          </a:blip>
          <a:srcRect/>
          <a:stretch>
            <a:fillRect/>
          </a:stretch>
        </p:blipFill>
        <p:spPr>
          <a:xfrm>
            <a:off x="5504761" y="1768678"/>
            <a:ext cx="3722403" cy="2091241"/>
          </a:xfrm>
        </p:spPr>
      </p:pic>
      <p:sp>
        <p:nvSpPr>
          <p:cNvPr id="5" name="Zástupný text 4"/>
          <p:cNvSpPr txBox="1">
            <a:spLocks noGrp="1"/>
          </p:cNvSpPr>
          <p:nvPr>
            <p:ph type="body" idx="4294967295"/>
          </p:nvPr>
        </p:nvSpPr>
        <p:spPr>
          <a:xfrm>
            <a:off x="5152680" y="4059359"/>
            <a:ext cx="4426921" cy="2091241"/>
          </a:xfrm>
        </p:spPr>
        <p:txBody>
          <a:bodyPr/>
          <a:lstStyle/>
          <a:p>
            <a:pPr lvl="0"/>
            <a:r>
              <a:rPr lang="cs-CZ"/>
              <a:t>Hansjörg Bitter: The Quality of Translation in Subtitling (2011)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4355" y="301322"/>
            <a:ext cx="9071643" cy="5851803"/>
          </a:xfrm>
        </p:spPr>
        <p:txBody>
          <a:bodyPr anchor="ctr" anchorCtr="1"/>
          <a:lstStyle/>
          <a:p>
            <a:pPr lvl="0" algn="ctr"/>
            <a:r>
              <a:rPr lang="cs-CZ" sz="2400"/>
              <a:t>(1) G. Ohlsson I’m fright. – Ich habe Angst.</a:t>
            </a:r>
          </a:p>
          <a:p>
            <a:pPr lvl="0" algn="ctr"/>
            <a:r>
              <a:rPr lang="cs-CZ" sz="2400"/>
              <a:t>(2) E. Beddoes</a:t>
            </a:r>
            <a:r>
              <a:rPr lang="de-DE" sz="2400"/>
              <a:t>:</a:t>
            </a:r>
            <a:r>
              <a:rPr lang="cs-CZ" sz="2400"/>
              <a:t> Have no fear, mademoiselle. They all come out looking much more peaceful.</a:t>
            </a:r>
          </a:p>
          <a:p>
            <a:pPr lvl="0" algn="ctr"/>
            <a:r>
              <a:rPr lang="cs-CZ" sz="2400"/>
              <a:t>– Sie sehen danach alle friedlich aus.</a:t>
            </a:r>
          </a:p>
          <a:p>
            <a:pPr lvl="0" algn="ctr"/>
            <a:r>
              <a:rPr lang="cs-CZ" sz="2400"/>
              <a:t>(3) G. Ohlsson Only God can give peaceful.</a:t>
            </a:r>
          </a:p>
          <a:p>
            <a:pPr lvl="0" algn="ctr"/>
            <a:r>
              <a:rPr lang="cs-CZ" sz="2400"/>
              <a:t>– Nur Gott kann friedlich geben.</a:t>
            </a:r>
          </a:p>
          <a:p>
            <a:pPr lvl="0" algn="ctr"/>
            <a:r>
              <a:rPr lang="cs-CZ" sz="2400"/>
              <a:t>(4) H. Poirot God dag, fröken Ohlsson . – God dag froken Ohlsson.</a:t>
            </a:r>
          </a:p>
          <a:p>
            <a:pPr lvl="0" algn="ctr"/>
            <a:r>
              <a:rPr lang="cs-CZ" sz="2400"/>
              <a:t>(5) G. Ohlsson Nej, talar ni svenska . (no subtitle) </a:t>
            </a:r>
            <a:endParaRPr lang="de-DE" sz="2400"/>
          </a:p>
          <a:p>
            <a:pPr lvl="0" algn="ctr"/>
            <a:r>
              <a:rPr lang="cs-CZ" sz="2400"/>
              <a:t>(6) H. Poirot Alas, mademoiselle, that is the extent of my Swedish.Leider beläuft sich mein Schwedisch</a:t>
            </a:r>
            <a:r>
              <a:rPr lang="de-DE" sz="2400"/>
              <a:t> </a:t>
            </a:r>
            <a:r>
              <a:rPr lang="cs-CZ" sz="2400"/>
              <a:t>nur darauf. Verzeihen Sie...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239225"/>
            <a:ext cx="9071643" cy="5975997"/>
          </a:xfrm>
        </p:spPr>
        <p:txBody>
          <a:bodyPr anchor="ctr" anchorCtr="1">
            <a:spAutoFit/>
          </a:bodyPr>
          <a:lstStyle/>
          <a:p>
            <a:pPr lvl="0" algn="ctr"/>
            <a:r>
              <a:rPr lang="cs-CZ" sz="2000"/>
              <a:t>(7) Forgive me if I am personal, but most Scandinavians of my acquaintance are well-educated in other languages.</a:t>
            </a:r>
          </a:p>
          <a:p>
            <a:pPr lvl="0" algn="ctr"/>
            <a:r>
              <a:rPr lang="cs-CZ" sz="2000"/>
              <a:t>die meisten Skandinavier</a:t>
            </a:r>
          </a:p>
          <a:p>
            <a:pPr lvl="0" algn="ctr"/>
            <a:r>
              <a:rPr lang="cs-CZ" sz="2000"/>
              <a:t> sind gut in Sprachen ausgebildet.</a:t>
            </a:r>
          </a:p>
          <a:p>
            <a:pPr lvl="0" algn="ctr"/>
            <a:r>
              <a:rPr lang="cs-CZ" sz="2000"/>
              <a:t>(8) And yet you have difficulty...</a:t>
            </a:r>
          </a:p>
          <a:p>
            <a:pPr lvl="0" algn="ctr"/>
            <a:r>
              <a:rPr lang="cs-CZ" sz="2000"/>
              <a:t>– Falls Sie Schwierigkeiten haben... |</a:t>
            </a:r>
          </a:p>
          <a:p>
            <a:pPr lvl="0" algn="ctr"/>
            <a:r>
              <a:rPr lang="cs-CZ" sz="2000"/>
              <a:t>(9) G. Ohlsson I... I was born backwards.</a:t>
            </a:r>
          </a:p>
          <a:p>
            <a:pPr lvl="0" algn="ctr"/>
            <a:r>
              <a:rPr lang="cs-CZ" sz="2000"/>
              <a:t>– Ich wurde zurückgeblieben geboren.</a:t>
            </a:r>
          </a:p>
          <a:p>
            <a:pPr lvl="0" algn="ctr"/>
            <a:r>
              <a:rPr lang="cs-CZ" sz="2000"/>
              <a:t>(10) That is why I work in Africa as missionary, Deshalb arbeite ich in Afrika,</a:t>
            </a:r>
          </a:p>
          <a:p>
            <a:pPr lvl="0" algn="ctr"/>
            <a:r>
              <a:rPr lang="cs-CZ" sz="2000"/>
              <a:t>als Missionarin...</a:t>
            </a:r>
          </a:p>
          <a:p>
            <a:pPr lvl="0" algn="ctr"/>
            <a:r>
              <a:rPr lang="cs-CZ" sz="2000"/>
              <a:t>(11) teaching little brown babies more backward than myself.</a:t>
            </a:r>
          </a:p>
          <a:p>
            <a:pPr lvl="0" algn="ctr"/>
            <a:r>
              <a:rPr lang="cs-CZ" sz="2000"/>
              <a:t>und unterrichte kleine braune Babys,</a:t>
            </a:r>
          </a:p>
          <a:p>
            <a:pPr lvl="0" algn="ctr"/>
            <a:r>
              <a:rPr lang="cs-CZ" sz="2000"/>
              <a:t>die zurückgebliebener sind als ich.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969830"/>
            <a:ext cx="9071643" cy="4514054"/>
          </a:xfrm>
        </p:spPr>
        <p:txBody>
          <a:bodyPr anchor="ctr" anchorCtr="1">
            <a:spAutoFit/>
          </a:bodyPr>
          <a:lstStyle/>
          <a:p>
            <a:pPr lvl="0" algn="ctr"/>
            <a:r>
              <a:rPr lang="cs-CZ" sz="2000"/>
              <a:t>(12) H. Poirot But I... I see that you have spent three months in America. Were you not able to improve?</a:t>
            </a:r>
          </a:p>
          <a:p>
            <a:pPr lvl="0" algn="ctr"/>
            <a:r>
              <a:rPr lang="cs-CZ" sz="2000"/>
              <a:t>Sie waren drei Monate in Amerika.</a:t>
            </a:r>
          </a:p>
          <a:p>
            <a:pPr lvl="0" algn="ctr"/>
            <a:r>
              <a:rPr lang="cs-CZ" sz="2000"/>
              <a:t>Ging es Ihnen danach nicht besser?</a:t>
            </a:r>
          </a:p>
          <a:p>
            <a:pPr lvl="0" algn="ctr"/>
            <a:r>
              <a:rPr lang="cs-CZ" sz="2000"/>
              <a:t>(13) G. Ohlsson I was in... In a mis... I... I... International group.</a:t>
            </a:r>
          </a:p>
          <a:p>
            <a:pPr lvl="0" algn="ctr"/>
            <a:r>
              <a:rPr lang="cs-CZ" sz="2000"/>
              <a:t>Ich war mit einer | internationalen Gruppe zusammen...</a:t>
            </a:r>
          </a:p>
          <a:p>
            <a:pPr lvl="0" algn="ctr"/>
            <a:r>
              <a:rPr lang="cs-CZ" sz="2000"/>
              <a:t>(14) In... For getting money for African mission from American rich.</a:t>
            </a:r>
          </a:p>
          <a:p>
            <a:pPr lvl="0" algn="ctr"/>
            <a:r>
              <a:rPr lang="cs-CZ" sz="2000"/>
              <a:t>um Geld von amerikanischen</a:t>
            </a:r>
          </a:p>
          <a:p>
            <a:pPr lvl="0" algn="ctr"/>
            <a:r>
              <a:rPr lang="cs-CZ" sz="2000"/>
              <a:t>Reichen für Afrika zu bekommen.</a:t>
            </a:r>
          </a:p>
          <a:p>
            <a:pPr lvl="0" algn="ctr"/>
            <a:endParaRPr lang="cs-CZ"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200"/>
              <a:t>Ein richtiges Maß </a:t>
            </a:r>
            <a:r>
              <a:rPr lang="de-DE" sz="3200"/>
              <a:t>an</a:t>
            </a:r>
            <a:r>
              <a:rPr lang="cs-CZ" sz="3200"/>
              <a:t> Abweichungen von der Standardsprache</a:t>
            </a:r>
          </a:p>
        </p:txBody>
      </p:sp>
      <p:sp>
        <p:nvSpPr>
          <p:cNvPr id="3" name="Zástupný text 2"/>
          <p:cNvSpPr txBox="1">
            <a:spLocks noGrp="1"/>
          </p:cNvSpPr>
          <p:nvPr>
            <p:ph type="body" idx="4294967295"/>
          </p:nvPr>
        </p:nvSpPr>
        <p:spPr/>
        <p:txBody>
          <a:bodyPr/>
          <a:lstStyle/>
          <a:p>
            <a:pPr lvl="0"/>
            <a:r>
              <a:rPr lang="cs-CZ" dirty="0"/>
              <a:t>Die </a:t>
            </a:r>
            <a:r>
              <a:rPr lang="cs-CZ" dirty="0" err="1"/>
              <a:t>Gefahr</a:t>
            </a:r>
            <a:r>
              <a:rPr lang="cs-CZ" dirty="0"/>
              <a:t> der </a:t>
            </a:r>
            <a:r>
              <a:rPr lang="cs-CZ" dirty="0" err="1"/>
              <a:t>Vermischung</a:t>
            </a:r>
            <a:r>
              <a:rPr lang="cs-CZ" dirty="0"/>
              <a:t> von </a:t>
            </a:r>
            <a:r>
              <a:rPr lang="cs-CZ" dirty="0" err="1"/>
              <a:t>inkompatiblen</a:t>
            </a:r>
            <a:r>
              <a:rPr lang="cs-CZ" dirty="0"/>
              <a:t> </a:t>
            </a:r>
            <a:r>
              <a:rPr lang="cs-CZ" dirty="0" err="1"/>
              <a:t>Sprachmitteln</a:t>
            </a:r>
            <a:r>
              <a:rPr lang="cs-CZ" dirty="0"/>
              <a:t>.</a:t>
            </a:r>
          </a:p>
          <a:p>
            <a:pPr lvl="0"/>
            <a:endParaRPr lang="cs-CZ" dirty="0"/>
          </a:p>
          <a:p>
            <a:pPr lvl="0">
              <a:buSzPct val="45000"/>
              <a:buFont typeface="StarSymbol"/>
              <a:buChar char="●"/>
            </a:pPr>
            <a:r>
              <a:rPr lang="cs-CZ" dirty="0" err="1"/>
              <a:t>Korrigieren</a:t>
            </a:r>
            <a:r>
              <a:rPr lang="cs-CZ" dirty="0"/>
              <a:t> </a:t>
            </a:r>
            <a:r>
              <a:rPr lang="cs-CZ" dirty="0" err="1"/>
              <a:t>Sie</a:t>
            </a:r>
            <a:r>
              <a:rPr lang="cs-CZ" dirty="0"/>
              <a:t> </a:t>
            </a:r>
            <a:r>
              <a:rPr lang="cs-CZ" dirty="0" err="1" smtClean="0"/>
              <a:t>eventuielle</a:t>
            </a:r>
            <a:r>
              <a:rPr lang="cs-CZ" dirty="0" smtClean="0"/>
              <a:t> </a:t>
            </a:r>
            <a:r>
              <a:rPr lang="de-DE" dirty="0" smtClean="0"/>
              <a:t>sich </a:t>
            </a:r>
            <a:r>
              <a:rPr lang="cs-CZ" dirty="0" err="1"/>
              <a:t>stilistisch</a:t>
            </a:r>
            <a:r>
              <a:rPr lang="cs-CZ" dirty="0"/>
              <a:t> </a:t>
            </a:r>
            <a:r>
              <a:rPr lang="cs-CZ" dirty="0" err="1"/>
              <a:t>ausschließende</a:t>
            </a:r>
            <a:r>
              <a:rPr lang="cs-CZ" dirty="0"/>
              <a:t> </a:t>
            </a:r>
            <a:r>
              <a:rPr lang="cs-CZ" dirty="0" err="1"/>
              <a:t>Formen</a:t>
            </a:r>
            <a:r>
              <a:rPr lang="cs-CZ" dirty="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sp>
        <p:nvSpPr>
          <p:cNvPr id="2" name="TextovéPole 2"/>
          <p:cNvSpPr txBox="1"/>
          <p:nvPr/>
        </p:nvSpPr>
        <p:spPr>
          <a:xfrm>
            <a:off x="2519464" y="2763536"/>
            <a:ext cx="5038929" cy="203132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(15) I... I speak Swedish to big audiences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Ich spreche Schwedisch | vor großem Publikum...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(16) in... In... In Swedish-American institution in Minneapolis im schwedisch-amerikanischen | Institut in Minneapolis...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(17) and other big cities.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und anderen großen Städten.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301322"/>
            <a:ext cx="9071643" cy="5851803"/>
          </a:xfrm>
        </p:spPr>
        <p:txBody>
          <a:bodyPr anchor="ctr" anchorCtr="1">
            <a:spAutoFit/>
          </a:bodyPr>
          <a:lstStyle/>
          <a:p>
            <a:pPr lvl="0" algn="ctr"/>
            <a:r>
              <a:rPr lang="cs-CZ" sz="2600"/>
              <a:t>(18) In ten weeks, we make $ 14,000 and... and 27 cents.</a:t>
            </a:r>
          </a:p>
          <a:p>
            <a:pPr lvl="0" algn="ctr"/>
            <a:r>
              <a:rPr lang="cs-CZ" sz="2800"/>
              <a:t>In zehn Wochen | machen wir $ 14.000 und 27 Cent.</a:t>
            </a:r>
          </a:p>
          <a:p>
            <a:pPr lvl="0" algn="ctr"/>
            <a:r>
              <a:rPr lang="cs-CZ" sz="2800"/>
              <a:t> </a:t>
            </a:r>
          </a:p>
          <a:p>
            <a:pPr lvl="0" algn="ctr"/>
            <a:r>
              <a:rPr lang="cs-CZ"/>
              <a:t>(19) H. Poirot That's wonderful, wonderful.</a:t>
            </a:r>
          </a:p>
          <a:p>
            <a:pPr lvl="0" algn="ctr"/>
            <a:r>
              <a:rPr lang="cs-CZ" b="1"/>
              <a:t>(no subtitle)</a:t>
            </a:r>
          </a:p>
          <a:p>
            <a:pPr lvl="0" algn="ctr"/>
            <a:r>
              <a:rPr lang="cs-CZ"/>
              <a:t>(20) Miss Ohlsson, how long have you been interested in religion?</a:t>
            </a:r>
          </a:p>
          <a:p>
            <a:pPr lvl="0" algn="ctr"/>
            <a:r>
              <a:rPr lang="cs-CZ"/>
              <a:t>– Seit wann sind Sie religiös?</a:t>
            </a:r>
          </a:p>
          <a:p>
            <a:pPr lvl="0" algn="ctr"/>
            <a:r>
              <a:rPr lang="cs-CZ"/>
              <a:t>(21) G. Ohlsson From five years.</a:t>
            </a:r>
          </a:p>
          <a:p>
            <a:pPr lvl="0" algn="ctr"/>
            <a:r>
              <a:rPr lang="cs-CZ"/>
              <a:t>– Seit fünf Jahren.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238146"/>
            <a:ext cx="9071643" cy="5975997"/>
          </a:xfrm>
        </p:spPr>
        <p:txBody>
          <a:bodyPr anchor="ctr" anchorCtr="1">
            <a:spAutoFit/>
          </a:bodyPr>
          <a:lstStyle/>
          <a:p>
            <a:pPr lvl="0" algn="ctr"/>
            <a:r>
              <a:rPr lang="cs-CZ" sz="2000"/>
              <a:t>(22) In summer, in... I had been sick as always. And I sat in the grass in the garden.</a:t>
            </a:r>
          </a:p>
          <a:p>
            <a:pPr lvl="0" algn="ctr"/>
            <a:r>
              <a:rPr lang="cs-CZ" sz="2000"/>
              <a:t>Im Sommer, ich war wie immer krank,</a:t>
            </a:r>
          </a:p>
          <a:p>
            <a:pPr lvl="0" algn="ctr"/>
            <a:r>
              <a:rPr lang="cs-CZ" sz="2000"/>
              <a:t>saß ich im Gras im Garten...</a:t>
            </a:r>
          </a:p>
          <a:p>
            <a:pPr lvl="0" algn="ctr"/>
            <a:r>
              <a:rPr lang="cs-CZ" sz="2000"/>
              <a:t>(23) And I... I saw Jesus in the sky,</a:t>
            </a:r>
          </a:p>
          <a:p>
            <a:pPr lvl="0" algn="ctr"/>
            <a:r>
              <a:rPr lang="cs-CZ" sz="2000"/>
              <a:t>Da sah ich Jesus am Himmel...</a:t>
            </a:r>
          </a:p>
          <a:p>
            <a:pPr lvl="0" algn="ctr"/>
            <a:r>
              <a:rPr lang="cs-CZ" sz="2000"/>
              <a:t>(24) mit many little children,</a:t>
            </a:r>
          </a:p>
          <a:p>
            <a:pPr lvl="0" algn="ctr"/>
            <a:r>
              <a:rPr lang="cs-CZ" sz="2000"/>
              <a:t>mit vielen kleinen Kindern.</a:t>
            </a:r>
          </a:p>
          <a:p>
            <a:pPr lvl="0" algn="ctr"/>
            <a:r>
              <a:rPr lang="cs-CZ" sz="2000"/>
              <a:t>(25) but all the children were brown.</a:t>
            </a:r>
          </a:p>
          <a:p>
            <a:pPr lvl="0" algn="ctr"/>
            <a:r>
              <a:rPr lang="cs-CZ" sz="2000"/>
              <a:t>Aber all die Kinder waren braun.</a:t>
            </a:r>
          </a:p>
          <a:p>
            <a:pPr lvl="0" algn="ctr"/>
            <a:r>
              <a:rPr lang="cs-CZ" sz="2000"/>
              <a:t>(26) So it was a sign for me to look after little brown babies.</a:t>
            </a:r>
          </a:p>
          <a:p>
            <a:pPr lvl="0" algn="ctr"/>
            <a:r>
              <a:rPr lang="cs-CZ" sz="2000"/>
              <a:t>Also war es für mich ein Zeichen,</a:t>
            </a:r>
          </a:p>
          <a:p>
            <a:pPr lvl="0" algn="ctr"/>
            <a:r>
              <a:rPr lang="cs-CZ" sz="2000"/>
              <a:t>mich um braune Babys zu kümmern.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481440"/>
            <a:ext cx="9071643" cy="5488686"/>
          </a:xfrm>
        </p:spPr>
        <p:txBody>
          <a:bodyPr anchor="ctr" anchorCtr="1">
            <a:spAutoFit/>
          </a:bodyPr>
          <a:lstStyle/>
          <a:p>
            <a:pPr lvl="0" algn="ctr"/>
            <a:r>
              <a:rPr lang="cs-CZ" sz="2000"/>
              <a:t>(27) H. Poirot Yes. Were your parents religious?</a:t>
            </a:r>
          </a:p>
          <a:p>
            <a:pPr lvl="0" algn="ctr"/>
            <a:r>
              <a:rPr lang="cs-CZ" sz="2000"/>
              <a:t>Waren Ihre Eltern religiös?</a:t>
            </a:r>
          </a:p>
          <a:p>
            <a:pPr lvl="0" algn="ctr"/>
            <a:r>
              <a:rPr lang="cs-CZ" sz="2000"/>
              <a:t>(28) G. Ohlsson Ne , they had no respect for God. No.</a:t>
            </a:r>
          </a:p>
          <a:p>
            <a:pPr lvl="0" algn="ctr"/>
            <a:r>
              <a:rPr lang="cs-CZ" sz="2000"/>
              <a:t>Nein, Sie hatten | keinen Respekt vor Gott.</a:t>
            </a:r>
          </a:p>
          <a:p>
            <a:pPr lvl="0" algn="ctr"/>
            <a:r>
              <a:rPr lang="cs-CZ" sz="2000"/>
              <a:t>(29) So it was not just a sign, it was also a punishment.</a:t>
            </a:r>
          </a:p>
          <a:p>
            <a:pPr lvl="0" algn="ctr"/>
            <a:r>
              <a:rPr lang="cs-CZ" sz="2000"/>
              <a:t>Also war es nicht nur ein Zeichen, | sondern auch eine Strafe.</a:t>
            </a:r>
          </a:p>
          <a:p>
            <a:pPr lvl="0" algn="ctr"/>
            <a:r>
              <a:rPr lang="cs-CZ" sz="2000"/>
              <a:t>(30) H. Poirot Oh, there, there, there, there. I’m sure that God will forgive you, Miss Ohlsson, and perhaps, which is more important,</a:t>
            </a:r>
          </a:p>
          <a:p>
            <a:pPr lvl="0" algn="ctr"/>
            <a:r>
              <a:rPr lang="cs-CZ" sz="2000"/>
              <a:t>Ganz sicher wird Gott Ihnen vergeben, | und was noch wichtiger ist...</a:t>
            </a:r>
          </a:p>
          <a:p>
            <a:pPr lvl="0" algn="ctr"/>
            <a:r>
              <a:rPr lang="cs-CZ" sz="2000"/>
              <a:t>(31) so will your father and mother.</a:t>
            </a:r>
          </a:p>
          <a:p>
            <a:pPr lvl="0" algn="ctr"/>
            <a:r>
              <a:rPr lang="cs-CZ" sz="2000"/>
              <a:t>Ihre Eltern werden es auch.</a:t>
            </a:r>
          </a:p>
          <a:p>
            <a:pPr lvl="0" algn="ctr"/>
            <a:r>
              <a:rPr lang="cs-CZ" sz="2000"/>
              <a:t>(32) Now... (</a:t>
            </a:r>
            <a:r>
              <a:rPr lang="cs-CZ" sz="2000" b="1"/>
              <a:t>no subtitle</a:t>
            </a:r>
            <a:r>
              <a:rPr lang="cs-CZ" sz="200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107021"/>
            <a:ext cx="9071643" cy="6668490"/>
          </a:xfrm>
        </p:spPr>
        <p:txBody>
          <a:bodyPr anchor="ctr" anchorCtr="1">
            <a:spAutoFit/>
          </a:bodyPr>
          <a:lstStyle/>
          <a:p>
            <a:pPr lvl="0" algn="ctr"/>
            <a:r>
              <a:rPr lang="cs-CZ" sz="1800"/>
              <a:t>(33) ... here is the compartment you share with...</a:t>
            </a:r>
          </a:p>
          <a:p>
            <a:pPr lvl="0" algn="ctr"/>
            <a:r>
              <a:rPr lang="cs-CZ" sz="1800"/>
              <a:t>Sie teilen dieses Abteil mit...</a:t>
            </a:r>
          </a:p>
          <a:p>
            <a:pPr lvl="0" algn="ctr"/>
            <a:r>
              <a:rPr lang="cs-CZ" sz="1800"/>
              <a:t>(34) G. Ohlsson Ja , and here is my number seven bed.</a:t>
            </a:r>
          </a:p>
          <a:p>
            <a:pPr lvl="0" algn="ctr"/>
            <a:r>
              <a:rPr lang="cs-CZ" sz="1800"/>
              <a:t>– Ja, mein Bett ist Nummer sieben. |</a:t>
            </a:r>
          </a:p>
          <a:p>
            <a:pPr lvl="0" algn="ctr"/>
            <a:r>
              <a:rPr lang="cs-CZ" sz="1800"/>
              <a:t>(35) H. Poirot Yes, your number seven.</a:t>
            </a:r>
          </a:p>
          <a:p>
            <a:pPr lvl="0" algn="ctr"/>
            <a:r>
              <a:rPr lang="cs-CZ" sz="1800"/>
              <a:t>– Ja, Ihre Nummer sieben.</a:t>
            </a:r>
          </a:p>
          <a:p>
            <a:pPr lvl="0" algn="ctr"/>
            <a:r>
              <a:rPr lang="cs-CZ" sz="1800"/>
              <a:t>(36) Tell me about number eight.</a:t>
            </a:r>
          </a:p>
          <a:p>
            <a:pPr lvl="0" algn="ctr"/>
            <a:r>
              <a:rPr lang="cs-CZ" sz="1800"/>
              <a:t>– Erzählen Sie mir von Nummer acht.</a:t>
            </a:r>
          </a:p>
          <a:p>
            <a:pPr lvl="0" algn="ctr"/>
            <a:r>
              <a:rPr lang="cs-CZ" sz="1800"/>
              <a:t> (37) G. Ohlsson Is filled with Miss Debenham,</a:t>
            </a:r>
          </a:p>
          <a:p>
            <a:pPr lvl="0" algn="ctr"/>
            <a:r>
              <a:rPr lang="cs-CZ" sz="1800"/>
              <a:t>– Es ist besetzt von Ms. Debenham.</a:t>
            </a:r>
          </a:p>
          <a:p>
            <a:pPr lvl="0" algn="ctr"/>
            <a:r>
              <a:rPr lang="cs-CZ" sz="1800"/>
              <a:t>(38) a very nice young lady from Baghdad,</a:t>
            </a:r>
          </a:p>
          <a:p>
            <a:pPr lvl="0" algn="ctr"/>
            <a:r>
              <a:rPr lang="cs-CZ" sz="1800"/>
              <a:t>Eine nette junge Dame aus Bagdad.</a:t>
            </a:r>
          </a:p>
          <a:p>
            <a:pPr lvl="0" algn="ctr"/>
            <a:r>
              <a:rPr lang="cs-CZ" sz="1800"/>
              <a:t>(39) where she teach English shorthand to children, to forward children.</a:t>
            </a:r>
          </a:p>
          <a:p>
            <a:pPr lvl="0" algn="ctr"/>
            <a:r>
              <a:rPr lang="cs-CZ" sz="1800"/>
              <a:t>Wo sie nicht zurückgebliebenen</a:t>
            </a:r>
          </a:p>
          <a:p>
            <a:pPr lvl="0" algn="ctr"/>
            <a:r>
              <a:rPr lang="cs-CZ" sz="1800"/>
              <a:t>Kindern englische Kurzschrift lehrt.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577416"/>
            <a:ext cx="9071643" cy="5298883"/>
          </a:xfrm>
        </p:spPr>
        <p:txBody>
          <a:bodyPr anchor="ctr" anchorCtr="1">
            <a:spAutoFit/>
          </a:bodyPr>
          <a:lstStyle/>
          <a:p>
            <a:pPr lvl="0" algn="ctr"/>
            <a:r>
              <a:rPr lang="cs-CZ" sz="1800"/>
              <a:t>(40) H. Poirot After the train left Vinkovci, did she leave her berth?</a:t>
            </a:r>
          </a:p>
          <a:p>
            <a:pPr lvl="0" algn="ctr"/>
            <a:r>
              <a:rPr lang="cs-CZ" sz="1800"/>
              <a:t>Nachdem der Zug Vincovci verließ, | verließ sie da ihr Bett?</a:t>
            </a:r>
          </a:p>
          <a:p>
            <a:pPr lvl="0" algn="ctr"/>
            <a:r>
              <a:rPr lang="cs-CZ" sz="1800"/>
              <a:t>(41) G. Ohlsson Ne , she sleep just like me.</a:t>
            </a:r>
          </a:p>
          <a:p>
            <a:pPr lvl="0" algn="ctr"/>
            <a:r>
              <a:rPr lang="cs-CZ" sz="1800"/>
              <a:t>– Nein, sie schlief, so wie ich.</a:t>
            </a:r>
          </a:p>
          <a:p>
            <a:pPr lvl="0" algn="ctr"/>
            <a:r>
              <a:rPr lang="cs-CZ" sz="1800"/>
              <a:t>(42) H. Poirot If you were fast asleep, how could you be so sure she did not leave?  </a:t>
            </a:r>
          </a:p>
          <a:p>
            <a:pPr lvl="0" algn="ctr"/>
            <a:r>
              <a:rPr lang="cs-CZ" sz="1800"/>
              <a:t>– Wie können Sie da so sicher sein?</a:t>
            </a:r>
          </a:p>
          <a:p>
            <a:pPr lvl="0" algn="ctr"/>
            <a:r>
              <a:rPr lang="cs-CZ" sz="1800"/>
              <a:t>(43) G. Ohlsson In Shimoga Mission, I can hear snake breathe. I would know.</a:t>
            </a:r>
          </a:p>
          <a:p>
            <a:pPr lvl="0" algn="ctr"/>
            <a:r>
              <a:rPr lang="cs-CZ" sz="1800"/>
              <a:t>In der Shimoga-Mission | kann ich eine Schlange atmen hören.</a:t>
            </a:r>
          </a:p>
          <a:p>
            <a:pPr lvl="0" algn="ctr"/>
            <a:r>
              <a:rPr lang="cs-CZ" sz="1800"/>
              <a:t>(44) H. Poirot Good. And did you leave your room?</a:t>
            </a:r>
          </a:p>
          <a:p>
            <a:pPr lvl="0" algn="ctr"/>
            <a:r>
              <a:rPr lang="cs-CZ" sz="1800"/>
              <a:t>Haben Sie Ihr Zimmer verlassen?</a:t>
            </a:r>
          </a:p>
          <a:p>
            <a:pPr lvl="0" algn="ctr"/>
            <a:r>
              <a:rPr lang="cs-CZ" sz="1800"/>
              <a:t>(45) G. Ohlsson Ne , not till morning, in my bed gown.</a:t>
            </a:r>
          </a:p>
          <a:p>
            <a:pPr lvl="0" algn="ctr"/>
            <a:r>
              <a:rPr lang="cs-CZ" sz="1800"/>
              <a:t>Nicht bis zum Morgen, | in meinem Bettkleid.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name="page30">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149458"/>
            <a:ext cx="9071643" cy="6155530"/>
          </a:xfrm>
        </p:spPr>
        <p:txBody>
          <a:bodyPr anchor="ctr" anchorCtr="1">
            <a:spAutoFit/>
          </a:bodyPr>
          <a:lstStyle/>
          <a:p>
            <a:pPr lvl="0" algn="ctr"/>
            <a:r>
              <a:rPr lang="cs-CZ" sz="2000"/>
              <a:t>(46) H. Poirot Is your bed gown white with red animals?</a:t>
            </a:r>
          </a:p>
          <a:p>
            <a:pPr lvl="0" algn="ctr"/>
            <a:r>
              <a:rPr lang="cs-CZ" sz="2000"/>
              <a:t>– Ist es weiß, mit roten Tieren? |</a:t>
            </a:r>
          </a:p>
          <a:p>
            <a:pPr lvl="0" algn="ctr"/>
            <a:r>
              <a:rPr lang="cs-CZ" sz="2000"/>
              <a:t>(47) G. Ohlsson Ne , is Jaeger .</a:t>
            </a:r>
          </a:p>
          <a:p>
            <a:pPr lvl="0" algn="ctr"/>
            <a:r>
              <a:rPr lang="cs-CZ" sz="2000"/>
              <a:t>– Nein, es ist gelb.</a:t>
            </a:r>
          </a:p>
          <a:p>
            <a:pPr lvl="0" algn="ctr"/>
            <a:r>
              <a:rPr lang="cs-CZ" sz="2000"/>
              <a:t>(48) H. Poirot And Miss Debenham’s bed gown?</a:t>
            </a:r>
          </a:p>
          <a:p>
            <a:pPr lvl="0" algn="ctr"/>
            <a:r>
              <a:rPr lang="cs-CZ" sz="2000"/>
              <a:t>– Und das von Ms. Debenham? |</a:t>
            </a:r>
          </a:p>
          <a:p>
            <a:pPr lvl="0" algn="ctr"/>
            <a:r>
              <a:rPr lang="cs-CZ" sz="2000"/>
              <a:t>(49) G. Ohlsson Den var em lila .</a:t>
            </a:r>
          </a:p>
          <a:p>
            <a:pPr lvl="0" algn="ctr"/>
            <a:r>
              <a:rPr lang="cs-CZ" sz="2000"/>
              <a:t>–Das ist lila.</a:t>
            </a:r>
          </a:p>
          <a:p>
            <a:pPr lvl="0" algn="ctr"/>
            <a:r>
              <a:rPr lang="cs-CZ" sz="2000"/>
              <a:t>(50) H. Poirot Oh, like the French “lilas” , “lilac”.</a:t>
            </a:r>
          </a:p>
          <a:p>
            <a:pPr lvl="0" algn="ctr"/>
            <a:r>
              <a:rPr lang="cs-CZ" sz="2000"/>
              <a:t>– Wie im Französischen, “lilas”?</a:t>
            </a:r>
          </a:p>
          <a:p>
            <a:pPr lvl="0" algn="ctr"/>
            <a:r>
              <a:rPr lang="cs-CZ" sz="2000"/>
              <a:t>(51) G. Ohlsson Ja . Just det lila , just det lila .</a:t>
            </a:r>
          </a:p>
          <a:p>
            <a:pPr lvl="0" algn="ctr"/>
            <a:r>
              <a:rPr lang="cs-CZ" sz="2000"/>
              <a:t>(52) H. Poirot Lila , lila .</a:t>
            </a:r>
          </a:p>
          <a:p>
            <a:pPr lvl="0" algn="ctr"/>
            <a:r>
              <a:rPr lang="cs-CZ" sz="200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name="page31">
    <p:spTree>
      <p:nvGrpSpPr>
        <p:cNvPr id="1" name=""/>
        <p:cNvGrpSpPr/>
        <p:nvPr/>
      </p:nvGrpSpPr>
      <p:grpSpPr>
        <a:xfrm>
          <a:off x="0" y="0"/>
          <a:ext cx="0" cy="0"/>
          <a:chOff x="0" y="0"/>
          <a:chExt cx="0" cy="0"/>
        </a:xfrm>
      </p:grpSpPr>
      <p:sp>
        <p:nvSpPr>
          <p:cNvPr id="2" name="Podnadpis 1"/>
          <p:cNvSpPr txBox="1">
            <a:spLocks noGrp="1"/>
          </p:cNvSpPr>
          <p:nvPr>
            <p:ph type="subTitle" idx="4294967295"/>
          </p:nvPr>
        </p:nvSpPr>
        <p:spPr>
          <a:xfrm>
            <a:off x="503998" y="726536"/>
            <a:ext cx="9071643" cy="5001365"/>
          </a:xfrm>
        </p:spPr>
        <p:txBody>
          <a:bodyPr anchor="ctr" anchorCtr="1">
            <a:spAutoFit/>
          </a:bodyPr>
          <a:lstStyle/>
          <a:p>
            <a:pPr lvl="0" algn="ctr"/>
            <a:r>
              <a:rPr lang="cs-CZ" sz="2000"/>
              <a:t>(53) H. Poirot Good. And why are you making this trip, Miss Ohlsson?</a:t>
            </a:r>
          </a:p>
          <a:p>
            <a:pPr lvl="0" algn="ctr"/>
            <a:r>
              <a:rPr lang="cs-CZ" sz="2000"/>
              <a:t>– Und warum machen Sie diese Reise? |</a:t>
            </a:r>
          </a:p>
          <a:p>
            <a:pPr lvl="0" algn="ctr"/>
            <a:r>
              <a:rPr lang="cs-CZ" sz="2000"/>
              <a:t>(54) G. Ohlsson Just as always, money, money for mission.</a:t>
            </a:r>
          </a:p>
          <a:p>
            <a:pPr lvl="0" algn="ctr"/>
            <a:r>
              <a:rPr lang="cs-CZ" sz="2000"/>
              <a:t>– Wie immer, Geld für die Mission.</a:t>
            </a:r>
          </a:p>
          <a:p>
            <a:pPr lvl="0" algn="ctr"/>
            <a:r>
              <a:rPr lang="cs-CZ" sz="2000"/>
              <a:t>(55) H. Poirot Good. Good. (no subtitle)</a:t>
            </a:r>
          </a:p>
          <a:p>
            <a:pPr lvl="0" algn="ctr"/>
            <a:r>
              <a:rPr lang="cs-CZ" sz="2000"/>
              <a:t>(56) When this is all over, mademoiselle, I promise that I shall make you an emolument.</a:t>
            </a:r>
          </a:p>
          <a:p>
            <a:pPr lvl="0" algn="ctr"/>
            <a:r>
              <a:rPr lang="cs-CZ" sz="2000"/>
              <a:t>Wenn dies alles vorbei ist, verspreche | ich Ihnen, entrichte ich einen Obolus.</a:t>
            </a:r>
          </a:p>
          <a:p>
            <a:pPr lvl="0" algn="ctr"/>
            <a:r>
              <a:rPr lang="cs-CZ" sz="2000"/>
              <a:t>(57) G. Ohlsson God will find you a reward.</a:t>
            </a:r>
          </a:p>
          <a:p>
            <a:pPr lvl="0" algn="ctr"/>
            <a:r>
              <a:rPr lang="cs-CZ" sz="2000"/>
              <a:t>Gott wird sie [ sic ] belohnen.</a:t>
            </a:r>
          </a:p>
          <a:p>
            <a:pPr lvl="0" algn="ctr"/>
            <a:r>
              <a:rPr lang="cs-CZ" sz="2000"/>
              <a:t>(58) Tack så mycket. Tack. Tack . (no subtitle)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name="page3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Fragen zum Dialog Poirots und G. Ohlssons</a:t>
            </a:r>
          </a:p>
        </p:txBody>
      </p:sp>
      <p:sp>
        <p:nvSpPr>
          <p:cNvPr id="3" name="Podnadpis 2"/>
          <p:cNvSpPr txBox="1">
            <a:spLocks noGrp="1"/>
          </p:cNvSpPr>
          <p:nvPr>
            <p:ph type="subTitle" idx="4294967295"/>
          </p:nvPr>
        </p:nvSpPr>
        <p:spPr/>
        <p:txBody>
          <a:bodyPr anchor="ctr" anchorCtr="1"/>
          <a:lstStyle/>
          <a:p>
            <a:pPr lvl="0" algn="ctr"/>
            <a:r>
              <a:rPr lang="cs-CZ"/>
              <a:t>Wie wird ihr mangelhaftes Englisch ins Deutsche übertragen?</a:t>
            </a:r>
          </a:p>
          <a:p>
            <a:pPr lvl="0" algn="ctr"/>
            <a:endParaRPr 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Kompatibel vs. inkompatibel</a:t>
            </a:r>
          </a:p>
        </p:txBody>
      </p:sp>
      <p:sp>
        <p:nvSpPr>
          <p:cNvPr id="3" name="Zástupný text 2"/>
          <p:cNvSpPr txBox="1">
            <a:spLocks noGrp="1"/>
          </p:cNvSpPr>
          <p:nvPr>
            <p:ph type="body" idx="4294967295"/>
          </p:nvPr>
        </p:nvSpPr>
        <p:spPr>
          <a:xfrm>
            <a:off x="503998" y="1769043"/>
            <a:ext cx="4426921" cy="4384438"/>
          </a:xfrm>
        </p:spPr>
        <p:txBody>
          <a:bodyPr/>
          <a:lstStyle/>
          <a:p>
            <a:pPr lvl="0"/>
            <a:r>
              <a:rPr lang="cs-CZ" sz="2600"/>
              <a:t>That bastard! That bastard!</a:t>
            </a:r>
          </a:p>
          <a:p>
            <a:pPr lvl="0">
              <a:buSzPct val="45000"/>
              <a:buFont typeface="StarSymbol"/>
              <a:buChar char="●"/>
            </a:pPr>
            <a:r>
              <a:rPr lang="cs-CZ" sz="2600"/>
              <a:t>Yeah, I´killed him.</a:t>
            </a:r>
          </a:p>
          <a:p>
            <a:pPr lvl="0">
              <a:buSzPct val="45000"/>
              <a:buFont typeface="StarSymbol"/>
              <a:buChar char="●"/>
            </a:pPr>
            <a:r>
              <a:rPr lang="cs-CZ" sz="2600"/>
              <a:t>And I would kill him again.</a:t>
            </a:r>
          </a:p>
        </p:txBody>
      </p:sp>
      <p:sp>
        <p:nvSpPr>
          <p:cNvPr id="4" name="Zástupný text 3"/>
          <p:cNvSpPr txBox="1">
            <a:spLocks noGrp="1"/>
          </p:cNvSpPr>
          <p:nvPr>
            <p:ph type="body" idx="4294967295"/>
          </p:nvPr>
        </p:nvSpPr>
        <p:spPr>
          <a:xfrm>
            <a:off x="5152680" y="1769043"/>
            <a:ext cx="4426921" cy="4384438"/>
          </a:xfrm>
        </p:spPr>
        <p:txBody>
          <a:bodyPr/>
          <a:lstStyle/>
          <a:p>
            <a:pPr lvl="0">
              <a:buSzPct val="45000"/>
              <a:buFont typeface="StarSymbol"/>
              <a:buChar char="●"/>
            </a:pPr>
            <a:r>
              <a:rPr lang="cs-CZ"/>
              <a:t>Parchant!</a:t>
            </a:r>
          </a:p>
          <a:p>
            <a:pPr lvl="0">
              <a:buSzPct val="45000"/>
              <a:buFont typeface="StarSymbol"/>
              <a:buChar char="●"/>
            </a:pPr>
            <a:r>
              <a:rPr lang="cs-CZ"/>
              <a:t>Jo, zabil jsem ho a zabil </a:t>
            </a:r>
            <a:r>
              <a:rPr lang="cs-CZ">
                <a:highlight>
                  <a:srgbClr val="FFFF00"/>
                </a:highlight>
              </a:rPr>
              <a:t>bych ho znovu</a:t>
            </a:r>
            <a:r>
              <a:rPr lang="cs-CZ"/>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spAutoFit/>
          </a:bodyPr>
          <a:lstStyle/>
          <a:p>
            <a:pPr lvl="0"/>
            <a:r>
              <a:rPr lang="cs-CZ"/>
              <a:t>Znova/zas; bysem??</a:t>
            </a:r>
          </a:p>
        </p:txBody>
      </p:sp>
      <p:sp>
        <p:nvSpPr>
          <p:cNvPr id="3" name="Zástupný text 2"/>
          <p:cNvSpPr txBox="1">
            <a:spLocks noGrp="1"/>
          </p:cNvSpPr>
          <p:nvPr>
            <p:ph type="body" idx="4294967295"/>
          </p:nvPr>
        </p:nvSpPr>
        <p:spPr/>
        <p:txBody>
          <a:bodyPr/>
          <a:lstStyle/>
          <a:p>
            <a:pPr lvl="0">
              <a:buSzPct val="45000"/>
              <a:buFont typeface="StarSymbol"/>
              <a:buChar char="●"/>
            </a:pPr>
            <a:r>
              <a:rPr lang="cs-CZ" sz="1800"/>
              <a:t>Božena Němcová v dopise:</a:t>
            </a:r>
          </a:p>
          <a:p>
            <a:pPr lvl="0">
              <a:buSzPct val="45000"/>
              <a:buFont typeface="StarSymbol"/>
              <a:buChar char="●"/>
            </a:pPr>
            <a:r>
              <a:rPr lang="cs-CZ" sz="1800"/>
              <a:t>Myslím, </a:t>
            </a:r>
            <a:r>
              <a:rPr lang="cs-CZ" sz="1800" i="1"/>
              <a:t>kdybychme </a:t>
            </a:r>
            <a:r>
              <a:rPr lang="cs-CZ" sz="1800"/>
              <a:t>tam teď byli, že by nás to víc těšilo.</a:t>
            </a:r>
          </a:p>
          <a:p>
            <a:pPr lvl="0">
              <a:buSzPct val="45000"/>
              <a:buFont typeface="StarSymbol"/>
              <a:buChar char="●"/>
            </a:pPr>
            <a:r>
              <a:rPr lang="cs-CZ" sz="1800"/>
              <a:t>Světla Čmejrková, Naše řeč, 88 (2005), č. 1, s. 18-36</a:t>
            </a:r>
            <a:r>
              <a:rPr lang="de-DE" sz="1800"/>
              <a:t>, </a:t>
            </a:r>
          </a:p>
          <a:p>
            <a:pPr lvl="0">
              <a:buSzPct val="45000"/>
              <a:buFont typeface="StarSymbol"/>
              <a:buChar char="●"/>
            </a:pPr>
            <a:r>
              <a:rPr lang="de-DE" sz="1800"/>
              <a:t>http://nase-rec.ujc.cas.cz/archiv.php?lang=en&amp;art=7815</a:t>
            </a:r>
            <a:endParaRPr lang="cs-CZ" sz="1800"/>
          </a:p>
          <a:p>
            <a:pPr lvl="0"/>
            <a:r>
              <a:rPr lang="cs-CZ" sz="2000"/>
              <a:t>Pro mnohé kultivované mluvčí je volba spisovných tvarů </a:t>
            </a:r>
            <a:r>
              <a:rPr lang="cs-CZ" sz="2000" i="1"/>
              <a:t>bychom</a:t>
            </a:r>
            <a:r>
              <a:rPr lang="cs-CZ" sz="2000"/>
              <a:t> a </a:t>
            </a:r>
            <a:r>
              <a:rPr lang="cs-CZ" sz="2000" i="1"/>
              <a:t>bych </a:t>
            </a:r>
            <a:r>
              <a:rPr lang="cs-CZ" sz="2000"/>
              <a:t>zcela přirozená, nespisovnému tvaru </a:t>
            </a:r>
            <a:r>
              <a:rPr lang="cs-CZ" sz="2000" i="1"/>
              <a:t>bysme</a:t>
            </a:r>
            <a:r>
              <a:rPr lang="cs-CZ" sz="2000"/>
              <a:t> se vyhýbají, a ještě méně pravděpodobná je v jejich projevu volba tvaru </a:t>
            </a:r>
            <a:r>
              <a:rPr lang="cs-CZ" sz="2000" i="1"/>
              <a:t>bysem</a:t>
            </a:r>
            <a:r>
              <a:rPr lang="cs-CZ" sz="200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bych, bychom vs. bysem, bysme</a:t>
            </a:r>
          </a:p>
        </p:txBody>
      </p:sp>
      <p:sp>
        <p:nvSpPr>
          <p:cNvPr id="3" name="Zástupný text 2"/>
          <p:cNvSpPr txBox="1">
            <a:spLocks noGrp="1"/>
          </p:cNvSpPr>
          <p:nvPr>
            <p:ph type="body" idx="4294967295"/>
          </p:nvPr>
        </p:nvSpPr>
        <p:spPr/>
        <p:txBody>
          <a:bodyPr/>
          <a:lstStyle/>
          <a:p>
            <a:pPr lvl="0"/>
            <a:r>
              <a:rPr lang="cs-CZ"/>
              <a:t>V Pražském i Brněnském mluveném korpusu je poměr </a:t>
            </a:r>
            <a:r>
              <a:rPr lang="cs-CZ" i="1"/>
              <a:t>bychom : bysme </a:t>
            </a:r>
            <a:r>
              <a:rPr lang="cs-CZ"/>
              <a:t>přibližně 1:5 a obdobný poměr nacházíme i u tvarů </a:t>
            </a:r>
            <a:r>
              <a:rPr lang="cs-CZ" i="1"/>
              <a:t>abychom/abysme </a:t>
            </a:r>
            <a:r>
              <a:rPr lang="cs-CZ"/>
              <a:t>a </a:t>
            </a:r>
            <a:r>
              <a:rPr lang="cs-CZ" i="1"/>
              <a:t>kdybychom/kdybysme</a:t>
            </a:r>
            <a:r>
              <a:rPr lang="cs-CZ"/>
              <a:t>.</a:t>
            </a:r>
          </a:p>
          <a:p>
            <a:pPr lvl="0">
              <a:buSzPct val="45000"/>
              <a:buFont typeface="StarSymbol"/>
              <a:buChar char="●"/>
            </a:pPr>
            <a:r>
              <a:rPr lang="cs-CZ" sz="2800"/>
              <a:t>Jiná je situace ve veřejných projevech:</a:t>
            </a:r>
          </a:p>
          <a:p>
            <a:pPr lvl="0">
              <a:buSzPct val="45000"/>
              <a:buFont typeface="StarSymbol"/>
              <a:buChar char="●"/>
            </a:pPr>
            <a:r>
              <a:rPr lang="cs-CZ" sz="2800"/>
              <a:t>Korpus DIALOG soustředil přepisy mluvené řeči pořízené z nahrávek televizních pořadů, v nichž se setkávají mluvčí při různých interview, diskusích a debatách.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Čmejrková, L. Hašová, P. Kaderka, Mluvená čeština v televizních debatách: Korpus DIALOG, </a:t>
            </a:r>
            <a:br>
              <a:rPr lang="cs-CZ" sz="2800"/>
            </a:br>
            <a:r>
              <a:rPr lang="cs-CZ" sz="2000"/>
              <a:t>SaS 65, 2004, s. 243―269.</a:t>
            </a:r>
          </a:p>
        </p:txBody>
      </p:sp>
      <p:sp>
        <p:nvSpPr>
          <p:cNvPr id="3" name="Zástupný text 2"/>
          <p:cNvSpPr txBox="1">
            <a:spLocks noGrp="1"/>
          </p:cNvSpPr>
          <p:nvPr>
            <p:ph type="body" idx="4294967295"/>
          </p:nvPr>
        </p:nvSpPr>
        <p:spPr>
          <a:xfrm>
            <a:off x="431999" y="1769043"/>
            <a:ext cx="9071643" cy="4384438"/>
          </a:xfrm>
        </p:spPr>
        <p:txBody>
          <a:bodyPr/>
          <a:lstStyle/>
          <a:p>
            <a:pPr lvl="0"/>
            <a:r>
              <a:rPr lang="cs-CZ" sz="2400"/>
              <a:t>Je mnoho mluvčích, kteří v množném čísle užívají tvar </a:t>
            </a:r>
            <a:r>
              <a:rPr lang="cs-CZ" sz="2400" i="1"/>
              <a:t>bysme,</a:t>
            </a:r>
            <a:r>
              <a:rPr lang="cs-CZ" sz="2400"/>
              <a:t> a přesto v jednotném čísle řeknou bych, a nikoli bysem. Tvar bysem, třeba ve výroku </a:t>
            </a:r>
            <a:r>
              <a:rPr lang="cs-CZ" sz="2400" i="1"/>
              <a:t>Já bysem chtěl domů</a:t>
            </a:r>
            <a:r>
              <a:rPr lang="cs-CZ" sz="2400"/>
              <a:t>, je totiž stylově silně zabarven. Je charakteristický pro mluvenou dětskou řeč a zní emocionálně. Alespoň mé generaci, pro niž je tvar </a:t>
            </a:r>
            <a:r>
              <a:rPr lang="cs-CZ" sz="2400" i="1"/>
              <a:t>bysem</a:t>
            </a:r>
            <a:r>
              <a:rPr lang="cs-CZ" sz="2400"/>
              <a:t> spjat s dabovanou verzí filmu </a:t>
            </a:r>
            <a:r>
              <a:rPr lang="cs-CZ" sz="2400" b="1" i="1"/>
              <a:t>Knoflíková válka</a:t>
            </a:r>
            <a:r>
              <a:rPr lang="cs-CZ" sz="2400"/>
              <a:t>, v níž jeden z chlapců pronáší výrok </a:t>
            </a:r>
            <a:r>
              <a:rPr lang="cs-CZ" sz="2400" b="1" i="1"/>
              <a:t>Kdybysem to byl </a:t>
            </a:r>
            <a:r>
              <a:rPr lang="de-DE" sz="2400" b="1" i="1"/>
              <a:t>b</a:t>
            </a:r>
            <a:r>
              <a:rPr lang="cs-CZ" sz="2400" b="1" i="1"/>
              <a:t>ý</a:t>
            </a:r>
            <a:r>
              <a:rPr lang="de-DE" sz="2400" b="1" i="1"/>
              <a:t>val </a:t>
            </a:r>
            <a:r>
              <a:rPr lang="cs-CZ" sz="2400" b="1" i="1"/>
              <a:t>věděl, tak bysem sem nechodil.</a:t>
            </a:r>
          </a:p>
          <a:p>
            <a:pPr lvl="0">
              <a:buSzPct val="45000"/>
              <a:buFont typeface="StarSymbol"/>
              <a:buChar char="●"/>
            </a:pPr>
            <a:r>
              <a:rPr lang="cs-CZ" sz="2400"/>
              <a:t>Teenager: </a:t>
            </a:r>
            <a:r>
              <a:rPr lang="cs-CZ" sz="2400" i="1"/>
              <a:t>No, kdybysem ty rodiče neměla, tak bych musela asi víc dupat na sociálku.</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p>
            <a:pPr lvl="0"/>
            <a:r>
              <a:rPr lang="cs-CZ" sz="2800"/>
              <a:t>Kdybysem to byl </a:t>
            </a:r>
            <a:r>
              <a:rPr lang="de-DE" sz="2800"/>
              <a:t>b</a:t>
            </a:r>
            <a:r>
              <a:rPr lang="cs-CZ" sz="2800"/>
              <a:t>ý</a:t>
            </a:r>
            <a:r>
              <a:rPr lang="de-DE" sz="2800"/>
              <a:t>val </a:t>
            </a:r>
            <a:r>
              <a:rPr lang="cs-CZ" sz="2800"/>
              <a:t>věděl, tak bysem sem nechodil.</a:t>
            </a:r>
          </a:p>
        </p:txBody>
      </p:sp>
      <p:sp>
        <p:nvSpPr>
          <p:cNvPr id="3" name="Zástupný obsah 2"/>
          <p:cNvSpPr txBox="1">
            <a:spLocks noGrp="1"/>
          </p:cNvSpPr>
          <p:nvPr>
            <p:ph idx="1"/>
          </p:nvPr>
        </p:nvSpPr>
        <p:spPr/>
        <p:txBody>
          <a:bodyPr/>
          <a:lstStyle/>
          <a:p>
            <a:pPr lvl="0"/>
            <a:r>
              <a:rPr lang="cs-CZ"/>
              <a:t>KNOFLÍKOVÁ VÁLKA (La Nouvelle guerre des boutons)</a:t>
            </a:r>
          </a:p>
          <a:p>
            <a:pPr lvl="0"/>
            <a:r>
              <a:rPr lang="cs-CZ"/>
              <a:t>Francie, 2011, 100 min</a:t>
            </a:r>
          </a:p>
          <a:p>
            <a:pPr lvl="0"/>
            <a:r>
              <a:rPr lang="cs-CZ"/>
              <a:t>Režie: Christophe Barratier</a:t>
            </a:r>
          </a:p>
        </p:txBody>
      </p:sp>
      <p:pic>
        <p:nvPicPr>
          <p:cNvPr id="4" name="Zástupný obsah 5" descr="Obsah obrázku text, kniha&#10;&#10;Popis byl vytvořen automaticky">
            <a:extLst>
              <a:ext uri="{FF2B5EF4-FFF2-40B4-BE49-F238E27FC236}">
                <a16:creationId xmlns:a16="http://schemas.microsoft.com/office/drawing/2014/main" id="{00000000-0000-0000-0000-000000000000}"/>
              </a:ext>
            </a:extLst>
          </p:cNvPr>
          <p:cNvPicPr>
            <a:picLocks noGrp="1" noChangeAspect="1"/>
          </p:cNvPicPr>
          <p:nvPr>
            <p:ph idx="2"/>
          </p:nvPr>
        </p:nvPicPr>
        <p:blipFill>
          <a:blip r:embed="rId2"/>
          <a:stretch>
            <a:fillRect/>
          </a:stretch>
        </p:blipFill>
        <p:spPr>
          <a:xfrm>
            <a:off x="5804144" y="1768477"/>
            <a:ext cx="3082433" cy="4384676"/>
          </a:xfr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600"/>
              <a:t>Miloš Macourek: Mach a Šebestová, 1976</a:t>
            </a:r>
          </a:p>
        </p:txBody>
      </p:sp>
      <p:sp>
        <p:nvSpPr>
          <p:cNvPr id="3" name="Zástupný text 2"/>
          <p:cNvSpPr txBox="1">
            <a:spLocks noGrp="1"/>
          </p:cNvSpPr>
          <p:nvPr>
            <p:ph type="body" idx="4294967295"/>
          </p:nvPr>
        </p:nvSpPr>
        <p:spPr/>
        <p:txBody>
          <a:bodyPr/>
          <a:lstStyle/>
          <a:p>
            <a:pPr lvl="0"/>
            <a:r>
              <a:rPr lang="cs-CZ" sz="2400"/>
              <a:t>Iluzi dětské řeči podporuje fakt, že se v Macourkově textu vyskytuje tvar</a:t>
            </a:r>
            <a:r>
              <a:rPr lang="cs-CZ" sz="2400" i="1"/>
              <a:t> bysme</a:t>
            </a:r>
            <a:r>
              <a:rPr lang="cs-CZ" sz="2400"/>
              <a:t> ve zdůrazňujícím spojení </a:t>
            </a:r>
            <a:r>
              <a:rPr lang="cs-CZ" sz="2400" i="1"/>
              <a:t>my bysme</a:t>
            </a:r>
            <a:r>
              <a:rPr lang="cs-CZ" sz="2400"/>
              <a:t>:</a:t>
            </a:r>
          </a:p>
          <a:p>
            <a:pPr lvl="0">
              <a:buSzPct val="45000"/>
              <a:buFont typeface="StarSymbol"/>
              <a:buChar char="●"/>
            </a:pPr>
            <a:r>
              <a:rPr lang="cs-CZ" sz="2400"/>
              <a:t>… nápad, proč &lt; bysme &gt; si nemohli hrát rovnou se zajícema, a hned řekl do sluchátka, prosím, </a:t>
            </a:r>
            <a:r>
              <a:rPr lang="cs-CZ" sz="2400" b="1"/>
              <a:t>my &lt; bysme &gt; hrozně moc potřebovali,</a:t>
            </a:r>
            <a:r>
              <a:rPr lang="cs-CZ" sz="2400"/>
              <a:t> aby z nás byli tři zajíci, a ze sluchátka se ozvalo, ale klidně…</a:t>
            </a:r>
          </a:p>
          <a:p>
            <a:pPr lvl="0">
              <a:buSzPct val="45000"/>
              <a:buFont typeface="StarSymbol"/>
              <a:buChar char="●"/>
            </a:pPr>
            <a:r>
              <a:rPr lang="cs-CZ" sz="2400"/>
              <a:t>Uděláme z Jonatána kluka a hotovo, a hned taky do sluchátka řekl, prosím vás, my &lt; bysme &gt; potřebovali, aby Jonatán vypadal jako kluk s chlebníkem, a když paní Kadrnožková přiběhla blíž, viděla Macha…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2791</Words>
  <Application>Microsoft Office PowerPoint</Application>
  <PresentationFormat>Širokoúhlá obrazovka</PresentationFormat>
  <Paragraphs>273</Paragraphs>
  <Slides>38</Slides>
  <Notes>32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38</vt:i4>
      </vt:variant>
    </vt:vector>
  </HeadingPairs>
  <TitlesOfParts>
    <vt:vector size="47" baseType="lpstr">
      <vt:lpstr>Microsoft YaHei</vt:lpstr>
      <vt:lpstr>Arial</vt:lpstr>
      <vt:lpstr>Calibri</vt:lpstr>
      <vt:lpstr>Liberation Sans</vt:lpstr>
      <vt:lpstr>Liberation Serif</vt:lpstr>
      <vt:lpstr>Segoe UI</vt:lpstr>
      <vt:lpstr>StarSymbol</vt:lpstr>
      <vt:lpstr>Tahoma</vt:lpstr>
      <vt:lpstr>Výchozí</vt:lpstr>
      <vt:lpstr>Gesprochene und geschriebene Sprache in Untertiteln</vt:lpstr>
      <vt:lpstr>Poštas Hypothese, s. 35</vt:lpstr>
      <vt:lpstr>Ein richtiges Maß an Abweichungen von der Standardsprache</vt:lpstr>
      <vt:lpstr>Kompatibel vs. inkompatibel</vt:lpstr>
      <vt:lpstr>Znova/zas; bysem??</vt:lpstr>
      <vt:lpstr>bych, bychom vs. bysem, bysme</vt:lpstr>
      <vt:lpstr>Čmejrková, L. Hašová, P. Kaderka, Mluvená čeština v televizních debatách: Korpus DIALOG,  SaS 65, 2004, s. 243―269.</vt:lpstr>
      <vt:lpstr>Kdybysem to byl býval věděl, tak bysem sem nechodil.</vt:lpstr>
      <vt:lpstr>Miloš Macourek: Mach a Šebestová, 1976</vt:lpstr>
      <vt:lpstr>Hyperkorektní bychom?</vt:lpstr>
      <vt:lpstr>Mluvenost a mluvnost</vt:lpstr>
      <vt:lpstr>Informationen über das gesprochene Tschechisch</vt:lpstr>
      <vt:lpstr>Schlüssel</vt:lpstr>
      <vt:lpstr>Was kann die Untertitel bereichern, was macht sie unverständlich?</vt:lpstr>
      <vt:lpstr>fet (kdysi být fet tedy být opilý) z něm. fett mastný, v argotu ovšem opilý. Srov. být namazanej nebo vodmaštovna.</vt:lpstr>
      <vt:lpstr>Frekvenční slovník mluvené češtiny. Karolinum 2007</vt:lpstr>
      <vt:lpstr>Nahraďte slova spisovná</vt:lpstr>
      <vt:lpstr>Výrazy mluvené češtiny</vt:lpstr>
      <vt:lpstr>Syntax mluveného jazyka</vt:lpstr>
      <vt:lpstr>Mluvenost</vt:lpstr>
      <vt:lpstr>„Udav se vztekem! … Zmije zrádná.“</vt:lpstr>
      <vt:lpstr>Zavádí se hovor na nepřítomného</vt:lpstr>
      <vt:lpstr>Übersetzer</vt:lpstr>
      <vt:lpstr>Zdeněk Vančura: O překládání divadelních her SaS 1937</vt:lpstr>
      <vt:lpstr> Titelbild Subtitling and Translation GmbH 2005:</vt:lpstr>
      <vt:lpstr>Murder on the Orient von Agatha Christie https://www.youtube.com/watch?v=Jzh5GF2d-XI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Fragen zum Dialog Poirots und G. Ohlssons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Gesprochene und geschriebene Sprache in Untertiteln</dc:title>
  <dc:creator>Zdeněk Mareček</dc:creator>
  <cp:lastModifiedBy>Zdeněk Mareček</cp:lastModifiedBy>
  <cp:revision>20</cp:revision>
  <dcterms:created xsi:type="dcterms:W3CDTF">2017-03-05T23:03:58Z</dcterms:created>
  <dcterms:modified xsi:type="dcterms:W3CDTF">2022-04-04T15:44:01Z</dcterms:modified>
</cp:coreProperties>
</file>