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536" y="-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61D85B-B266-4B7C-8AD4-557A740D74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D4BA43-599A-4EFC-8F90-1A925A5B7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5F0075-0D36-4518-B3C7-25CDCB585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9F76-DDDC-4760-B73A-D2D2CCDA535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270C1-1E58-4B6D-B044-9B2819781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48706B-8E62-45D7-A6BE-42B6D1E44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A37F-289E-40CA-978D-547BF029F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780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6C247-FE28-4046-A143-987485257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3E853C1-E91F-424B-92F9-077C477FD4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3F96E5-B035-4F1E-A383-03B3E4FBB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9F76-DDDC-4760-B73A-D2D2CCDA535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713A26-8EBE-4EE6-AA97-BF16CBB01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BD44CD-8D21-4730-9E41-6554B1CC9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A37F-289E-40CA-978D-547BF029F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59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D7780C6-3391-4663-A904-3059F60701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CFB5951-D55E-41E6-8B65-7357B0E6AE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CEDA5A-131B-4F7E-BF52-56E2198ED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9F76-DDDC-4760-B73A-D2D2CCDA535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668C96-CE05-4652-B7C4-35CE6C0C3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695E2D-A52D-42E4-8E2F-87E834A16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A37F-289E-40CA-978D-547BF029F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967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8782C-B962-4F70-9511-B284DE527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810963-E13F-4B82-A465-CD6B59188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06753E-4791-4A77-9BF1-52A53B531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9F76-DDDC-4760-B73A-D2D2CCDA535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3D8608-EF42-4F4C-916E-94381908C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2C054E-2BC8-4CB6-8D01-B32A768FE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A37F-289E-40CA-978D-547BF029F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447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AEC1E-F601-47BF-9403-A3F165A41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984BEA7-0160-494A-8331-42DE8358A5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6AE90F-7AD5-4A10-A912-98CA6BA38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9F76-DDDC-4760-B73A-D2D2CCDA535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A59FF7-B49A-428A-9617-F6ECA7ED0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D4C42E-FC4B-49FA-856F-B79F45B55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A37F-289E-40CA-978D-547BF029F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72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C150AE-2798-41CF-BC01-4E94D40EA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5072BC-96D4-49B9-BA13-5F253E5868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103DE26-7C8D-40CB-8AB2-6F21F0A46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ADED83E-B71A-4F73-9C95-55C6F1BED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9F76-DDDC-4760-B73A-D2D2CCDA535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1E8A495-9C26-4FCE-A098-2EB661C0E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CCEAB7-675D-4A32-8061-C5DCAE7CB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A37F-289E-40CA-978D-547BF029F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26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4050C3-B35E-4FB5-8311-72D6628F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28D1D9C-3212-47E7-92D1-C449BBF35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1D62702-0A2E-48F4-885E-1D48DC0985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CE22350-44B4-4FE7-85BE-7BCCFE7C9F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531696F-19A0-42EF-BD40-CCBEE6A85A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209985B-2FF8-471B-81C3-90766088C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9F76-DDDC-4760-B73A-D2D2CCDA535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94A0A78-51F8-40DF-83E5-760C66D6E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006BB24-8B7D-47A8-A838-32D69D52A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A37F-289E-40CA-978D-547BF029F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95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1F18A7-FC0B-4992-A7D9-B42DFC6B6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65DB16E-4008-4F76-AA0B-E5C17BF9C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9F76-DDDC-4760-B73A-D2D2CCDA535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31283A0-BA7C-497D-A378-0434FE60D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B05741C-5F43-44AA-9DDB-E0C53DABA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A37F-289E-40CA-978D-547BF029F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216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471DF1E-FD47-40D5-9C28-F937D3AA7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9F76-DDDC-4760-B73A-D2D2CCDA535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D2389B7-FD08-438E-A4AB-B2B157A4C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8AC92D6-0C01-429A-8FD3-D06B61595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A37F-289E-40CA-978D-547BF029F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098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45AC61-EC47-4223-A7AE-B4C6E7966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B58DEC-B9C9-49F9-8DB5-E17669671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D138C86-4575-460C-86CC-46C5B4285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BC95F30-6E9C-4BBF-9AEB-739BE797F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9F76-DDDC-4760-B73A-D2D2CCDA535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8934D0B-9DDB-4EB2-9064-7C1230AEA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0BF3FA2-4B12-452C-9F77-C8C00D0EF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A37F-289E-40CA-978D-547BF029F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204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21A60B-65F9-4D6B-BEE9-8528F0AF6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80BC584-08C5-4618-BB00-6A0E05B75F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E50289-FAC0-4224-8426-0B17F01FE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DF7F9D-ECA9-4CA5-B973-0765843CA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9F76-DDDC-4760-B73A-D2D2CCDA535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09A3D7F-A4F9-46D5-AE3A-3B1856B29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99EDF4-0C69-476C-8A2C-470F3064D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EA37F-289E-40CA-978D-547BF029F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220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CB7D92C-C95A-4FD0-A403-42B219F24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3DE558D-28D9-4CEF-879C-89A9CAE89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DED193-ECC3-4645-AC3B-84CE3470F6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49F76-DDDC-4760-B73A-D2D2CCDA535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F91FD7-E07C-455D-AE32-E1C7B9A851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2A8254-DD2B-4F5A-918B-F124B26B97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EA37F-289E-40CA-978D-547BF029F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59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AD7749-0D20-439A-80C5-BECEBDEE54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Titulkovací problémy a strategie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A101FED-7468-4501-9871-79D56BC595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280" y="4242118"/>
            <a:ext cx="9144000" cy="1655762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Cambria" panose="02040503050406030204" pitchFamily="18" charset="0"/>
                <a:ea typeface="Cambria" panose="02040503050406030204" pitchFamily="18" charset="0"/>
              </a:rPr>
              <a:t>PRNJ007 Titulkování</a:t>
            </a:r>
          </a:p>
          <a:p>
            <a:r>
              <a:rPr lang="cs-CZ" sz="2000" dirty="0">
                <a:latin typeface="Cambria" panose="02040503050406030204" pitchFamily="18" charset="0"/>
                <a:ea typeface="Cambria" panose="02040503050406030204" pitchFamily="18" charset="0"/>
              </a:rPr>
              <a:t>JS 2022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BA93036-2835-481A-8109-24CC92A4783D}"/>
              </a:ext>
            </a:extLst>
          </p:cNvPr>
          <p:cNvSpPr/>
          <p:nvPr/>
        </p:nvSpPr>
        <p:spPr>
          <a:xfrm>
            <a:off x="0" y="0"/>
            <a:ext cx="589280" cy="6858000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950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F5ED77-DF80-41B3-800B-8272D3F72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584960"/>
            <a:ext cx="10591800" cy="5547043"/>
          </a:xfrm>
        </p:spPr>
        <p:txBody>
          <a:bodyPr/>
          <a:lstStyle/>
          <a:p>
            <a:pPr>
              <a:spcBef>
                <a:spcPts val="1800"/>
              </a:spcBef>
              <a:buFont typeface="Cambria" panose="02040503050406030204" pitchFamily="18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adaptace  		</a:t>
            </a:r>
            <a:r>
              <a:rPr lang="cs-CZ" sz="2400" i="1" dirty="0" err="1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clafoutis</a:t>
            </a:r>
            <a:r>
              <a:rPr lang="cs-CZ" sz="2400" i="1" dirty="0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-&gt; bublanina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</a:p>
          <a:p>
            <a:pPr>
              <a:spcBef>
                <a:spcPts val="1800"/>
              </a:spcBef>
              <a:buFont typeface="Cambria" panose="02040503050406030204" pitchFamily="18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vytvoření neologismu		</a:t>
            </a:r>
            <a:r>
              <a:rPr lang="cs-CZ" sz="2400" i="1" dirty="0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třaskavý </a:t>
            </a:r>
            <a:r>
              <a:rPr lang="cs-CZ" sz="2400" i="1" dirty="0" err="1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skvorejš</a:t>
            </a:r>
            <a:r>
              <a:rPr lang="cs-CZ" sz="2400" i="1" dirty="0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>
              <a:spcBef>
                <a:spcPts val="1800"/>
              </a:spcBef>
              <a:buFont typeface="Cambria" panose="02040503050406030204" pitchFamily="18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kompenzace</a:t>
            </a:r>
            <a:endParaRPr lang="cs-CZ" i="1" dirty="0">
              <a:solidFill>
                <a:srgbClr val="660033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1800"/>
              </a:spcBef>
              <a:buFont typeface="Cambria" panose="02040503050406030204" pitchFamily="18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vynechání   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08623AA-C8E1-4B93-A269-D42A9C38C612}"/>
              </a:ext>
            </a:extLst>
          </p:cNvPr>
          <p:cNvSpPr/>
          <p:nvPr/>
        </p:nvSpPr>
        <p:spPr>
          <a:xfrm>
            <a:off x="11648440" y="0"/>
            <a:ext cx="543560" cy="6858000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10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708CB1-F281-4A33-891F-B41AAEA9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Intertextualita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C904A0-712A-4DC9-ADFE-C3A87B9A7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00" y="1859279"/>
            <a:ext cx="10490200" cy="4317683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= odkaz na jiné texty, díla </a:t>
            </a: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Cambria" panose="02040503050406030204" pitchFamily="18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známé úryvky z děl, proslovů, rozhovorů</a:t>
            </a:r>
          </a:p>
          <a:p>
            <a:pPr>
              <a:buFont typeface="Cambria" panose="02040503050406030204" pitchFamily="18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jména děl</a:t>
            </a:r>
          </a:p>
          <a:p>
            <a:pPr>
              <a:buFont typeface="Cambria" panose="02040503050406030204" pitchFamily="18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citáty</a:t>
            </a:r>
          </a:p>
          <a:p>
            <a:pPr>
              <a:buFont typeface="Cambria" panose="02040503050406030204" pitchFamily="18" charset="0"/>
              <a:buChar char="–"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3F427D4-1097-4D98-8B5D-AC81F209CDF4}"/>
              </a:ext>
            </a:extLst>
          </p:cNvPr>
          <p:cNvSpPr/>
          <p:nvPr/>
        </p:nvSpPr>
        <p:spPr>
          <a:xfrm>
            <a:off x="0" y="0"/>
            <a:ext cx="589280" cy="6858000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B70AA4F8-9B23-46F2-A0E1-6B7F4F941489}"/>
              </a:ext>
            </a:extLst>
          </p:cNvPr>
          <p:cNvSpPr/>
          <p:nvPr/>
        </p:nvSpPr>
        <p:spPr>
          <a:xfrm>
            <a:off x="1277731" y="5420953"/>
            <a:ext cx="670560" cy="325120"/>
          </a:xfrm>
          <a:prstGeom prst="rightArrow">
            <a:avLst/>
          </a:prstGeom>
          <a:solidFill>
            <a:schemeClr val="bg1"/>
          </a:solidFill>
          <a:ln w="38100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56FDB01-4B32-4276-A06F-EA232702D427}"/>
              </a:ext>
            </a:extLst>
          </p:cNvPr>
          <p:cNvSpPr txBox="1"/>
          <p:nvPr/>
        </p:nvSpPr>
        <p:spPr>
          <a:xfrm>
            <a:off x="2114386" y="5106459"/>
            <a:ext cx="907331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  <a:t>rozeznat, hledat zakotvené české překlady, </a:t>
            </a:r>
          </a:p>
          <a:p>
            <a: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  <a:t>při překladu myslet na srozumitelnost a zachování odkazu</a:t>
            </a:r>
          </a:p>
        </p:txBody>
      </p:sp>
    </p:spTree>
    <p:extLst>
      <p:ext uri="{BB962C8B-B14F-4D97-AF65-F5344CB8AC3E}">
        <p14:creationId xmlns:p14="http://schemas.microsoft.com/office/powerpoint/2010/main" val="35241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02BA5E-66AA-4C22-90AC-C2CDD3CA6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Gender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1E499A-3C04-4C85-B3F1-A5BBFE944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 překladu (i jinde) je nutné respektovat, jak se daná osoba identifikuje</a:t>
            </a:r>
          </a:p>
          <a:p>
            <a:pPr marL="0" indent="0"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ona/jí, -la</a:t>
            </a:r>
          </a:p>
          <a:p>
            <a:pPr marL="0" indent="0">
              <a:buNone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on/jemu, -0</a:t>
            </a:r>
          </a:p>
          <a:p>
            <a:pPr marL="0" indent="0">
              <a:buNone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oni/jim, </a:t>
            </a:r>
            <a:r>
              <a:rPr lang="cs-CZ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-li</a:t>
            </a: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2778B10-AA09-4CDD-AE53-2C8E92E41822}"/>
              </a:ext>
            </a:extLst>
          </p:cNvPr>
          <p:cNvSpPr/>
          <p:nvPr/>
        </p:nvSpPr>
        <p:spPr>
          <a:xfrm>
            <a:off x="11648440" y="0"/>
            <a:ext cx="543560" cy="6858000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 descr="Obsah obrázku text, žlutá&#10;&#10;Popis byl vytvořen automaticky">
            <a:extLst>
              <a:ext uri="{FF2B5EF4-FFF2-40B4-BE49-F238E27FC236}">
                <a16:creationId xmlns:a16="http://schemas.microsoft.com/office/drawing/2014/main" id="{A0BB0FD3-FAEF-409E-86FB-E42AA8F764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689" y="3016251"/>
            <a:ext cx="4409440" cy="3307080"/>
          </a:xfrm>
          <a:prstGeom prst="rect">
            <a:avLst/>
          </a:prstGeom>
        </p:spPr>
      </p:pic>
      <p:pic>
        <p:nvPicPr>
          <p:cNvPr id="8" name="Obrázek 7" descr="Obsah obrázku text&#10;&#10;Popis byl vytvořen automaticky">
            <a:extLst>
              <a:ext uri="{FF2B5EF4-FFF2-40B4-BE49-F238E27FC236}">
                <a16:creationId xmlns:a16="http://schemas.microsoft.com/office/drawing/2014/main" id="{57E02E8C-9339-4CD7-BE9E-09EE2EAF95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449" y="2735897"/>
            <a:ext cx="4246991" cy="3675063"/>
          </a:xfrm>
          <a:prstGeom prst="rect">
            <a:avLst/>
          </a:prstGeom>
        </p:spPr>
      </p:pic>
      <p:sp>
        <p:nvSpPr>
          <p:cNvPr id="9" name="Ovál 8">
            <a:extLst>
              <a:ext uri="{FF2B5EF4-FFF2-40B4-BE49-F238E27FC236}">
                <a16:creationId xmlns:a16="http://schemas.microsoft.com/office/drawing/2014/main" id="{0EA37610-92DD-48A9-8318-8D7CAD46B868}"/>
              </a:ext>
            </a:extLst>
          </p:cNvPr>
          <p:cNvSpPr/>
          <p:nvPr/>
        </p:nvSpPr>
        <p:spPr>
          <a:xfrm>
            <a:off x="8509000" y="4500880"/>
            <a:ext cx="934720" cy="493712"/>
          </a:xfrm>
          <a:prstGeom prst="ellipse">
            <a:avLst/>
          </a:prstGeom>
          <a:noFill/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656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75D826CD-7F7B-4C69-B9A9-07C667769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856" y="515112"/>
            <a:ext cx="10866120" cy="56892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Das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Tierische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hat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keine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Klasse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Das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war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'ne </a:t>
            </a:r>
            <a:r>
              <a:rPr lang="cs-CZ" sz="2400" dirty="0" err="1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Schweinerei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Ich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musste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putzen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helfen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2400" dirty="0" err="1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Pfui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Monika. </a:t>
            </a:r>
            <a:r>
              <a:rPr lang="cs-CZ" sz="2400" dirty="0" err="1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Pfui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cs-CZ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Onkel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Heiner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wird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dir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die</a:t>
            </a:r>
            <a:r>
              <a:rPr lang="cs-CZ" sz="2400" dirty="0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Flausen</a:t>
            </a:r>
            <a:r>
              <a:rPr lang="cs-CZ" sz="2400" dirty="0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schon</a:t>
            </a:r>
            <a:r>
              <a:rPr lang="cs-CZ" sz="2400" dirty="0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austreiben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2400" dirty="0" err="1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Eine</a:t>
            </a:r>
            <a:r>
              <a:rPr lang="cs-CZ" sz="2400" dirty="0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unter</a:t>
            </a:r>
            <a:r>
              <a:rPr lang="cs-CZ" sz="2400" dirty="0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der </a:t>
            </a:r>
            <a:r>
              <a:rPr lang="cs-CZ" sz="2400" dirty="0" err="1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Haube</a:t>
            </a:r>
            <a:r>
              <a:rPr lang="cs-CZ" sz="2400" dirty="0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und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bald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bist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du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dran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Evchen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ja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Er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ist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zwar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Irrenarzt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aber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sieht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fast so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aus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wie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Paul </a:t>
            </a:r>
            <a:r>
              <a:rPr lang="cs-CZ" sz="2400" dirty="0" err="1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Hubschmid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cs-CZ" sz="24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Tut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mir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leid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Muttchen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Aus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meiner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Mittelschulklasse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ist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jetzt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sogar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schon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Hedwig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Schiffke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verlobt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Ich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komme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nicht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weiter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mit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Fassbender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CC628787-57A6-4FAF-A2C9-36399C5BFBB1}"/>
              </a:ext>
            </a:extLst>
          </p:cNvPr>
          <p:cNvSpPr/>
          <p:nvPr/>
        </p:nvSpPr>
        <p:spPr>
          <a:xfrm>
            <a:off x="0" y="0"/>
            <a:ext cx="589280" cy="6858000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555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51A31D-4B78-4D68-B5E5-43E0FCD18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528" y="402336"/>
            <a:ext cx="10558272" cy="57746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Být zarostlý 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není na úrovni.</a:t>
            </a:r>
          </a:p>
          <a:p>
            <a:pPr marL="0" indent="0">
              <a:buNone/>
            </a:pP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Byla to strašná </a:t>
            </a:r>
            <a:r>
              <a:rPr lang="cs-CZ" sz="2400" dirty="0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spoušť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Musela jsem pomoct s úklidem.</a:t>
            </a:r>
            <a:endParaRPr lang="cs-CZ" sz="24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Že se nestydíš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Moniko.</a:t>
            </a:r>
          </a:p>
          <a:p>
            <a:pPr marL="0" indent="0"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Strýc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Heiner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tě určitě srovná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Jedna pod čepcem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a brzy přijdeš na řadu ty, Evičko.</a:t>
            </a:r>
          </a:p>
          <a:p>
            <a:pPr marL="0" indent="0"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Sice je to </a:t>
            </a:r>
            <a:r>
              <a:rPr lang="cs-CZ" sz="2400" dirty="0" err="1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cvokař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ale vypadá skoro jako </a:t>
            </a:r>
            <a:r>
              <a:rPr lang="cs-CZ" sz="2400" dirty="0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Paul </a:t>
            </a:r>
            <a:r>
              <a:rPr lang="cs-CZ" sz="2400" dirty="0" err="1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Hubschmid</a:t>
            </a:r>
            <a:r>
              <a:rPr lang="cs-CZ" sz="2400" dirty="0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Promiň, </a:t>
            </a:r>
            <a:r>
              <a:rPr lang="cs-CZ" sz="2400" dirty="0">
                <a:solidFill>
                  <a:srgbClr val="6600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mami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Z mé třídy je zasnoubená už i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Schiffková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 </a:t>
            </a:r>
            <a:r>
              <a:rPr lang="cs-CZ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Fassbenderem</a:t>
            </a:r>
            <a:r>
              <a:rPr lang="cs-CZ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žádný pokrok.</a:t>
            </a:r>
          </a:p>
          <a:p>
            <a:pPr marL="0" indent="0">
              <a:buNone/>
            </a:pPr>
            <a:endParaRPr lang="cs-CZ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346902E-26F9-4E28-8282-189AA9FA135D}"/>
              </a:ext>
            </a:extLst>
          </p:cNvPr>
          <p:cNvSpPr/>
          <p:nvPr/>
        </p:nvSpPr>
        <p:spPr>
          <a:xfrm>
            <a:off x="11648440" y="0"/>
            <a:ext cx="543560" cy="6858000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083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74F22D-AAF6-47CA-AEE6-146475DF0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725F63-9D91-4984-AFF3-2CAB2AD8E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560" y="199834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dirty="0">
                <a:latin typeface="Cambria" panose="02040503050406030204" pitchFamily="18" charset="0"/>
                <a:ea typeface="Cambria" panose="02040503050406030204" pitchFamily="18" charset="0"/>
              </a:rPr>
              <a:t>„Titulky nejsou ani by neměly být úplná reprodukce mluvených dialogů, protože jsou doprovázeny obrazem a zvukem – byly by tedy částečně redundantní – a protože divák potřebuje čas na přečtení.“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94F97AF-2042-4DE8-BCA4-7517BEE1F33D}"/>
              </a:ext>
            </a:extLst>
          </p:cNvPr>
          <p:cNvSpPr txBox="1"/>
          <p:nvPr/>
        </p:nvSpPr>
        <p:spPr>
          <a:xfrm>
            <a:off x="8300720" y="4004737"/>
            <a:ext cx="1968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Cintas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Remael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 2014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9F57B82-99B5-4254-923B-143BFD85E183}"/>
              </a:ext>
            </a:extLst>
          </p:cNvPr>
          <p:cNvSpPr/>
          <p:nvPr/>
        </p:nvSpPr>
        <p:spPr>
          <a:xfrm>
            <a:off x="11648440" y="0"/>
            <a:ext cx="543560" cy="6858000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338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Šipka: doprava 3">
            <a:extLst>
              <a:ext uri="{FF2B5EF4-FFF2-40B4-BE49-F238E27FC236}">
                <a16:creationId xmlns:a16="http://schemas.microsoft.com/office/drawing/2014/main" id="{2A857CD5-AAC2-41F3-9B15-25BB442F0FB2}"/>
              </a:ext>
            </a:extLst>
          </p:cNvPr>
          <p:cNvSpPr/>
          <p:nvPr/>
        </p:nvSpPr>
        <p:spPr>
          <a:xfrm>
            <a:off x="3911600" y="2943273"/>
            <a:ext cx="670560" cy="325120"/>
          </a:xfrm>
          <a:prstGeom prst="rightArrow">
            <a:avLst/>
          </a:prstGeom>
          <a:solidFill>
            <a:schemeClr val="bg1"/>
          </a:solidFill>
          <a:ln w="38100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BF2D4E4-5674-49C3-908A-E19B2BA79524}"/>
              </a:ext>
            </a:extLst>
          </p:cNvPr>
          <p:cNvSpPr txBox="1"/>
          <p:nvPr/>
        </p:nvSpPr>
        <p:spPr>
          <a:xfrm>
            <a:off x="4936661" y="2782668"/>
            <a:ext cx="2871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>
                <a:latin typeface="Cambria" panose="02040503050406030204" pitchFamily="18" charset="0"/>
                <a:ea typeface="Cambria" panose="02040503050406030204" pitchFamily="18" charset="0"/>
              </a:rPr>
              <a:t>redukce textu</a:t>
            </a:r>
          </a:p>
        </p:txBody>
      </p:sp>
    </p:spTree>
    <p:extLst>
      <p:ext uri="{BB962C8B-B14F-4D97-AF65-F5344CB8AC3E}">
        <p14:creationId xmlns:p14="http://schemas.microsoft.com/office/powerpoint/2010/main" val="1762328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B0551-A480-4CD3-91D0-CD0A4F373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zkracování a přeformulování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7A9060-8E9C-443C-B1E1-0AB74C77C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na lexikální úrovni</a:t>
            </a:r>
          </a:p>
          <a:p>
            <a:pPr>
              <a:spcBef>
                <a:spcPts val="1200"/>
              </a:spcBef>
              <a:buFont typeface="Cambria" panose="02040503050406030204" pitchFamily="18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univerbizace</a:t>
            </a:r>
          </a:p>
          <a:p>
            <a:pPr>
              <a:spcBef>
                <a:spcPts val="1200"/>
              </a:spcBef>
              <a:buFont typeface="Cambria" panose="02040503050406030204" pitchFamily="18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zredukované slovesné tvary </a:t>
            </a:r>
          </a:p>
          <a:p>
            <a:pPr>
              <a:spcBef>
                <a:spcPts val="1200"/>
              </a:spcBef>
              <a:buFont typeface="Cambria" panose="02040503050406030204" pitchFamily="18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nahrazení kratšími synonymy či ekvivalenty </a:t>
            </a:r>
          </a:p>
          <a:p>
            <a:pPr>
              <a:spcBef>
                <a:spcPts val="1200"/>
              </a:spcBef>
              <a:buFont typeface="Cambria" panose="02040503050406030204" pitchFamily="18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použití zkratek, akronymů nebo čísel</a:t>
            </a:r>
          </a:p>
          <a:p>
            <a:pPr>
              <a:spcBef>
                <a:spcPts val="1200"/>
              </a:spcBef>
              <a:buFont typeface="Cambria" panose="02040503050406030204" pitchFamily="18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generalizace výčtů</a:t>
            </a:r>
          </a:p>
          <a:p>
            <a:pPr>
              <a:spcBef>
                <a:spcPts val="1200"/>
              </a:spcBef>
              <a:buFont typeface="Cambria" panose="02040503050406030204" pitchFamily="18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změna na jiný slovní druh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B1D3E68-D32E-4208-A56A-77EA283A5CA3}"/>
              </a:ext>
            </a:extLst>
          </p:cNvPr>
          <p:cNvSpPr/>
          <p:nvPr/>
        </p:nvSpPr>
        <p:spPr>
          <a:xfrm>
            <a:off x="0" y="0"/>
            <a:ext cx="589280" cy="6858000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81A1CAF-B24D-44E0-8236-9170C2E57E49}"/>
              </a:ext>
            </a:extLst>
          </p:cNvPr>
          <p:cNvSpPr txBox="1"/>
          <p:nvPr/>
        </p:nvSpPr>
        <p:spPr>
          <a:xfrm>
            <a:off x="3230880" y="2397760"/>
            <a:ext cx="6072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řidičský průkaz -&gt; řidičák, student medicíny -&gt; medik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FEBD3C8-1C57-4D70-BB28-29DB5F43E73C}"/>
              </a:ext>
            </a:extLst>
          </p:cNvPr>
          <p:cNvSpPr txBox="1"/>
          <p:nvPr/>
        </p:nvSpPr>
        <p:spPr>
          <a:xfrm>
            <a:off x="5638800" y="2932807"/>
            <a:ext cx="2195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chtěla bych -&gt; chci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12B76D6-5B80-4777-B305-EB7E67DA7541}"/>
              </a:ext>
            </a:extLst>
          </p:cNvPr>
          <p:cNvSpPr txBox="1"/>
          <p:nvPr/>
        </p:nvSpPr>
        <p:spPr>
          <a:xfrm>
            <a:off x="7989907" y="3332917"/>
            <a:ext cx="26260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spousta peněz -&gt; balík</a:t>
            </a:r>
          </a:p>
          <a:p>
            <a:r>
              <a:rPr lang="cs-CZ" sz="2000" i="1" dirty="0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strakapoud - pták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307D382-D9D2-4FD3-8D8F-977C8BC71D1B}"/>
              </a:ext>
            </a:extLst>
          </p:cNvPr>
          <p:cNvSpPr txBox="1"/>
          <p:nvPr/>
        </p:nvSpPr>
        <p:spPr>
          <a:xfrm>
            <a:off x="6959600" y="4040803"/>
            <a:ext cx="2553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18 kilometrů -&gt; 18 km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286E14D-294B-4B1A-A322-77B6BD501F62}"/>
              </a:ext>
            </a:extLst>
          </p:cNvPr>
          <p:cNvSpPr txBox="1"/>
          <p:nvPr/>
        </p:nvSpPr>
        <p:spPr>
          <a:xfrm>
            <a:off x="4295120" y="4542056"/>
            <a:ext cx="5328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koblížek, větrníček, sladký marcipán -&gt; sladkosti</a:t>
            </a:r>
          </a:p>
        </p:txBody>
      </p:sp>
    </p:spTree>
    <p:extLst>
      <p:ext uri="{BB962C8B-B14F-4D97-AF65-F5344CB8AC3E}">
        <p14:creationId xmlns:p14="http://schemas.microsoft.com/office/powerpoint/2010/main" val="3857088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5DDC67-ADB8-4A8C-BCF5-9A4272951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00" y="680402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na syntaktické úrovni</a:t>
            </a:r>
          </a:p>
          <a:p>
            <a:pPr>
              <a:buFont typeface="Cambria" panose="02040503050406030204" pitchFamily="18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používání jednoduchých vět</a:t>
            </a:r>
          </a:p>
          <a:p>
            <a:pPr>
              <a:buFont typeface="Cambria" panose="02040503050406030204" pitchFamily="18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smysluplné shrnutí </a:t>
            </a:r>
          </a:p>
          <a:p>
            <a:pPr>
              <a:buFont typeface="Cambria" panose="02040503050406030204" pitchFamily="18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změna pasivu na aktiv a naopak</a:t>
            </a:r>
          </a:p>
          <a:p>
            <a:pPr>
              <a:buFont typeface="Cambria" panose="02040503050406030204" pitchFamily="18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změna přímé/nepřímé řeči či otázek</a:t>
            </a:r>
          </a:p>
          <a:p>
            <a:pPr>
              <a:buFont typeface="Cambria" panose="02040503050406030204" pitchFamily="18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nahrazení substantiv zájmeny nebo deiktickými výrazy</a:t>
            </a:r>
          </a:p>
          <a:p>
            <a:pPr>
              <a:buFont typeface="Cambria" panose="02040503050406030204" pitchFamily="18" charset="0"/>
              <a:buChar char="–"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4CF11C1-5AE9-4D06-BCAF-C3B895472B16}"/>
              </a:ext>
            </a:extLst>
          </p:cNvPr>
          <p:cNvSpPr/>
          <p:nvPr/>
        </p:nvSpPr>
        <p:spPr>
          <a:xfrm>
            <a:off x="11648440" y="0"/>
            <a:ext cx="543560" cy="6858000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363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B23851-DF2C-40CE-B133-11760B46A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Vypouštění slov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624065-E8CD-46D3-BE08-249451A26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alibri" panose="020F0502020204030204" pitchFamily="34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výplňková slova, zaváhání, chybné začátky vět a opakování slov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fatické výrazy, citoslovce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negramatické konstrukce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pozdravy a oslovení (pokud jsou nám osoby již známé)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mezinárodně srozumitelná slova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zesilující přívlastky (adjektiva, adverbia)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zvolání, která jsou podpořena mimikou a gesty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0E30774-512D-41C1-BE00-4BBE0D624DE7}"/>
              </a:ext>
            </a:extLst>
          </p:cNvPr>
          <p:cNvSpPr/>
          <p:nvPr/>
        </p:nvSpPr>
        <p:spPr>
          <a:xfrm>
            <a:off x="0" y="0"/>
            <a:ext cx="589280" cy="6858000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749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60ACB7-4D9C-46AA-9F5F-91D429D82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8422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dirty="0">
                <a:latin typeface="Cambria" panose="02040503050406030204" pitchFamily="18" charset="0"/>
                <a:ea typeface="Cambria" panose="02040503050406030204" pitchFamily="18" charset="0"/>
              </a:rPr>
              <a:t>Titulky by měly být pro diváky na první pohled srozumitelné.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9991D95-37EF-4A04-AC54-454E7D248FB7}"/>
              </a:ext>
            </a:extLst>
          </p:cNvPr>
          <p:cNvSpPr/>
          <p:nvPr/>
        </p:nvSpPr>
        <p:spPr>
          <a:xfrm>
            <a:off x="11648440" y="0"/>
            <a:ext cx="543560" cy="6858000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374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Šipka: doprava 3">
            <a:extLst>
              <a:ext uri="{FF2B5EF4-FFF2-40B4-BE49-F238E27FC236}">
                <a16:creationId xmlns:a16="http://schemas.microsoft.com/office/drawing/2014/main" id="{C383D587-B1A1-45C1-A9C6-6AA2E467E3CC}"/>
              </a:ext>
            </a:extLst>
          </p:cNvPr>
          <p:cNvSpPr/>
          <p:nvPr/>
        </p:nvSpPr>
        <p:spPr>
          <a:xfrm>
            <a:off x="1910080" y="2943273"/>
            <a:ext cx="670560" cy="325120"/>
          </a:xfrm>
          <a:prstGeom prst="rightArrow">
            <a:avLst/>
          </a:prstGeom>
          <a:solidFill>
            <a:schemeClr val="bg1"/>
          </a:solidFill>
          <a:ln w="38100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2B465D0-D4AC-4FE8-8C67-6A2363B938A8}"/>
              </a:ext>
            </a:extLst>
          </p:cNvPr>
          <p:cNvSpPr txBox="1"/>
          <p:nvPr/>
        </p:nvSpPr>
        <p:spPr>
          <a:xfrm>
            <a:off x="2783905" y="2782668"/>
            <a:ext cx="7498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>
                <a:latin typeface="Cambria" panose="02040503050406030204" pitchFamily="18" charset="0"/>
                <a:ea typeface="Cambria" panose="02040503050406030204" pitchFamily="18" charset="0"/>
              </a:rPr>
              <a:t>překlad kulturních specifik a humoru</a:t>
            </a:r>
          </a:p>
        </p:txBody>
      </p:sp>
    </p:spTree>
    <p:extLst>
      <p:ext uri="{BB962C8B-B14F-4D97-AF65-F5344CB8AC3E}">
        <p14:creationId xmlns:p14="http://schemas.microsoft.com/office/powerpoint/2010/main" val="4219549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408F18-D0EC-44D7-80F9-85B77487E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0480" y="650398"/>
            <a:ext cx="10530840" cy="5557203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přejímaní </a:t>
            </a: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Calibri" panose="020F0502020204030204" pitchFamily="34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kalk</a:t>
            </a: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Calibri" panose="020F0502020204030204" pitchFamily="34" charset="0"/>
              <a:buChar char="–"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explikace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   substituce	</a:t>
            </a:r>
            <a:r>
              <a:rPr lang="cs-CZ" sz="2400" i="1" dirty="0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guláš -&gt; </a:t>
            </a:r>
            <a:r>
              <a:rPr lang="cs-CZ" sz="2400" i="1" dirty="0" err="1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stew</a:t>
            </a:r>
            <a:endParaRPr lang="cs-CZ" sz="2400" i="1" dirty="0">
              <a:solidFill>
                <a:srgbClr val="660033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   dovysvětlení 	</a:t>
            </a:r>
            <a:r>
              <a:rPr lang="cs-CZ" sz="2400" i="1" dirty="0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americký prezident </a:t>
            </a:r>
            <a:r>
              <a:rPr lang="cs-CZ" sz="2400" i="1" dirty="0" err="1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Joe</a:t>
            </a:r>
            <a:r>
              <a:rPr lang="cs-CZ" sz="2400" i="1" dirty="0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i="1" dirty="0" err="1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Biden</a:t>
            </a:r>
            <a:r>
              <a:rPr lang="cs-CZ" sz="2400" dirty="0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   parafráze		</a:t>
            </a:r>
            <a:r>
              <a:rPr lang="cs-CZ" sz="2400" i="1" dirty="0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bar </a:t>
            </a:r>
            <a:r>
              <a:rPr lang="cs-CZ" sz="2400" i="1" dirty="0" err="1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micva</a:t>
            </a:r>
            <a:r>
              <a:rPr lang="cs-CZ" sz="2400" i="1" dirty="0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-&gt; oslava židovské dospělosti	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   neutralizace	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2CC2147-64C8-403F-93FB-822F6FAFD667}"/>
              </a:ext>
            </a:extLst>
          </p:cNvPr>
          <p:cNvSpPr txBox="1"/>
          <p:nvPr/>
        </p:nvSpPr>
        <p:spPr>
          <a:xfrm>
            <a:off x="2092960" y="1158398"/>
            <a:ext cx="1538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Halloween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2E478BF-9590-4BAA-B044-F229AEDE44DE}"/>
              </a:ext>
            </a:extLst>
          </p:cNvPr>
          <p:cNvSpPr txBox="1"/>
          <p:nvPr/>
        </p:nvSpPr>
        <p:spPr>
          <a:xfrm>
            <a:off x="1960880" y="2132686"/>
            <a:ext cx="4001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 err="1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Wolkenkratzer</a:t>
            </a:r>
            <a:r>
              <a:rPr lang="cs-CZ" sz="2400" i="1" dirty="0">
                <a:solidFill>
                  <a:srgbClr val="66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-&gt; mrakodrap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D866D43-BFC8-4AAC-B175-3050F097FB77}"/>
              </a:ext>
            </a:extLst>
          </p:cNvPr>
          <p:cNvSpPr/>
          <p:nvPr/>
        </p:nvSpPr>
        <p:spPr>
          <a:xfrm>
            <a:off x="0" y="0"/>
            <a:ext cx="589280" cy="6858000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3A5DDB1-AFEB-46ED-83B3-A7D49D34764E}"/>
              </a:ext>
            </a:extLst>
          </p:cNvPr>
          <p:cNvSpPr txBox="1"/>
          <p:nvPr/>
        </p:nvSpPr>
        <p:spPr>
          <a:xfrm>
            <a:off x="4043680" y="4795520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2000" i="1" dirty="0">
              <a:solidFill>
                <a:srgbClr val="660033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4765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473</Words>
  <Application>Microsoft Office PowerPoint</Application>
  <PresentationFormat>Širokoúhlá obrazovka</PresentationFormat>
  <Paragraphs>92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</vt:lpstr>
      <vt:lpstr>Motiv Office</vt:lpstr>
      <vt:lpstr>Titulkovací problémy a strategie</vt:lpstr>
      <vt:lpstr>Prezentace aplikace PowerPoint</vt:lpstr>
      <vt:lpstr>Prezentace aplikace PowerPoint</vt:lpstr>
      <vt:lpstr>zkracování a přeformulování </vt:lpstr>
      <vt:lpstr>Prezentace aplikace PowerPoint</vt:lpstr>
      <vt:lpstr>Vypouštění slov</vt:lpstr>
      <vt:lpstr>Prezentace aplikace PowerPoint</vt:lpstr>
      <vt:lpstr>Prezentace aplikace PowerPoint</vt:lpstr>
      <vt:lpstr>Prezentace aplikace PowerPoint</vt:lpstr>
      <vt:lpstr>Prezentace aplikace PowerPoint</vt:lpstr>
      <vt:lpstr>Intertextualita</vt:lpstr>
      <vt:lpstr>Gender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Titulkovací problémy a strategie</dc:title>
  <dc:creator>Stella Ingeduldová</dc:creator>
  <cp:lastModifiedBy>Stella Ingeduldová</cp:lastModifiedBy>
  <cp:revision>10</cp:revision>
  <dcterms:created xsi:type="dcterms:W3CDTF">2022-03-20T16:40:49Z</dcterms:created>
  <dcterms:modified xsi:type="dcterms:W3CDTF">2022-03-21T10:34:43Z</dcterms:modified>
</cp:coreProperties>
</file>