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80" r:id="rId2"/>
    <p:sldId id="256" r:id="rId3"/>
    <p:sldId id="269" r:id="rId4"/>
    <p:sldId id="268" r:id="rId5"/>
    <p:sldId id="286" r:id="rId6"/>
    <p:sldId id="291" r:id="rId7"/>
    <p:sldId id="303" r:id="rId8"/>
    <p:sldId id="293" r:id="rId9"/>
    <p:sldId id="294" r:id="rId10"/>
    <p:sldId id="274" r:id="rId11"/>
    <p:sldId id="290" r:id="rId12"/>
    <p:sldId id="263" r:id="rId13"/>
    <p:sldId id="289" r:id="rId14"/>
    <p:sldId id="259" r:id="rId15"/>
    <p:sldId id="276" r:id="rId16"/>
    <p:sldId id="296" r:id="rId17"/>
    <p:sldId id="302" r:id="rId18"/>
    <p:sldId id="295" r:id="rId19"/>
    <p:sldId id="304" r:id="rId20"/>
    <p:sldId id="266" r:id="rId21"/>
    <p:sldId id="297" r:id="rId22"/>
    <p:sldId id="267" r:id="rId23"/>
    <p:sldId id="275" r:id="rId24"/>
    <p:sldId id="299" r:id="rId25"/>
    <p:sldId id="298" r:id="rId26"/>
    <p:sldId id="300" r:id="rId27"/>
    <p:sldId id="301" r:id="rId28"/>
    <p:sldId id="292" r:id="rId2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9040F323-D74D-4B05-BF49-D503D6ED996D}">
          <p14:sldIdLst>
            <p14:sldId id="280"/>
            <p14:sldId id="256"/>
            <p14:sldId id="269"/>
            <p14:sldId id="268"/>
            <p14:sldId id="286"/>
            <p14:sldId id="291"/>
            <p14:sldId id="303"/>
            <p14:sldId id="293"/>
            <p14:sldId id="294"/>
            <p14:sldId id="274"/>
            <p14:sldId id="290"/>
            <p14:sldId id="263"/>
            <p14:sldId id="289"/>
            <p14:sldId id="259"/>
            <p14:sldId id="276"/>
            <p14:sldId id="296"/>
            <p14:sldId id="302"/>
            <p14:sldId id="295"/>
            <p14:sldId id="304"/>
            <p14:sldId id="266"/>
            <p14:sldId id="297"/>
            <p14:sldId id="267"/>
            <p14:sldId id="275"/>
            <p14:sldId id="299"/>
            <p14:sldId id="298"/>
            <p14:sldId id="300"/>
            <p14:sldId id="301"/>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p:cViewPr varScale="1">
        <p:scale>
          <a:sx n="68" d="100"/>
          <a:sy n="68" d="100"/>
        </p:scale>
        <p:origin x="67" y="21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Pravoúhlý trojúhe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cs-CZ"/>
              <a:t>Klepnutím lze upravit styl předlohy nadpisů.</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a:t>Klepnutím lze upravit styl předlohy podnadpisů.</a:t>
            </a:r>
            <a:endParaRPr kumimoji="0" lang="en-US"/>
          </a:p>
        </p:txBody>
      </p:sp>
      <p:grpSp>
        <p:nvGrpSpPr>
          <p:cNvPr id="2" name="Skupina 1"/>
          <p:cNvGrpSpPr/>
          <p:nvPr/>
        </p:nvGrpSpPr>
        <p:grpSpPr>
          <a:xfrm>
            <a:off x="-3765" y="4953000"/>
            <a:ext cx="9147765" cy="1912088"/>
            <a:chOff x="-3765" y="4832896"/>
            <a:chExt cx="9147765" cy="2032192"/>
          </a:xfrm>
        </p:grpSpPr>
        <p:sp>
          <p:nvSpPr>
            <p:cNvPr id="7" name="Volný tva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Volný tva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Volný tva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Přímá spojovací čár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pro datum 29"/>
          <p:cNvSpPr>
            <a:spLocks noGrp="1"/>
          </p:cNvSpPr>
          <p:nvPr>
            <p:ph type="dt" sz="half" idx="10"/>
          </p:nvPr>
        </p:nvSpPr>
        <p:spPr/>
        <p:txBody>
          <a:bodyPr/>
          <a:lstStyle>
            <a:lvl1pPr>
              <a:defRPr>
                <a:solidFill>
                  <a:srgbClr val="FFFFFF"/>
                </a:solidFill>
              </a:defRPr>
            </a:lvl1pPr>
            <a:extLst/>
          </a:lstStyle>
          <a:p>
            <a:fld id="{4FB4E6FC-DCB3-4A4A-8E55-36E7A99A6B88}" type="datetimeFigureOut">
              <a:rPr lang="cs-CZ" smtClean="0"/>
              <a:t>15.02.2022</a:t>
            </a:fld>
            <a:endParaRPr lang="cs-CZ"/>
          </a:p>
        </p:txBody>
      </p:sp>
      <p:sp>
        <p:nvSpPr>
          <p:cNvPr id="19" name="Zástupný symbol pro zápatí 18"/>
          <p:cNvSpPr>
            <a:spLocks noGrp="1"/>
          </p:cNvSpPr>
          <p:nvPr>
            <p:ph type="ftr" sz="quarter" idx="11"/>
          </p:nvPr>
        </p:nvSpPr>
        <p:spPr/>
        <p:txBody>
          <a:bodyPr/>
          <a:lstStyle>
            <a:lvl1pPr>
              <a:defRPr>
                <a:solidFill>
                  <a:schemeClr val="accent1">
                    <a:tint val="20000"/>
                  </a:schemeClr>
                </a:solidFill>
              </a:defRPr>
            </a:lvl1pPr>
            <a:extLst/>
          </a:lstStyle>
          <a:p>
            <a:endParaRPr lang="cs-CZ"/>
          </a:p>
        </p:txBody>
      </p:sp>
      <p:sp>
        <p:nvSpPr>
          <p:cNvPr id="27" name="Zástupný symbol pro číslo snímku 26"/>
          <p:cNvSpPr>
            <a:spLocks noGrp="1"/>
          </p:cNvSpPr>
          <p:nvPr>
            <p:ph type="sldNum" sz="quarter" idx="12"/>
          </p:nvPr>
        </p:nvSpPr>
        <p:spPr/>
        <p:txBody>
          <a:bodyPr/>
          <a:lstStyle>
            <a:lvl1pPr>
              <a:defRPr>
                <a:solidFill>
                  <a:srgbClr val="FFFFFF"/>
                </a:solidFill>
              </a:defRPr>
            </a:lvl1pPr>
            <a:extLst/>
          </a:lstStyle>
          <a:p>
            <a:fld id="{62E439B5-5A9C-4405-8A5F-17D3B30B1204}"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1481329"/>
            <a:ext cx="8229600" cy="4386071"/>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4FB4E6FC-DCB3-4A4A-8E55-36E7A99A6B88}" type="datetimeFigureOut">
              <a:rPr lang="cs-CZ" smtClean="0"/>
              <a:t>15.02.2022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E439B5-5A9C-4405-8A5F-17D3B30B1204}"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44013" y="274640"/>
            <a:ext cx="1777470" cy="5592761"/>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274641"/>
            <a:ext cx="6324600" cy="5592760"/>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4FB4E6FC-DCB3-4A4A-8E55-36E7A99A6B88}" type="datetimeFigureOut">
              <a:rPr lang="cs-CZ" smtClean="0"/>
              <a:t>15.02.2022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E439B5-5A9C-4405-8A5F-17D3B30B1204}"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4FB4E6FC-DCB3-4A4A-8E55-36E7A99A6B88}" type="datetimeFigureOut">
              <a:rPr lang="cs-CZ" smtClean="0"/>
              <a:t>15.02.2022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E439B5-5A9C-4405-8A5F-17D3B30B1204}" type="slidenum">
              <a:rPr lang="cs-CZ" smtClean="0"/>
              <a:t>‹#›</a:t>
            </a:fld>
            <a:endParaRPr lang="cs-CZ"/>
          </a:p>
        </p:txBody>
      </p:sp>
      <p:sp>
        <p:nvSpPr>
          <p:cNvPr id="7" name="Nadpis 6"/>
          <p:cNvSpPr>
            <a:spLocks noGrp="1"/>
          </p:cNvSpPr>
          <p:nvPr>
            <p:ph type="title"/>
          </p:nvPr>
        </p:nvSpPr>
        <p:spPr/>
        <p:txBody>
          <a:bodyPr rtlCol="0"/>
          <a:lstStyle/>
          <a:p>
            <a:r>
              <a:rPr kumimoji="0" lang="cs-CZ"/>
              <a:t>Klepnutím lze upravit styl předlohy nadpisů.</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p:txBody>
          <a:bodyPr/>
          <a:lstStyle/>
          <a:p>
            <a:fld id="{4FB4E6FC-DCB3-4A4A-8E55-36E7A99A6B88}" type="datetimeFigureOut">
              <a:rPr lang="cs-CZ" smtClean="0"/>
              <a:t>15.02.2022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E439B5-5A9C-4405-8A5F-17D3B30B1204}" type="slidenum">
              <a:rPr lang="cs-CZ" smtClean="0"/>
              <a:t>‹#›</a:t>
            </a:fld>
            <a:endParaRPr lang="cs-CZ"/>
          </a:p>
        </p:txBody>
      </p:sp>
      <p:sp>
        <p:nvSpPr>
          <p:cNvPr id="7" name="Dvojitá šip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Dvojitá šip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4FB4E6FC-DCB3-4A4A-8E55-36E7A99A6B88}" type="datetimeFigureOut">
              <a:rPr lang="cs-CZ" smtClean="0"/>
              <a:t>15.02.2022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E439B5-5A9C-4405-8A5F-17D3B30B1204}" type="slidenum">
              <a:rPr lang="cs-CZ" smtClean="0"/>
              <a:t>‹#›</a:t>
            </a:fld>
            <a:endParaRPr lang="cs-CZ"/>
          </a:p>
        </p:txBody>
      </p:sp>
      <p:sp>
        <p:nvSpPr>
          <p:cNvPr id="8" name="Nadpis 7"/>
          <p:cNvSpPr>
            <a:spLocks noGrp="1"/>
          </p:cNvSpPr>
          <p:nvPr>
            <p:ph type="title"/>
          </p:nvPr>
        </p:nvSpPr>
        <p:spPr/>
        <p:txBody>
          <a:bodyPr rtlCol="0"/>
          <a:lstStyle/>
          <a:p>
            <a:r>
              <a:rPr kumimoji="0" lang="cs-CZ"/>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Klepnutím lze upravit styly předlohy textu.</a:t>
            </a:r>
          </a:p>
        </p:txBody>
      </p:sp>
      <p:sp>
        <p:nvSpPr>
          <p:cNvPr id="5" name="Zástupný symbol pro obsah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fld id="{4FB4E6FC-DCB3-4A4A-8E55-36E7A99A6B88}" type="datetimeFigureOut">
              <a:rPr lang="cs-CZ" smtClean="0"/>
              <a:t>15.02.2022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2E439B5-5A9C-4405-8A5F-17D3B30B1204}"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Ref idx="1002">
        <a:schemeClr val="bg1"/>
      </p:bgRef>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4FB4E6FC-DCB3-4A4A-8E55-36E7A99A6B88}" type="datetimeFigureOut">
              <a:rPr lang="cs-CZ" smtClean="0"/>
              <a:t>15.02.2022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2E439B5-5A9C-4405-8A5F-17D3B30B1204}" type="slidenum">
              <a:rPr lang="cs-CZ" smtClean="0"/>
              <a:t>‹#›</a:t>
            </a:fld>
            <a:endParaRPr lang="cs-CZ"/>
          </a:p>
        </p:txBody>
      </p:sp>
      <p:sp>
        <p:nvSpPr>
          <p:cNvPr id="6" name="Nadpis 5"/>
          <p:cNvSpPr>
            <a:spLocks noGrp="1"/>
          </p:cNvSpPr>
          <p:nvPr>
            <p:ph type="title"/>
          </p:nvPr>
        </p:nvSpPr>
        <p:spPr/>
        <p:txBody>
          <a:bodyPr rtlCol="0"/>
          <a:lstStyle/>
          <a:p>
            <a:r>
              <a:rPr kumimoji="0" lang="cs-CZ"/>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FB4E6FC-DCB3-4A4A-8E55-36E7A99A6B88}" type="datetimeFigureOut">
              <a:rPr lang="cs-CZ" smtClean="0"/>
              <a:t>15.02.2022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2E439B5-5A9C-4405-8A5F-17D3B30B1204}"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cs-CZ"/>
              <a:t>Klepnutím lze upravit styly předlohy textu.</a:t>
            </a:r>
          </a:p>
        </p:txBody>
      </p:sp>
      <p:sp>
        <p:nvSpPr>
          <p:cNvPr id="4" name="Zástupný symbol pro obsah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a:xfrm>
            <a:off x="6727032" y="6407944"/>
            <a:ext cx="1920240" cy="365760"/>
          </a:xfrm>
        </p:spPr>
        <p:txBody>
          <a:bodyPr/>
          <a:lstStyle/>
          <a:p>
            <a:fld id="{4FB4E6FC-DCB3-4A4A-8E55-36E7A99A6B88}" type="datetimeFigureOut">
              <a:rPr lang="cs-CZ" smtClean="0"/>
              <a:t>15.02.2022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E439B5-5A9C-4405-8A5F-17D3B30B1204}"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cs-CZ"/>
              <a:t>Klepnutím lze upravit styly předlohy textu.</a:t>
            </a:r>
          </a:p>
        </p:txBody>
      </p:sp>
      <p:sp>
        <p:nvSpPr>
          <p:cNvPr id="3" name="Zástupný symbol pro obrázek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cs-CZ"/>
              <a:t>Klepnutím na ikonu přidáte obrázek.</a:t>
            </a:r>
            <a:endParaRPr kumimoji="0" lang="en-US" dirty="0"/>
          </a:p>
        </p:txBody>
      </p:sp>
      <p:sp>
        <p:nvSpPr>
          <p:cNvPr id="5" name="Zástupný symbol pro datum 4"/>
          <p:cNvSpPr>
            <a:spLocks noGrp="1"/>
          </p:cNvSpPr>
          <p:nvPr>
            <p:ph type="dt" sz="half" idx="10"/>
          </p:nvPr>
        </p:nvSpPr>
        <p:spPr/>
        <p:txBody>
          <a:bodyPr/>
          <a:lstStyle>
            <a:lvl1pPr>
              <a:defRPr>
                <a:solidFill>
                  <a:schemeClr val="tx1"/>
                </a:solidFill>
              </a:defRPr>
            </a:lvl1pPr>
            <a:extLst/>
          </a:lstStyle>
          <a:p>
            <a:fld id="{4FB4E6FC-DCB3-4A4A-8E55-36E7A99A6B88}" type="datetimeFigureOut">
              <a:rPr lang="cs-CZ" smtClean="0"/>
              <a:t>15.02.2022</a:t>
            </a:fld>
            <a:endParaRPr lang="cs-CZ"/>
          </a:p>
        </p:txBody>
      </p:sp>
      <p:sp>
        <p:nvSpPr>
          <p:cNvPr id="6" name="Zástupný symbol pro zápatí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cs-CZ"/>
          </a:p>
        </p:txBody>
      </p:sp>
      <p:sp>
        <p:nvSpPr>
          <p:cNvPr id="7" name="Zástupný symbol pro číslo snímku 6"/>
          <p:cNvSpPr>
            <a:spLocks noGrp="1"/>
          </p:cNvSpPr>
          <p:nvPr>
            <p:ph type="sldNum" sz="quarter" idx="12"/>
          </p:nvPr>
        </p:nvSpPr>
        <p:spPr/>
        <p:txBody>
          <a:bodyPr/>
          <a:lstStyle>
            <a:lvl1pPr>
              <a:defRPr>
                <a:solidFill>
                  <a:schemeClr val="tx1"/>
                </a:solidFill>
              </a:defRPr>
            </a:lvl1pPr>
            <a:extLst/>
          </a:lstStyle>
          <a:p>
            <a:fld id="{62E439B5-5A9C-4405-8A5F-17D3B30B1204}" type="slidenum">
              <a:rPr lang="cs-CZ" smtClean="0"/>
              <a:t>‹#›</a:t>
            </a:fld>
            <a:endParaRPr lang="cs-CZ"/>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cs-CZ"/>
              <a:t>Klepnutím lze upravit styl předlohy nadpisů.</a:t>
            </a:r>
            <a:endParaRPr kumimoji="0" lang="en-US"/>
          </a:p>
        </p:txBody>
      </p:sp>
      <p:sp>
        <p:nvSpPr>
          <p:cNvPr id="8" name="Volný tvar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Volný tvar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avoúhlý trojúhelní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Přímá spojovací čár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vojitá šip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Dvojitá šip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lný tvar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Volný tvar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ravoúhlý trojúhelník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Přímá spojovací čár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pro nadpi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cs-CZ"/>
              <a:t>Klepnutím lze upravit styl předlohy nadpisů.</a:t>
            </a:r>
            <a:endParaRPr kumimoji="0" lang="en-US"/>
          </a:p>
        </p:txBody>
      </p:sp>
      <p:sp>
        <p:nvSpPr>
          <p:cNvPr id="30" name="Zástupný symbol pro text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0" name="Zástupný symbol pro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FB4E6FC-DCB3-4A4A-8E55-36E7A99A6B88}" type="datetimeFigureOut">
              <a:rPr lang="cs-CZ" smtClean="0"/>
              <a:t>15.02.2022</a:t>
            </a:fld>
            <a:endParaRPr lang="cs-CZ"/>
          </a:p>
        </p:txBody>
      </p:sp>
      <p:sp>
        <p:nvSpPr>
          <p:cNvPr id="22" name="Zástupný symbol pro zápatí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cs-CZ"/>
          </a:p>
        </p:txBody>
      </p:sp>
      <p:sp>
        <p:nvSpPr>
          <p:cNvPr id="18" name="Zástupný symbol pro číslo snímk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2E439B5-5A9C-4405-8A5F-17D3B30B1204}"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help.memsource.com/hc/en-us/articles/360000446911-Supported-File-Forma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memsource.com/pricing/?utm_source=google&amp;utm_medium=cpc&amp;utm_campaign=AW_All_NU_CL_Brand_CONST_all_GSN_DTMB_CPC_KW:Memsource-PhraseMatch&amp;utm_term=memsource&amp;utm_content=561540415170&amp;gclid=Cj0KCQiAu62QBhC7ARIsALXijXRxfb4YzEOv7t2EdkdW88tqTwBd0rkjsvLCu8HVaANRd4eRLIexxHYaAhL8EALw_wcB"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zive.cz/clanky/google-translate-nasel-premozitele-vyzkouseli-jsme-prekladac-deepl/sc-3-a-209820/default.aspx#part=3" TargetMode="External"/><Relationship Id="rId2" Type="http://schemas.openxmlformats.org/officeDocument/2006/relationships/hyperlink" Target="https://help.memsource.com/hc/en-us/articles/360005113411-Getting-Started-for-Linguists" TargetMode="External"/><Relationship Id="rId1" Type="http://schemas.openxmlformats.org/officeDocument/2006/relationships/slideLayout" Target="../slideLayouts/slideLayout5.xml"/><Relationship Id="rId4" Type="http://schemas.openxmlformats.org/officeDocument/2006/relationships/hyperlink" Target="https://www.youtube.com/watch?v=wzNGmsMwv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iWt-issb2o"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zive.cz/clanky/google-translate-nasel-premozitele-vyzkouseli-jsme-prekladac-deepl/sc-3-a-209820/default.aspx#part=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lgn="ctr"/>
            <a:r>
              <a:rPr lang="cs-CZ" dirty="0"/>
              <a:t>MEMSOURCE</a:t>
            </a:r>
            <a:br>
              <a:rPr lang="cs-CZ" dirty="0"/>
            </a:br>
            <a:r>
              <a:rPr lang="cs-CZ" dirty="0"/>
              <a:t>CAT-TOOLS</a:t>
            </a:r>
          </a:p>
        </p:txBody>
      </p:sp>
      <p:sp>
        <p:nvSpPr>
          <p:cNvPr id="3" name="Podnadpis 2"/>
          <p:cNvSpPr>
            <a:spLocks noGrp="1"/>
          </p:cNvSpPr>
          <p:nvPr>
            <p:ph type="subTitle" idx="1"/>
          </p:nvPr>
        </p:nvSpPr>
        <p:spPr/>
        <p:txBody>
          <a:bodyPr/>
          <a:lstStyle/>
          <a:p>
            <a:pPr algn="ctr"/>
            <a:r>
              <a:rPr lang="cs-CZ" dirty="0"/>
              <a:t>POČÍTAČEM PODPOROVANÝ PŘEKLAD</a:t>
            </a:r>
          </a:p>
          <a:p>
            <a:pPr algn="ctr"/>
            <a:r>
              <a:rPr lang="cs-CZ" dirty="0"/>
              <a:t>COMPUTER-AIDED TRANSLATION = CAT</a:t>
            </a:r>
          </a:p>
        </p:txBody>
      </p:sp>
      <p:sp>
        <p:nvSpPr>
          <p:cNvPr id="4" name="Podnadpis 2"/>
          <p:cNvSpPr txBox="1">
            <a:spLocks/>
          </p:cNvSpPr>
          <p:nvPr/>
        </p:nvSpPr>
        <p:spPr>
          <a:xfrm>
            <a:off x="5220072" y="5805264"/>
            <a:ext cx="4244008" cy="941686"/>
          </a:xfrm>
          <a:prstGeom prst="rect">
            <a:avLst/>
          </a:prstGeom>
        </p:spPr>
        <p:txBody>
          <a:bodyPr vert="horz" lIns="45720" rIns="45720">
            <a:normAutofit fontScale="92500" lnSpcReduction="200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cs-CZ" sz="2000" dirty="0">
                <a:solidFill>
                  <a:schemeClr val="bg1"/>
                </a:solidFill>
              </a:rPr>
              <a:t>Mgr. Zuzana Handlová</a:t>
            </a:r>
          </a:p>
          <a:p>
            <a:pPr algn="ctr"/>
            <a:r>
              <a:rPr lang="cs-CZ" sz="2000" dirty="0">
                <a:solidFill>
                  <a:schemeClr val="bg1"/>
                </a:solidFill>
              </a:rPr>
              <a:t>Rodičovská dovolená </a:t>
            </a:r>
          </a:p>
          <a:p>
            <a:pPr algn="ctr"/>
            <a:r>
              <a:rPr lang="cs-CZ" sz="2000" dirty="0">
                <a:solidFill>
                  <a:schemeClr val="bg1"/>
                </a:solidFill>
              </a:rPr>
              <a:t>Koníčky: překládání, zahrada</a:t>
            </a:r>
          </a:p>
        </p:txBody>
      </p:sp>
    </p:spTree>
    <p:extLst>
      <p:ext uri="{BB962C8B-B14F-4D97-AF65-F5344CB8AC3E}">
        <p14:creationId xmlns:p14="http://schemas.microsoft.com/office/powerpoint/2010/main" val="55432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err="1"/>
              <a:t>Memsource</a:t>
            </a:r>
            <a:r>
              <a:rPr lang="cs-CZ" dirty="0"/>
              <a:t> – jak to vypadá?</a:t>
            </a:r>
          </a:p>
        </p:txBody>
      </p:sp>
      <p:sp>
        <p:nvSpPr>
          <p:cNvPr id="2" name="Zástupný symbol pro obsah 1"/>
          <p:cNvSpPr>
            <a:spLocks noGrp="1"/>
          </p:cNvSpPr>
          <p:nvPr>
            <p:ph idx="1"/>
          </p:nvPr>
        </p:nvSpPr>
        <p:spPr/>
        <p:txBody>
          <a:bodyPr/>
          <a:lstStyle/>
          <a:p>
            <a:endParaRPr lang="cs-CZ"/>
          </a:p>
        </p:txBody>
      </p:sp>
      <p:pic>
        <p:nvPicPr>
          <p:cNvPr id="3074" name="Picture 2" descr="https://traductormedicina.files.wordpress.com/2012/10/memsource_editor_windo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46099"/>
            <a:ext cx="8391777" cy="499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757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D5D421C5-6954-4FBB-9E83-759F4BAA63C2}"/>
              </a:ext>
            </a:extLst>
          </p:cNvPr>
          <p:cNvSpPr>
            <a:spLocks noGrp="1"/>
          </p:cNvSpPr>
          <p:nvPr>
            <p:ph idx="1"/>
          </p:nvPr>
        </p:nvSpPr>
        <p:spPr/>
        <p:txBody>
          <a:bodyPr/>
          <a:lstStyle/>
          <a:p>
            <a:r>
              <a:rPr lang="cs-CZ" dirty="0"/>
              <a:t>Potřebuji to vůbec?</a:t>
            </a:r>
          </a:p>
          <a:p>
            <a:endParaRPr lang="cs-CZ" dirty="0"/>
          </a:p>
          <a:p>
            <a:r>
              <a:rPr lang="cs-CZ" dirty="0"/>
              <a:t>Jak mi to pomůže?</a:t>
            </a:r>
          </a:p>
          <a:p>
            <a:endParaRPr lang="cs-CZ" dirty="0"/>
          </a:p>
          <a:p>
            <a:r>
              <a:rPr lang="cs-CZ" dirty="0"/>
              <a:t>Z čeho se skládá program pro počítačem podporovaný překlad?</a:t>
            </a:r>
          </a:p>
        </p:txBody>
      </p:sp>
      <p:sp>
        <p:nvSpPr>
          <p:cNvPr id="3" name="Nadpis 2">
            <a:extLst>
              <a:ext uri="{FF2B5EF4-FFF2-40B4-BE49-F238E27FC236}">
                <a16:creationId xmlns:a16="http://schemas.microsoft.com/office/drawing/2014/main" id="{552DC1DB-E87D-41C2-8B9A-D412C4F4F2AB}"/>
              </a:ext>
            </a:extLst>
          </p:cNvPr>
          <p:cNvSpPr>
            <a:spLocks noGrp="1"/>
          </p:cNvSpPr>
          <p:nvPr>
            <p:ph type="title"/>
          </p:nvPr>
        </p:nvSpPr>
        <p:spPr/>
        <p:txBody>
          <a:bodyPr/>
          <a:lstStyle/>
          <a:p>
            <a:r>
              <a:rPr lang="cs-CZ" dirty="0"/>
              <a:t>Složité?</a:t>
            </a:r>
          </a:p>
        </p:txBody>
      </p:sp>
    </p:spTree>
    <p:extLst>
      <p:ext uri="{BB962C8B-B14F-4D97-AF65-F5344CB8AC3E}">
        <p14:creationId xmlns:p14="http://schemas.microsoft.com/office/powerpoint/2010/main" val="409390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196752"/>
            <a:ext cx="8229600" cy="4810539"/>
          </a:xfrm>
        </p:spPr>
        <p:txBody>
          <a:bodyPr>
            <a:normAutofit/>
          </a:bodyPr>
          <a:lstStyle/>
          <a:p>
            <a:r>
              <a:rPr lang="cs-CZ" dirty="0"/>
              <a:t>Zachování formátování </a:t>
            </a:r>
          </a:p>
          <a:p>
            <a:r>
              <a:rPr lang="cs-CZ" dirty="0"/>
              <a:t>Zpracování různých typů souborů (např. Excel, html atd.) </a:t>
            </a:r>
            <a:r>
              <a:rPr lang="cs-CZ" dirty="0" err="1">
                <a:hlinkClick r:id="rId2"/>
              </a:rPr>
              <a:t>Memsource</a:t>
            </a:r>
            <a:endParaRPr lang="cs-CZ" dirty="0"/>
          </a:p>
          <a:p>
            <a:r>
              <a:rPr lang="cs-CZ" dirty="0"/>
              <a:t>Zajištění kvality (nepřeskočíte řádek či buňku v Excelu, kontrola čísel, mezer, konzistentního překladu, nepřeložených segmentů)</a:t>
            </a:r>
          </a:p>
          <a:p>
            <a:r>
              <a:rPr lang="cs-CZ" dirty="0"/>
              <a:t>Pracujete rychleji (a tedy levněji)</a:t>
            </a:r>
          </a:p>
          <a:p>
            <a:r>
              <a:rPr lang="cs-CZ" dirty="0"/>
              <a:t>Konzistence</a:t>
            </a:r>
          </a:p>
          <a:p>
            <a:r>
              <a:rPr lang="cs-CZ" dirty="0"/>
              <a:t>Dodržování terminologie</a:t>
            </a:r>
          </a:p>
        </p:txBody>
      </p:sp>
      <p:sp>
        <p:nvSpPr>
          <p:cNvPr id="3" name="Nadpis 2"/>
          <p:cNvSpPr>
            <a:spLocks noGrp="1"/>
          </p:cNvSpPr>
          <p:nvPr>
            <p:ph type="title"/>
          </p:nvPr>
        </p:nvSpPr>
        <p:spPr/>
        <p:txBody>
          <a:bodyPr>
            <a:normAutofit/>
          </a:bodyPr>
          <a:lstStyle/>
          <a:p>
            <a:pPr algn="ctr"/>
            <a:r>
              <a:rPr lang="cs-CZ" sz="4400" dirty="0"/>
              <a:t>Jak mi to pomůže?</a:t>
            </a:r>
            <a:endParaRPr lang="cs-CZ" dirty="0"/>
          </a:p>
        </p:txBody>
      </p:sp>
    </p:spTree>
    <p:extLst>
      <p:ext uri="{BB962C8B-B14F-4D97-AF65-F5344CB8AC3E}">
        <p14:creationId xmlns:p14="http://schemas.microsoft.com/office/powerpoint/2010/main" val="302696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2010 David Čaněk</a:t>
            </a:r>
          </a:p>
          <a:p>
            <a:r>
              <a:rPr lang="cs-CZ" dirty="0"/>
              <a:t>Cloud, desktop, mobilní aplikace</a:t>
            </a:r>
          </a:p>
          <a:p>
            <a:r>
              <a:rPr lang="cs-CZ" dirty="0"/>
              <a:t>Osobní verze – zdarma:</a:t>
            </a:r>
          </a:p>
          <a:p>
            <a:pPr lvl="1"/>
            <a:r>
              <a:rPr lang="cs-CZ" dirty="0"/>
              <a:t>Max. 2 soubory najednou</a:t>
            </a:r>
          </a:p>
          <a:p>
            <a:pPr lvl="1"/>
            <a:r>
              <a:rPr lang="cs-CZ" dirty="0"/>
              <a:t>Max. velikost souboru 10 MB</a:t>
            </a:r>
          </a:p>
          <a:p>
            <a:pPr lvl="1"/>
            <a:r>
              <a:rPr lang="cs-CZ" dirty="0"/>
              <a:t>Jen </a:t>
            </a:r>
            <a:r>
              <a:rPr lang="cs-CZ" dirty="0" err="1"/>
              <a:t>Community</a:t>
            </a:r>
            <a:r>
              <a:rPr lang="cs-CZ" dirty="0"/>
              <a:t>-Support</a:t>
            </a:r>
          </a:p>
          <a:p>
            <a:pPr marL="393192" lvl="1" indent="0">
              <a:buNone/>
            </a:pPr>
            <a:endParaRPr lang="cs-CZ" dirty="0"/>
          </a:p>
          <a:p>
            <a:pPr fontAlgn="base"/>
            <a:r>
              <a:rPr lang="cs-CZ" b="1" dirty="0"/>
              <a:t>Team Start </a:t>
            </a:r>
            <a:r>
              <a:rPr lang="cs-CZ" sz="2800" dirty="0"/>
              <a:t>– 27 EU/měsíc</a:t>
            </a:r>
          </a:p>
          <a:p>
            <a:pPr fontAlgn="base"/>
            <a:r>
              <a:rPr lang="cs-CZ" sz="2800" dirty="0">
                <a:hlinkClick r:id="rId2"/>
              </a:rPr>
              <a:t>Ceny</a:t>
            </a:r>
            <a:endParaRPr lang="cs-CZ" sz="2800" dirty="0"/>
          </a:p>
        </p:txBody>
      </p:sp>
      <p:sp>
        <p:nvSpPr>
          <p:cNvPr id="3" name="Nadpis 2"/>
          <p:cNvSpPr>
            <a:spLocks noGrp="1"/>
          </p:cNvSpPr>
          <p:nvPr>
            <p:ph type="title"/>
          </p:nvPr>
        </p:nvSpPr>
        <p:spPr/>
        <p:txBody>
          <a:bodyPr/>
          <a:lstStyle/>
          <a:p>
            <a:r>
              <a:rPr lang="cs-CZ" dirty="0" err="1"/>
              <a:t>Memsource</a:t>
            </a:r>
            <a:endParaRPr lang="cs-CZ" dirty="0"/>
          </a:p>
        </p:txBody>
      </p:sp>
    </p:spTree>
    <p:extLst>
      <p:ext uri="{BB962C8B-B14F-4D97-AF65-F5344CB8AC3E}">
        <p14:creationId xmlns:p14="http://schemas.microsoft.com/office/powerpoint/2010/main" val="333585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268760"/>
            <a:ext cx="8229600" cy="4738531"/>
          </a:xfrm>
        </p:spPr>
        <p:txBody>
          <a:bodyPr>
            <a:normAutofit fontScale="92500"/>
          </a:bodyPr>
          <a:lstStyle/>
          <a:p>
            <a:pPr lvl="1"/>
            <a:r>
              <a:rPr lang="cs-CZ" sz="2800" dirty="0"/>
              <a:t>Editor</a:t>
            </a:r>
          </a:p>
          <a:p>
            <a:pPr lvl="1"/>
            <a:r>
              <a:rPr lang="cs-CZ" sz="2800" dirty="0"/>
              <a:t>Překladová paměť (</a:t>
            </a:r>
            <a:r>
              <a:rPr lang="cs-CZ" sz="2800" dirty="0" err="1"/>
              <a:t>translation</a:t>
            </a:r>
            <a:r>
              <a:rPr lang="cs-CZ" sz="2800" dirty="0"/>
              <a:t> </a:t>
            </a:r>
            <a:r>
              <a:rPr lang="cs-CZ" sz="2800" dirty="0" err="1"/>
              <a:t>memory</a:t>
            </a:r>
            <a:r>
              <a:rPr lang="cs-CZ" sz="2800" dirty="0"/>
              <a:t>= TM)</a:t>
            </a:r>
          </a:p>
          <a:p>
            <a:pPr lvl="1"/>
            <a:r>
              <a:rPr lang="cs-CZ" sz="2800" dirty="0"/>
              <a:t>Glosář (Terminologická databáze, term base= TB)</a:t>
            </a:r>
          </a:p>
          <a:p>
            <a:pPr lvl="1"/>
            <a:r>
              <a:rPr lang="cs-CZ" sz="2800" dirty="0" err="1"/>
              <a:t>Alignment</a:t>
            </a:r>
            <a:r>
              <a:rPr lang="cs-CZ" sz="2800" dirty="0"/>
              <a:t> </a:t>
            </a:r>
            <a:r>
              <a:rPr lang="cs-CZ" sz="2800" dirty="0" err="1"/>
              <a:t>tools</a:t>
            </a:r>
            <a:r>
              <a:rPr lang="cs-CZ" sz="2800" dirty="0"/>
              <a:t> - programy, které dokument konvertují do podoby pro překlad a zase zpět – formátování zachováno</a:t>
            </a:r>
          </a:p>
          <a:p>
            <a:pPr lvl="1"/>
            <a:r>
              <a:rPr lang="cs-CZ" sz="2800" dirty="0"/>
              <a:t>Strojový překlad (</a:t>
            </a:r>
            <a:r>
              <a:rPr lang="cs-CZ" sz="2800" dirty="0" err="1"/>
              <a:t>machine</a:t>
            </a:r>
            <a:r>
              <a:rPr lang="cs-CZ" sz="2800" dirty="0"/>
              <a:t> </a:t>
            </a:r>
            <a:r>
              <a:rPr lang="cs-CZ" sz="2800" dirty="0" err="1"/>
              <a:t>translation</a:t>
            </a:r>
            <a:r>
              <a:rPr lang="cs-CZ" sz="2800" dirty="0"/>
              <a:t>=MT)</a:t>
            </a:r>
          </a:p>
          <a:p>
            <a:pPr lvl="1"/>
            <a:r>
              <a:rPr lang="cs-CZ" sz="2800" dirty="0"/>
              <a:t>AI – umělá inteligence</a:t>
            </a:r>
          </a:p>
          <a:p>
            <a:pPr lvl="1"/>
            <a:r>
              <a:rPr lang="cs-CZ" sz="2800" dirty="0"/>
              <a:t>QA </a:t>
            </a:r>
            <a:r>
              <a:rPr lang="cs-CZ" sz="2800" dirty="0" err="1"/>
              <a:t>check</a:t>
            </a:r>
            <a:r>
              <a:rPr lang="cs-CZ" sz="2800" dirty="0"/>
              <a:t> (</a:t>
            </a:r>
            <a:r>
              <a:rPr lang="cs-CZ" sz="2800" dirty="0" err="1"/>
              <a:t>quality</a:t>
            </a:r>
            <a:r>
              <a:rPr lang="cs-CZ" sz="2800" dirty="0"/>
              <a:t> </a:t>
            </a:r>
            <a:r>
              <a:rPr lang="cs-CZ" sz="2800" dirty="0" err="1"/>
              <a:t>assurance</a:t>
            </a:r>
            <a:r>
              <a:rPr lang="cs-CZ" sz="2800" dirty="0"/>
              <a:t>)</a:t>
            </a:r>
          </a:p>
          <a:p>
            <a:pPr lvl="1"/>
            <a:r>
              <a:rPr lang="cs-CZ" sz="2800" dirty="0"/>
              <a:t>Management překladů</a:t>
            </a:r>
          </a:p>
        </p:txBody>
      </p:sp>
      <p:sp>
        <p:nvSpPr>
          <p:cNvPr id="3" name="Nadpis 2"/>
          <p:cNvSpPr>
            <a:spLocks noGrp="1"/>
          </p:cNvSpPr>
          <p:nvPr>
            <p:ph type="title"/>
          </p:nvPr>
        </p:nvSpPr>
        <p:spPr>
          <a:xfrm>
            <a:off x="1259632" y="279209"/>
            <a:ext cx="6696744" cy="1143000"/>
          </a:xfrm>
        </p:spPr>
        <p:txBody>
          <a:bodyPr>
            <a:normAutofit/>
          </a:bodyPr>
          <a:lstStyle/>
          <a:p>
            <a:r>
              <a:rPr lang="cs-CZ" sz="3600" dirty="0"/>
              <a:t>Co můžeme využívat?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908720"/>
            <a:ext cx="8229600" cy="5472608"/>
          </a:xfrm>
        </p:spPr>
        <p:txBody>
          <a:bodyPr>
            <a:normAutofit/>
          </a:bodyPr>
          <a:lstStyle/>
          <a:p>
            <a:r>
              <a:rPr lang="cs-CZ" sz="2800" dirty="0"/>
              <a:t>Cloudová verze -kliknete a překládáte</a:t>
            </a:r>
          </a:p>
          <a:p>
            <a:r>
              <a:rPr lang="cs-CZ" sz="2800" dirty="0"/>
              <a:t>Editor pro práci na počítači</a:t>
            </a:r>
          </a:p>
          <a:p>
            <a:pPr lvl="1"/>
            <a:r>
              <a:rPr lang="cs-CZ" sz="2400" dirty="0"/>
              <a:t>Instalace zdarma</a:t>
            </a:r>
          </a:p>
          <a:p>
            <a:pPr lvl="1"/>
            <a:r>
              <a:rPr lang="cs-CZ" sz="2400" dirty="0"/>
              <a:t>Soubory MXLIFF stáhnete k překladu v sekci Projekty/Zakázky</a:t>
            </a:r>
          </a:p>
          <a:p>
            <a:pPr lvl="1"/>
            <a:r>
              <a:rPr lang="cs-CZ" sz="2400" dirty="0"/>
              <a:t>Lze překládat </a:t>
            </a:r>
            <a:r>
              <a:rPr lang="cs-CZ" sz="2400" dirty="0" err="1"/>
              <a:t>offline</a:t>
            </a:r>
            <a:r>
              <a:rPr lang="cs-CZ" sz="2400" dirty="0"/>
              <a:t> (při připojení na internet aktualizujete)</a:t>
            </a:r>
          </a:p>
          <a:p>
            <a:pPr lvl="1"/>
            <a:r>
              <a:rPr lang="cs-CZ" sz="2400" dirty="0"/>
              <a:t>Přihlášeni?</a:t>
            </a:r>
          </a:p>
          <a:p>
            <a:pPr marL="393192" lvl="1" indent="0">
              <a:buNone/>
            </a:pPr>
            <a:r>
              <a:rPr lang="cs-CZ" sz="2400" dirty="0"/>
              <a:t>   (</a:t>
            </a:r>
            <a:r>
              <a:rPr lang="cs-CZ" sz="2400" dirty="0" err="1"/>
              <a:t>Tools</a:t>
            </a:r>
            <a:r>
              <a:rPr lang="cs-CZ" sz="2400" dirty="0"/>
              <a:t>/</a:t>
            </a:r>
            <a:r>
              <a:rPr lang="cs-CZ" sz="2400" dirty="0" err="1"/>
              <a:t>Preferences</a:t>
            </a:r>
            <a:r>
              <a:rPr lang="cs-CZ" sz="2400" dirty="0"/>
              <a:t>) </a:t>
            </a:r>
          </a:p>
          <a:p>
            <a:pPr marL="393192" lvl="1" indent="0">
              <a:buNone/>
            </a:pPr>
            <a:endParaRPr lang="cs-CZ" sz="2400" dirty="0"/>
          </a:p>
          <a:p>
            <a:r>
              <a:rPr lang="cs-CZ" sz="2800" dirty="0"/>
              <a:t>Mobilní aplikace </a:t>
            </a:r>
          </a:p>
          <a:p>
            <a:pPr lvl="1"/>
            <a:endParaRPr lang="cs-CZ" sz="2400" dirty="0"/>
          </a:p>
          <a:p>
            <a:pPr lvl="1"/>
            <a:endParaRPr lang="cs-CZ" sz="2400" dirty="0"/>
          </a:p>
          <a:p>
            <a:pPr lvl="1"/>
            <a:endParaRPr lang="cs-CZ" sz="2400" dirty="0"/>
          </a:p>
          <a:p>
            <a:pPr lvl="1"/>
            <a:endParaRPr lang="cs-CZ" sz="2800" dirty="0"/>
          </a:p>
        </p:txBody>
      </p:sp>
      <p:sp>
        <p:nvSpPr>
          <p:cNvPr id="3" name="Nadpis 2"/>
          <p:cNvSpPr>
            <a:spLocks noGrp="1"/>
          </p:cNvSpPr>
          <p:nvPr>
            <p:ph type="title"/>
          </p:nvPr>
        </p:nvSpPr>
        <p:spPr>
          <a:xfrm>
            <a:off x="457200" y="71628"/>
            <a:ext cx="8229600" cy="1143000"/>
          </a:xfrm>
        </p:spPr>
        <p:txBody>
          <a:bodyPr/>
          <a:lstStyle/>
          <a:p>
            <a:r>
              <a:rPr lang="cs-CZ" dirty="0"/>
              <a:t>Editor</a:t>
            </a:r>
          </a:p>
        </p:txBody>
      </p:sp>
      <p:pic>
        <p:nvPicPr>
          <p:cNvPr id="4" name="Obrázek 3">
            <a:extLst>
              <a:ext uri="{FF2B5EF4-FFF2-40B4-BE49-F238E27FC236}">
                <a16:creationId xmlns:a16="http://schemas.microsoft.com/office/drawing/2014/main" id="{B3077DEE-7FF9-4AA2-8819-7420ACEC7E43}"/>
              </a:ext>
            </a:extLst>
          </p:cNvPr>
          <p:cNvPicPr>
            <a:picLocks noChangeAspect="1"/>
          </p:cNvPicPr>
          <p:nvPr/>
        </p:nvPicPr>
        <p:blipFill>
          <a:blip r:embed="rId2"/>
          <a:stretch>
            <a:fillRect/>
          </a:stretch>
        </p:blipFill>
        <p:spPr>
          <a:xfrm>
            <a:off x="5004048" y="3429000"/>
            <a:ext cx="3514725" cy="1676400"/>
          </a:xfrm>
          <a:prstGeom prst="rect">
            <a:avLst/>
          </a:prstGeom>
        </p:spPr>
      </p:pic>
    </p:spTree>
    <p:extLst>
      <p:ext uri="{BB962C8B-B14F-4D97-AF65-F5344CB8AC3E}">
        <p14:creationId xmlns:p14="http://schemas.microsoft.com/office/powerpoint/2010/main" val="247939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210FCFBF-6BA7-4E15-84FB-7E7309C63C75}"/>
              </a:ext>
            </a:extLst>
          </p:cNvPr>
          <p:cNvPicPr>
            <a:picLocks noGrp="1" noChangeAspect="1"/>
          </p:cNvPicPr>
          <p:nvPr>
            <p:ph idx="1"/>
          </p:nvPr>
        </p:nvPicPr>
        <p:blipFill>
          <a:blip r:embed="rId2"/>
          <a:stretch>
            <a:fillRect/>
          </a:stretch>
        </p:blipFill>
        <p:spPr>
          <a:xfrm>
            <a:off x="1071562" y="1196752"/>
            <a:ext cx="7000875" cy="2952750"/>
          </a:xfrm>
          <a:prstGeom prst="rect">
            <a:avLst/>
          </a:prstGeom>
        </p:spPr>
      </p:pic>
      <p:sp>
        <p:nvSpPr>
          <p:cNvPr id="3" name="Nadpis 2">
            <a:extLst>
              <a:ext uri="{FF2B5EF4-FFF2-40B4-BE49-F238E27FC236}">
                <a16:creationId xmlns:a16="http://schemas.microsoft.com/office/drawing/2014/main" id="{7AF17C0C-9B3D-462F-9493-46FA3B388B3D}"/>
              </a:ext>
            </a:extLst>
          </p:cNvPr>
          <p:cNvSpPr>
            <a:spLocks noGrp="1"/>
          </p:cNvSpPr>
          <p:nvPr>
            <p:ph type="title"/>
          </p:nvPr>
        </p:nvSpPr>
        <p:spPr/>
        <p:txBody>
          <a:bodyPr>
            <a:normAutofit/>
          </a:bodyPr>
          <a:lstStyle/>
          <a:p>
            <a:r>
              <a:rPr lang="cs-CZ" sz="3200" dirty="0"/>
              <a:t>Desktop editor – aktualizace a přihlášení  </a:t>
            </a:r>
          </a:p>
        </p:txBody>
      </p:sp>
      <p:pic>
        <p:nvPicPr>
          <p:cNvPr id="5" name="Obrázek 4">
            <a:extLst>
              <a:ext uri="{FF2B5EF4-FFF2-40B4-BE49-F238E27FC236}">
                <a16:creationId xmlns:a16="http://schemas.microsoft.com/office/drawing/2014/main" id="{43A79296-6828-450B-BCF2-996B8B00A39F}"/>
              </a:ext>
            </a:extLst>
          </p:cNvPr>
          <p:cNvPicPr>
            <a:picLocks noChangeAspect="1"/>
          </p:cNvPicPr>
          <p:nvPr/>
        </p:nvPicPr>
        <p:blipFill>
          <a:blip r:embed="rId3"/>
          <a:stretch>
            <a:fillRect/>
          </a:stretch>
        </p:blipFill>
        <p:spPr>
          <a:xfrm>
            <a:off x="1691680" y="4155993"/>
            <a:ext cx="5272088" cy="2514600"/>
          </a:xfrm>
          <a:prstGeom prst="rect">
            <a:avLst/>
          </a:prstGeom>
        </p:spPr>
      </p:pic>
    </p:spTree>
    <p:extLst>
      <p:ext uri="{BB962C8B-B14F-4D97-AF65-F5344CB8AC3E}">
        <p14:creationId xmlns:p14="http://schemas.microsoft.com/office/powerpoint/2010/main" val="2674793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4A89004D-0B44-4E20-820C-55467639E4BA}"/>
              </a:ext>
            </a:extLst>
          </p:cNvPr>
          <p:cNvPicPr>
            <a:picLocks noGrp="1" noChangeAspect="1"/>
          </p:cNvPicPr>
          <p:nvPr>
            <p:ph idx="1"/>
          </p:nvPr>
        </p:nvPicPr>
        <p:blipFill>
          <a:blip r:embed="rId2"/>
          <a:stretch>
            <a:fillRect/>
          </a:stretch>
        </p:blipFill>
        <p:spPr>
          <a:xfrm>
            <a:off x="1554692" y="1481138"/>
            <a:ext cx="6034616" cy="4525962"/>
          </a:xfrm>
          <a:prstGeom prst="rect">
            <a:avLst/>
          </a:prstGeom>
        </p:spPr>
      </p:pic>
      <p:sp>
        <p:nvSpPr>
          <p:cNvPr id="3" name="Nadpis 2">
            <a:extLst>
              <a:ext uri="{FF2B5EF4-FFF2-40B4-BE49-F238E27FC236}">
                <a16:creationId xmlns:a16="http://schemas.microsoft.com/office/drawing/2014/main" id="{769A4A65-63F4-4B91-AC6F-5B95717DDAB4}"/>
              </a:ext>
            </a:extLst>
          </p:cNvPr>
          <p:cNvSpPr>
            <a:spLocks noGrp="1"/>
          </p:cNvSpPr>
          <p:nvPr>
            <p:ph type="title"/>
          </p:nvPr>
        </p:nvSpPr>
        <p:spPr/>
        <p:txBody>
          <a:bodyPr/>
          <a:lstStyle/>
          <a:p>
            <a:r>
              <a:rPr lang="cs-CZ" dirty="0"/>
              <a:t>Login/TM/TB/MT</a:t>
            </a:r>
          </a:p>
        </p:txBody>
      </p:sp>
    </p:spTree>
    <p:extLst>
      <p:ext uri="{BB962C8B-B14F-4D97-AF65-F5344CB8AC3E}">
        <p14:creationId xmlns:p14="http://schemas.microsoft.com/office/powerpoint/2010/main" val="224896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sz="2800" dirty="0"/>
              <a:t>Tagy – co to je?</a:t>
            </a:r>
          </a:p>
        </p:txBody>
      </p:sp>
      <p:sp>
        <p:nvSpPr>
          <p:cNvPr id="3" name="Nadpis 2"/>
          <p:cNvSpPr>
            <a:spLocks noGrp="1"/>
          </p:cNvSpPr>
          <p:nvPr>
            <p:ph type="title"/>
          </p:nvPr>
        </p:nvSpPr>
        <p:spPr/>
        <p:txBody>
          <a:bodyPr/>
          <a:lstStyle/>
          <a:p>
            <a:r>
              <a:rPr lang="cs-CZ" dirty="0"/>
              <a:t>Editor</a:t>
            </a:r>
          </a:p>
        </p:txBody>
      </p:sp>
      <p:pic>
        <p:nvPicPr>
          <p:cNvPr id="6" name="Obrázek 5"/>
          <p:cNvPicPr>
            <a:picLocks noChangeAspect="1"/>
          </p:cNvPicPr>
          <p:nvPr/>
        </p:nvPicPr>
        <p:blipFill>
          <a:blip r:embed="rId2"/>
          <a:stretch>
            <a:fillRect/>
          </a:stretch>
        </p:blipFill>
        <p:spPr>
          <a:xfrm>
            <a:off x="899112" y="2492896"/>
            <a:ext cx="7345775" cy="2787015"/>
          </a:xfrm>
          <a:prstGeom prst="rect">
            <a:avLst/>
          </a:prstGeom>
        </p:spPr>
      </p:pic>
    </p:spTree>
    <p:extLst>
      <p:ext uri="{BB962C8B-B14F-4D97-AF65-F5344CB8AC3E}">
        <p14:creationId xmlns:p14="http://schemas.microsoft.com/office/powerpoint/2010/main" val="3618351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sz="2800" dirty="0"/>
              <a:t>Tagy – důležité pro zachování formátování</a:t>
            </a:r>
          </a:p>
          <a:p>
            <a:pPr lvl="1"/>
            <a:r>
              <a:rPr lang="cs-CZ" sz="2800" dirty="0"/>
              <a:t> musí zůstat v cílovém textu!!</a:t>
            </a:r>
          </a:p>
          <a:p>
            <a:pPr lvl="1"/>
            <a:r>
              <a:rPr lang="cs-CZ" sz="2800" dirty="0"/>
              <a:t> otevírací a uzavírací tagy</a:t>
            </a:r>
            <a:r>
              <a:rPr lang="cs-CZ" sz="2800" dirty="0">
                <a:latin typeface="Courier New" panose="02070309020205020404" pitchFamily="49" charset="0"/>
                <a:cs typeface="Courier New" panose="02070309020205020404" pitchFamily="49" charset="0"/>
              </a:rPr>
              <a:t>→</a:t>
            </a:r>
          </a:p>
          <a:p>
            <a:pPr marL="393192" lvl="1" indent="0">
              <a:buNone/>
            </a:pPr>
            <a:r>
              <a:rPr lang="cs-CZ" sz="2800" dirty="0">
                <a:latin typeface="Courier New" panose="02070309020205020404" pitchFamily="49" charset="0"/>
                <a:cs typeface="Courier New" panose="02070309020205020404" pitchFamily="49" charset="0"/>
              </a:rPr>
              <a:t>→ </a:t>
            </a:r>
            <a:r>
              <a:rPr lang="cs-CZ" sz="2800" dirty="0"/>
              <a:t>vždy musí být oba!</a:t>
            </a:r>
          </a:p>
          <a:p>
            <a:pPr lvl="1"/>
            <a:endParaRPr lang="cs-CZ" sz="2800" dirty="0"/>
          </a:p>
        </p:txBody>
      </p:sp>
      <p:sp>
        <p:nvSpPr>
          <p:cNvPr id="3" name="Nadpis 2"/>
          <p:cNvSpPr>
            <a:spLocks noGrp="1"/>
          </p:cNvSpPr>
          <p:nvPr>
            <p:ph type="title"/>
          </p:nvPr>
        </p:nvSpPr>
        <p:spPr/>
        <p:txBody>
          <a:bodyPr/>
          <a:lstStyle/>
          <a:p>
            <a:r>
              <a:rPr lang="cs-CZ" dirty="0"/>
              <a:t>Editor</a:t>
            </a:r>
          </a:p>
        </p:txBody>
      </p:sp>
      <p:pic>
        <p:nvPicPr>
          <p:cNvPr id="6" name="Obrázek 5"/>
          <p:cNvPicPr>
            <a:picLocks noChangeAspect="1"/>
          </p:cNvPicPr>
          <p:nvPr/>
        </p:nvPicPr>
        <p:blipFill>
          <a:blip r:embed="rId2"/>
          <a:stretch>
            <a:fillRect/>
          </a:stretch>
        </p:blipFill>
        <p:spPr>
          <a:xfrm>
            <a:off x="899112" y="3734005"/>
            <a:ext cx="7345775" cy="2787015"/>
          </a:xfrm>
          <a:prstGeom prst="rect">
            <a:avLst/>
          </a:prstGeom>
        </p:spPr>
      </p:pic>
    </p:spTree>
    <p:extLst>
      <p:ext uri="{BB962C8B-B14F-4D97-AF65-F5344CB8AC3E}">
        <p14:creationId xmlns:p14="http://schemas.microsoft.com/office/powerpoint/2010/main" val="4278515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419" y="420900"/>
            <a:ext cx="7772400" cy="1214161"/>
          </a:xfrm>
        </p:spPr>
        <p:txBody>
          <a:bodyPr/>
          <a:lstStyle/>
          <a:p>
            <a:pPr algn="ctr"/>
            <a:r>
              <a:rPr lang="cs-CZ" dirty="0"/>
              <a:t>CAT-TOOLS</a:t>
            </a:r>
          </a:p>
        </p:txBody>
      </p:sp>
      <p:sp>
        <p:nvSpPr>
          <p:cNvPr id="3" name="Podnadpis 2"/>
          <p:cNvSpPr>
            <a:spLocks noGrp="1"/>
          </p:cNvSpPr>
          <p:nvPr>
            <p:ph type="subTitle" idx="1"/>
          </p:nvPr>
        </p:nvSpPr>
        <p:spPr/>
        <p:txBody>
          <a:bodyPr/>
          <a:lstStyle/>
          <a:p>
            <a:pPr algn="ctr"/>
            <a:endParaRPr lang="cs-CZ" dirty="0"/>
          </a:p>
        </p:txBody>
      </p:sp>
      <p:pic>
        <p:nvPicPr>
          <p:cNvPr id="4" name="Obrázek 3"/>
          <p:cNvPicPr>
            <a:picLocks noChangeAspect="1"/>
          </p:cNvPicPr>
          <p:nvPr/>
        </p:nvPicPr>
        <p:blipFill>
          <a:blip r:embed="rId2"/>
          <a:stretch>
            <a:fillRect/>
          </a:stretch>
        </p:blipFill>
        <p:spPr>
          <a:xfrm>
            <a:off x="1183005" y="2060848"/>
            <a:ext cx="6777990" cy="37833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79321" y="1844824"/>
            <a:ext cx="8229600" cy="4098777"/>
          </a:xfrm>
        </p:spPr>
        <p:txBody>
          <a:bodyPr>
            <a:normAutofit/>
          </a:bodyPr>
          <a:lstStyle/>
          <a:p>
            <a:r>
              <a:rPr lang="cs-CZ" dirty="0"/>
              <a:t>Překladové jednotky (</a:t>
            </a:r>
            <a:r>
              <a:rPr lang="cs-CZ" dirty="0" err="1"/>
              <a:t>translation</a:t>
            </a:r>
            <a:r>
              <a:rPr lang="cs-CZ" dirty="0"/>
              <a:t> </a:t>
            </a:r>
            <a:r>
              <a:rPr lang="cs-CZ" dirty="0" err="1"/>
              <a:t>units</a:t>
            </a:r>
            <a:r>
              <a:rPr lang="cs-CZ" dirty="0"/>
              <a:t>)</a:t>
            </a:r>
          </a:p>
          <a:p>
            <a:r>
              <a:rPr lang="cs-CZ" dirty="0"/>
              <a:t>100% </a:t>
            </a:r>
            <a:r>
              <a:rPr lang="cs-CZ" dirty="0" err="1"/>
              <a:t>match</a:t>
            </a:r>
            <a:r>
              <a:rPr lang="cs-CZ" dirty="0"/>
              <a:t> (shoda) </a:t>
            </a:r>
          </a:p>
          <a:p>
            <a:r>
              <a:rPr lang="cs-CZ" dirty="0"/>
              <a:t>101% </a:t>
            </a:r>
            <a:r>
              <a:rPr lang="cs-CZ" dirty="0" err="1"/>
              <a:t>match</a:t>
            </a:r>
            <a:endParaRPr lang="cs-CZ" dirty="0"/>
          </a:p>
          <a:p>
            <a:r>
              <a:rPr lang="cs-CZ" dirty="0"/>
              <a:t>82% fuzzy </a:t>
            </a:r>
            <a:r>
              <a:rPr lang="cs-CZ" dirty="0" err="1"/>
              <a:t>match</a:t>
            </a:r>
            <a:r>
              <a:rPr lang="cs-CZ" dirty="0"/>
              <a:t> </a:t>
            </a:r>
          </a:p>
          <a:p>
            <a:r>
              <a:rPr lang="cs-CZ" dirty="0"/>
              <a:t>S (</a:t>
            </a:r>
            <a:r>
              <a:rPr lang="cs-CZ" dirty="0" err="1"/>
              <a:t>subsequent</a:t>
            </a:r>
            <a:r>
              <a:rPr lang="cs-CZ" dirty="0"/>
              <a:t> </a:t>
            </a:r>
            <a:r>
              <a:rPr lang="cs-CZ" dirty="0" err="1"/>
              <a:t>match</a:t>
            </a:r>
            <a:r>
              <a:rPr lang="cs-CZ" dirty="0"/>
              <a:t>) – část textu již přeložena jako kratší segment</a:t>
            </a:r>
          </a:p>
          <a:p>
            <a:r>
              <a:rPr lang="cs-CZ" dirty="0"/>
              <a:t>šipka↓ - penalizace dané TM (100% se ukáže jako 95%)</a:t>
            </a:r>
          </a:p>
        </p:txBody>
      </p:sp>
      <p:sp>
        <p:nvSpPr>
          <p:cNvPr id="3" name="Nadpis 2"/>
          <p:cNvSpPr>
            <a:spLocks noGrp="1"/>
          </p:cNvSpPr>
          <p:nvPr>
            <p:ph type="title"/>
          </p:nvPr>
        </p:nvSpPr>
        <p:spPr/>
        <p:txBody>
          <a:bodyPr/>
          <a:lstStyle/>
          <a:p>
            <a:r>
              <a:rPr lang="cs-CZ" dirty="0"/>
              <a:t>Překladová </a:t>
            </a:r>
            <a:r>
              <a:rPr lang="cs-CZ" dirty="0" err="1"/>
              <a:t>paměťTM</a:t>
            </a:r>
            <a:endParaRPr lang="cs-CZ" dirty="0"/>
          </a:p>
        </p:txBody>
      </p:sp>
    </p:spTree>
    <p:extLst>
      <p:ext uri="{BB962C8B-B14F-4D97-AF65-F5344CB8AC3E}">
        <p14:creationId xmlns:p14="http://schemas.microsoft.com/office/powerpoint/2010/main" val="2872277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79321" y="1844824"/>
            <a:ext cx="8229600" cy="4098777"/>
          </a:xfrm>
        </p:spPr>
        <p:txBody>
          <a:bodyPr>
            <a:normAutofit/>
          </a:bodyPr>
          <a:lstStyle/>
          <a:p>
            <a:r>
              <a:rPr lang="cs-CZ" dirty="0"/>
              <a:t>Vyhledávání v přeložených textech</a:t>
            </a:r>
          </a:p>
          <a:p>
            <a:r>
              <a:rPr lang="cs-CZ" dirty="0"/>
              <a:t>Analýza a </a:t>
            </a:r>
            <a:r>
              <a:rPr lang="cs-CZ" dirty="0" err="1"/>
              <a:t>předpřeklad</a:t>
            </a:r>
            <a:endParaRPr lang="cs-CZ" dirty="0"/>
          </a:p>
          <a:p>
            <a:r>
              <a:rPr lang="cs-CZ" dirty="0"/>
              <a:t>Zakládání a správa TM</a:t>
            </a:r>
          </a:p>
          <a:p>
            <a:r>
              <a:rPr lang="cs-CZ" dirty="0"/>
              <a:t>.</a:t>
            </a:r>
            <a:r>
              <a:rPr lang="cs-CZ" dirty="0" err="1"/>
              <a:t>tmx</a:t>
            </a:r>
            <a:endParaRPr lang="cs-CZ" dirty="0"/>
          </a:p>
        </p:txBody>
      </p:sp>
      <p:sp>
        <p:nvSpPr>
          <p:cNvPr id="3" name="Nadpis 2"/>
          <p:cNvSpPr>
            <a:spLocks noGrp="1"/>
          </p:cNvSpPr>
          <p:nvPr>
            <p:ph type="title"/>
          </p:nvPr>
        </p:nvSpPr>
        <p:spPr/>
        <p:txBody>
          <a:bodyPr/>
          <a:lstStyle/>
          <a:p>
            <a:r>
              <a:rPr lang="cs-CZ" dirty="0"/>
              <a:t>Překladová </a:t>
            </a:r>
            <a:r>
              <a:rPr lang="cs-CZ" dirty="0" err="1"/>
              <a:t>paměťTM</a:t>
            </a:r>
            <a:endParaRPr lang="cs-CZ" dirty="0"/>
          </a:p>
        </p:txBody>
      </p:sp>
    </p:spTree>
    <p:extLst>
      <p:ext uri="{BB962C8B-B14F-4D97-AF65-F5344CB8AC3E}">
        <p14:creationId xmlns:p14="http://schemas.microsoft.com/office/powerpoint/2010/main" val="312561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72566"/>
            <a:ext cx="8229600" cy="1143000"/>
          </a:xfrm>
        </p:spPr>
        <p:txBody>
          <a:bodyPr/>
          <a:lstStyle/>
          <a:p>
            <a:r>
              <a:rPr lang="cs-CZ" dirty="0"/>
              <a:t>Fuzzy </a:t>
            </a:r>
            <a:r>
              <a:rPr lang="cs-CZ" dirty="0" err="1"/>
              <a:t>match</a:t>
            </a:r>
            <a:endParaRPr lang="cs-CZ" dirty="0"/>
          </a:p>
        </p:txBody>
      </p:sp>
      <p:sp>
        <p:nvSpPr>
          <p:cNvPr id="5" name="Zástupný symbol pro obsah 4"/>
          <p:cNvSpPr>
            <a:spLocks noGrp="1"/>
          </p:cNvSpPr>
          <p:nvPr>
            <p:ph idx="1"/>
          </p:nvPr>
        </p:nvSpPr>
        <p:spPr/>
        <p:txBody>
          <a:bodyPr/>
          <a:lstStyle/>
          <a:p>
            <a:endParaRPr lang="cs-CZ"/>
          </a:p>
        </p:txBody>
      </p:sp>
      <p:pic>
        <p:nvPicPr>
          <p:cNvPr id="6" name="Obrázek 5"/>
          <p:cNvPicPr>
            <a:picLocks noChangeAspect="1"/>
          </p:cNvPicPr>
          <p:nvPr/>
        </p:nvPicPr>
        <p:blipFill>
          <a:blip r:embed="rId2"/>
          <a:stretch>
            <a:fillRect/>
          </a:stretch>
        </p:blipFill>
        <p:spPr>
          <a:xfrm>
            <a:off x="-12705" y="1052736"/>
            <a:ext cx="11633645" cy="7645908"/>
          </a:xfrm>
          <a:prstGeom prst="rect">
            <a:avLst/>
          </a:prstGeom>
        </p:spPr>
      </p:pic>
    </p:spTree>
    <p:extLst>
      <p:ext uri="{BB962C8B-B14F-4D97-AF65-F5344CB8AC3E}">
        <p14:creationId xmlns:p14="http://schemas.microsoft.com/office/powerpoint/2010/main" val="1492604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endParaRPr lang="cs-CZ" dirty="0"/>
          </a:p>
          <a:p>
            <a:r>
              <a:rPr lang="cs-CZ" dirty="0"/>
              <a:t>Databáze termínů (vlastní, od klienta), lze importovat např. z Excelu</a:t>
            </a:r>
          </a:p>
          <a:p>
            <a:r>
              <a:rPr lang="cs-CZ" dirty="0"/>
              <a:t>Rozpoznání terminologie</a:t>
            </a:r>
          </a:p>
          <a:p>
            <a:r>
              <a:rPr lang="cs-CZ" dirty="0"/>
              <a:t>.</a:t>
            </a:r>
            <a:r>
              <a:rPr lang="cs-CZ" dirty="0" err="1"/>
              <a:t>tbx</a:t>
            </a:r>
            <a:endParaRPr lang="cs-CZ" dirty="0"/>
          </a:p>
          <a:p>
            <a:endParaRPr lang="cs-CZ" dirty="0"/>
          </a:p>
          <a:p>
            <a:r>
              <a:rPr lang="cs-CZ" dirty="0"/>
              <a:t>* poznámka či užití termínu</a:t>
            </a:r>
          </a:p>
          <a:p>
            <a:r>
              <a:rPr lang="cs-CZ" dirty="0">
                <a:highlight>
                  <a:srgbClr val="C0C0C0"/>
                </a:highlight>
              </a:rPr>
              <a:t>Šedé pozadí </a:t>
            </a:r>
            <a:r>
              <a:rPr lang="cs-CZ" dirty="0"/>
              <a:t>– nový, zatím neschválený termín</a:t>
            </a:r>
          </a:p>
          <a:p>
            <a:r>
              <a:rPr lang="cs-CZ" dirty="0">
                <a:highlight>
                  <a:srgbClr val="FF0000"/>
                </a:highlight>
              </a:rPr>
              <a:t>Červené pozadí </a:t>
            </a:r>
            <a:r>
              <a:rPr lang="cs-CZ" dirty="0"/>
              <a:t>– zakázaný překlad</a:t>
            </a:r>
          </a:p>
          <a:p>
            <a:pPr marL="109728" indent="0">
              <a:buNone/>
            </a:pPr>
            <a:r>
              <a:rPr lang="cs-CZ" dirty="0"/>
              <a:t>(smlouva: </a:t>
            </a:r>
            <a:r>
              <a:rPr lang="cs-CZ" dirty="0" err="1"/>
              <a:t>contract</a:t>
            </a:r>
            <a:r>
              <a:rPr lang="cs-CZ" dirty="0"/>
              <a:t>, </a:t>
            </a:r>
            <a:r>
              <a:rPr lang="cs-CZ" dirty="0" err="1">
                <a:highlight>
                  <a:srgbClr val="FF0000"/>
                </a:highlight>
              </a:rPr>
              <a:t>agreement</a:t>
            </a:r>
            <a:r>
              <a:rPr lang="cs-CZ" dirty="0"/>
              <a:t>)</a:t>
            </a:r>
          </a:p>
        </p:txBody>
      </p:sp>
      <p:sp>
        <p:nvSpPr>
          <p:cNvPr id="3" name="Nadpis 2"/>
          <p:cNvSpPr>
            <a:spLocks noGrp="1"/>
          </p:cNvSpPr>
          <p:nvPr>
            <p:ph type="title"/>
          </p:nvPr>
        </p:nvSpPr>
        <p:spPr/>
        <p:txBody>
          <a:bodyPr/>
          <a:lstStyle/>
          <a:p>
            <a:r>
              <a:rPr lang="cs-CZ" dirty="0"/>
              <a:t>Terminologická databáze - TB</a:t>
            </a:r>
          </a:p>
        </p:txBody>
      </p:sp>
    </p:spTree>
    <p:extLst>
      <p:ext uri="{BB962C8B-B14F-4D97-AF65-F5344CB8AC3E}">
        <p14:creationId xmlns:p14="http://schemas.microsoft.com/office/powerpoint/2010/main" val="1444067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Terminologická databáze</a:t>
            </a:r>
            <a:br>
              <a:rPr lang="cs-CZ" dirty="0"/>
            </a:br>
            <a:r>
              <a:rPr lang="cs-CZ" dirty="0"/>
              <a:t>další informace o shodě (</a:t>
            </a:r>
            <a:r>
              <a:rPr lang="cs-CZ" dirty="0" err="1"/>
              <a:t>match</a:t>
            </a:r>
            <a:r>
              <a:rPr lang="cs-CZ" dirty="0"/>
              <a:t>)</a:t>
            </a:r>
          </a:p>
        </p:txBody>
      </p:sp>
      <p:pic>
        <p:nvPicPr>
          <p:cNvPr id="2050" name="Picture 2" descr="Term details in CAT pane">
            <a:extLst>
              <a:ext uri="{FF2B5EF4-FFF2-40B4-BE49-F238E27FC236}">
                <a16:creationId xmlns:a16="http://schemas.microsoft.com/office/drawing/2014/main" id="{D8466D5B-CE95-4AA2-8608-10DB0F7397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9222" y="1772816"/>
            <a:ext cx="4425556"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407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84058" y="2414036"/>
            <a:ext cx="8229600" cy="4098777"/>
          </a:xfrm>
        </p:spPr>
        <p:txBody>
          <a:bodyPr>
            <a:normAutofit/>
          </a:bodyPr>
          <a:lstStyle/>
          <a:p>
            <a:endParaRPr lang="cs-CZ" dirty="0"/>
          </a:p>
        </p:txBody>
      </p:sp>
      <p:sp>
        <p:nvSpPr>
          <p:cNvPr id="3" name="Nadpis 2"/>
          <p:cNvSpPr>
            <a:spLocks noGrp="1"/>
          </p:cNvSpPr>
          <p:nvPr>
            <p:ph type="title"/>
          </p:nvPr>
        </p:nvSpPr>
        <p:spPr/>
        <p:txBody>
          <a:bodyPr/>
          <a:lstStyle/>
          <a:p>
            <a:r>
              <a:rPr lang="cs-CZ" dirty="0"/>
              <a:t>Okno CAT (CAT PANE)</a:t>
            </a:r>
          </a:p>
        </p:txBody>
      </p:sp>
      <p:pic>
        <p:nvPicPr>
          <p:cNvPr id="1026" name="Picture 2">
            <a:extLst>
              <a:ext uri="{FF2B5EF4-FFF2-40B4-BE49-F238E27FC236}">
                <a16:creationId xmlns:a16="http://schemas.microsoft.com/office/drawing/2014/main" id="{CEC1B213-1088-4843-8F1F-619231F544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30" b="11826"/>
          <a:stretch/>
        </p:blipFill>
        <p:spPr bwMode="auto">
          <a:xfrm>
            <a:off x="-3074068" y="1700808"/>
            <a:ext cx="12218068" cy="916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625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BC4F3119-DBBB-47A2-A4B8-0FB55C2921AB}"/>
              </a:ext>
            </a:extLst>
          </p:cNvPr>
          <p:cNvSpPr>
            <a:spLocks noGrp="1"/>
          </p:cNvSpPr>
          <p:nvPr>
            <p:ph idx="1"/>
          </p:nvPr>
        </p:nvSpPr>
        <p:spPr/>
        <p:txBody>
          <a:bodyPr/>
          <a:lstStyle/>
          <a:p>
            <a:r>
              <a:rPr lang="cs-CZ" dirty="0"/>
              <a:t>Výsledky z TM a TB</a:t>
            </a:r>
          </a:p>
          <a:p>
            <a:r>
              <a:rPr lang="cs-CZ" dirty="0"/>
              <a:t>Vyhledávání shody (</a:t>
            </a:r>
            <a:r>
              <a:rPr lang="cs-CZ" dirty="0" err="1"/>
              <a:t>concordance</a:t>
            </a:r>
            <a:r>
              <a:rPr lang="cs-CZ" dirty="0"/>
              <a:t> </a:t>
            </a:r>
            <a:r>
              <a:rPr lang="cs-CZ" dirty="0" err="1"/>
              <a:t>search</a:t>
            </a:r>
            <a:r>
              <a:rPr lang="cs-CZ" dirty="0"/>
              <a:t>)</a:t>
            </a:r>
          </a:p>
          <a:p>
            <a:r>
              <a:rPr lang="cs-CZ" dirty="0" err="1"/>
              <a:t>Tools</a:t>
            </a:r>
            <a:r>
              <a:rPr lang="cs-CZ" dirty="0"/>
              <a:t> - </a:t>
            </a:r>
            <a:r>
              <a:rPr lang="cs-CZ" dirty="0" err="1"/>
              <a:t>Search</a:t>
            </a:r>
            <a:r>
              <a:rPr lang="cs-CZ" dirty="0"/>
              <a:t> TM/TB nebo</a:t>
            </a:r>
          </a:p>
          <a:p>
            <a:r>
              <a:rPr lang="en-US" dirty="0"/>
              <a:t>CTRL+K (fuzzy search) </a:t>
            </a:r>
            <a:r>
              <a:rPr lang="cs-CZ" dirty="0"/>
              <a:t>či</a:t>
            </a:r>
            <a:r>
              <a:rPr lang="en-US" dirty="0"/>
              <a:t> CTRL+SHIFT+K (exact search)</a:t>
            </a:r>
            <a:endParaRPr lang="cs-CZ" dirty="0"/>
          </a:p>
          <a:p>
            <a:r>
              <a:rPr lang="cs-CZ" dirty="0" err="1"/>
              <a:t>Wildcard</a:t>
            </a:r>
            <a:r>
              <a:rPr lang="cs-CZ" dirty="0"/>
              <a:t> </a:t>
            </a:r>
            <a:r>
              <a:rPr lang="cs-CZ" dirty="0" err="1"/>
              <a:t>search</a:t>
            </a:r>
            <a:r>
              <a:rPr lang="cs-CZ" dirty="0"/>
              <a:t> </a:t>
            </a:r>
          </a:p>
          <a:p>
            <a:pPr lvl="1"/>
            <a:r>
              <a:rPr lang="cs-CZ" dirty="0"/>
              <a:t> * 0-vice znaků (</a:t>
            </a:r>
            <a:r>
              <a:rPr lang="cs-CZ" dirty="0" err="1"/>
              <a:t>mal</a:t>
            </a:r>
            <a:r>
              <a:rPr lang="cs-CZ" dirty="0"/>
              <a:t>*= malý, malá, maličký)</a:t>
            </a:r>
          </a:p>
          <a:p>
            <a:pPr lvl="1"/>
            <a:r>
              <a:rPr lang="cs-CZ" dirty="0"/>
              <a:t>? jeden znak (?os = kos, nos)</a:t>
            </a:r>
          </a:p>
          <a:p>
            <a:pPr lvl="1"/>
            <a:r>
              <a:rPr lang="cs-CZ" dirty="0"/>
              <a:t>„“ přesný sled znaků</a:t>
            </a:r>
          </a:p>
          <a:p>
            <a:pPr lvl="1"/>
            <a:endParaRPr lang="cs-CZ" dirty="0"/>
          </a:p>
        </p:txBody>
      </p:sp>
      <p:sp>
        <p:nvSpPr>
          <p:cNvPr id="3" name="Nadpis 2">
            <a:extLst>
              <a:ext uri="{FF2B5EF4-FFF2-40B4-BE49-F238E27FC236}">
                <a16:creationId xmlns:a16="http://schemas.microsoft.com/office/drawing/2014/main" id="{EBF8DA3D-24FA-49BE-98D7-45FCA717C275}"/>
              </a:ext>
            </a:extLst>
          </p:cNvPr>
          <p:cNvSpPr>
            <a:spLocks noGrp="1"/>
          </p:cNvSpPr>
          <p:nvPr>
            <p:ph type="title"/>
          </p:nvPr>
        </p:nvSpPr>
        <p:spPr/>
        <p:txBody>
          <a:bodyPr>
            <a:normAutofit fontScale="90000"/>
          </a:bodyPr>
          <a:lstStyle/>
          <a:p>
            <a:r>
              <a:rPr lang="cs-CZ" dirty="0"/>
              <a:t>Okno vyhledávání – </a:t>
            </a:r>
            <a:r>
              <a:rPr lang="cs-CZ" dirty="0" err="1"/>
              <a:t>Search</a:t>
            </a:r>
            <a:r>
              <a:rPr lang="cs-CZ" dirty="0"/>
              <a:t> pane</a:t>
            </a:r>
          </a:p>
        </p:txBody>
      </p:sp>
    </p:spTree>
    <p:extLst>
      <p:ext uri="{BB962C8B-B14F-4D97-AF65-F5344CB8AC3E}">
        <p14:creationId xmlns:p14="http://schemas.microsoft.com/office/powerpoint/2010/main" val="2862393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33096F11-DE95-49E6-BC5A-084B01713B25}"/>
              </a:ext>
            </a:extLst>
          </p:cNvPr>
          <p:cNvSpPr>
            <a:spLocks noGrp="1"/>
          </p:cNvSpPr>
          <p:nvPr>
            <p:ph idx="1"/>
          </p:nvPr>
        </p:nvSpPr>
        <p:spPr/>
        <p:txBody>
          <a:bodyPr/>
          <a:lstStyle/>
          <a:p>
            <a:pPr marL="624078" indent="-514350">
              <a:buAutoNum type="arabicPeriod"/>
            </a:pPr>
            <a:r>
              <a:rPr lang="cs-CZ" dirty="0"/>
              <a:t>Jak založit nový projekt</a:t>
            </a:r>
          </a:p>
          <a:p>
            <a:pPr marL="624078" indent="-514350">
              <a:buAutoNum type="arabicPeriod"/>
            </a:pPr>
            <a:r>
              <a:rPr lang="cs-CZ" dirty="0"/>
              <a:t>Hlavní funkce pro překládání</a:t>
            </a:r>
          </a:p>
          <a:p>
            <a:pPr marL="624078" indent="-514350">
              <a:buAutoNum type="arabicPeriod"/>
            </a:pPr>
            <a:r>
              <a:rPr lang="cs-CZ" dirty="0"/>
              <a:t>Zajištění kvality (QA – </a:t>
            </a:r>
            <a:r>
              <a:rPr lang="cs-CZ" dirty="0" err="1"/>
              <a:t>Quality</a:t>
            </a:r>
            <a:r>
              <a:rPr lang="cs-CZ" dirty="0"/>
              <a:t> </a:t>
            </a:r>
            <a:r>
              <a:rPr lang="cs-CZ" dirty="0" err="1"/>
              <a:t>assurance</a:t>
            </a:r>
            <a:r>
              <a:rPr lang="cs-CZ" dirty="0"/>
              <a:t>)</a:t>
            </a:r>
          </a:p>
          <a:p>
            <a:pPr marL="624078" indent="-514350">
              <a:buAutoNum type="arabicPeriod"/>
            </a:pPr>
            <a:r>
              <a:rPr lang="cs-CZ" dirty="0"/>
              <a:t>Další vlastnosti (Nastavení/Finance, časové pásmo, Analýza</a:t>
            </a:r>
          </a:p>
          <a:p>
            <a:pPr marL="109728" indent="0">
              <a:buNone/>
            </a:pPr>
            <a:endParaRPr lang="cs-CZ" dirty="0"/>
          </a:p>
          <a:p>
            <a:pPr marL="109728" indent="0" algn="ctr">
              <a:buNone/>
            </a:pPr>
            <a:r>
              <a:rPr lang="cs-CZ" sz="4000" dirty="0"/>
              <a:t>Memsource.com</a:t>
            </a:r>
          </a:p>
          <a:p>
            <a:pPr marL="109728" indent="0">
              <a:buNone/>
            </a:pPr>
            <a:endParaRPr lang="cs-CZ" dirty="0"/>
          </a:p>
        </p:txBody>
      </p:sp>
      <p:sp>
        <p:nvSpPr>
          <p:cNvPr id="3" name="Nadpis 2">
            <a:extLst>
              <a:ext uri="{FF2B5EF4-FFF2-40B4-BE49-F238E27FC236}">
                <a16:creationId xmlns:a16="http://schemas.microsoft.com/office/drawing/2014/main" id="{7AA1974D-808C-421C-AAD8-F8ED6E989CBD}"/>
              </a:ext>
            </a:extLst>
          </p:cNvPr>
          <p:cNvSpPr>
            <a:spLocks noGrp="1"/>
          </p:cNvSpPr>
          <p:nvPr>
            <p:ph type="title"/>
          </p:nvPr>
        </p:nvSpPr>
        <p:spPr/>
        <p:txBody>
          <a:bodyPr/>
          <a:lstStyle/>
          <a:p>
            <a:pPr algn="ctr"/>
            <a:r>
              <a:rPr lang="cs-CZ" dirty="0"/>
              <a:t>Jdeme na to!</a:t>
            </a:r>
          </a:p>
        </p:txBody>
      </p:sp>
    </p:spTree>
    <p:extLst>
      <p:ext uri="{BB962C8B-B14F-4D97-AF65-F5344CB8AC3E}">
        <p14:creationId xmlns:p14="http://schemas.microsoft.com/office/powerpoint/2010/main" val="4232951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A9088E8-7DA0-430D-8D02-F5F2C20601DD}"/>
              </a:ext>
            </a:extLst>
          </p:cNvPr>
          <p:cNvSpPr>
            <a:spLocks noGrp="1"/>
          </p:cNvSpPr>
          <p:nvPr>
            <p:ph type="title"/>
          </p:nvPr>
        </p:nvSpPr>
        <p:spPr>
          <a:xfrm>
            <a:off x="457200" y="273050"/>
            <a:ext cx="8229600" cy="1143000"/>
          </a:xfrm>
        </p:spPr>
        <p:txBody>
          <a:bodyPr anchor="ctr">
            <a:normAutofit/>
          </a:bodyPr>
          <a:lstStyle/>
          <a:p>
            <a:r>
              <a:rPr lang="cs-CZ" dirty="0"/>
              <a:t>Zdroje</a:t>
            </a:r>
          </a:p>
        </p:txBody>
      </p:sp>
      <p:sp>
        <p:nvSpPr>
          <p:cNvPr id="11" name="Text Placeholder 2">
            <a:extLst>
              <a:ext uri="{FF2B5EF4-FFF2-40B4-BE49-F238E27FC236}">
                <a16:creationId xmlns:a16="http://schemas.microsoft.com/office/drawing/2014/main" id="{07215E7F-2116-48B0-B8B1-A67F94BACFBF}"/>
              </a:ext>
            </a:extLst>
          </p:cNvPr>
          <p:cNvSpPr>
            <a:spLocks noGrp="1"/>
          </p:cNvSpPr>
          <p:nvPr>
            <p:ph type="body" idx="1"/>
          </p:nvPr>
        </p:nvSpPr>
        <p:spPr>
          <a:xfrm>
            <a:off x="457200" y="5410200"/>
            <a:ext cx="4040188" cy="762000"/>
          </a:xfrm>
        </p:spPr>
        <p:txBody>
          <a:bodyPr/>
          <a:lstStyle/>
          <a:p>
            <a:endParaRPr lang="en-US"/>
          </a:p>
        </p:txBody>
      </p:sp>
      <p:sp>
        <p:nvSpPr>
          <p:cNvPr id="10" name="Text Placeholder 3">
            <a:extLst>
              <a:ext uri="{FF2B5EF4-FFF2-40B4-BE49-F238E27FC236}">
                <a16:creationId xmlns:a16="http://schemas.microsoft.com/office/drawing/2014/main" id="{0B8E3E93-6264-46E4-A5D4-5F4E32E261CA}"/>
              </a:ext>
            </a:extLst>
          </p:cNvPr>
          <p:cNvSpPr>
            <a:spLocks noGrp="1"/>
          </p:cNvSpPr>
          <p:nvPr>
            <p:ph type="body" sz="half" idx="3"/>
          </p:nvPr>
        </p:nvSpPr>
        <p:spPr>
          <a:xfrm>
            <a:off x="4645026" y="5410200"/>
            <a:ext cx="4041775" cy="762000"/>
          </a:xfrm>
        </p:spPr>
        <p:txBody>
          <a:bodyPr/>
          <a:lstStyle/>
          <a:p>
            <a:endParaRPr lang="en-US"/>
          </a:p>
        </p:txBody>
      </p:sp>
      <p:sp>
        <p:nvSpPr>
          <p:cNvPr id="2" name="Zástupný obsah 1">
            <a:extLst>
              <a:ext uri="{FF2B5EF4-FFF2-40B4-BE49-F238E27FC236}">
                <a16:creationId xmlns:a16="http://schemas.microsoft.com/office/drawing/2014/main" id="{A1CE51D7-26B2-491D-B2ED-72EA2DE0C3E2}"/>
              </a:ext>
            </a:extLst>
          </p:cNvPr>
          <p:cNvSpPr>
            <a:spLocks noGrp="1"/>
          </p:cNvSpPr>
          <p:nvPr>
            <p:ph sz="quarter" idx="2"/>
          </p:nvPr>
        </p:nvSpPr>
        <p:spPr>
          <a:xfrm>
            <a:off x="457200" y="1444294"/>
            <a:ext cx="4040188" cy="3941763"/>
          </a:xfrm>
        </p:spPr>
        <p:txBody>
          <a:bodyPr>
            <a:normAutofit fontScale="92500"/>
          </a:bodyPr>
          <a:lstStyle/>
          <a:p>
            <a:endParaRPr lang="cs-CZ" dirty="0"/>
          </a:p>
          <a:p>
            <a:endParaRPr lang="cs-CZ" dirty="0"/>
          </a:p>
        </p:txBody>
      </p:sp>
      <p:sp>
        <p:nvSpPr>
          <p:cNvPr id="12" name="Content Placeholder 5">
            <a:extLst>
              <a:ext uri="{FF2B5EF4-FFF2-40B4-BE49-F238E27FC236}">
                <a16:creationId xmlns:a16="http://schemas.microsoft.com/office/drawing/2014/main" id="{D056D8A3-B9CD-42A1-8029-6EEDBDBC5F40}"/>
              </a:ext>
            </a:extLst>
          </p:cNvPr>
          <p:cNvSpPr>
            <a:spLocks noGrp="1"/>
          </p:cNvSpPr>
          <p:nvPr>
            <p:ph sz="quarter" idx="4"/>
          </p:nvPr>
        </p:nvSpPr>
        <p:spPr>
          <a:xfrm>
            <a:off x="611561" y="1444294"/>
            <a:ext cx="8075240" cy="3941763"/>
          </a:xfrm>
        </p:spPr>
        <p:txBody>
          <a:bodyPr>
            <a:normAutofit fontScale="92500"/>
          </a:bodyPr>
          <a:lstStyle/>
          <a:p>
            <a:r>
              <a:rPr lang="cs-CZ" u="sng" dirty="0">
                <a:hlinkClick r:id="rId2">
                  <a:extLst>
                    <a:ext uri="{A12FA001-AC4F-418D-AE19-62706E023703}">
                      <ahyp:hlinkClr xmlns:ahyp="http://schemas.microsoft.com/office/drawing/2018/hyperlinkcolor" val="tx"/>
                    </a:ext>
                  </a:extLst>
                </a:hlinkClick>
              </a:rPr>
              <a:t>Nejnutnější základy: </a:t>
            </a:r>
            <a:r>
              <a:rPr lang="cs-CZ" u="sng" dirty="0">
                <a:solidFill>
                  <a:schemeClr val="accent3"/>
                </a:solidFill>
                <a:hlinkClick r:id="rId2">
                  <a:extLst>
                    <a:ext uri="{A12FA001-AC4F-418D-AE19-62706E023703}">
                      <ahyp:hlinkClr xmlns:ahyp="http://schemas.microsoft.com/office/drawing/2018/hyperlinkcolor" val="tx"/>
                    </a:ext>
                  </a:extLst>
                </a:hlinkClick>
              </a:rPr>
              <a:t>https://www.youtube.com/watch?v=VRdGM8ZhVEA</a:t>
            </a:r>
          </a:p>
          <a:p>
            <a:r>
              <a:rPr lang="cs-CZ" u="sng" dirty="0">
                <a:hlinkClick r:id="rId2">
                  <a:extLst>
                    <a:ext uri="{A12FA001-AC4F-418D-AE19-62706E023703}">
                      <ahyp:hlinkClr xmlns:ahyp="http://schemas.microsoft.com/office/drawing/2018/hyperlinkcolor" val="tx"/>
                    </a:ext>
                  </a:extLst>
                </a:hlinkClick>
              </a:rPr>
              <a:t>Návod popis: </a:t>
            </a:r>
            <a:r>
              <a:rPr lang="en-US" dirty="0">
                <a:solidFill>
                  <a:srgbClr val="FF8119"/>
                </a:solidFill>
                <a:hlinkClick r:id="rId2">
                  <a:extLst>
                    <a:ext uri="{A12FA001-AC4F-418D-AE19-62706E023703}">
                      <ahyp:hlinkClr xmlns:ahyp="http://schemas.microsoft.com/office/drawing/2018/hyperlinkcolor" val="tx"/>
                    </a:ext>
                  </a:extLst>
                </a:hlinkClick>
              </a:rPr>
              <a:t>https://help.memsource.com/hc/en-us/articles/360005113411-Getting-Started-for-Linguists</a:t>
            </a:r>
            <a:endParaRPr lang="cs-CZ" dirty="0"/>
          </a:p>
          <a:p>
            <a:r>
              <a:rPr lang="cs-CZ" u="sng" dirty="0" err="1">
                <a:hlinkClick r:id="rId3">
                  <a:extLst>
                    <a:ext uri="{A12FA001-AC4F-418D-AE19-62706E023703}">
                      <ahyp:hlinkClr xmlns:ahyp="http://schemas.microsoft.com/office/drawing/2018/hyperlinkcolor" val="tx"/>
                    </a:ext>
                  </a:extLst>
                </a:hlinkClick>
              </a:rPr>
              <a:t>Deepl</a:t>
            </a:r>
            <a:r>
              <a:rPr lang="cs-CZ" u="sng" dirty="0">
                <a:hlinkClick r:id="rId3">
                  <a:extLst>
                    <a:ext uri="{A12FA001-AC4F-418D-AE19-62706E023703}">
                      <ahyp:hlinkClr xmlns:ahyp="http://schemas.microsoft.com/office/drawing/2018/hyperlinkcolor" val="tx"/>
                    </a:ext>
                  </a:extLst>
                </a:hlinkClick>
              </a:rPr>
              <a:t>:</a:t>
            </a:r>
            <a:r>
              <a:rPr lang="cs-CZ" dirty="0">
                <a:solidFill>
                  <a:srgbClr val="FF8119"/>
                </a:solidFill>
                <a:hlinkClick r:id="rId3">
                  <a:extLst>
                    <a:ext uri="{A12FA001-AC4F-418D-AE19-62706E023703}">
                      <ahyp:hlinkClr xmlns:ahyp="http://schemas.microsoft.com/office/drawing/2018/hyperlinkcolor" val="tx"/>
                    </a:ext>
                  </a:extLst>
                </a:hlinkClick>
              </a:rPr>
              <a:t> </a:t>
            </a:r>
            <a:r>
              <a:rPr lang="en-US" dirty="0">
                <a:solidFill>
                  <a:srgbClr val="FF8119"/>
                </a:solidFill>
                <a:hlinkClick r:id="rId3">
                  <a:extLst>
                    <a:ext uri="{A12FA001-AC4F-418D-AE19-62706E023703}">
                      <ahyp:hlinkClr xmlns:ahyp="http://schemas.microsoft.com/office/drawing/2018/hyperlinkcolor" val="tx"/>
                    </a:ext>
                  </a:extLst>
                </a:hlinkClick>
              </a:rPr>
              <a:t>https://www.zive.cz/clanky/google-translate-nasel-premozitele-vyzkouseli-jsme-prekladac-deepl/sc-3-a-209820/default.aspx#part=3</a:t>
            </a:r>
            <a:endParaRPr lang="cs-CZ" dirty="0"/>
          </a:p>
          <a:p>
            <a:r>
              <a:rPr lang="cs-CZ" u="sng" dirty="0" err="1">
                <a:hlinkClick r:id="rId4">
                  <a:extLst>
                    <a:ext uri="{A12FA001-AC4F-418D-AE19-62706E023703}">
                      <ahyp:hlinkClr xmlns:ahyp="http://schemas.microsoft.com/office/drawing/2018/hyperlinkcolor" val="tx"/>
                    </a:ext>
                  </a:extLst>
                </a:hlinkClick>
              </a:rPr>
              <a:t>Podcast</a:t>
            </a:r>
            <a:r>
              <a:rPr lang="cs-CZ" u="sng" dirty="0">
                <a:hlinkClick r:id="rId4">
                  <a:extLst>
                    <a:ext uri="{A12FA001-AC4F-418D-AE19-62706E023703}">
                      <ahyp:hlinkClr xmlns:ahyp="http://schemas.microsoft.com/office/drawing/2018/hyperlinkcolor" val="tx"/>
                    </a:ext>
                  </a:extLst>
                </a:hlinkClick>
              </a:rPr>
              <a:t> s Davidem </a:t>
            </a:r>
            <a:r>
              <a:rPr lang="cs-CZ" u="sng" dirty="0" err="1">
                <a:hlinkClick r:id="rId4">
                  <a:extLst>
                    <a:ext uri="{A12FA001-AC4F-418D-AE19-62706E023703}">
                      <ahyp:hlinkClr xmlns:ahyp="http://schemas.microsoft.com/office/drawing/2018/hyperlinkcolor" val="tx"/>
                    </a:ext>
                  </a:extLst>
                </a:hlinkClick>
              </a:rPr>
              <a:t>Čankem</a:t>
            </a:r>
            <a:r>
              <a:rPr lang="cs-CZ" dirty="0">
                <a:solidFill>
                  <a:srgbClr val="FF8119"/>
                </a:solidFill>
                <a:hlinkClick r:id="rId4">
                  <a:extLst>
                    <a:ext uri="{A12FA001-AC4F-418D-AE19-62706E023703}">
                      <ahyp:hlinkClr xmlns:ahyp="http://schemas.microsoft.com/office/drawing/2018/hyperlinkcolor" val="tx"/>
                    </a:ext>
                  </a:extLst>
                </a:hlinkClick>
              </a:rPr>
              <a:t> – zakladatel </a:t>
            </a:r>
            <a:r>
              <a:rPr lang="cs-CZ" dirty="0" err="1">
                <a:solidFill>
                  <a:srgbClr val="FF8119"/>
                </a:solidFill>
                <a:hlinkClick r:id="rId4">
                  <a:extLst>
                    <a:ext uri="{A12FA001-AC4F-418D-AE19-62706E023703}">
                      <ahyp:hlinkClr xmlns:ahyp="http://schemas.microsoft.com/office/drawing/2018/hyperlinkcolor" val="tx"/>
                    </a:ext>
                  </a:extLst>
                </a:hlinkClick>
              </a:rPr>
              <a:t>Memsource</a:t>
            </a:r>
            <a:r>
              <a:rPr lang="cs-CZ" dirty="0">
                <a:solidFill>
                  <a:srgbClr val="FF8119"/>
                </a:solidFill>
                <a:hlinkClick r:id="rId4">
                  <a:extLst>
                    <a:ext uri="{A12FA001-AC4F-418D-AE19-62706E023703}">
                      <ahyp:hlinkClr xmlns:ahyp="http://schemas.microsoft.com/office/drawing/2018/hyperlinkcolor" val="tx"/>
                    </a:ext>
                  </a:extLst>
                </a:hlinkClick>
              </a:rPr>
              <a:t> </a:t>
            </a:r>
            <a:r>
              <a:rPr lang="en-US" dirty="0">
                <a:solidFill>
                  <a:srgbClr val="FF8119"/>
                </a:solidFill>
                <a:hlinkClick r:id="rId4">
                  <a:extLst>
                    <a:ext uri="{A12FA001-AC4F-418D-AE19-62706E023703}">
                      <ahyp:hlinkClr xmlns:ahyp="http://schemas.microsoft.com/office/drawing/2018/hyperlinkcolor" val="tx"/>
                    </a:ext>
                  </a:extLst>
                </a:hlinkClick>
              </a:rPr>
              <a:t>https://www.youtube.com/watch?v=wzNGmsMwvng</a:t>
            </a:r>
            <a:endParaRPr lang="cs-CZ" dirty="0"/>
          </a:p>
          <a:p>
            <a:endParaRPr lang="en-US" dirty="0"/>
          </a:p>
        </p:txBody>
      </p:sp>
    </p:spTree>
    <p:extLst>
      <p:ext uri="{BB962C8B-B14F-4D97-AF65-F5344CB8AC3E}">
        <p14:creationId xmlns:p14="http://schemas.microsoft.com/office/powerpoint/2010/main" val="1666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p:txBody>
          <a:bodyPr>
            <a:normAutofit/>
          </a:bodyPr>
          <a:lstStyle/>
          <a:p>
            <a:endParaRPr lang="cs-CZ" dirty="0"/>
          </a:p>
          <a:p>
            <a:r>
              <a:rPr lang="cs-CZ" dirty="0"/>
              <a:t>Jaké máte zkušenosti s překlady? Kde hledáte zakázky? </a:t>
            </a:r>
          </a:p>
          <a:p>
            <a:endParaRPr lang="cs-CZ" dirty="0"/>
          </a:p>
          <a:p>
            <a:r>
              <a:rPr lang="cs-CZ" dirty="0"/>
              <a:t>Rozumíte anglicky?</a:t>
            </a:r>
          </a:p>
          <a:p>
            <a:pPr marL="109728" indent="0">
              <a:buNone/>
            </a:pPr>
            <a:endParaRPr lang="cs-CZ" dirty="0"/>
          </a:p>
          <a:p>
            <a:r>
              <a:rPr lang="cs-CZ" dirty="0"/>
              <a:t>Co už víte o CAT-</a:t>
            </a:r>
            <a:r>
              <a:rPr lang="cs-CZ" dirty="0" err="1"/>
              <a:t>Tools</a:t>
            </a:r>
            <a:r>
              <a:rPr lang="cs-CZ" dirty="0"/>
              <a:t>?</a:t>
            </a:r>
          </a:p>
          <a:p>
            <a:endParaRPr lang="cs-CZ" dirty="0"/>
          </a:p>
          <a:p>
            <a:endParaRPr lang="cs-CZ" dirty="0"/>
          </a:p>
        </p:txBody>
      </p:sp>
      <p:sp>
        <p:nvSpPr>
          <p:cNvPr id="4" name="Nadpis 3"/>
          <p:cNvSpPr>
            <a:spLocks noGrp="1"/>
          </p:cNvSpPr>
          <p:nvPr>
            <p:ph type="title"/>
          </p:nvPr>
        </p:nvSpPr>
        <p:spPr/>
        <p:txBody>
          <a:bodyPr/>
          <a:lstStyle/>
          <a:p>
            <a:pPr algn="ctr"/>
            <a:r>
              <a:rPr lang="cs-CZ" dirty="0"/>
              <a:t>Otázky pro Vás</a:t>
            </a:r>
          </a:p>
        </p:txBody>
      </p:sp>
    </p:spTree>
    <p:extLst>
      <p:ext uri="{BB962C8B-B14F-4D97-AF65-F5344CB8AC3E}">
        <p14:creationId xmlns:p14="http://schemas.microsoft.com/office/powerpoint/2010/main" val="70338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1988840"/>
            <a:ext cx="8229600" cy="1143000"/>
          </a:xfrm>
        </p:spPr>
        <p:txBody>
          <a:bodyPr>
            <a:normAutofit fontScale="90000"/>
          </a:bodyPr>
          <a:lstStyle/>
          <a:p>
            <a:pPr algn="ctr"/>
            <a:br>
              <a:rPr lang="cs-CZ" dirty="0"/>
            </a:br>
            <a:br>
              <a:rPr lang="cs-CZ" dirty="0"/>
            </a:br>
            <a:r>
              <a:rPr lang="cs-CZ" dirty="0"/>
              <a:t>Strojový překlad</a:t>
            </a:r>
            <a:br>
              <a:rPr lang="cs-CZ" dirty="0"/>
            </a:br>
            <a:br>
              <a:rPr lang="cs-CZ" dirty="0"/>
            </a:br>
            <a:r>
              <a:rPr lang="cs-CZ" dirty="0"/>
              <a:t>x </a:t>
            </a:r>
            <a:br>
              <a:rPr lang="cs-CZ" dirty="0"/>
            </a:br>
            <a:br>
              <a:rPr lang="cs-CZ" dirty="0"/>
            </a:br>
            <a:r>
              <a:rPr lang="cs-CZ" dirty="0"/>
              <a:t>Počítačem podporovaný překlad</a:t>
            </a:r>
          </a:p>
        </p:txBody>
      </p:sp>
    </p:spTree>
    <p:extLst>
      <p:ext uri="{BB962C8B-B14F-4D97-AF65-F5344CB8AC3E}">
        <p14:creationId xmlns:p14="http://schemas.microsoft.com/office/powerpoint/2010/main" val="1366761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Potřebujeme ještě překladatele?</a:t>
            </a:r>
          </a:p>
        </p:txBody>
      </p:sp>
      <p:pic>
        <p:nvPicPr>
          <p:cNvPr id="1026" name="Picture 2" descr="Image result for falsche übersetzung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394798"/>
            <a:ext cx="7874000" cy="33020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E6FF442C-23F7-4F20-8305-D09162E7BD34}"/>
              </a:ext>
            </a:extLst>
          </p:cNvPr>
          <p:cNvPicPr>
            <a:picLocks noChangeAspect="1"/>
          </p:cNvPicPr>
          <p:nvPr/>
        </p:nvPicPr>
        <p:blipFill>
          <a:blip r:embed="rId3"/>
          <a:stretch>
            <a:fillRect/>
          </a:stretch>
        </p:blipFill>
        <p:spPr>
          <a:xfrm>
            <a:off x="1414462" y="3449176"/>
            <a:ext cx="6315075" cy="3286125"/>
          </a:xfrm>
          <a:prstGeom prst="rect">
            <a:avLst/>
          </a:prstGeom>
        </p:spPr>
      </p:pic>
    </p:spTree>
    <p:extLst>
      <p:ext uri="{BB962C8B-B14F-4D97-AF65-F5344CB8AC3E}">
        <p14:creationId xmlns:p14="http://schemas.microsoft.com/office/powerpoint/2010/main" val="3805926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C38AE67A-3419-4D98-9BE8-A7B931C9710C}"/>
              </a:ext>
            </a:extLst>
          </p:cNvPr>
          <p:cNvSpPr>
            <a:spLocks noGrp="1"/>
          </p:cNvSpPr>
          <p:nvPr>
            <p:ph idx="1"/>
          </p:nvPr>
        </p:nvSpPr>
        <p:spPr/>
        <p:txBody>
          <a:bodyPr/>
          <a:lstStyle/>
          <a:p>
            <a:r>
              <a:rPr lang="cs-CZ" dirty="0"/>
              <a:t>Instrukce od klienta</a:t>
            </a:r>
          </a:p>
          <a:p>
            <a:r>
              <a:rPr lang="cs-CZ" dirty="0"/>
              <a:t>Krásná literatura</a:t>
            </a:r>
          </a:p>
          <a:p>
            <a:r>
              <a:rPr lang="cs-CZ" dirty="0"/>
              <a:t>Lokalizace</a:t>
            </a:r>
          </a:p>
          <a:p>
            <a:r>
              <a:rPr lang="cs-CZ" dirty="0" err="1"/>
              <a:t>Posteditace</a:t>
            </a:r>
            <a:endParaRPr lang="cs-CZ" dirty="0"/>
          </a:p>
          <a:p>
            <a:r>
              <a:rPr lang="cs-CZ" dirty="0" err="1"/>
              <a:t>DeepL</a:t>
            </a:r>
            <a:endParaRPr lang="cs-CZ" dirty="0"/>
          </a:p>
        </p:txBody>
      </p:sp>
      <p:sp>
        <p:nvSpPr>
          <p:cNvPr id="3" name="Nadpis 2">
            <a:extLst>
              <a:ext uri="{FF2B5EF4-FFF2-40B4-BE49-F238E27FC236}">
                <a16:creationId xmlns:a16="http://schemas.microsoft.com/office/drawing/2014/main" id="{C9EA7315-9159-4B1A-8347-C5EF9ACA9F72}"/>
              </a:ext>
            </a:extLst>
          </p:cNvPr>
          <p:cNvSpPr>
            <a:spLocks noGrp="1"/>
          </p:cNvSpPr>
          <p:nvPr>
            <p:ph type="title"/>
          </p:nvPr>
        </p:nvSpPr>
        <p:spPr/>
        <p:txBody>
          <a:bodyPr>
            <a:normAutofit fontScale="90000"/>
          </a:bodyPr>
          <a:lstStyle/>
          <a:p>
            <a:r>
              <a:rPr lang="cs-CZ" dirty="0"/>
              <a:t>Potřebujeme ještě překladatele?</a:t>
            </a:r>
          </a:p>
        </p:txBody>
      </p:sp>
    </p:spTree>
    <p:extLst>
      <p:ext uri="{BB962C8B-B14F-4D97-AF65-F5344CB8AC3E}">
        <p14:creationId xmlns:p14="http://schemas.microsoft.com/office/powerpoint/2010/main" val="425576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BF38095B-887B-4757-A8F9-5AF3AFEB0CED}"/>
              </a:ext>
            </a:extLst>
          </p:cNvPr>
          <p:cNvSpPr>
            <a:spLocks noGrp="1"/>
          </p:cNvSpPr>
          <p:nvPr>
            <p:ph idx="1"/>
          </p:nvPr>
        </p:nvSpPr>
        <p:spPr>
          <a:xfrm>
            <a:off x="1284784" y="3199796"/>
            <a:ext cx="8229600" cy="4525963"/>
          </a:xfrm>
        </p:spPr>
        <p:txBody>
          <a:bodyPr/>
          <a:lstStyle/>
          <a:p>
            <a:endParaRPr lang="cs-CZ" dirty="0"/>
          </a:p>
        </p:txBody>
      </p:sp>
      <p:sp>
        <p:nvSpPr>
          <p:cNvPr id="3" name="Nadpis 2">
            <a:extLst>
              <a:ext uri="{FF2B5EF4-FFF2-40B4-BE49-F238E27FC236}">
                <a16:creationId xmlns:a16="http://schemas.microsoft.com/office/drawing/2014/main" id="{FE7247C3-26FF-423B-A756-050CAAAE7A95}"/>
              </a:ext>
            </a:extLst>
          </p:cNvPr>
          <p:cNvSpPr>
            <a:spLocks noGrp="1"/>
          </p:cNvSpPr>
          <p:nvPr>
            <p:ph type="title"/>
          </p:nvPr>
        </p:nvSpPr>
        <p:spPr/>
        <p:txBody>
          <a:bodyPr/>
          <a:lstStyle/>
          <a:p>
            <a:r>
              <a:rPr lang="cs-CZ" dirty="0" err="1"/>
              <a:t>Posteditace</a:t>
            </a:r>
            <a:endParaRPr lang="cs-CZ" dirty="0"/>
          </a:p>
        </p:txBody>
      </p:sp>
      <p:sp>
        <p:nvSpPr>
          <p:cNvPr id="4" name="Rectangle 2">
            <a:extLst>
              <a:ext uri="{FF2B5EF4-FFF2-40B4-BE49-F238E27FC236}">
                <a16:creationId xmlns:a16="http://schemas.microsoft.com/office/drawing/2014/main" id="{68FCA9B3-06E1-40E3-B895-E3BCB84F5585}"/>
              </a:ext>
            </a:extLst>
          </p:cNvPr>
          <p:cNvSpPr>
            <a:spLocks noChangeArrowheads="1"/>
          </p:cNvSpPr>
          <p:nvPr/>
        </p:nvSpPr>
        <p:spPr bwMode="auto">
          <a:xfrm>
            <a:off x="827584" y="17184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1025" name="Obrázek 1">
            <a:extLst>
              <a:ext uri="{FF2B5EF4-FFF2-40B4-BE49-F238E27FC236}">
                <a16:creationId xmlns:a16="http://schemas.microsoft.com/office/drawing/2014/main" id="{079DE026-E146-4DDE-8871-2340D7B9B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76790"/>
            <a:ext cx="8008294" cy="34844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CC942DC9-4442-48F8-872D-09B1F189D497}"/>
              </a:ext>
            </a:extLst>
          </p:cNvPr>
          <p:cNvSpPr>
            <a:spLocks noChangeArrowheads="1"/>
          </p:cNvSpPr>
          <p:nvPr/>
        </p:nvSpPr>
        <p:spPr bwMode="auto">
          <a:xfrm>
            <a:off x="1763688" y="5692954"/>
            <a:ext cx="34948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 </a:t>
            </a:r>
            <a:r>
              <a:rPr kumimoji="0" lang="cs-CZ" altLang="cs-CZ"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https://www.youtube.com/watch?v=wiWt-issb2o</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5408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C38AE67A-3419-4D98-9BE8-A7B931C9710C}"/>
              </a:ext>
            </a:extLst>
          </p:cNvPr>
          <p:cNvSpPr>
            <a:spLocks noGrp="1"/>
          </p:cNvSpPr>
          <p:nvPr>
            <p:ph idx="1"/>
          </p:nvPr>
        </p:nvSpPr>
        <p:spPr>
          <a:xfrm>
            <a:off x="457200" y="1196752"/>
            <a:ext cx="8229600" cy="5040560"/>
          </a:xfrm>
        </p:spPr>
        <p:txBody>
          <a:bodyPr>
            <a:normAutofit fontScale="77500" lnSpcReduction="20000"/>
          </a:bodyPr>
          <a:lstStyle/>
          <a:p>
            <a:pPr algn="l" fontAlgn="base"/>
            <a:r>
              <a:rPr lang="cs-CZ" sz="2900" b="1" i="0" dirty="0">
                <a:solidFill>
                  <a:srgbClr val="000000"/>
                </a:solidFill>
                <a:effectLst/>
                <a:latin typeface="Open Sans" panose="020B0606030504020204" pitchFamily="34" charset="0"/>
              </a:rPr>
              <a:t>Překlad do češtiny (</a:t>
            </a:r>
            <a:r>
              <a:rPr lang="cs-CZ" sz="2900" b="1" i="0" dirty="0" err="1">
                <a:solidFill>
                  <a:srgbClr val="000000"/>
                </a:solidFill>
                <a:effectLst/>
                <a:latin typeface="Open Sans" panose="020B0606030504020204" pitchFamily="34" charset="0"/>
              </a:rPr>
              <a:t>DeepL</a:t>
            </a:r>
            <a:r>
              <a:rPr lang="cs-CZ" sz="2900" b="1" i="0" dirty="0">
                <a:solidFill>
                  <a:srgbClr val="000000"/>
                </a:solidFill>
                <a:effectLst/>
                <a:latin typeface="Open Sans" panose="020B0606030504020204" pitchFamily="34" charset="0"/>
              </a:rPr>
              <a:t>)</a:t>
            </a:r>
            <a:endParaRPr lang="cs-CZ" sz="2900" b="0" i="0" dirty="0">
              <a:solidFill>
                <a:srgbClr val="000000"/>
              </a:solidFill>
              <a:effectLst/>
              <a:latin typeface="Open Sans" panose="020B0606030504020204" pitchFamily="34" charset="0"/>
            </a:endParaRPr>
          </a:p>
          <a:p>
            <a:pPr marL="109728" indent="0" algn="l" fontAlgn="base">
              <a:buNone/>
            </a:pPr>
            <a:r>
              <a:rPr lang="cs-CZ" sz="2900" b="0" i="0" dirty="0">
                <a:solidFill>
                  <a:srgbClr val="000000"/>
                </a:solidFill>
                <a:effectLst/>
                <a:latin typeface="Open Sans" panose="020B0606030504020204" pitchFamily="34" charset="0"/>
              </a:rPr>
              <a:t>Největším poutem je jazyk… Slova jsou jediné věci, které přetrvávají navždy. Nejohromnější monumenty nebo zázraky techniky se rozpadají pod rukou Času. Pyramidy plesniví, mosty rezaví, kanály se zasypávají, železniční trať pokrývá tráva; ale slova vyřčená před dvěma či třemi tisíci lety s námi zůstávají i dnes, ne jako pouhé relikty minulosti, ale s celou svou nedotčenou životní silou.</a:t>
            </a:r>
          </a:p>
          <a:p>
            <a:pPr algn="l" fontAlgn="base"/>
            <a:r>
              <a:rPr lang="cs-CZ" sz="2900" b="1" i="0" dirty="0">
                <a:solidFill>
                  <a:srgbClr val="000000"/>
                </a:solidFill>
                <a:effectLst/>
                <a:latin typeface="Open Sans" panose="020B0606030504020204" pitchFamily="34" charset="0"/>
              </a:rPr>
              <a:t>Překlad do češtiny (Google)</a:t>
            </a:r>
            <a:endParaRPr lang="cs-CZ" sz="2900" b="0" i="0" dirty="0">
              <a:solidFill>
                <a:srgbClr val="000000"/>
              </a:solidFill>
              <a:effectLst/>
              <a:latin typeface="Open Sans" panose="020B0606030504020204" pitchFamily="34" charset="0"/>
            </a:endParaRPr>
          </a:p>
          <a:p>
            <a:pPr marL="109728" indent="0" algn="l" fontAlgn="base">
              <a:buNone/>
            </a:pPr>
            <a:r>
              <a:rPr lang="cs-CZ" sz="2900" b="0" i="0" dirty="0">
                <a:solidFill>
                  <a:srgbClr val="000000"/>
                </a:solidFill>
                <a:effectLst/>
                <a:latin typeface="Open Sans" panose="020B0606030504020204" pitchFamily="34" charset="0"/>
              </a:rPr>
              <a:t>Největší kravatou ze všech je jazyk… Slova jsou jediné věci, které trvají na věky. Ty nejúžasnější památky nebo zázraky inženýrství se rozpadají pod rukou času. Tvarovka pyramid, mosty rezavé, kanály se zaplňují, tráva pokrývá železniční trať; ale slova, která byla vyřčena před dvěma nebo třemi tisíci lety, s námi zůstávají i dnes, ne jako pouhé relikvie minulosti, ale s celou jejich nedotčenou životní silou.</a:t>
            </a:r>
          </a:p>
          <a:p>
            <a:pPr marL="109728" indent="0" algn="l" fontAlgn="base">
              <a:buNone/>
            </a:pPr>
            <a:r>
              <a:rPr lang="cs-CZ" sz="2300" b="0" i="0" dirty="0">
                <a:solidFill>
                  <a:srgbClr val="000000"/>
                </a:solidFill>
                <a:effectLst/>
                <a:latin typeface="Open Sans" panose="020B0606030504020204" pitchFamily="34" charset="0"/>
                <a:hlinkClick r:id="rId2"/>
              </a:rPr>
              <a:t>https://www.zive.cz/clanky/google-translate-nasel-premozitele-vyzkouseli-jsme-prekladac-deepl/sc-3-a-209820/default.aspx#part=3</a:t>
            </a:r>
            <a:endParaRPr lang="cs-CZ" sz="2300" b="0" i="0" dirty="0">
              <a:solidFill>
                <a:srgbClr val="000000"/>
              </a:solidFill>
              <a:effectLst/>
              <a:latin typeface="Open Sans" panose="020B0606030504020204" pitchFamily="34" charset="0"/>
            </a:endParaRPr>
          </a:p>
          <a:p>
            <a:pPr marL="109728" indent="0" algn="l" fontAlgn="base">
              <a:buNone/>
            </a:pPr>
            <a:endParaRPr lang="cs-CZ" b="0" i="0" dirty="0">
              <a:solidFill>
                <a:srgbClr val="000000"/>
              </a:solidFill>
              <a:effectLst/>
              <a:latin typeface="Open Sans" panose="020B0606030504020204" pitchFamily="34" charset="0"/>
            </a:endParaRPr>
          </a:p>
        </p:txBody>
      </p:sp>
      <p:sp>
        <p:nvSpPr>
          <p:cNvPr id="3" name="Nadpis 2">
            <a:extLst>
              <a:ext uri="{FF2B5EF4-FFF2-40B4-BE49-F238E27FC236}">
                <a16:creationId xmlns:a16="http://schemas.microsoft.com/office/drawing/2014/main" id="{C9EA7315-9159-4B1A-8347-C5EF9ACA9F72}"/>
              </a:ext>
            </a:extLst>
          </p:cNvPr>
          <p:cNvSpPr>
            <a:spLocks noGrp="1"/>
          </p:cNvSpPr>
          <p:nvPr>
            <p:ph type="title"/>
          </p:nvPr>
        </p:nvSpPr>
        <p:spPr/>
        <p:txBody>
          <a:bodyPr>
            <a:normAutofit fontScale="90000"/>
          </a:bodyPr>
          <a:lstStyle/>
          <a:p>
            <a:r>
              <a:rPr lang="cs-CZ" dirty="0"/>
              <a:t>Potřebujeme ještě překladatele?</a:t>
            </a:r>
          </a:p>
        </p:txBody>
      </p:sp>
    </p:spTree>
    <p:extLst>
      <p:ext uri="{BB962C8B-B14F-4D97-AF65-F5344CB8AC3E}">
        <p14:creationId xmlns:p14="http://schemas.microsoft.com/office/powerpoint/2010/main" val="3055405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91985" y="2420888"/>
            <a:ext cx="8229600" cy="3548303"/>
          </a:xfrm>
        </p:spPr>
        <p:txBody>
          <a:bodyPr>
            <a:normAutofit/>
          </a:bodyPr>
          <a:lstStyle/>
          <a:p>
            <a:pPr lvl="1"/>
            <a:r>
              <a:rPr lang="cs-CZ" sz="2800" dirty="0"/>
              <a:t>Jaké programy znáte?</a:t>
            </a:r>
          </a:p>
          <a:p>
            <a:pPr lvl="1"/>
            <a:r>
              <a:rPr lang="cs-CZ" sz="2800" dirty="0"/>
              <a:t>Pracovali jste již s nějakým programem? Jaké máte zkušenosti?</a:t>
            </a:r>
          </a:p>
        </p:txBody>
      </p:sp>
      <p:sp>
        <p:nvSpPr>
          <p:cNvPr id="3" name="Nadpis 2"/>
          <p:cNvSpPr>
            <a:spLocks noGrp="1"/>
          </p:cNvSpPr>
          <p:nvPr>
            <p:ph type="title"/>
          </p:nvPr>
        </p:nvSpPr>
        <p:spPr>
          <a:xfrm>
            <a:off x="609600" y="888809"/>
            <a:ext cx="8229600" cy="1143000"/>
          </a:xfrm>
        </p:spPr>
        <p:txBody>
          <a:bodyPr>
            <a:noAutofit/>
          </a:bodyPr>
          <a:lstStyle/>
          <a:p>
            <a:r>
              <a:rPr lang="cs-CZ" sz="3600" dirty="0"/>
              <a:t>Programy nabízející počítačem podporovaný překlad</a:t>
            </a:r>
          </a:p>
        </p:txBody>
      </p:sp>
      <p:sp>
        <p:nvSpPr>
          <p:cNvPr id="4" name="AutoShape 2" descr="VÃ½sledek obrÃ¡zku pro memsource">
            <a:extLst>
              <a:ext uri="{FF2B5EF4-FFF2-40B4-BE49-F238E27FC236}">
                <a16:creationId xmlns:a16="http://schemas.microsoft.com/office/drawing/2014/main" id="{25276220-2B84-4F1D-AC4C-150DA654657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6338095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luk">
  <a:themeElements>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5389</TotalTime>
  <Words>865</Words>
  <Application>Microsoft Office PowerPoint</Application>
  <PresentationFormat>Předvádění na obrazovce (4:3)</PresentationFormat>
  <Paragraphs>133</Paragraphs>
  <Slides>28</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28</vt:i4>
      </vt:variant>
    </vt:vector>
  </HeadingPairs>
  <TitlesOfParts>
    <vt:vector size="37" baseType="lpstr">
      <vt:lpstr>Arial</vt:lpstr>
      <vt:lpstr>Calibri</vt:lpstr>
      <vt:lpstr>Courier New</vt:lpstr>
      <vt:lpstr>Lucida Sans Unicode</vt:lpstr>
      <vt:lpstr>Open Sans</vt:lpstr>
      <vt:lpstr>Verdana</vt:lpstr>
      <vt:lpstr>Wingdings 2</vt:lpstr>
      <vt:lpstr>Wingdings 3</vt:lpstr>
      <vt:lpstr>Shluk</vt:lpstr>
      <vt:lpstr>MEMSOURCE CAT-TOOLS</vt:lpstr>
      <vt:lpstr>CAT-TOOLS</vt:lpstr>
      <vt:lpstr>Otázky pro Vás</vt:lpstr>
      <vt:lpstr>  Strojový překlad  x   Počítačem podporovaný překlad</vt:lpstr>
      <vt:lpstr>Potřebujeme ještě překladatele?</vt:lpstr>
      <vt:lpstr>Potřebujeme ještě překladatele?</vt:lpstr>
      <vt:lpstr>Posteditace</vt:lpstr>
      <vt:lpstr>Potřebujeme ještě překladatele?</vt:lpstr>
      <vt:lpstr>Programy nabízející počítačem podporovaný překlad</vt:lpstr>
      <vt:lpstr>Memsource – jak to vypadá?</vt:lpstr>
      <vt:lpstr>Složité?</vt:lpstr>
      <vt:lpstr>Jak mi to pomůže?</vt:lpstr>
      <vt:lpstr>Memsource</vt:lpstr>
      <vt:lpstr>Co můžeme využívat?</vt:lpstr>
      <vt:lpstr>Editor</vt:lpstr>
      <vt:lpstr>Desktop editor – aktualizace a přihlášení  </vt:lpstr>
      <vt:lpstr>Login/TM/TB/MT</vt:lpstr>
      <vt:lpstr>Editor</vt:lpstr>
      <vt:lpstr>Editor</vt:lpstr>
      <vt:lpstr>Překladová paměťTM</vt:lpstr>
      <vt:lpstr>Překladová paměťTM</vt:lpstr>
      <vt:lpstr>Fuzzy match</vt:lpstr>
      <vt:lpstr>Terminologická databáze - TB</vt:lpstr>
      <vt:lpstr>Terminologická databáze další informace o shodě (match)</vt:lpstr>
      <vt:lpstr>Okno CAT (CAT PANE)</vt:lpstr>
      <vt:lpstr>Okno vyhledávání – Search pane</vt:lpstr>
      <vt:lpstr>Jdeme na to!</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CAT-tools/CAT-Systeme</dc:title>
  <dc:creator>zuzi</dc:creator>
  <cp:lastModifiedBy>z h</cp:lastModifiedBy>
  <cp:revision>127</cp:revision>
  <dcterms:created xsi:type="dcterms:W3CDTF">2014-03-08T12:13:44Z</dcterms:created>
  <dcterms:modified xsi:type="dcterms:W3CDTF">2022-02-16T07:52:25Z</dcterms:modified>
</cp:coreProperties>
</file>