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64" r:id="rId9"/>
    <p:sldId id="272" r:id="rId10"/>
    <p:sldId id="268" r:id="rId11"/>
    <p:sldId id="271" r:id="rId12"/>
    <p:sldId id="265" r:id="rId13"/>
    <p:sldId id="269" r:id="rId14"/>
    <p:sldId id="275" r:id="rId15"/>
    <p:sldId id="276" r:id="rId16"/>
    <p:sldId id="262" r:id="rId17"/>
    <p:sldId id="266" r:id="rId18"/>
    <p:sldId id="274" r:id="rId19"/>
    <p:sldId id="267" r:id="rId20"/>
    <p:sldId id="277" r:id="rId21"/>
    <p:sldId id="273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4446D-77BC-466E-B2E9-B3D02A456FEA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E1368-F1A7-4FC4-B851-2D826BA3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928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https://timer.onlinealarmkur.com/cs/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E1368-F1A7-4FC4-B851-2D826BA3BBE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822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ukázka: http://tresconsulting.cz/wp-content/uploads/Ukazka-vystupu-icl.pdf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E1368-F1A7-4FC4-B851-2D826BA3BBE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153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8D0B1-A109-4FB2-A091-15030F120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9971B8-C68F-42AF-B619-81331D349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387395-2D7B-4074-80B1-D65014CF2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E4AC8-E83C-4902-AC57-A904FFCE5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AEE739-56B4-4457-9DD8-76B77764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34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3590C-D4BC-49B5-B146-FDAE4463B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DF97EF-6B9D-4866-87C9-BEFE52F7E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9DF1FF-495E-46EB-893E-D5832158A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CF2E32-B018-4ED2-BF7D-AB339EB61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26E950-BE1D-4B3B-A2C6-3BAB3A3A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50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B27978-F0A4-491E-B761-B6C50050F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8A1830-9E9F-4CFE-9CAC-58FEE9D67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2149B7-58ED-49B4-93EF-46C900ACC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EF7CC9-CF72-4858-95D5-59B4870BC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597797-6B70-4CCF-BD9D-53EC70F4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77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800A5-9CD5-492D-9803-4F00117D9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76238-E1CB-4175-900A-34364656D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49DEB1-902D-456B-9FB0-AB2DA9F89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05B6AB-815C-48F7-A70A-889CF0EC7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DE67AB-D7FF-4264-8E20-C553E5BF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93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DA4EE-D50D-45EC-8E34-378E06DCE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CAF0FC-B2EF-4AD9-BC0B-58F7ABC26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2D273B-C0A2-44F6-B352-56B39756F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9C12E5-B1B8-4D42-9075-F0CFEF7DB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16DD0A-C590-4F0F-A034-E27B30D1D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71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441A3-DD0E-4719-9816-6B4BD1E3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81EF7-39A4-4EB8-9BD1-AAF1972391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28E91E-1C5D-4148-B85A-424ED81AF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E2369D-D7AA-4A62-AEE2-9783B3C88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0C8A99-E5CB-49D4-A947-EB29EE62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837F89-D239-4BB3-8F70-52A639FAF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29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9B8BF-88FF-4A72-9A86-00363E30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32420D-6A37-4FEE-859E-FEAAF469A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755699-B0EA-4F9A-B4D6-015295037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C97E832-62EC-4EB6-B76B-AEE13502F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80F0864-E685-4025-88B6-AC9AC425A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5A70541-CE7A-4907-822A-AD109B9B1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2DB5D18-9C78-4432-901F-EF6596DA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B85B6D-CAB5-4882-9D29-1AC77EB5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64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F8436-D046-4FE2-9414-6A7D4E101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5E20764-2F42-48F3-A8D4-9E6932AA0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AACF37-A22A-49A5-9C03-5486736D2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50F86-4C49-4272-840A-0A3172D5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91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710EB69-CD28-4989-9A38-26EB8DDD8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E6F32A-D005-4AA9-9C04-9F581399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78C11A-D9FC-4477-A6CB-5B25BEDB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0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BCEB7-BF02-45B4-BB17-00B75A9A6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B431F3-C4CE-4EA4-9141-536BDFE7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9E88E7-46A4-4467-ABB8-1BD515763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876D7D-4912-4E6E-9681-4DEC5A10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5FFF89-0F6F-4D80-A03A-89D230410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A7BEA8-9536-4FD6-B6F3-1DEF64B7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09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C17C8-E2C4-43FD-9A78-917826371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11E9B7-E1B8-46A0-9ED6-CD790EC2A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022781-01EF-466E-AD90-1025459B95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1FAA0D-F155-4CB4-A435-FD689B33D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AC15D7-D57E-4319-A2C7-96CE883B9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C73124-4D3E-4C2E-8E65-A1373E44F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97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7A58317-F741-4545-B5FD-F027D6F51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14F03D-AC0B-4228-B6E2-887A3D33F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CDF1AF-1251-448D-B814-7657E7FC4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3A963-2A30-4182-BA30-382BED768C73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9B8438-F156-4783-BC6F-93F0A5D87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38076E-CBD1-45CF-9E9D-736897BC5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C2F3-0841-4BB2-9305-1A51590C0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01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708407-D01D-4E57-8998-FF799DBC3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291B58-1546-4C10-AF26-E99D93127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23" y="1622066"/>
            <a:ext cx="3554226" cy="2663688"/>
          </a:xfrm>
        </p:spPr>
        <p:txBody>
          <a:bodyPr anchor="b">
            <a:normAutofit/>
          </a:bodyPr>
          <a:lstStyle/>
          <a:p>
            <a:br>
              <a:rPr lang="cs-CZ" sz="3700" b="1" dirty="0">
                <a:solidFill>
                  <a:schemeClr val="bg1"/>
                </a:solidFill>
              </a:rPr>
            </a:br>
            <a:br>
              <a:rPr lang="cs-CZ" sz="3700" b="1" dirty="0">
                <a:solidFill>
                  <a:schemeClr val="bg1"/>
                </a:solidFill>
              </a:rPr>
            </a:br>
            <a:r>
              <a:rPr lang="cs-CZ" sz="3700" b="1" dirty="0">
                <a:solidFill>
                  <a:schemeClr val="bg1"/>
                </a:solidFill>
              </a:rPr>
              <a:t>Interpersonální styly chování a jejich měření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F963B07-5C9E-478C-A53E-B6F5B4A78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152F29E-C625-4313-96BF-5675B357C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C2A5CB78-6497-4151-83B6-568BD27EC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" name="Obrázek 6">
            <a:extLst>
              <a:ext uri="{FF2B5EF4-FFF2-40B4-BE49-F238E27FC236}">
                <a16:creationId xmlns:a16="http://schemas.microsoft.com/office/drawing/2014/main" id="{10ACD44B-517B-4A77-A02C-7D115C8D8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260" y="896111"/>
            <a:ext cx="6332049" cy="447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544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B5CF2-A3EA-4358-83B5-1288E92A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ICL = Dotazník interpersonální diagnózy </a:t>
            </a:r>
            <a:r>
              <a:rPr lang="cs-CZ" sz="2000" b="1" dirty="0"/>
              <a:t>(</a:t>
            </a:r>
            <a:r>
              <a:rPr lang="cs-CZ" sz="2000" b="1" dirty="0" err="1"/>
              <a:t>interpersonal</a:t>
            </a:r>
            <a:r>
              <a:rPr lang="cs-CZ" sz="2000" b="1" dirty="0"/>
              <a:t> </a:t>
            </a:r>
            <a:r>
              <a:rPr lang="cs-CZ" sz="2000" b="1" dirty="0" err="1"/>
              <a:t>check</a:t>
            </a:r>
            <a:r>
              <a:rPr lang="cs-CZ" sz="2000" b="1" dirty="0"/>
              <a:t> list)</a:t>
            </a:r>
            <a:endParaRPr lang="cs-CZ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9DA0C-4593-4007-8871-4A0806DBA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latin typeface="Calibri "/>
                <a:ea typeface="Times New Roman" panose="02020603050405020304" pitchFamily="18" charset="0"/>
              </a:rPr>
              <a:t>o</a:t>
            </a:r>
            <a:r>
              <a:rPr lang="cs-CZ" sz="2000" dirty="0">
                <a:effectLst/>
                <a:latin typeface="Calibri "/>
                <a:ea typeface="Times New Roman" panose="02020603050405020304" pitchFamily="18" charset="0"/>
              </a:rPr>
              <a:t>sobnostní dotazník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zjišťuje </a:t>
            </a:r>
            <a:r>
              <a:rPr lang="cs-CZ" sz="2000" b="1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8 dimenzí interpersonálního chování</a:t>
            </a:r>
            <a:r>
              <a:rPr lang="cs-CZ" sz="20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effectLst/>
                <a:latin typeface="Calibri "/>
                <a:ea typeface="Times New Roman" panose="02020603050405020304" pitchFamily="18" charset="0"/>
                <a:cs typeface="Times New Roman" panose="02020603050405020304" pitchFamily="18" charset="0"/>
              </a:rPr>
              <a:t>dominance, rezervovanost, </a:t>
            </a:r>
            <a:r>
              <a:rPr lang="cs-CZ" sz="2000" dirty="0" err="1">
                <a:effectLst/>
                <a:latin typeface="Calibri "/>
                <a:ea typeface="Times New Roman" panose="02020603050405020304" pitchFamily="18" charset="0"/>
                <a:cs typeface="Times New Roman" panose="02020603050405020304" pitchFamily="18" charset="0"/>
              </a:rPr>
              <a:t>responzibilita</a:t>
            </a:r>
            <a:r>
              <a:rPr lang="cs-CZ" sz="2000" dirty="0">
                <a:effectLst/>
                <a:latin typeface="Calibri "/>
                <a:ea typeface="Times New Roman" panose="02020603050405020304" pitchFamily="18" charset="0"/>
                <a:cs typeface="Times New Roman" panose="02020603050405020304" pitchFamily="18" charset="0"/>
              </a:rPr>
              <a:t>, závislost, </a:t>
            </a:r>
            <a:r>
              <a:rPr lang="cs-CZ" sz="20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submise</a:t>
            </a:r>
            <a:r>
              <a:rPr lang="cs-CZ" sz="2000" dirty="0">
                <a:effectLst/>
                <a:latin typeface="Calibri 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agrese</a:t>
            </a:r>
            <a:r>
              <a:rPr lang="cs-CZ" sz="2000" dirty="0">
                <a:effectLst/>
                <a:latin typeface="Calibri 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afiliace</a:t>
            </a:r>
            <a:r>
              <a:rPr lang="cs-CZ" sz="2000" dirty="0">
                <a:effectLst/>
                <a:latin typeface="Calibri "/>
                <a:ea typeface="Times New Roman" panose="02020603050405020304" pitchFamily="18" charset="0"/>
                <a:cs typeface="Times New Roman" panose="02020603050405020304" pitchFamily="18" charset="0"/>
              </a:rPr>
              <a:t> a egocentrismus</a:t>
            </a:r>
            <a:endParaRPr lang="cs-CZ" sz="2000" dirty="0">
              <a:effectLst/>
              <a:latin typeface="Calibri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latin typeface="Calibri "/>
                <a:cs typeface="Times New Roman" panose="02020603050405020304" pitchFamily="18" charset="0"/>
              </a:rPr>
              <a:t>znázorněno kruhovým grafem s 8 oktanty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cs-CZ" sz="2000" b="1" dirty="0">
                <a:latin typeface="Calibri "/>
                <a:cs typeface="Times New Roman" panose="02020603050405020304" pitchFamily="18" charset="0"/>
              </a:rPr>
              <a:t>2 základní polarity</a:t>
            </a:r>
            <a:r>
              <a:rPr lang="cs-CZ" sz="2000" dirty="0">
                <a:latin typeface="Calibri "/>
                <a:cs typeface="Times New Roman" panose="02020603050405020304" pitchFamily="18" charset="0"/>
              </a:rPr>
              <a:t>, které tvoří osu: dominance X submise, </a:t>
            </a:r>
            <a:r>
              <a:rPr lang="cs-CZ" sz="2000" dirty="0" err="1">
                <a:latin typeface="Calibri "/>
                <a:cs typeface="Times New Roman" panose="02020603050405020304" pitchFamily="18" charset="0"/>
              </a:rPr>
              <a:t>afiliance</a:t>
            </a:r>
            <a:r>
              <a:rPr lang="cs-CZ" sz="2000" dirty="0">
                <a:latin typeface="Calibri "/>
                <a:cs typeface="Times New Roman" panose="02020603050405020304" pitchFamily="18" charset="0"/>
              </a:rPr>
              <a:t> X agrese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cs-CZ" sz="2000" dirty="0"/>
              <a:t>2 české varianty metody (novější z roku 1976)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buNone/>
            </a:pPr>
            <a:endParaRPr lang="cs-CZ" sz="2000" dirty="0"/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endParaRPr lang="cs-CZ" sz="2000" dirty="0">
              <a:latin typeface="Calibri "/>
              <a:cs typeface="Times New Roman" panose="02020603050405020304" pitchFamily="18" charset="0"/>
            </a:endParaRP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buNone/>
            </a:pPr>
            <a:endParaRPr lang="cs-CZ" sz="2000" dirty="0">
              <a:solidFill>
                <a:srgbClr val="000000"/>
              </a:solidFill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593761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D00C5-A73F-4E80-913C-E329D873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Popis testu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D9F738-413E-499A-8479-0BB7ED490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000" dirty="0">
                <a:latin typeface="Calibri "/>
                <a:cs typeface="Times New Roman" panose="02020603050405020304" pitchFamily="18" charset="0"/>
              </a:rPr>
              <a:t>obsahuje 128 charakteristik interpersonálního chování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Calibri "/>
                <a:cs typeface="Times New Roman" panose="02020603050405020304" pitchFamily="18" charset="0"/>
              </a:rPr>
              <a:t>každá z 8 kategorií má 16 otázek, přičemž polovina popisuje adaptivní a polovina neadaptivní projevy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Calibri "/>
                <a:cs typeface="Times New Roman" panose="02020603050405020304" pitchFamily="18" charset="0"/>
              </a:rPr>
              <a:t>osoba zatrhává, zda se u ní daná vlastnost vyskytuje nebo nikoliv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Calibri "/>
                <a:cs typeface="Times New Roman" panose="02020603050405020304" pitchFamily="18" charset="0"/>
              </a:rPr>
              <a:t>možnosti: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"/>
                <a:cs typeface="Times New Roman" panose="02020603050405020304" pitchFamily="18" charset="0"/>
              </a:rPr>
              <a:t>sebeposouzení</a:t>
            </a:r>
            <a:r>
              <a:rPr lang="cs-CZ" sz="2000" dirty="0">
                <a:latin typeface="Calibri "/>
                <a:cs typeface="Times New Roman" panose="02020603050405020304" pitchFamily="18" charset="0"/>
              </a:rPr>
              <a:t> / posouzení jiné osoby /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"/>
                <a:cs typeface="Times New Roman" panose="02020603050405020304" pitchFamily="18" charset="0"/>
              </a:rPr>
              <a:t>ideál</a:t>
            </a:r>
            <a:r>
              <a:rPr lang="cs-CZ" sz="2000" dirty="0">
                <a:latin typeface="Calibri 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</a:pPr>
            <a:endParaRPr lang="cs-CZ" sz="2000" dirty="0">
              <a:latin typeface="Calibri 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0">
                <a:latin typeface="Calibri 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cs-CZ" sz="2000" dirty="0">
                <a:latin typeface="Calibri "/>
                <a:cs typeface="Times New Roman" panose="02020603050405020304" pitchFamily="18" charset="0"/>
              </a:rPr>
              <a:t>ICL měří to, co je </a:t>
            </a:r>
            <a:r>
              <a:rPr lang="cs-CZ" sz="2000" b="1" dirty="0">
                <a:latin typeface="Calibri "/>
                <a:cs typeface="Times New Roman" panose="02020603050405020304" pitchFamily="18" charset="0"/>
              </a:rPr>
              <a:t>pozorovatelné, vědomé, také hodnotový systém </a:t>
            </a:r>
            <a:r>
              <a:rPr lang="cs-CZ" sz="2000" dirty="0">
                <a:latin typeface="Calibri "/>
                <a:cs typeface="Times New Roman" panose="02020603050405020304" pitchFamily="18" charset="0"/>
              </a:rPr>
              <a:t>(ideální já)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000" dirty="0">
              <a:latin typeface="Calibri 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87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FC721-D4B2-49E4-AD41-C021DA8C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9A27D-CD3A-466A-987D-8E46DBB81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 čemu byste ICL použili? </a:t>
            </a:r>
          </a:p>
        </p:txBody>
      </p:sp>
    </p:spTree>
    <p:extLst>
      <p:ext uri="{BB962C8B-B14F-4D97-AF65-F5344CB8AC3E}">
        <p14:creationId xmlns:p14="http://schemas.microsoft.com/office/powerpoint/2010/main" val="637918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FC721-D4B2-49E4-AD41-C021DA8C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9A27D-CD3A-466A-987D-8E46DBB81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K čemu byste ICL použili?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à"/>
            </a:pPr>
            <a:r>
              <a:rPr lang="cs-CZ" sz="2400" dirty="0"/>
              <a:t> v klinické psychologii, psychologii práce, poradenství, forenzní psychologii i sportovní psychologii... vesměs všechny oblasti, </a:t>
            </a: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ALE:</a:t>
            </a:r>
            <a:endParaRPr lang="cs-CZ" sz="2400" dirty="0">
              <a:latin typeface="Calibri 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7062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16069-1C82-4FC3-AD59-F5BCA4E96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Může 50 let stará metoda měřit hodnověrně?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8C196-8725-45B3-A211-05CFBF88D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088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16069-1C82-4FC3-AD59-F5BCA4E96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Může 50 let stará metoda </a:t>
            </a:r>
            <a:r>
              <a:rPr lang="cs-CZ" b="1"/>
              <a:t>měřit hodnověrně? 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8C196-8725-45B3-A211-05CFBF88D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 "/>
                <a:cs typeface="Times New Roman" panose="02020603050405020304" pitchFamily="18" charset="0"/>
              </a:rPr>
              <a:t>validita a reliabilita jsou rozporuplné</a:t>
            </a:r>
          </a:p>
          <a:p>
            <a:r>
              <a:rPr lang="cs-CZ" dirty="0">
                <a:latin typeface="Calibri "/>
                <a:cs typeface="Times New Roman" panose="02020603050405020304" pitchFamily="18" charset="0"/>
              </a:rPr>
              <a:t>přesto se používá</a:t>
            </a:r>
          </a:p>
          <a:p>
            <a:r>
              <a:rPr lang="cs-CZ" dirty="0">
                <a:latin typeface="Calibri "/>
                <a:cs typeface="Times New Roman" panose="02020603050405020304" pitchFamily="18" charset="0"/>
              </a:rPr>
              <a:t>doporučení: kombinovat s jinými metodami a vlastním rozumem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003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Obsah obrázku text, osoba, muž, exteriér&#10;&#10;Popis byl vytvořen automaticky">
            <a:extLst>
              <a:ext uri="{FF2B5EF4-FFF2-40B4-BE49-F238E27FC236}">
                <a16:creationId xmlns:a16="http://schemas.microsoft.com/office/drawing/2014/main" id="{6E11DA45-4FC2-4ED0-BB77-EC1644AE20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4" b="21093"/>
          <a:stretch/>
        </p:blipFill>
        <p:spPr>
          <a:xfrm>
            <a:off x="20" y="10"/>
            <a:ext cx="6095980" cy="3428990"/>
          </a:xfrm>
          <a:prstGeom prst="rect">
            <a:avLst/>
          </a:prstGeom>
        </p:spPr>
      </p:pic>
      <p:pic>
        <p:nvPicPr>
          <p:cNvPr id="13" name="Obrázek 12" descr="Obsah obrázku osoba, muž, pruhovaný&#10;&#10;Popis byl vytvořen automaticky">
            <a:extLst>
              <a:ext uri="{FF2B5EF4-FFF2-40B4-BE49-F238E27FC236}">
                <a16:creationId xmlns:a16="http://schemas.microsoft.com/office/drawing/2014/main" id="{04DE4ADE-F5E4-4AAA-B95E-1D1F15D422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2" b="17384"/>
          <a:stretch/>
        </p:blipFill>
        <p:spPr>
          <a:xfrm>
            <a:off x="6096000" y="10"/>
            <a:ext cx="6096000" cy="3428990"/>
          </a:xfrm>
          <a:prstGeom prst="rect">
            <a:avLst/>
          </a:prstGeom>
        </p:spPr>
      </p:pic>
      <p:pic>
        <p:nvPicPr>
          <p:cNvPr id="11" name="Obrázek 10" descr="Obsah obrázku text, dav&#10;&#10;Popis byl vytvořen automaticky">
            <a:extLst>
              <a:ext uri="{FF2B5EF4-FFF2-40B4-BE49-F238E27FC236}">
                <a16:creationId xmlns:a16="http://schemas.microsoft.com/office/drawing/2014/main" id="{7740E0F9-B046-4B21-B18A-50EA6F6C3D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9426"/>
          <a:stretch/>
        </p:blipFill>
        <p:spPr>
          <a:xfrm>
            <a:off x="20" y="3429000"/>
            <a:ext cx="6095980" cy="3429000"/>
          </a:xfrm>
          <a:prstGeom prst="rect">
            <a:avLst/>
          </a:prstGeom>
        </p:spPr>
      </p:pic>
      <p:pic>
        <p:nvPicPr>
          <p:cNvPr id="5" name="Obrázek 4" descr="Obsah obrázku text, osoba, muž&#10;&#10;Popis byl vytvořen automaticky">
            <a:extLst>
              <a:ext uri="{FF2B5EF4-FFF2-40B4-BE49-F238E27FC236}">
                <a16:creationId xmlns:a16="http://schemas.microsoft.com/office/drawing/2014/main" id="{CB9C28D0-416C-429B-AE8A-061C5AE8369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>
          <a:xfrm>
            <a:off x="6096000" y="3429000"/>
            <a:ext cx="6096000" cy="3429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409915" y="1742916"/>
            <a:ext cx="3372170" cy="3372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ame 19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971277" y="1304278"/>
            <a:ext cx="4249446" cy="4249444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890392-6FE7-4700-9F4E-A2799CA38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858" y="2761554"/>
            <a:ext cx="3618284" cy="134572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b="1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Autor – Timothy Leary (1920-1996)</a:t>
            </a:r>
          </a:p>
        </p:txBody>
      </p:sp>
    </p:spTree>
    <p:extLst>
      <p:ext uri="{BB962C8B-B14F-4D97-AF65-F5344CB8AC3E}">
        <p14:creationId xmlns:p14="http://schemas.microsoft.com/office/powerpoint/2010/main" val="282615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EB2C5-F4C3-4AB7-B504-A9C4D5B46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Autor ICL - Timothy Leary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9C09C1-CD28-472B-BB55-648E37406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Calibri "/>
              </a:rPr>
              <a:t>vůdčí osobnost psychedelického hnutí</a:t>
            </a:r>
            <a:endParaRPr lang="cs-CZ" sz="1800" dirty="0">
              <a:effectLst/>
              <a:latin typeface="Calibri 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profesor na Harvardu</a:t>
            </a:r>
          </a:p>
          <a:p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experimentoval s psychoaktivními látkami (např. LSD) </a:t>
            </a:r>
          </a:p>
          <a:p>
            <a:r>
              <a:rPr lang="cs-CZ" sz="1800" dirty="0">
                <a:latin typeface="Calibri "/>
                <a:ea typeface="Times New Roman" panose="02020603050405020304" pitchFamily="18" charset="0"/>
              </a:rPr>
              <a:t>nejprve se souhlasem </a:t>
            </a:r>
            <a:r>
              <a:rPr lang="cs-CZ" sz="1800" dirty="0">
                <a:latin typeface="Calibri 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hnutí </a:t>
            </a:r>
            <a:r>
              <a:rPr lang="cs-CZ" sz="1800" dirty="0">
                <a:latin typeface="Calibri "/>
                <a:ea typeface="Times New Roman" panose="02020603050405020304" pitchFamily="18" charset="0"/>
              </a:rPr>
              <a:t>nabylo velkých rozměrů </a:t>
            </a:r>
            <a:r>
              <a:rPr lang="cs-CZ" sz="1800" dirty="0">
                <a:latin typeface="Calibri "/>
                <a:ea typeface="Times New Roman" panose="02020603050405020304" pitchFamily="18" charset="0"/>
                <a:sym typeface="Wingdings" panose="05000000000000000000" pitchFamily="2" charset="2"/>
              </a:rPr>
              <a:t> nucen odejít </a:t>
            </a:r>
          </a:p>
          <a:p>
            <a:r>
              <a:rPr lang="cs-CZ" sz="1800" dirty="0">
                <a:latin typeface="Calibri "/>
                <a:ea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ronásledován policií se potuloval jako „drogový král“ po USA i po celém světě</a:t>
            </a:r>
          </a:p>
          <a:p>
            <a:r>
              <a:rPr lang="cs-CZ" sz="1800" dirty="0">
                <a:latin typeface="Calibri "/>
                <a:ea typeface="Times New Roman" panose="02020603050405020304" pitchFamily="18" charset="0"/>
              </a:rPr>
              <a:t>n</a:t>
            </a:r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ěkolik let vězněn</a:t>
            </a:r>
          </a:p>
          <a:p>
            <a:endParaRPr lang="cs-CZ" sz="1800" dirty="0">
              <a:latin typeface="Calibri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mozek = „</a:t>
            </a:r>
            <a:r>
              <a:rPr lang="cs-CZ" sz="1800" dirty="0" err="1">
                <a:effectLst/>
                <a:latin typeface="Calibri "/>
                <a:ea typeface="Times New Roman" panose="02020603050405020304" pitchFamily="18" charset="0"/>
              </a:rPr>
              <a:t>biocomputer</a:t>
            </a:r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“, jehož nervové okruhy a „programy“ lze aktivovat </a:t>
            </a:r>
            <a:r>
              <a:rPr lang="cs-CZ" sz="1800" dirty="0" err="1">
                <a:effectLst/>
                <a:latin typeface="Calibri "/>
                <a:ea typeface="Times New Roman" panose="02020603050405020304" pitchFamily="18" charset="0"/>
              </a:rPr>
              <a:t>psychedeliky</a:t>
            </a:r>
            <a:endParaRPr lang="cs-CZ" sz="1800" dirty="0">
              <a:latin typeface="Calibri "/>
              <a:ea typeface="Times New Roman" panose="02020603050405020304" pitchFamily="18" charset="0"/>
            </a:endParaRPr>
          </a:p>
          <a:p>
            <a:r>
              <a:rPr lang="cs-CZ" sz="1800" dirty="0">
                <a:latin typeface="Calibri "/>
                <a:ea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sychoaktivní látky dle něj působí jako biochemické klíče, které dokáží odemknout dveře zážitků a zkušeností</a:t>
            </a:r>
          </a:p>
          <a:p>
            <a:endParaRPr lang="cs-CZ" sz="1800" dirty="0">
              <a:effectLst/>
              <a:latin typeface="Calibri 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kniha Psychedelická zkušenost – průvodce jednotlivými fázemi drogové intoxikace</a:t>
            </a:r>
          </a:p>
          <a:p>
            <a:endParaRPr lang="cs-CZ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817907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06B1-4338-49FF-AF37-157F0EB55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Transpersonální psychologie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FBF0F5-6136-4CE2-A63C-95D75802C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vznik v USA koncem 60. let, široké experimentování s LSD</a:t>
            </a:r>
            <a:endParaRPr lang="cs-CZ" sz="1800" dirty="0">
              <a:latin typeface="Calibri 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hnutí „New Age“ (odvrácení ekonomické, ekologické katastrofy prostřednictvím duchovní změny)</a:t>
            </a:r>
            <a:endParaRPr lang="cs-CZ" sz="1800" dirty="0">
              <a:latin typeface="Calibri 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transpersonální, transcendentní, ezoterické, spirituální aspekty lidské zkušenosti</a:t>
            </a:r>
            <a:endParaRPr lang="cs-CZ" sz="1800" dirty="0">
              <a:latin typeface="Calibri "/>
              <a:ea typeface="Times New Roman" panose="02020603050405020304" pitchFamily="18" charset="0"/>
            </a:endParaRPr>
          </a:p>
          <a:p>
            <a:r>
              <a:rPr lang="cs-CZ" sz="1800" dirty="0">
                <a:latin typeface="Calibri "/>
                <a:ea typeface="Times New Roman" panose="02020603050405020304" pitchFamily="18" charset="0"/>
              </a:rPr>
              <a:t>NENÍ </a:t>
            </a:r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dostatečně podložena empirickými důkazy</a:t>
            </a:r>
          </a:p>
          <a:p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podnětem pro založení bývá </a:t>
            </a:r>
            <a:r>
              <a:rPr lang="cs-CZ" sz="1800" dirty="0" err="1">
                <a:effectLst/>
                <a:latin typeface="Calibri "/>
                <a:ea typeface="Times New Roman" panose="02020603050405020304" pitchFamily="18" charset="0"/>
              </a:rPr>
              <a:t>Maslowova</a:t>
            </a:r>
            <a:r>
              <a:rPr lang="cs-CZ" sz="1800" dirty="0">
                <a:effectLst/>
                <a:latin typeface="Calibri "/>
                <a:ea typeface="Times New Roman" panose="02020603050405020304" pitchFamily="18" charset="0"/>
              </a:rPr>
              <a:t> práce o zkoumání vrcholných zážitků; navazuje také např. na Junga</a:t>
            </a:r>
          </a:p>
          <a:p>
            <a:endParaRPr lang="cs-CZ" sz="1800" dirty="0">
              <a:latin typeface="Calibri "/>
            </a:endParaRPr>
          </a:p>
          <a:p>
            <a:pPr marL="0" indent="0">
              <a:buNone/>
            </a:pPr>
            <a:r>
              <a:rPr lang="cs-CZ" sz="1800" dirty="0">
                <a:latin typeface="Calibri "/>
              </a:rPr>
              <a:t>Vedle </a:t>
            </a:r>
            <a:r>
              <a:rPr lang="cs-CZ" sz="1800" dirty="0" err="1">
                <a:latin typeface="Calibri "/>
              </a:rPr>
              <a:t>Learyho</a:t>
            </a:r>
            <a:r>
              <a:rPr lang="cs-CZ" sz="1800" dirty="0">
                <a:latin typeface="Calibri "/>
              </a:rPr>
              <a:t> např. </a:t>
            </a:r>
            <a:r>
              <a:rPr lang="cs-CZ" sz="1800" b="1" dirty="0">
                <a:latin typeface="Calibri "/>
              </a:rPr>
              <a:t>Charles </a:t>
            </a:r>
            <a:r>
              <a:rPr lang="cs-CZ" sz="1800" b="1" dirty="0" err="1">
                <a:latin typeface="Calibri "/>
              </a:rPr>
              <a:t>Tart</a:t>
            </a:r>
            <a:r>
              <a:rPr lang="cs-CZ" sz="1800" dirty="0">
                <a:latin typeface="Calibri "/>
              </a:rPr>
              <a:t>, v ČR </a:t>
            </a:r>
            <a:r>
              <a:rPr lang="cs-CZ" sz="1800" b="1" dirty="0">
                <a:latin typeface="Calibri "/>
              </a:rPr>
              <a:t>Stanislav Grof </a:t>
            </a:r>
            <a:r>
              <a:rPr lang="cs-CZ" sz="1800" dirty="0">
                <a:latin typeface="Calibri "/>
              </a:rPr>
              <a:t>(český psychiatr, LSD, holotropní dýchání)</a:t>
            </a:r>
          </a:p>
        </p:txBody>
      </p:sp>
    </p:spTree>
    <p:extLst>
      <p:ext uri="{BB962C8B-B14F-4D97-AF65-F5344CB8AC3E}">
        <p14:creationId xmlns:p14="http://schemas.microsoft.com/office/powerpoint/2010/main" val="1983419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6740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033" name="Group 140">
            <a:extLst>
              <a:ext uri="{FF2B5EF4-FFF2-40B4-BE49-F238E27FC236}">
                <a16:creationId xmlns:a16="http://schemas.microsoft.com/office/drawing/2014/main" id="{9C6E8597-0CCE-4A8A-9326-AA52691A1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0080" y="640080"/>
            <a:ext cx="1128382" cy="847206"/>
            <a:chOff x="5307830" y="325570"/>
            <a:chExt cx="1128382" cy="847206"/>
          </a:xfrm>
        </p:grpSpPr>
        <p:sp>
          <p:nvSpPr>
            <p:cNvPr id="142" name="Freeform 5">
              <a:extLst>
                <a:ext uri="{FF2B5EF4-FFF2-40B4-BE49-F238E27FC236}">
                  <a16:creationId xmlns:a16="http://schemas.microsoft.com/office/drawing/2014/main" id="{E78FE76E-DF1D-420B-957F-8ECE93C02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5">
              <a:extLst>
                <a:ext uri="{FF2B5EF4-FFF2-40B4-BE49-F238E27FC236}">
                  <a16:creationId xmlns:a16="http://schemas.microsoft.com/office/drawing/2014/main" id="{CF2F61F0-9758-4DEF-AC08-7B00F04A4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4B24AE1-FE05-4C2F-9C0A-74ECA3B39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89" y="1487285"/>
            <a:ext cx="4220967" cy="1717091"/>
          </a:xfrm>
        </p:spPr>
        <p:txBody>
          <a:bodyPr anchor="b"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Jiné dotazníky měřící interpersonální vztahy</a:t>
            </a:r>
          </a:p>
        </p:txBody>
      </p:sp>
      <p:pic>
        <p:nvPicPr>
          <p:cNvPr id="1028" name="Picture 4" descr="UNIVERZITA PALACKÉHO V OLOMOUCI. Ludmila Novotná - PDF Stažení zdarma">
            <a:extLst>
              <a:ext uri="{FF2B5EF4-FFF2-40B4-BE49-F238E27FC236}">
                <a16:creationId xmlns:a16="http://schemas.microsoft.com/office/drawing/2014/main" id="{CF811387-36D8-490C-905E-7C5A3F508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9306948" y="39145"/>
            <a:ext cx="2140290" cy="306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97165-3256-4E65-A6DE-CAB6C5CF2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90" y="3428999"/>
            <a:ext cx="4338864" cy="2741213"/>
          </a:xfrm>
        </p:spPr>
        <p:txBody>
          <a:bodyPr anchor="t">
            <a:normAutofit/>
          </a:bodyPr>
          <a:lstStyle/>
          <a:p>
            <a:r>
              <a:rPr lang="cs-CZ" sz="1400" b="1" dirty="0">
                <a:solidFill>
                  <a:schemeClr val="bg1"/>
                </a:solidFill>
                <a:effectLst/>
                <a:latin typeface="Calibri "/>
                <a:ea typeface="Times New Roman" panose="02020603050405020304" pitchFamily="18" charset="0"/>
              </a:rPr>
              <a:t>Anthony-Bene</a:t>
            </a:r>
          </a:p>
          <a:p>
            <a:pPr lvl="1"/>
            <a:r>
              <a:rPr lang="cs-CZ" sz="1400" dirty="0">
                <a:solidFill>
                  <a:schemeClr val="bg1"/>
                </a:solidFill>
                <a:effectLst/>
                <a:latin typeface="Calibri "/>
                <a:ea typeface="Times New Roman" panose="02020603050405020304" pitchFamily="18" charset="0"/>
              </a:rPr>
              <a:t>citový vztah dítěte ke členům rodiny</a:t>
            </a:r>
          </a:p>
          <a:p>
            <a:pPr lvl="1"/>
            <a:r>
              <a:rPr lang="cs-CZ" sz="1400" dirty="0">
                <a:solidFill>
                  <a:schemeClr val="bg1"/>
                </a:solidFill>
                <a:latin typeface="Calibri "/>
                <a:ea typeface="Times New Roman" panose="02020603050405020304" pitchFamily="18" charset="0"/>
              </a:rPr>
              <a:t>d</a:t>
            </a:r>
            <a:r>
              <a:rPr lang="cs-CZ" sz="1400" dirty="0">
                <a:solidFill>
                  <a:schemeClr val="bg1"/>
                </a:solidFill>
                <a:effectLst/>
                <a:latin typeface="Calibri "/>
                <a:ea typeface="Times New Roman" panose="02020603050405020304" pitchFamily="18" charset="0"/>
              </a:rPr>
              <a:t>ítě si sestaví z figurek širokou rodinu, do schránky vkládá lístky se vzkazy </a:t>
            </a:r>
          </a:p>
          <a:p>
            <a:pPr marL="228600" lvl="1">
              <a:spcBef>
                <a:spcPts val="1000"/>
              </a:spcBef>
            </a:pPr>
            <a:r>
              <a:rPr lang="cs-CZ" sz="1400" b="1" dirty="0">
                <a:solidFill>
                  <a:schemeClr val="bg1"/>
                </a:solidFill>
                <a:latin typeface="Calibri "/>
              </a:rPr>
              <a:t>Začarovaná rodina </a:t>
            </a:r>
            <a:r>
              <a:rPr lang="cs-CZ" sz="1400" dirty="0">
                <a:solidFill>
                  <a:schemeClr val="bg1"/>
                </a:solidFill>
                <a:latin typeface="Calibri "/>
              </a:rPr>
              <a:t>(do zvířat)</a:t>
            </a:r>
            <a:endParaRPr lang="cs-CZ" sz="1400" dirty="0">
              <a:solidFill>
                <a:schemeClr val="bg1"/>
              </a:solidFill>
              <a:latin typeface="Calibri "/>
              <a:ea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chemeClr val="bg1"/>
                </a:solidFill>
                <a:latin typeface="Calibri "/>
              </a:rPr>
              <a:t>ADOR</a:t>
            </a:r>
            <a:r>
              <a:rPr lang="cs-CZ" sz="1400" dirty="0">
                <a:solidFill>
                  <a:schemeClr val="bg1"/>
                </a:solidFill>
                <a:effectLst/>
                <a:latin typeface="Calibri "/>
                <a:ea typeface="Times New Roman" panose="02020603050405020304" pitchFamily="18" charset="0"/>
              </a:rPr>
              <a:t> (Adolescent o rodičích)</a:t>
            </a:r>
          </a:p>
          <a:p>
            <a:r>
              <a:rPr lang="cs-CZ" sz="1400" b="1" dirty="0">
                <a:solidFill>
                  <a:schemeClr val="bg1"/>
                </a:solidFill>
                <a:latin typeface="Calibri "/>
              </a:rPr>
              <a:t>Dotazník stylů výchovy </a:t>
            </a:r>
          </a:p>
          <a:p>
            <a:endParaRPr lang="cs-CZ" sz="1400" dirty="0">
              <a:solidFill>
                <a:schemeClr val="bg1"/>
              </a:solidFill>
              <a:latin typeface="Calibri "/>
            </a:endParaRPr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14491511-1623-4BAD-B266-B0D26F37FDA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376" b="-2"/>
          <a:stretch/>
        </p:blipFill>
        <p:spPr>
          <a:xfrm>
            <a:off x="6271789" y="287260"/>
            <a:ext cx="2260605" cy="2176043"/>
          </a:xfrm>
          <a:prstGeom prst="rect">
            <a:avLst/>
          </a:prstGeom>
        </p:spPr>
      </p:pic>
      <p:sp>
        <p:nvSpPr>
          <p:cNvPr id="28" name="TextovéPole 27">
            <a:extLst>
              <a:ext uri="{FF2B5EF4-FFF2-40B4-BE49-F238E27FC236}">
                <a16:creationId xmlns:a16="http://schemas.microsoft.com/office/drawing/2014/main" id="{A1C264C0-F9BD-45F1-AD65-07017AFEEF74}"/>
              </a:ext>
            </a:extLst>
          </p:cNvPr>
          <p:cNvSpPr txBox="1"/>
          <p:nvPr/>
        </p:nvSpPr>
        <p:spPr>
          <a:xfrm>
            <a:off x="1359484" y="1262662"/>
            <a:ext cx="60975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Pro zajímavost</a:t>
            </a:r>
            <a:endParaRPr lang="cs-CZ" sz="2800" dirty="0"/>
          </a:p>
        </p:txBody>
      </p:sp>
      <p:pic>
        <p:nvPicPr>
          <p:cNvPr id="10" name="Obrázek 9" descr="Obsah obrázku text, interiér, zeď, hračka&#10;&#10;Popis byl vytvořen automaticky">
            <a:extLst>
              <a:ext uri="{FF2B5EF4-FFF2-40B4-BE49-F238E27FC236}">
                <a16:creationId xmlns:a16="http://schemas.microsoft.com/office/drawing/2014/main" id="{EC6D7BFC-957E-42CF-BA79-5CA33CE456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732" y="2861322"/>
            <a:ext cx="4779978" cy="358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89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A8910-CA8D-43E3-8C79-04EC9A504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 konci dnešního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1FAFD8-5EF5-4950-8FDB-9744DC5F1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sym typeface="Wingdings" panose="05000000000000000000" pitchFamily="2" charset="2"/>
              </a:rPr>
              <a:t> budete znát 4 základní interpersonální styly chování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sym typeface="Wingdings" panose="05000000000000000000" pitchFamily="2" charset="2"/>
              </a:rPr>
              <a:t> budete mít praktickou zkušenost s jedním z nástrojů pro jejich měření</a:t>
            </a:r>
            <a:br>
              <a:rPr lang="cs-CZ" sz="2400" dirty="0">
                <a:sym typeface="Wingdings" panose="05000000000000000000" pitchFamily="2" charset="2"/>
              </a:rPr>
            </a:br>
            <a:r>
              <a:rPr lang="cs-CZ" sz="2400" dirty="0">
                <a:sym typeface="Wingdings" panose="05000000000000000000" pitchFamily="2" charset="2"/>
              </a:rPr>
              <a:t> budete vědět, že není dokonalý a že jich je víc</a:t>
            </a:r>
            <a:br>
              <a:rPr lang="cs-CZ" sz="2400" dirty="0">
                <a:sym typeface="Wingdings" panose="05000000000000000000" pitchFamily="2" charset="2"/>
              </a:rPr>
            </a:br>
            <a:r>
              <a:rPr lang="cs-CZ" sz="2400" dirty="0">
                <a:sym typeface="Wingdings" panose="05000000000000000000" pitchFamily="2" charset="2"/>
              </a:rPr>
              <a:t> budete to mít zasazené do kontextu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0620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75EA8-9AA9-4454-A190-95D2C2B65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dál?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2E10E8-6C62-4ADE-8FD6-AF435E9C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MZK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E91FF2B-B7B9-4341-AEE6-FDAB6FA1A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302" t="34852" r="46609" b="5324"/>
          <a:stretch/>
        </p:blipFill>
        <p:spPr>
          <a:xfrm>
            <a:off x="1810692" y="1825625"/>
            <a:ext cx="4399986" cy="4102761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7AA69D2-090C-4622-AC3F-A1E776EBEC0A}"/>
              </a:ext>
            </a:extLst>
          </p:cNvPr>
          <p:cNvSpPr txBox="1"/>
          <p:nvPr/>
        </p:nvSpPr>
        <p:spPr>
          <a:xfrm>
            <a:off x="5456976" y="653718"/>
            <a:ext cx="609750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ukázka profilu: </a:t>
            </a:r>
            <a:br>
              <a:rPr lang="cs-CZ" dirty="0"/>
            </a:br>
            <a:r>
              <a:rPr lang="cs-CZ" dirty="0"/>
              <a:t>http://tresconsulting.cz/wp-content/uploads/Ukazka-vystupu-icl.pdf</a:t>
            </a:r>
          </a:p>
        </p:txBody>
      </p:sp>
    </p:spTree>
    <p:extLst>
      <p:ext uri="{BB962C8B-B14F-4D97-AF65-F5344CB8AC3E}">
        <p14:creationId xmlns:p14="http://schemas.microsoft.com/office/powerpoint/2010/main" val="3903533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93597-9AEF-4485-8B6B-9798C28E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2DCBFE-C1F9-4D51-92D2-640770309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88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91C45-CBC9-4DD0-8E61-14E76E7A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Úkoly z minula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1E49EF-645E-4BE3-AFED-AE3BFAC10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ctr" eaLnBrk="1" hangingPunct="1">
              <a:lnSpc>
                <a:spcPct val="150000"/>
              </a:lnSpc>
              <a:buFont typeface="Arial" panose="020B0604020202020204" pitchFamily="34" charset="0"/>
              <a:buAutoNum type="alphaUcParenR"/>
            </a:pPr>
            <a:r>
              <a:rPr lang="cs-CZ" altLang="cs-CZ" sz="2000" i="1" dirty="0"/>
              <a:t>Vyberte si 3 situace, které zanalyzujete s ohledem na to, co jste se dnes dozvěděli.</a:t>
            </a:r>
          </a:p>
          <a:p>
            <a:pPr marL="0" indent="0"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000" i="1" dirty="0"/>
              <a:t>B) Řekněte si o ZV a jednu ZV dejte.</a:t>
            </a:r>
            <a:br>
              <a:rPr lang="cs-CZ" altLang="cs-CZ" sz="2000" i="1" dirty="0"/>
            </a:br>
            <a:endParaRPr lang="cs-CZ" altLang="cs-CZ" sz="2400" dirty="0"/>
          </a:p>
          <a:p>
            <a:pPr marL="0" indent="0"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3500" b="1" dirty="0">
                <a:sym typeface="Wingdings" panose="05000000000000000000" pitchFamily="2" charset="2"/>
              </a:rPr>
              <a:t> co konkrétně jsem dělal/a?</a:t>
            </a:r>
            <a:br>
              <a:rPr lang="cs-CZ" altLang="cs-CZ" sz="3500" b="1" dirty="0">
                <a:sym typeface="Wingdings" panose="05000000000000000000" pitchFamily="2" charset="2"/>
              </a:rPr>
            </a:br>
            <a:r>
              <a:rPr lang="cs-CZ" altLang="cs-CZ" sz="3500" b="1" dirty="0">
                <a:sym typeface="Wingdings" panose="05000000000000000000" pitchFamily="2" charset="2"/>
              </a:rPr>
              <a:t> jaké to bylo? </a:t>
            </a:r>
            <a:br>
              <a:rPr lang="cs-CZ" altLang="cs-CZ" sz="3500" b="1" dirty="0">
                <a:sym typeface="Wingdings" panose="05000000000000000000" pitchFamily="2" charset="2"/>
              </a:rPr>
            </a:br>
            <a:r>
              <a:rPr lang="cs-CZ" altLang="cs-CZ" sz="3500" b="1" dirty="0">
                <a:sym typeface="Wingdings" panose="05000000000000000000" pitchFamily="2" charset="2"/>
              </a:rPr>
              <a:t> co mi to přineslo?</a:t>
            </a:r>
            <a:endParaRPr lang="cs-CZ" altLang="cs-CZ" sz="35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59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1E53E-A73A-44B8-96F9-E32ABFD62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410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Zpětná vazba </a:t>
            </a:r>
            <a:r>
              <a:rPr lang="cs-CZ" altLang="cs-CZ" sz="2000" dirty="0">
                <a:latin typeface="+mn-lt"/>
                <a:ea typeface="+mn-ea"/>
                <a:cs typeface="+mn-cs"/>
              </a:rPr>
              <a:t>= informace druhému o tom, jak na mě působí jeho chování: </a:t>
            </a:r>
            <a:endParaRPr lang="cs-CZ" sz="20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CFE042-4B49-4168-8A9B-AB7FA415D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554"/>
            <a:ext cx="10515600" cy="5196687"/>
          </a:xfrm>
        </p:spPr>
        <p:txBody>
          <a:bodyPr>
            <a:normAutofit fontScale="77500" lnSpcReduction="20000"/>
          </a:bodyPr>
          <a:lstStyle/>
          <a:p>
            <a:pPr marL="0" indent="0" algn="ctr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cs-CZ" altLang="cs-CZ" sz="4000" b="1" i="1" dirty="0">
                <a:latin typeface="Calibri "/>
                <a:cs typeface="Times New Roman" panose="02020603050405020304" pitchFamily="18" charset="0"/>
              </a:rPr>
              <a:t>„Když ty děláš X, já cítím Y. Zkus třeba Z.“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cs-CZ" alt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(1) vyžádaná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cs-CZ" altLang="cs-CZ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(2) osobní </a:t>
            </a:r>
            <a:r>
              <a:rPr lang="cs-CZ" altLang="cs-CZ" sz="2900" dirty="0">
                <a:sym typeface="Wingdings" panose="05000000000000000000" pitchFamily="2" charset="2"/>
              </a:rPr>
              <a:t>(mluvím za sebe) 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cs-CZ" alt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(3) konkrétní </a:t>
            </a:r>
            <a:r>
              <a:rPr lang="cs-CZ" altLang="cs-CZ" sz="2800" dirty="0">
                <a:sym typeface="Wingdings" panose="05000000000000000000" pitchFamily="2" charset="2"/>
              </a:rPr>
              <a:t>(nehodnotím člověka, popisuji chování)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cs-CZ" alt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(4) </a:t>
            </a:r>
            <a:r>
              <a:rPr lang="cs-CZ" altLang="cs-CZ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konstruktivní</a:t>
            </a:r>
            <a:endParaRPr lang="cs-CZ" altLang="cs-CZ" sz="1000" dirty="0">
              <a:latin typeface="Calibri 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i="1" dirty="0"/>
              <a:t>„Zajímá tě, jak na mě působil tvůj projev?“ „Ano.“ </a:t>
            </a:r>
            <a:r>
              <a:rPr lang="cs-CZ" sz="2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(1)</a:t>
            </a:r>
            <a:br>
              <a:rPr lang="cs-CZ" sz="2800" i="1" dirty="0"/>
            </a:br>
            <a:r>
              <a:rPr lang="cs-CZ" sz="2800" i="1" dirty="0"/>
              <a:t>„Když ses opakovaně díval na hodinky </a:t>
            </a:r>
            <a:r>
              <a:rPr lang="cs-CZ" sz="29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</a:t>
            </a:r>
            <a:r>
              <a:rPr lang="cs-CZ" i="1" dirty="0"/>
              <a:t>, </a:t>
            </a:r>
            <a:br>
              <a:rPr lang="cs-CZ" i="1" dirty="0"/>
            </a:br>
            <a:r>
              <a:rPr lang="cs-CZ" i="1" dirty="0"/>
              <a:t>měl jsem pocit, že to chceš mít rychle za sebou a že pro tebe nejsem důležitý </a:t>
            </a:r>
            <a:r>
              <a:rPr lang="cs-CZ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r>
              <a:rPr lang="cs-CZ" i="1" dirty="0"/>
              <a:t>.</a:t>
            </a:r>
            <a:br>
              <a:rPr lang="cs-CZ" i="1" dirty="0"/>
            </a:br>
            <a:r>
              <a:rPr lang="cs-CZ" i="1" dirty="0"/>
              <a:t>Příště se zkus raději dívat na hodiny na stěně </a:t>
            </a:r>
            <a:r>
              <a:rPr lang="cs-CZ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</a:t>
            </a:r>
            <a:r>
              <a:rPr lang="cs-CZ" i="1" dirty="0"/>
              <a:t>.</a:t>
            </a:r>
            <a:r>
              <a:rPr lang="cs-CZ" sz="2800" i="1" dirty="0"/>
              <a:t>“</a:t>
            </a:r>
            <a:endParaRPr lang="cs-CZ" altLang="cs-CZ" sz="2800" b="1" dirty="0">
              <a:latin typeface="Calibri 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235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90392-6FE7-4700-9F4E-A2799CA38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Zpětná vazba vs.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4657F5-F545-4A12-BA5E-639F0CA42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3600" dirty="0"/>
              <a:t>3 hodnocení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3600" dirty="0"/>
              <a:t>3 zpětné vazby</a:t>
            </a:r>
          </a:p>
        </p:txBody>
      </p:sp>
    </p:spTree>
    <p:extLst>
      <p:ext uri="{BB962C8B-B14F-4D97-AF65-F5344CB8AC3E}">
        <p14:creationId xmlns:p14="http://schemas.microsoft.com/office/powerpoint/2010/main" val="20625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90392-6FE7-4700-9F4E-A2799CA38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Testování (dotazník ICL)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4657F5-F545-4A12-BA5E-639F0CA42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 archu zaznačte ty výroky, které vás charakterizují (mají-li dvě části, musí pro vás platit celý)</a:t>
            </a:r>
          </a:p>
          <a:p>
            <a:r>
              <a:rPr lang="cs-CZ" dirty="0"/>
              <a:t>kdo má hotovo, má tichou přestávku a počká na ostatní</a:t>
            </a:r>
          </a:p>
        </p:txBody>
      </p:sp>
    </p:spTree>
    <p:extLst>
      <p:ext uri="{BB962C8B-B14F-4D97-AF65-F5344CB8AC3E}">
        <p14:creationId xmlns:p14="http://schemas.microsoft.com/office/powerpoint/2010/main" val="510661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D0810E-D8CD-4146-8913-4E544417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146347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cs-CZ" sz="4100" dirty="0">
                <a:solidFill>
                  <a:schemeClr val="bg1"/>
                </a:solidFill>
              </a:rPr>
              <a:t>Interpersonální styly chování </a:t>
            </a:r>
            <a:br>
              <a:rPr lang="cs-CZ" sz="4100" dirty="0">
                <a:solidFill>
                  <a:schemeClr val="bg1"/>
                </a:solidFill>
              </a:rPr>
            </a:br>
            <a:r>
              <a:rPr lang="cs-CZ" sz="4100" dirty="0">
                <a:solidFill>
                  <a:schemeClr val="bg1"/>
                </a:solidFill>
              </a:rPr>
              <a:t>– </a:t>
            </a:r>
            <a:br>
              <a:rPr lang="cs-CZ" sz="4100" dirty="0">
                <a:solidFill>
                  <a:schemeClr val="bg1"/>
                </a:solidFill>
              </a:rPr>
            </a:br>
            <a:r>
              <a:rPr lang="cs-CZ" sz="4100" dirty="0">
                <a:solidFill>
                  <a:schemeClr val="bg1"/>
                </a:solidFill>
              </a:rPr>
              <a:t>4 základní</a:t>
            </a:r>
          </a:p>
        </p:txBody>
      </p:sp>
      <p:grpSp>
        <p:nvGrpSpPr>
          <p:cNvPr id="19" name="Group 13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81C9C5-8887-42C4-B72E-AB939C85C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90" y="3383121"/>
            <a:ext cx="3582072" cy="2793251"/>
          </a:xfrm>
        </p:spPr>
        <p:txBody>
          <a:bodyPr anchor="t">
            <a:normAutofit/>
          </a:bodyPr>
          <a:lstStyle/>
          <a:p>
            <a:endParaRPr lang="cs-CZ" sz="2400" dirty="0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>
                <a:solidFill>
                  <a:schemeClr val="bg1"/>
                </a:solidFill>
                <a:effectLst/>
              </a:rPr>
              <a:t>dominance – submise</a:t>
            </a:r>
          </a:p>
          <a:p>
            <a:r>
              <a:rPr lang="cs-CZ" sz="2400" dirty="0">
                <a:solidFill>
                  <a:schemeClr val="bg1"/>
                </a:solidFill>
                <a:effectLst/>
              </a:rPr>
              <a:t>agrese - afiliace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A80CF00-72A3-44D7-A2F1-F4B1309ED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64" y="903730"/>
            <a:ext cx="4472307" cy="4472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62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B2B5C4-70A5-462E-82EC-E55B56EBF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Skupiny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C7F2C8-436E-4588-9CC6-397655A60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>
                <a:latin typeface="Calibri "/>
                <a:ea typeface="Times New Roman" panose="02020603050405020304" pitchFamily="18" charset="0"/>
              </a:rPr>
              <a:t>Člověk</a:t>
            </a:r>
            <a:r>
              <a:rPr lang="cs-CZ" sz="1800">
                <a:effectLst/>
                <a:latin typeface="Calibri "/>
                <a:ea typeface="Times New Roman" panose="02020603050405020304" pitchFamily="18" charset="0"/>
              </a:rPr>
              <a:t>, u kterého se spojuje </a:t>
            </a:r>
          </a:p>
          <a:p>
            <a:pPr lvl="1"/>
            <a:r>
              <a:rPr lang="cs-CZ" sz="1400">
                <a:effectLst/>
                <a:latin typeface="Calibri "/>
                <a:ea typeface="Times New Roman" panose="02020603050405020304" pitchFamily="18" charset="0"/>
              </a:rPr>
              <a:t>agrese s dominancí</a:t>
            </a:r>
          </a:p>
          <a:p>
            <a:pPr lvl="1"/>
            <a:r>
              <a:rPr lang="cs-CZ" sz="1400">
                <a:effectLst/>
                <a:latin typeface="Calibri "/>
                <a:ea typeface="Times New Roman" panose="02020603050405020304" pitchFamily="18" charset="0"/>
              </a:rPr>
              <a:t>afiliace s dominancí</a:t>
            </a:r>
          </a:p>
          <a:p>
            <a:pPr lvl="1"/>
            <a:r>
              <a:rPr lang="cs-CZ" sz="1400">
                <a:effectLst/>
                <a:latin typeface="Calibri "/>
                <a:ea typeface="Times New Roman" panose="02020603050405020304" pitchFamily="18" charset="0"/>
              </a:rPr>
              <a:t>afiliace se submisí</a:t>
            </a:r>
          </a:p>
          <a:p>
            <a:pPr lvl="1"/>
            <a:r>
              <a:rPr lang="cs-CZ" sz="1400">
                <a:effectLst/>
                <a:latin typeface="Calibri "/>
                <a:ea typeface="Times New Roman" panose="02020603050405020304" pitchFamily="18" charset="0"/>
              </a:rPr>
              <a:t>agrese se submisí</a:t>
            </a:r>
          </a:p>
          <a:p>
            <a:pPr lvl="1"/>
            <a:endParaRPr lang="cs-CZ" sz="1400">
              <a:latin typeface="Calibri "/>
              <a:ea typeface="Times New Roman" panose="02020603050405020304" pitchFamily="18" charset="0"/>
            </a:endParaRPr>
          </a:p>
          <a:p>
            <a:pPr marL="228600" lvl="1">
              <a:spcBef>
                <a:spcPts val="1000"/>
              </a:spcBef>
            </a:pPr>
            <a:r>
              <a:rPr lang="cs-CZ" sz="1800">
                <a:latin typeface="Calibri "/>
              </a:rPr>
              <a:t>Jak vypadá komunikace takového člověka? </a:t>
            </a:r>
          </a:p>
          <a:p>
            <a:pPr marL="228600" lvl="1">
              <a:spcBef>
                <a:spcPts val="1000"/>
              </a:spcBef>
            </a:pPr>
            <a:r>
              <a:rPr lang="cs-CZ" sz="1800">
                <a:latin typeface="Calibri "/>
              </a:rPr>
              <a:t>Co mu jde? </a:t>
            </a:r>
          </a:p>
          <a:p>
            <a:pPr marL="228600" lvl="1">
              <a:spcBef>
                <a:spcPts val="1000"/>
              </a:spcBef>
            </a:pPr>
            <a:r>
              <a:rPr lang="cs-CZ" sz="1800">
                <a:latin typeface="Calibri "/>
              </a:rPr>
              <a:t>O co se snaží v sociálním kontaktu?</a:t>
            </a:r>
          </a:p>
          <a:p>
            <a:pPr marL="228600" lvl="1">
              <a:spcBef>
                <a:spcPts val="1000"/>
              </a:spcBef>
            </a:pPr>
            <a:r>
              <a:rPr lang="cs-CZ" sz="1800">
                <a:latin typeface="Calibri "/>
              </a:rPr>
              <a:t>Na co naráží?</a:t>
            </a:r>
          </a:p>
          <a:p>
            <a:pPr marL="228600" lvl="1">
              <a:spcBef>
                <a:spcPts val="1000"/>
              </a:spcBef>
            </a:pPr>
            <a:r>
              <a:rPr lang="cs-CZ" sz="1800">
                <a:latin typeface="Calibri "/>
              </a:rPr>
              <a:t>Prototyp? </a:t>
            </a:r>
            <a:endParaRPr lang="cs-CZ" sz="1800" dirty="0">
              <a:latin typeface="Calibri 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0EC68FF-D9BD-4D5E-9F49-420EA6CE8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585" y="681037"/>
            <a:ext cx="4974842" cy="529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574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0C0B5AE-CE53-4675-9E11-E0AD9DA6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cs-CZ" sz="3800" b="1">
                <a:solidFill>
                  <a:schemeClr val="bg1"/>
                </a:solidFill>
              </a:rPr>
              <a:t>Vyhodnocení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C1DBD-FB28-4330-BEEF-DB2BFBC0F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1600" dirty="0">
                <a:solidFill>
                  <a:schemeClr val="bg1"/>
                </a:solidFill>
              </a:rPr>
              <a:t>sečíst HS (počet správných odpovědí na řádku)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solidFill>
                  <a:schemeClr val="bg1"/>
                </a:solidFill>
              </a:rPr>
              <a:t>sečíst druhý HS (vždy součet dvou HS)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solidFill>
                  <a:schemeClr val="bg1"/>
                </a:solidFill>
              </a:rPr>
              <a:t>zaznačit do pavučiny</a:t>
            </a:r>
          </a:p>
          <a:p>
            <a:pPr marL="0" indent="0">
              <a:lnSpc>
                <a:spcPct val="150000"/>
              </a:lnSpc>
              <a:buNone/>
            </a:pPr>
            <a:br>
              <a:rPr lang="en-GB" sz="1600" dirty="0">
                <a:solidFill>
                  <a:schemeClr val="bg1"/>
                </a:solidFill>
              </a:rPr>
            </a:br>
            <a:r>
              <a:rPr lang="cs-CZ" sz="1600" b="1" i="1" dirty="0">
                <a:solidFill>
                  <a:schemeClr val="bg1"/>
                </a:solidFill>
              </a:rPr>
              <a:t>„</a:t>
            </a:r>
            <a:r>
              <a:rPr lang="cs-CZ" sz="1600" b="1" i="1" dirty="0" err="1">
                <a:solidFill>
                  <a:schemeClr val="bg1"/>
                </a:solidFill>
              </a:rPr>
              <a:t>Dojmologická</a:t>
            </a:r>
            <a:r>
              <a:rPr lang="cs-CZ" sz="1600" b="1" i="1" dirty="0">
                <a:solidFill>
                  <a:schemeClr val="bg1"/>
                </a:solidFill>
              </a:rPr>
              <a:t> analýza“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>
                <a:solidFill>
                  <a:schemeClr val="bg1"/>
                </a:solidFill>
                <a:sym typeface="Wingdings" panose="05000000000000000000" pitchFamily="2" charset="2"/>
              </a:rPr>
              <a:t> kde mám nejvíc, nejmíň, extrémy? </a:t>
            </a:r>
            <a:br>
              <a:rPr lang="cs-CZ" sz="1600" dirty="0">
                <a:solidFill>
                  <a:schemeClr val="bg1"/>
                </a:solidFill>
                <a:sym typeface="Wingdings" panose="05000000000000000000" pitchFamily="2" charset="2"/>
              </a:rPr>
            </a:br>
            <a:r>
              <a:rPr lang="cs-CZ" sz="1600" dirty="0">
                <a:solidFill>
                  <a:schemeClr val="bg1"/>
                </a:solidFill>
                <a:sym typeface="Wingdings" panose="05000000000000000000" pitchFamily="2" charset="2"/>
              </a:rPr>
              <a:t> kam se pavučina posouvá? (do jakého kvadrantu?)</a:t>
            </a:r>
            <a:br>
              <a:rPr lang="cs-CZ" sz="1600" dirty="0">
                <a:solidFill>
                  <a:schemeClr val="bg1"/>
                </a:solidFill>
                <a:sym typeface="Wingdings" panose="05000000000000000000" pitchFamily="2" charset="2"/>
              </a:rPr>
            </a:br>
            <a:r>
              <a:rPr lang="cs-CZ" sz="1600" dirty="0">
                <a:solidFill>
                  <a:schemeClr val="bg1"/>
                </a:solidFill>
                <a:sym typeface="Wingdings" panose="05000000000000000000" pitchFamily="2" charset="2"/>
              </a:rPr>
              <a:t> kde asi leží těžiště? </a:t>
            </a:r>
            <a:br>
              <a:rPr lang="cs-CZ" sz="1600" dirty="0">
                <a:solidFill>
                  <a:schemeClr val="bg1"/>
                </a:solidFill>
                <a:sym typeface="Wingdings" panose="05000000000000000000" pitchFamily="2" charset="2"/>
              </a:rPr>
            </a:br>
            <a:r>
              <a:rPr lang="cs-CZ" sz="1600" dirty="0">
                <a:solidFill>
                  <a:schemeClr val="bg1"/>
                </a:solidFill>
                <a:sym typeface="Wingdings" panose="05000000000000000000" pitchFamily="2" charset="2"/>
              </a:rPr>
              <a:t> souhlasí to s mým dojmem?</a:t>
            </a:r>
            <a:br>
              <a:rPr lang="cs-CZ" sz="1600" dirty="0">
                <a:solidFill>
                  <a:schemeClr val="bg1"/>
                </a:solidFill>
                <a:sym typeface="Wingdings" panose="05000000000000000000" pitchFamily="2" charset="2"/>
              </a:rPr>
            </a:br>
            <a:r>
              <a:rPr lang="cs-CZ" sz="1600" i="1" dirty="0">
                <a:solidFill>
                  <a:schemeClr val="bg1"/>
                </a:solidFill>
                <a:sym typeface="Wingdings" panose="05000000000000000000" pitchFamily="2" charset="2"/>
              </a:rPr>
              <a:t>Pozn.: klasicky by se šlo s tabulkami (zde není prostor)</a:t>
            </a:r>
            <a:endParaRPr lang="cs-CZ" sz="1600" i="1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>
            <a:extLst>
              <a:ext uri="{FF2B5EF4-FFF2-40B4-BE49-F238E27FC236}">
                <a16:creationId xmlns:a16="http://schemas.microsoft.com/office/drawing/2014/main" id="{693EDEA1-33A7-4816-ACBB-67B2CD48F1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" r="4296"/>
          <a:stretch/>
        </p:blipFill>
        <p:spPr bwMode="auto">
          <a:xfrm>
            <a:off x="6525453" y="10"/>
            <a:ext cx="5666547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54367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872</Words>
  <Application>Microsoft Office PowerPoint</Application>
  <PresentationFormat>Širokoúhlá obrazovka</PresentationFormat>
  <Paragraphs>108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</vt:lpstr>
      <vt:lpstr>Calibri Light</vt:lpstr>
      <vt:lpstr>Wingdings</vt:lpstr>
      <vt:lpstr>Motiv Office</vt:lpstr>
      <vt:lpstr>  Interpersonální styly chování a jejich měření</vt:lpstr>
      <vt:lpstr>Na konci dnešního semináře</vt:lpstr>
      <vt:lpstr>Úkoly z minula</vt:lpstr>
      <vt:lpstr>Zpětná vazba = informace druhému o tom, jak na mě působí jeho chování: </vt:lpstr>
      <vt:lpstr>Zpětná vazba vs. hodnocení</vt:lpstr>
      <vt:lpstr>Testování (dotazník ICL)</vt:lpstr>
      <vt:lpstr>Interpersonální styly chování  –  4 základní</vt:lpstr>
      <vt:lpstr>Skupiny</vt:lpstr>
      <vt:lpstr>Vyhodnocení</vt:lpstr>
      <vt:lpstr>ICL = Dotazník interpersonální diagnózy (interpersonal check list)</vt:lpstr>
      <vt:lpstr>Popis testu</vt:lpstr>
      <vt:lpstr>Použití</vt:lpstr>
      <vt:lpstr>Použití</vt:lpstr>
      <vt:lpstr>Může 50 let stará metoda měřit hodnověrně? </vt:lpstr>
      <vt:lpstr>Může 50 let stará metoda měřit hodnověrně? </vt:lpstr>
      <vt:lpstr>Autor – Timothy Leary (1920-1996)</vt:lpstr>
      <vt:lpstr>Autor ICL - Timothy Leary</vt:lpstr>
      <vt:lpstr>Transpersonální psychologie</vt:lpstr>
      <vt:lpstr>Jiné dotazníky měřící interpersonální vztahy</vt:lpstr>
      <vt:lpstr>Co dál? 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 interpersonálního chování</dc:title>
  <dc:creator>Martina Fabianova</dc:creator>
  <cp:lastModifiedBy>Martina Fabianova</cp:lastModifiedBy>
  <cp:revision>77</cp:revision>
  <dcterms:created xsi:type="dcterms:W3CDTF">2022-03-29T07:37:27Z</dcterms:created>
  <dcterms:modified xsi:type="dcterms:W3CDTF">2022-03-29T09:58:49Z</dcterms:modified>
</cp:coreProperties>
</file>