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68" r:id="rId3"/>
    <p:sldId id="269" r:id="rId4"/>
    <p:sldId id="306" r:id="rId5"/>
    <p:sldId id="298" r:id="rId6"/>
    <p:sldId id="290" r:id="rId7"/>
    <p:sldId id="270" r:id="rId8"/>
    <p:sldId id="257" r:id="rId9"/>
    <p:sldId id="289" r:id="rId10"/>
    <p:sldId id="285" r:id="rId11"/>
    <p:sldId id="258" r:id="rId12"/>
    <p:sldId id="286" r:id="rId13"/>
    <p:sldId id="259" r:id="rId14"/>
    <p:sldId id="299" r:id="rId15"/>
    <p:sldId id="303" r:id="rId16"/>
    <p:sldId id="300" r:id="rId17"/>
    <p:sldId id="301" r:id="rId18"/>
    <p:sldId id="302" r:id="rId19"/>
    <p:sldId id="288" r:id="rId20"/>
    <p:sldId id="260" r:id="rId21"/>
    <p:sldId id="261" r:id="rId22"/>
    <p:sldId id="267" r:id="rId23"/>
    <p:sldId id="274" r:id="rId24"/>
    <p:sldId id="263" r:id="rId25"/>
    <p:sldId id="275" r:id="rId26"/>
    <p:sldId id="276" r:id="rId27"/>
    <p:sldId id="278" r:id="rId28"/>
    <p:sldId id="279" r:id="rId29"/>
    <p:sldId id="280" r:id="rId30"/>
    <p:sldId id="281" r:id="rId31"/>
    <p:sldId id="295" r:id="rId32"/>
    <p:sldId id="293" r:id="rId33"/>
    <p:sldId id="294" r:id="rId34"/>
    <p:sldId id="282" r:id="rId35"/>
    <p:sldId id="265" r:id="rId36"/>
    <p:sldId id="304" r:id="rId37"/>
    <p:sldId id="296" r:id="rId38"/>
    <p:sldId id="266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24" autoAdjust="0"/>
  </p:normalViewPr>
  <p:slideViewPr>
    <p:cSldViewPr snapToGrid="0" showGuides="1">
      <p:cViewPr varScale="1">
        <p:scale>
          <a:sx n="106" d="100"/>
          <a:sy n="106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68701-E440-4641-A96E-DBB57A3FB65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F6FC443-7F3F-44A4-84E3-355D6C89671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1"/>
            <a:t>konkrétní zážitek = „aktivní účast“ </a:t>
          </a:r>
          <a:endParaRPr lang="en-US"/>
        </a:p>
      </dgm:t>
    </dgm:pt>
    <dgm:pt modelId="{0BBB307F-5CF5-49B6-A350-6D19D9F37B14}" type="parTrans" cxnId="{F84874B6-7BA6-49E4-A974-202B8E2488AA}">
      <dgm:prSet/>
      <dgm:spPr/>
      <dgm:t>
        <a:bodyPr/>
        <a:lstStyle/>
        <a:p>
          <a:endParaRPr lang="en-US"/>
        </a:p>
      </dgm:t>
    </dgm:pt>
    <dgm:pt modelId="{33BE8321-CE2F-47D8-A067-AB1FC09FB19C}" type="sibTrans" cxnId="{F84874B6-7BA6-49E4-A974-202B8E2488AA}">
      <dgm:prSet/>
      <dgm:spPr/>
      <dgm:t>
        <a:bodyPr/>
        <a:lstStyle/>
        <a:p>
          <a:endParaRPr lang="en-US"/>
        </a:p>
      </dgm:t>
    </dgm:pt>
    <dgm:pt modelId="{D7CBA65E-4652-4DAC-9EBE-3E764032636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1" dirty="0"/>
            <a:t>nové informace = „teorie </a:t>
          </a:r>
          <a:r>
            <a:rPr lang="cs-CZ" b="1" dirty="0" err="1"/>
            <a:t>persuaze</a:t>
          </a:r>
          <a:r>
            <a:rPr lang="cs-CZ" b="1" dirty="0"/>
            <a:t>“ (přesvědčování)</a:t>
          </a:r>
          <a:endParaRPr lang="en-US" dirty="0"/>
        </a:p>
      </dgm:t>
    </dgm:pt>
    <dgm:pt modelId="{02B9F729-47B6-4CBE-8494-EE35611C8AE8}" type="parTrans" cxnId="{FB92BC79-CB61-483B-AD78-BC62B63B95F0}">
      <dgm:prSet/>
      <dgm:spPr/>
      <dgm:t>
        <a:bodyPr/>
        <a:lstStyle/>
        <a:p>
          <a:endParaRPr lang="en-US"/>
        </a:p>
      </dgm:t>
    </dgm:pt>
    <dgm:pt modelId="{80E47D90-705A-458D-A3E8-279F5074E344}" type="sibTrans" cxnId="{FB92BC79-CB61-483B-AD78-BC62B63B95F0}">
      <dgm:prSet/>
      <dgm:spPr/>
      <dgm:t>
        <a:bodyPr/>
        <a:lstStyle/>
        <a:p>
          <a:endParaRPr lang="en-US"/>
        </a:p>
      </dgm:t>
    </dgm:pt>
    <dgm:pt modelId="{0AF88DCF-DD87-4CD7-B2C2-52023638F601}" type="pres">
      <dgm:prSet presAssocID="{B4568701-E440-4641-A96E-DBB57A3FB656}" presName="root" presStyleCnt="0">
        <dgm:presLayoutVars>
          <dgm:dir/>
          <dgm:resizeHandles val="exact"/>
        </dgm:presLayoutVars>
      </dgm:prSet>
      <dgm:spPr/>
    </dgm:pt>
    <dgm:pt modelId="{5A9ABD6E-0956-4AC1-AAD5-84992588A7E4}" type="pres">
      <dgm:prSet presAssocID="{9F6FC443-7F3F-44A4-84E3-355D6C896713}" presName="compNode" presStyleCnt="0"/>
      <dgm:spPr/>
    </dgm:pt>
    <dgm:pt modelId="{EE9597DC-6CFD-4E62-BE95-3C1344C7DD86}" type="pres">
      <dgm:prSet presAssocID="{9F6FC443-7F3F-44A4-84E3-355D6C896713}" presName="iconBgRect" presStyleLbl="bgShp" presStyleIdx="0" presStyleCnt="2"/>
      <dgm:spPr/>
    </dgm:pt>
    <dgm:pt modelId="{0ED954CD-28CD-4BBA-9AD0-30D43139C5E4}" type="pres">
      <dgm:prSet presAssocID="{9F6FC443-7F3F-44A4-84E3-355D6C8967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4898AEBE-BA3F-4138-861B-53DA862F45B4}" type="pres">
      <dgm:prSet presAssocID="{9F6FC443-7F3F-44A4-84E3-355D6C896713}" presName="spaceRect" presStyleCnt="0"/>
      <dgm:spPr/>
    </dgm:pt>
    <dgm:pt modelId="{77D1C2C8-B555-40EE-BB45-2920D4081718}" type="pres">
      <dgm:prSet presAssocID="{9F6FC443-7F3F-44A4-84E3-355D6C896713}" presName="textRect" presStyleLbl="revTx" presStyleIdx="0" presStyleCnt="2">
        <dgm:presLayoutVars>
          <dgm:chMax val="1"/>
          <dgm:chPref val="1"/>
        </dgm:presLayoutVars>
      </dgm:prSet>
      <dgm:spPr/>
    </dgm:pt>
    <dgm:pt modelId="{24234ABF-96D7-484D-A05C-8513B5E51EFC}" type="pres">
      <dgm:prSet presAssocID="{33BE8321-CE2F-47D8-A067-AB1FC09FB19C}" presName="sibTrans" presStyleCnt="0"/>
      <dgm:spPr/>
    </dgm:pt>
    <dgm:pt modelId="{C1AABF50-90A5-4F34-8C46-6947E6FA10EC}" type="pres">
      <dgm:prSet presAssocID="{D7CBA65E-4652-4DAC-9EBE-3E764032636E}" presName="compNode" presStyleCnt="0"/>
      <dgm:spPr/>
    </dgm:pt>
    <dgm:pt modelId="{83062556-85B8-4E26-9F41-35283A1C542F}" type="pres">
      <dgm:prSet presAssocID="{D7CBA65E-4652-4DAC-9EBE-3E764032636E}" presName="iconBgRect" presStyleLbl="bgShp" presStyleIdx="1" presStyleCnt="2"/>
      <dgm:spPr/>
    </dgm:pt>
    <dgm:pt modelId="{A88CD58F-0D4F-4F5C-8679-2B6BD5880E62}" type="pres">
      <dgm:prSet presAssocID="{D7CBA65E-4652-4DAC-9EBE-3E764032636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01B0B163-6961-4CDA-8AE9-D0258901790C}" type="pres">
      <dgm:prSet presAssocID="{D7CBA65E-4652-4DAC-9EBE-3E764032636E}" presName="spaceRect" presStyleCnt="0"/>
      <dgm:spPr/>
    </dgm:pt>
    <dgm:pt modelId="{4BAD3046-694A-4036-A2DF-8FE0728116B6}" type="pres">
      <dgm:prSet presAssocID="{D7CBA65E-4652-4DAC-9EBE-3E764032636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ADF1800-E319-4C04-9B3D-B8299FE58117}" type="presOf" srcId="{9F6FC443-7F3F-44A4-84E3-355D6C896713}" destId="{77D1C2C8-B555-40EE-BB45-2920D4081718}" srcOrd="0" destOrd="0" presId="urn:microsoft.com/office/officeart/2018/5/layout/IconCircleLabelList"/>
    <dgm:cxn modelId="{FB92BC79-CB61-483B-AD78-BC62B63B95F0}" srcId="{B4568701-E440-4641-A96E-DBB57A3FB656}" destId="{D7CBA65E-4652-4DAC-9EBE-3E764032636E}" srcOrd="1" destOrd="0" parTransId="{02B9F729-47B6-4CBE-8494-EE35611C8AE8}" sibTransId="{80E47D90-705A-458D-A3E8-279F5074E344}"/>
    <dgm:cxn modelId="{F84874B6-7BA6-49E4-A974-202B8E2488AA}" srcId="{B4568701-E440-4641-A96E-DBB57A3FB656}" destId="{9F6FC443-7F3F-44A4-84E3-355D6C896713}" srcOrd="0" destOrd="0" parTransId="{0BBB307F-5CF5-49B6-A350-6D19D9F37B14}" sibTransId="{33BE8321-CE2F-47D8-A067-AB1FC09FB19C}"/>
    <dgm:cxn modelId="{C8CB71C8-6CE2-49B8-B23B-688D39CDE72F}" type="presOf" srcId="{D7CBA65E-4652-4DAC-9EBE-3E764032636E}" destId="{4BAD3046-694A-4036-A2DF-8FE0728116B6}" srcOrd="0" destOrd="0" presId="urn:microsoft.com/office/officeart/2018/5/layout/IconCircleLabelList"/>
    <dgm:cxn modelId="{674B97D5-1FE2-4577-9F6D-5E97213B2CFC}" type="presOf" srcId="{B4568701-E440-4641-A96E-DBB57A3FB656}" destId="{0AF88DCF-DD87-4CD7-B2C2-52023638F601}" srcOrd="0" destOrd="0" presId="urn:microsoft.com/office/officeart/2018/5/layout/IconCircleLabelList"/>
    <dgm:cxn modelId="{3B01D0DE-E2F5-4FFB-A012-0C8F5B8C1411}" type="presParOf" srcId="{0AF88DCF-DD87-4CD7-B2C2-52023638F601}" destId="{5A9ABD6E-0956-4AC1-AAD5-84992588A7E4}" srcOrd="0" destOrd="0" presId="urn:microsoft.com/office/officeart/2018/5/layout/IconCircleLabelList"/>
    <dgm:cxn modelId="{7086F08D-EE94-42B3-A366-0F713D8DCB59}" type="presParOf" srcId="{5A9ABD6E-0956-4AC1-AAD5-84992588A7E4}" destId="{EE9597DC-6CFD-4E62-BE95-3C1344C7DD86}" srcOrd="0" destOrd="0" presId="urn:microsoft.com/office/officeart/2018/5/layout/IconCircleLabelList"/>
    <dgm:cxn modelId="{D7864E75-7318-4630-9D3C-4674870A94A6}" type="presParOf" srcId="{5A9ABD6E-0956-4AC1-AAD5-84992588A7E4}" destId="{0ED954CD-28CD-4BBA-9AD0-30D43139C5E4}" srcOrd="1" destOrd="0" presId="urn:microsoft.com/office/officeart/2018/5/layout/IconCircleLabelList"/>
    <dgm:cxn modelId="{84712A44-D793-41F3-ADC1-85871202BF10}" type="presParOf" srcId="{5A9ABD6E-0956-4AC1-AAD5-84992588A7E4}" destId="{4898AEBE-BA3F-4138-861B-53DA862F45B4}" srcOrd="2" destOrd="0" presId="urn:microsoft.com/office/officeart/2018/5/layout/IconCircleLabelList"/>
    <dgm:cxn modelId="{B71B1895-EBDC-4325-85AE-5031209BD69B}" type="presParOf" srcId="{5A9ABD6E-0956-4AC1-AAD5-84992588A7E4}" destId="{77D1C2C8-B555-40EE-BB45-2920D4081718}" srcOrd="3" destOrd="0" presId="urn:microsoft.com/office/officeart/2018/5/layout/IconCircleLabelList"/>
    <dgm:cxn modelId="{5CA2648E-0CC0-4696-BDEF-26E09EEB658D}" type="presParOf" srcId="{0AF88DCF-DD87-4CD7-B2C2-52023638F601}" destId="{24234ABF-96D7-484D-A05C-8513B5E51EFC}" srcOrd="1" destOrd="0" presId="urn:microsoft.com/office/officeart/2018/5/layout/IconCircleLabelList"/>
    <dgm:cxn modelId="{54355623-22C5-4373-90D2-E5736DA939BC}" type="presParOf" srcId="{0AF88DCF-DD87-4CD7-B2C2-52023638F601}" destId="{C1AABF50-90A5-4F34-8C46-6947E6FA10EC}" srcOrd="2" destOrd="0" presId="urn:microsoft.com/office/officeart/2018/5/layout/IconCircleLabelList"/>
    <dgm:cxn modelId="{DB0D2FC4-FE0F-4F14-922A-D3D39D8D4A29}" type="presParOf" srcId="{C1AABF50-90A5-4F34-8C46-6947E6FA10EC}" destId="{83062556-85B8-4E26-9F41-35283A1C542F}" srcOrd="0" destOrd="0" presId="urn:microsoft.com/office/officeart/2018/5/layout/IconCircleLabelList"/>
    <dgm:cxn modelId="{059C23E5-488B-4DA1-8AA5-18FDF4179BF2}" type="presParOf" srcId="{C1AABF50-90A5-4F34-8C46-6947E6FA10EC}" destId="{A88CD58F-0D4F-4F5C-8679-2B6BD5880E62}" srcOrd="1" destOrd="0" presId="urn:microsoft.com/office/officeart/2018/5/layout/IconCircleLabelList"/>
    <dgm:cxn modelId="{D80A7744-3AD9-4A61-A3E3-12B86AAF2FCC}" type="presParOf" srcId="{C1AABF50-90A5-4F34-8C46-6947E6FA10EC}" destId="{01B0B163-6961-4CDA-8AE9-D0258901790C}" srcOrd="2" destOrd="0" presId="urn:microsoft.com/office/officeart/2018/5/layout/IconCircleLabelList"/>
    <dgm:cxn modelId="{13AEC312-2F46-48CC-8D87-9F47221BAFA9}" type="presParOf" srcId="{C1AABF50-90A5-4F34-8C46-6947E6FA10EC}" destId="{4BAD3046-694A-4036-A2DF-8FE0728116B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12E10-51CC-4226-B59E-1B2E49B56B6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A1F0A9-77D3-4F55-8EE4-1ED3FC8865B6}">
      <dgm:prSet/>
      <dgm:spPr/>
      <dgm:t>
        <a:bodyPr/>
        <a:lstStyle/>
        <a:p>
          <a:r>
            <a:rPr lang="cs-CZ" i="0" dirty="0"/>
            <a:t>z lat. </a:t>
          </a:r>
          <a:r>
            <a:rPr lang="cs-CZ" i="1" dirty="0" err="1"/>
            <a:t>persuadere</a:t>
          </a:r>
          <a:r>
            <a:rPr lang="cs-CZ" i="0" dirty="0"/>
            <a:t> </a:t>
          </a:r>
          <a:br>
            <a:rPr lang="cs-CZ" i="0" dirty="0"/>
          </a:br>
          <a:r>
            <a:rPr lang="cs-CZ" i="0" dirty="0"/>
            <a:t>(přemlouvat, navádět, svádět, pohnout někým)</a:t>
          </a:r>
          <a:endParaRPr lang="en-US" i="0" dirty="0"/>
        </a:p>
      </dgm:t>
    </dgm:pt>
    <dgm:pt modelId="{2EE30ECB-AAD3-4124-B52C-34491E9405B5}" type="parTrans" cxnId="{D1AFAB5C-3ACD-40F1-B450-A322F0AD16BC}">
      <dgm:prSet/>
      <dgm:spPr/>
      <dgm:t>
        <a:bodyPr/>
        <a:lstStyle/>
        <a:p>
          <a:endParaRPr lang="en-US"/>
        </a:p>
      </dgm:t>
    </dgm:pt>
    <dgm:pt modelId="{3FA060C7-96B1-4D2E-A95D-B6B4EACCA3D3}" type="sibTrans" cxnId="{D1AFAB5C-3ACD-40F1-B450-A322F0AD16BC}">
      <dgm:prSet/>
      <dgm:spPr/>
      <dgm:t>
        <a:bodyPr/>
        <a:lstStyle/>
        <a:p>
          <a:endParaRPr lang="en-US"/>
        </a:p>
      </dgm:t>
    </dgm:pt>
    <dgm:pt modelId="{6190C55E-9EA0-4629-95A6-2F02D101024B}">
      <dgm:prSet/>
      <dgm:spPr/>
      <dgm:t>
        <a:bodyPr/>
        <a:lstStyle/>
        <a:p>
          <a:r>
            <a:rPr lang="cs-CZ" dirty="0"/>
            <a:t>forma komunikace (osobní či mediální)</a:t>
          </a:r>
          <a:endParaRPr lang="en-US" dirty="0"/>
        </a:p>
      </dgm:t>
    </dgm:pt>
    <dgm:pt modelId="{267BEA3F-7F54-472E-A5DF-780B36AF076E}" type="parTrans" cxnId="{D32757A1-FCCB-42D4-BB86-79E9E12CCF66}">
      <dgm:prSet/>
      <dgm:spPr/>
      <dgm:t>
        <a:bodyPr/>
        <a:lstStyle/>
        <a:p>
          <a:endParaRPr lang="en-US"/>
        </a:p>
      </dgm:t>
    </dgm:pt>
    <dgm:pt modelId="{E50A8DB4-B5B7-4697-A773-4248F0742640}" type="sibTrans" cxnId="{D32757A1-FCCB-42D4-BB86-79E9E12CCF66}">
      <dgm:prSet/>
      <dgm:spPr/>
      <dgm:t>
        <a:bodyPr/>
        <a:lstStyle/>
        <a:p>
          <a:endParaRPr lang="en-US"/>
        </a:p>
      </dgm:t>
    </dgm:pt>
    <dgm:pt modelId="{ECC6D5AA-918B-46DF-8084-45886829A120}">
      <dgm:prSet/>
      <dgm:spPr/>
      <dgm:t>
        <a:bodyPr/>
        <a:lstStyle/>
        <a:p>
          <a:r>
            <a:rPr lang="cs-CZ" dirty="0"/>
            <a:t>úmyslný pokus o ovlivnění</a:t>
          </a:r>
          <a:endParaRPr lang="en-US" dirty="0"/>
        </a:p>
      </dgm:t>
    </dgm:pt>
    <dgm:pt modelId="{90170F03-5613-4CCB-A61B-9817D189365D}" type="parTrans" cxnId="{CEB150B7-6D56-4743-837F-0A5CC790D5E4}">
      <dgm:prSet/>
      <dgm:spPr/>
      <dgm:t>
        <a:bodyPr/>
        <a:lstStyle/>
        <a:p>
          <a:endParaRPr lang="en-US"/>
        </a:p>
      </dgm:t>
    </dgm:pt>
    <dgm:pt modelId="{8A96D854-AF95-49AB-A340-1C52A34DCBD6}" type="sibTrans" cxnId="{CEB150B7-6D56-4743-837F-0A5CC790D5E4}">
      <dgm:prSet/>
      <dgm:spPr/>
      <dgm:t>
        <a:bodyPr/>
        <a:lstStyle/>
        <a:p>
          <a:endParaRPr lang="en-US"/>
        </a:p>
      </dgm:t>
    </dgm:pt>
    <dgm:pt modelId="{EAC513FA-7276-42F2-BE98-141376B5C004}">
      <dgm:prSet/>
      <dgm:spPr/>
      <dgm:t>
        <a:bodyPr/>
        <a:lstStyle/>
        <a:p>
          <a:r>
            <a:rPr lang="cs-CZ" dirty="0"/>
            <a:t>dochází ke změně duševního stavu recipienta (změně postoje)</a:t>
          </a:r>
          <a:endParaRPr lang="en-US" dirty="0"/>
        </a:p>
      </dgm:t>
    </dgm:pt>
    <dgm:pt modelId="{FF6FAB19-A614-4CFB-8F10-793F39F9888E}" type="parTrans" cxnId="{BE769C72-CBC5-4E5D-8005-BD977C6C7BC8}">
      <dgm:prSet/>
      <dgm:spPr/>
      <dgm:t>
        <a:bodyPr/>
        <a:lstStyle/>
        <a:p>
          <a:endParaRPr lang="en-US"/>
        </a:p>
      </dgm:t>
    </dgm:pt>
    <dgm:pt modelId="{DB86C79E-00DD-48A1-B685-00A8CC6D974C}" type="sibTrans" cxnId="{BE769C72-CBC5-4E5D-8005-BD977C6C7BC8}">
      <dgm:prSet/>
      <dgm:spPr/>
      <dgm:t>
        <a:bodyPr/>
        <a:lstStyle/>
        <a:p>
          <a:endParaRPr lang="en-US"/>
        </a:p>
      </dgm:t>
    </dgm:pt>
    <dgm:pt modelId="{1CB1B586-4D0E-466F-8A96-0CE0FBB9B5B1}">
      <dgm:prSet/>
      <dgm:spPr/>
      <dgm:t>
        <a:bodyPr/>
        <a:lstStyle/>
        <a:p>
          <a:r>
            <a:rPr lang="cs-CZ" b="1" dirty="0"/>
            <a:t>svobodná volba </a:t>
          </a:r>
          <a:r>
            <a:rPr lang="cs-CZ" dirty="0"/>
            <a:t>na straně recipienta </a:t>
          </a:r>
          <a:endParaRPr lang="en-US" dirty="0"/>
        </a:p>
      </dgm:t>
    </dgm:pt>
    <dgm:pt modelId="{7AC84BE4-30A1-44C6-BCB2-CF113EFB358C}" type="parTrans" cxnId="{6F953565-5B98-4D63-93F4-E65CA6BF45F5}">
      <dgm:prSet/>
      <dgm:spPr/>
      <dgm:t>
        <a:bodyPr/>
        <a:lstStyle/>
        <a:p>
          <a:endParaRPr lang="en-US"/>
        </a:p>
      </dgm:t>
    </dgm:pt>
    <dgm:pt modelId="{8AE7DB88-A154-4F2E-A1E1-648D3EBA6AA1}" type="sibTrans" cxnId="{6F953565-5B98-4D63-93F4-E65CA6BF45F5}">
      <dgm:prSet/>
      <dgm:spPr/>
      <dgm:t>
        <a:bodyPr/>
        <a:lstStyle/>
        <a:p>
          <a:endParaRPr lang="en-US"/>
        </a:p>
      </dgm:t>
    </dgm:pt>
    <dgm:pt modelId="{86EB4F27-87C5-4AE1-A11B-6FD5FFADBE69}">
      <dgm:prSet/>
      <dgm:spPr/>
      <dgm:t>
        <a:bodyPr/>
        <a:lstStyle/>
        <a:p>
          <a:r>
            <a:rPr lang="cs-CZ" b="1" dirty="0"/>
            <a:t>vs. </a:t>
          </a:r>
          <a:r>
            <a:rPr lang="cs-CZ" b="1" u="sng" dirty="0"/>
            <a:t>nátlak</a:t>
          </a:r>
          <a:r>
            <a:rPr lang="cs-CZ" b="1" dirty="0"/>
            <a:t> </a:t>
          </a:r>
          <a:r>
            <a:rPr lang="cs-CZ" dirty="0"/>
            <a:t>(rozkazy, zákazy, vyslýchání, vymáhání dluhů, emocionální vydírání)</a:t>
          </a:r>
          <a:endParaRPr lang="en-US" dirty="0"/>
        </a:p>
      </dgm:t>
    </dgm:pt>
    <dgm:pt modelId="{5785EE93-B241-4EA7-9EED-0C448360F4D3}" type="parTrans" cxnId="{1FE902C7-A196-4546-B615-270386112B4F}">
      <dgm:prSet/>
      <dgm:spPr/>
      <dgm:t>
        <a:bodyPr/>
        <a:lstStyle/>
        <a:p>
          <a:endParaRPr lang="en-US"/>
        </a:p>
      </dgm:t>
    </dgm:pt>
    <dgm:pt modelId="{1F560E52-91AA-4BC5-A3BD-B56B8B5F8F44}" type="sibTrans" cxnId="{1FE902C7-A196-4546-B615-270386112B4F}">
      <dgm:prSet/>
      <dgm:spPr/>
      <dgm:t>
        <a:bodyPr/>
        <a:lstStyle/>
        <a:p>
          <a:endParaRPr lang="en-US"/>
        </a:p>
      </dgm:t>
    </dgm:pt>
    <dgm:pt modelId="{B8D801E8-4508-40CB-8E90-6DCE4A9EC69E}" type="pres">
      <dgm:prSet presAssocID="{7B812E10-51CC-4226-B59E-1B2E49B56B60}" presName="linear" presStyleCnt="0">
        <dgm:presLayoutVars>
          <dgm:animLvl val="lvl"/>
          <dgm:resizeHandles val="exact"/>
        </dgm:presLayoutVars>
      </dgm:prSet>
      <dgm:spPr/>
    </dgm:pt>
    <dgm:pt modelId="{EA1FE7C6-0141-4695-81CA-DEFFADD41056}" type="pres">
      <dgm:prSet presAssocID="{BCA1F0A9-77D3-4F55-8EE4-1ED3FC8865B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2FA5C1C-4CFF-43EC-BC31-EE95AF0D11FB}" type="pres">
      <dgm:prSet presAssocID="{3FA060C7-96B1-4D2E-A95D-B6B4EACCA3D3}" presName="spacer" presStyleCnt="0"/>
      <dgm:spPr/>
    </dgm:pt>
    <dgm:pt modelId="{DEF00232-A9A5-463F-9C04-ECD363F5D91B}" type="pres">
      <dgm:prSet presAssocID="{6190C55E-9EA0-4629-95A6-2F02D101024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941C98D-CC04-4639-A9A3-B387BE9463A2}" type="pres">
      <dgm:prSet presAssocID="{E50A8DB4-B5B7-4697-A773-4248F0742640}" presName="spacer" presStyleCnt="0"/>
      <dgm:spPr/>
    </dgm:pt>
    <dgm:pt modelId="{5834A6C9-A391-476C-A78C-F123066FE629}" type="pres">
      <dgm:prSet presAssocID="{ECC6D5AA-918B-46DF-8084-45886829A12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30B5870-8AA0-4EEB-8B87-A0584E4F989E}" type="pres">
      <dgm:prSet presAssocID="{8A96D854-AF95-49AB-A340-1C52A34DCBD6}" presName="spacer" presStyleCnt="0"/>
      <dgm:spPr/>
    </dgm:pt>
    <dgm:pt modelId="{445761D7-F297-4555-A4F3-1923A28B16E2}" type="pres">
      <dgm:prSet presAssocID="{EAC513FA-7276-42F2-BE98-141376B5C00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FD02FAC-7034-465E-A541-0BAFAAE41DEF}" type="pres">
      <dgm:prSet presAssocID="{DB86C79E-00DD-48A1-B685-00A8CC6D974C}" presName="spacer" presStyleCnt="0"/>
      <dgm:spPr/>
    </dgm:pt>
    <dgm:pt modelId="{72ADDEA0-476A-4DDF-AB82-654BD4C1FF5C}" type="pres">
      <dgm:prSet presAssocID="{1CB1B586-4D0E-466F-8A96-0CE0FBB9B5B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1CED154-62A1-4FB6-8736-289CDF73466E}" type="pres">
      <dgm:prSet presAssocID="{8AE7DB88-A154-4F2E-A1E1-648D3EBA6AA1}" presName="spacer" presStyleCnt="0"/>
      <dgm:spPr/>
    </dgm:pt>
    <dgm:pt modelId="{72A60BE0-BCDF-463F-BF81-6F6183BD36C7}" type="pres">
      <dgm:prSet presAssocID="{86EB4F27-87C5-4AE1-A11B-6FD5FFADBE6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F3EFF13-2237-4DED-9CCA-F59E8F4BB6C4}" type="presOf" srcId="{6190C55E-9EA0-4629-95A6-2F02D101024B}" destId="{DEF00232-A9A5-463F-9C04-ECD363F5D91B}" srcOrd="0" destOrd="0" presId="urn:microsoft.com/office/officeart/2005/8/layout/vList2"/>
    <dgm:cxn modelId="{0049B32D-D200-4BB9-AF23-C3F855D9CB0D}" type="presOf" srcId="{EAC513FA-7276-42F2-BE98-141376B5C004}" destId="{445761D7-F297-4555-A4F3-1923A28B16E2}" srcOrd="0" destOrd="0" presId="urn:microsoft.com/office/officeart/2005/8/layout/vList2"/>
    <dgm:cxn modelId="{D1AFAB5C-3ACD-40F1-B450-A322F0AD16BC}" srcId="{7B812E10-51CC-4226-B59E-1B2E49B56B60}" destId="{BCA1F0A9-77D3-4F55-8EE4-1ED3FC8865B6}" srcOrd="0" destOrd="0" parTransId="{2EE30ECB-AAD3-4124-B52C-34491E9405B5}" sibTransId="{3FA060C7-96B1-4D2E-A95D-B6B4EACCA3D3}"/>
    <dgm:cxn modelId="{6F953565-5B98-4D63-93F4-E65CA6BF45F5}" srcId="{7B812E10-51CC-4226-B59E-1B2E49B56B60}" destId="{1CB1B586-4D0E-466F-8A96-0CE0FBB9B5B1}" srcOrd="4" destOrd="0" parTransId="{7AC84BE4-30A1-44C6-BCB2-CF113EFB358C}" sibTransId="{8AE7DB88-A154-4F2E-A1E1-648D3EBA6AA1}"/>
    <dgm:cxn modelId="{B29BE769-C631-4A75-B1AD-DBE802D25C96}" type="presOf" srcId="{86EB4F27-87C5-4AE1-A11B-6FD5FFADBE69}" destId="{72A60BE0-BCDF-463F-BF81-6F6183BD36C7}" srcOrd="0" destOrd="0" presId="urn:microsoft.com/office/officeart/2005/8/layout/vList2"/>
    <dgm:cxn modelId="{3B216C4F-1DE3-4D4F-A7B3-2990F8F1DEF8}" type="presOf" srcId="{7B812E10-51CC-4226-B59E-1B2E49B56B60}" destId="{B8D801E8-4508-40CB-8E90-6DCE4A9EC69E}" srcOrd="0" destOrd="0" presId="urn:microsoft.com/office/officeart/2005/8/layout/vList2"/>
    <dgm:cxn modelId="{BE769C72-CBC5-4E5D-8005-BD977C6C7BC8}" srcId="{7B812E10-51CC-4226-B59E-1B2E49B56B60}" destId="{EAC513FA-7276-42F2-BE98-141376B5C004}" srcOrd="3" destOrd="0" parTransId="{FF6FAB19-A614-4CFB-8F10-793F39F9888E}" sibTransId="{DB86C79E-00DD-48A1-B685-00A8CC6D974C}"/>
    <dgm:cxn modelId="{4C5E0584-999E-4075-A295-8D3F0B199D08}" type="presOf" srcId="{1CB1B586-4D0E-466F-8A96-0CE0FBB9B5B1}" destId="{72ADDEA0-476A-4DDF-AB82-654BD4C1FF5C}" srcOrd="0" destOrd="0" presId="urn:microsoft.com/office/officeart/2005/8/layout/vList2"/>
    <dgm:cxn modelId="{D32757A1-FCCB-42D4-BB86-79E9E12CCF66}" srcId="{7B812E10-51CC-4226-B59E-1B2E49B56B60}" destId="{6190C55E-9EA0-4629-95A6-2F02D101024B}" srcOrd="1" destOrd="0" parTransId="{267BEA3F-7F54-472E-A5DF-780B36AF076E}" sibTransId="{E50A8DB4-B5B7-4697-A773-4248F0742640}"/>
    <dgm:cxn modelId="{62A21FAF-F828-41F8-8C50-CA18CC2BE9B7}" type="presOf" srcId="{BCA1F0A9-77D3-4F55-8EE4-1ED3FC8865B6}" destId="{EA1FE7C6-0141-4695-81CA-DEFFADD41056}" srcOrd="0" destOrd="0" presId="urn:microsoft.com/office/officeart/2005/8/layout/vList2"/>
    <dgm:cxn modelId="{50FA32B4-5153-49F9-AE88-A07A2EB42E38}" type="presOf" srcId="{ECC6D5AA-918B-46DF-8084-45886829A120}" destId="{5834A6C9-A391-476C-A78C-F123066FE629}" srcOrd="0" destOrd="0" presId="urn:microsoft.com/office/officeart/2005/8/layout/vList2"/>
    <dgm:cxn modelId="{CEB150B7-6D56-4743-837F-0A5CC790D5E4}" srcId="{7B812E10-51CC-4226-B59E-1B2E49B56B60}" destId="{ECC6D5AA-918B-46DF-8084-45886829A120}" srcOrd="2" destOrd="0" parTransId="{90170F03-5613-4CCB-A61B-9817D189365D}" sibTransId="{8A96D854-AF95-49AB-A340-1C52A34DCBD6}"/>
    <dgm:cxn modelId="{1FE902C7-A196-4546-B615-270386112B4F}" srcId="{7B812E10-51CC-4226-B59E-1B2E49B56B60}" destId="{86EB4F27-87C5-4AE1-A11B-6FD5FFADBE69}" srcOrd="5" destOrd="0" parTransId="{5785EE93-B241-4EA7-9EED-0C448360F4D3}" sibTransId="{1F560E52-91AA-4BC5-A3BD-B56B8B5F8F44}"/>
    <dgm:cxn modelId="{2DEE5321-4AE2-4842-A395-ADD0B67C5744}" type="presParOf" srcId="{B8D801E8-4508-40CB-8E90-6DCE4A9EC69E}" destId="{EA1FE7C6-0141-4695-81CA-DEFFADD41056}" srcOrd="0" destOrd="0" presId="urn:microsoft.com/office/officeart/2005/8/layout/vList2"/>
    <dgm:cxn modelId="{B04CA143-8E91-49C5-A3BB-6408EB5321F6}" type="presParOf" srcId="{B8D801E8-4508-40CB-8E90-6DCE4A9EC69E}" destId="{02FA5C1C-4CFF-43EC-BC31-EE95AF0D11FB}" srcOrd="1" destOrd="0" presId="urn:microsoft.com/office/officeart/2005/8/layout/vList2"/>
    <dgm:cxn modelId="{77E6142C-04EC-4C8C-B2EA-BD3943831DEF}" type="presParOf" srcId="{B8D801E8-4508-40CB-8E90-6DCE4A9EC69E}" destId="{DEF00232-A9A5-463F-9C04-ECD363F5D91B}" srcOrd="2" destOrd="0" presId="urn:microsoft.com/office/officeart/2005/8/layout/vList2"/>
    <dgm:cxn modelId="{F2BD5F71-02A5-405A-8C8F-37097A49FE5A}" type="presParOf" srcId="{B8D801E8-4508-40CB-8E90-6DCE4A9EC69E}" destId="{C941C98D-CC04-4639-A9A3-B387BE9463A2}" srcOrd="3" destOrd="0" presId="urn:microsoft.com/office/officeart/2005/8/layout/vList2"/>
    <dgm:cxn modelId="{D905163E-9ACB-4C07-A86E-1043E6720750}" type="presParOf" srcId="{B8D801E8-4508-40CB-8E90-6DCE4A9EC69E}" destId="{5834A6C9-A391-476C-A78C-F123066FE629}" srcOrd="4" destOrd="0" presId="urn:microsoft.com/office/officeart/2005/8/layout/vList2"/>
    <dgm:cxn modelId="{B0D96E35-CAA6-4095-8BFE-625F5FED5DA0}" type="presParOf" srcId="{B8D801E8-4508-40CB-8E90-6DCE4A9EC69E}" destId="{430B5870-8AA0-4EEB-8B87-A0584E4F989E}" srcOrd="5" destOrd="0" presId="urn:microsoft.com/office/officeart/2005/8/layout/vList2"/>
    <dgm:cxn modelId="{ABB7A0E9-820E-4C9C-8896-801E93EBE756}" type="presParOf" srcId="{B8D801E8-4508-40CB-8E90-6DCE4A9EC69E}" destId="{445761D7-F297-4555-A4F3-1923A28B16E2}" srcOrd="6" destOrd="0" presId="urn:microsoft.com/office/officeart/2005/8/layout/vList2"/>
    <dgm:cxn modelId="{9D954CD6-CD7F-4942-B282-7442646D4103}" type="presParOf" srcId="{B8D801E8-4508-40CB-8E90-6DCE4A9EC69E}" destId="{CFD02FAC-7034-465E-A541-0BAFAAE41DEF}" srcOrd="7" destOrd="0" presId="urn:microsoft.com/office/officeart/2005/8/layout/vList2"/>
    <dgm:cxn modelId="{B1DC9346-78C3-4864-9CB0-94B34D0DE7BF}" type="presParOf" srcId="{B8D801E8-4508-40CB-8E90-6DCE4A9EC69E}" destId="{72ADDEA0-476A-4DDF-AB82-654BD4C1FF5C}" srcOrd="8" destOrd="0" presId="urn:microsoft.com/office/officeart/2005/8/layout/vList2"/>
    <dgm:cxn modelId="{4252ED43-E53F-495B-B82C-1E69E88063FC}" type="presParOf" srcId="{B8D801E8-4508-40CB-8E90-6DCE4A9EC69E}" destId="{01CED154-62A1-4FB6-8736-289CDF73466E}" srcOrd="9" destOrd="0" presId="urn:microsoft.com/office/officeart/2005/8/layout/vList2"/>
    <dgm:cxn modelId="{3E6072A5-1EE4-46EA-88BD-6F6EAF663B6C}" type="presParOf" srcId="{B8D801E8-4508-40CB-8E90-6DCE4A9EC69E}" destId="{72A60BE0-BCDF-463F-BF81-6F6183BD36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74686E-0469-42E9-BA54-7ABE0452287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47D2D56-9827-4AC3-9A71-20BE2EB86D54}">
      <dgm:prSet/>
      <dgm:spPr/>
      <dgm:t>
        <a:bodyPr/>
        <a:lstStyle/>
        <a:p>
          <a:r>
            <a:rPr lang="cs-CZ" dirty="0" err="1"/>
            <a:t>Cialdini</a:t>
          </a:r>
          <a:r>
            <a:rPr lang="cs-CZ" dirty="0"/>
            <a:t>, R.B. (2016). </a:t>
          </a:r>
          <a:r>
            <a:rPr lang="cs-CZ" i="1" dirty="0"/>
            <a:t>Před-</a:t>
          </a:r>
          <a:r>
            <a:rPr lang="cs-CZ" i="1" dirty="0" err="1"/>
            <a:t>svědčování</a:t>
          </a:r>
          <a:r>
            <a:rPr lang="cs-CZ" i="1" dirty="0"/>
            <a:t>.</a:t>
          </a:r>
          <a:r>
            <a:rPr lang="cs-CZ" dirty="0"/>
            <a:t> Brno: Jan </a:t>
          </a:r>
          <a:r>
            <a:rPr lang="cs-CZ" dirty="0" err="1"/>
            <a:t>Melvil</a:t>
          </a:r>
          <a:r>
            <a:rPr lang="cs-CZ" dirty="0"/>
            <a:t> 	</a:t>
          </a:r>
          <a:r>
            <a:rPr lang="cs-CZ" dirty="0" err="1"/>
            <a:t>Publishing</a:t>
          </a:r>
          <a:r>
            <a:rPr lang="cs-CZ" dirty="0"/>
            <a:t>.</a:t>
          </a:r>
          <a:endParaRPr lang="en-US" dirty="0"/>
        </a:p>
      </dgm:t>
    </dgm:pt>
    <dgm:pt modelId="{5BCC66AD-F03E-4F6A-9891-142E3CE35B6E}" type="parTrans" cxnId="{C61996D7-4E01-47B3-93FA-BA4E17A4EB58}">
      <dgm:prSet/>
      <dgm:spPr/>
      <dgm:t>
        <a:bodyPr/>
        <a:lstStyle/>
        <a:p>
          <a:endParaRPr lang="en-US"/>
        </a:p>
      </dgm:t>
    </dgm:pt>
    <dgm:pt modelId="{1524CA33-ED73-4A0E-A7B9-A4DC0128FDFB}" type="sibTrans" cxnId="{C61996D7-4E01-47B3-93FA-BA4E17A4EB58}">
      <dgm:prSet/>
      <dgm:spPr/>
      <dgm:t>
        <a:bodyPr/>
        <a:lstStyle/>
        <a:p>
          <a:endParaRPr lang="en-US"/>
        </a:p>
      </dgm:t>
    </dgm:pt>
    <dgm:pt modelId="{754F5811-4BF4-4251-87AE-988F9485F8DB}">
      <dgm:prSet/>
      <dgm:spPr/>
      <dgm:t>
        <a:bodyPr/>
        <a:lstStyle/>
        <a:p>
          <a:r>
            <a:rPr lang="cs-CZ" dirty="0" err="1"/>
            <a:t>Cialdini</a:t>
          </a:r>
          <a:r>
            <a:rPr lang="cs-CZ" dirty="0"/>
            <a:t>, R.B. (2012). </a:t>
          </a:r>
          <a:r>
            <a:rPr lang="cs-CZ" i="1" dirty="0"/>
            <a:t>Zbraně vlivu. </a:t>
          </a:r>
          <a:r>
            <a:rPr lang="cs-CZ" dirty="0"/>
            <a:t>Brno: Jan </a:t>
          </a:r>
          <a:r>
            <a:rPr lang="cs-CZ" dirty="0" err="1"/>
            <a:t>Melvil</a:t>
          </a:r>
          <a:r>
            <a:rPr lang="cs-CZ" dirty="0"/>
            <a:t> </a:t>
          </a:r>
          <a:r>
            <a:rPr lang="cs-CZ" dirty="0" err="1"/>
            <a:t>Publishing</a:t>
          </a:r>
          <a:r>
            <a:rPr lang="cs-CZ" dirty="0"/>
            <a:t>. </a:t>
          </a:r>
          <a:endParaRPr lang="en-US" dirty="0"/>
        </a:p>
      </dgm:t>
    </dgm:pt>
    <dgm:pt modelId="{128071D6-2638-49C0-946A-6C2E4DFF11AD}" type="parTrans" cxnId="{80209BBC-7F60-4CEC-8E5B-B6B3598519D8}">
      <dgm:prSet/>
      <dgm:spPr/>
      <dgm:t>
        <a:bodyPr/>
        <a:lstStyle/>
        <a:p>
          <a:endParaRPr lang="en-US"/>
        </a:p>
      </dgm:t>
    </dgm:pt>
    <dgm:pt modelId="{78FCFBC8-6632-4BA1-895B-8CE1558A67C4}" type="sibTrans" cxnId="{80209BBC-7F60-4CEC-8E5B-B6B3598519D8}">
      <dgm:prSet/>
      <dgm:spPr/>
      <dgm:t>
        <a:bodyPr/>
        <a:lstStyle/>
        <a:p>
          <a:endParaRPr lang="en-US"/>
        </a:p>
      </dgm:t>
    </dgm:pt>
    <dgm:pt modelId="{2226E801-5748-4DB0-9F86-FD435494C469}">
      <dgm:prSet/>
      <dgm:spPr/>
      <dgm:t>
        <a:bodyPr/>
        <a:lstStyle/>
        <a:p>
          <a:r>
            <a:rPr lang="cs-CZ" dirty="0" err="1"/>
            <a:t>Gálik</a:t>
          </a:r>
          <a:r>
            <a:rPr lang="cs-CZ" dirty="0"/>
            <a:t>, S. (2012). </a:t>
          </a:r>
          <a:r>
            <a:rPr lang="cs-CZ" i="1" dirty="0"/>
            <a:t>Buy </a:t>
          </a:r>
          <a:r>
            <a:rPr lang="cs-CZ" i="1" dirty="0" err="1"/>
            <a:t>this</a:t>
          </a:r>
          <a:r>
            <a:rPr lang="cs-CZ" i="1" dirty="0"/>
            <a:t> </a:t>
          </a:r>
          <a:r>
            <a:rPr lang="cs-CZ" i="1" dirty="0" err="1"/>
            <a:t>book</a:t>
          </a:r>
          <a:r>
            <a:rPr lang="cs-CZ" i="1" dirty="0"/>
            <a:t>. Psychologie přesvědčování. </a:t>
          </a:r>
          <a:r>
            <a:rPr lang="cs-CZ" dirty="0"/>
            <a:t>	Praha: Grada.</a:t>
          </a:r>
          <a:endParaRPr lang="en-US" dirty="0"/>
        </a:p>
      </dgm:t>
    </dgm:pt>
    <dgm:pt modelId="{AE342154-5568-4AA6-9701-1DBAD0B0EAE4}" type="parTrans" cxnId="{767153B5-19A8-4A80-BD0C-D489D5C84D9A}">
      <dgm:prSet/>
      <dgm:spPr/>
      <dgm:t>
        <a:bodyPr/>
        <a:lstStyle/>
        <a:p>
          <a:endParaRPr lang="en-US"/>
        </a:p>
      </dgm:t>
    </dgm:pt>
    <dgm:pt modelId="{F3E37F95-E762-42D9-A0A9-3222AA29F935}" type="sibTrans" cxnId="{767153B5-19A8-4A80-BD0C-D489D5C84D9A}">
      <dgm:prSet/>
      <dgm:spPr/>
      <dgm:t>
        <a:bodyPr/>
        <a:lstStyle/>
        <a:p>
          <a:endParaRPr lang="en-US"/>
        </a:p>
      </dgm:t>
    </dgm:pt>
    <dgm:pt modelId="{65595C16-A3B7-42C8-85C3-A15ED0C3A188}">
      <dgm:prSet/>
      <dgm:spPr/>
      <dgm:t>
        <a:bodyPr/>
        <a:lstStyle/>
        <a:p>
          <a:r>
            <a:rPr lang="cs-CZ" dirty="0" err="1"/>
            <a:t>Myers</a:t>
          </a:r>
          <a:r>
            <a:rPr lang="cs-CZ" dirty="0"/>
            <a:t>, D.G. (2016). </a:t>
          </a:r>
          <a:r>
            <a:rPr lang="cs-CZ" i="1" dirty="0"/>
            <a:t>Sociální psychologie. </a:t>
          </a:r>
          <a:r>
            <a:rPr lang="cs-CZ" dirty="0"/>
            <a:t>Brno: </a:t>
          </a:r>
          <a:r>
            <a:rPr lang="cs-CZ" dirty="0" err="1"/>
            <a:t>Edika</a:t>
          </a:r>
          <a:r>
            <a:rPr lang="cs-CZ" dirty="0"/>
            <a:t>.</a:t>
          </a:r>
          <a:endParaRPr lang="en-US" dirty="0"/>
        </a:p>
      </dgm:t>
    </dgm:pt>
    <dgm:pt modelId="{1FC85951-AF8A-4980-84A5-5E7CCD1355BB}" type="parTrans" cxnId="{496DF3CC-B6FC-43F1-B0E2-34157445654E}">
      <dgm:prSet/>
      <dgm:spPr/>
      <dgm:t>
        <a:bodyPr/>
        <a:lstStyle/>
        <a:p>
          <a:endParaRPr lang="en-US"/>
        </a:p>
      </dgm:t>
    </dgm:pt>
    <dgm:pt modelId="{2A5EDD32-8211-41F9-8B48-41E8EFAE6960}" type="sibTrans" cxnId="{496DF3CC-B6FC-43F1-B0E2-34157445654E}">
      <dgm:prSet/>
      <dgm:spPr/>
      <dgm:t>
        <a:bodyPr/>
        <a:lstStyle/>
        <a:p>
          <a:endParaRPr lang="en-US"/>
        </a:p>
      </dgm:t>
    </dgm:pt>
    <dgm:pt modelId="{4BEDD129-4AC6-4814-B334-CFE3873E1D8D}" type="pres">
      <dgm:prSet presAssocID="{B574686E-0469-42E9-BA54-7ABE04522875}" presName="linear" presStyleCnt="0">
        <dgm:presLayoutVars>
          <dgm:animLvl val="lvl"/>
          <dgm:resizeHandles val="exact"/>
        </dgm:presLayoutVars>
      </dgm:prSet>
      <dgm:spPr/>
    </dgm:pt>
    <dgm:pt modelId="{73811646-3CBB-4C40-841D-189397BDFA0B}" type="pres">
      <dgm:prSet presAssocID="{C47D2D56-9827-4AC3-9A71-20BE2EB86D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85C905-3786-48D3-9377-5D5D3DC01278}" type="pres">
      <dgm:prSet presAssocID="{1524CA33-ED73-4A0E-A7B9-A4DC0128FDFB}" presName="spacer" presStyleCnt="0"/>
      <dgm:spPr/>
    </dgm:pt>
    <dgm:pt modelId="{31B76F57-87B7-47F0-8789-BF4B05D2CAF5}" type="pres">
      <dgm:prSet presAssocID="{754F5811-4BF4-4251-87AE-988F9485F8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8012D2A-93D3-4B0F-BC9C-19AA776EC7F7}" type="pres">
      <dgm:prSet presAssocID="{78FCFBC8-6632-4BA1-895B-8CE1558A67C4}" presName="spacer" presStyleCnt="0"/>
      <dgm:spPr/>
    </dgm:pt>
    <dgm:pt modelId="{89CC5DB3-DD32-445B-A473-2326E11F8DDC}" type="pres">
      <dgm:prSet presAssocID="{2226E801-5748-4DB0-9F86-FD435494C4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0D1CAE-6ADD-4175-B00C-7C58F6E09C0F}" type="pres">
      <dgm:prSet presAssocID="{F3E37F95-E762-42D9-A0A9-3222AA29F935}" presName="spacer" presStyleCnt="0"/>
      <dgm:spPr/>
    </dgm:pt>
    <dgm:pt modelId="{1549D061-F744-48CD-832B-FBDDD9F1A9AA}" type="pres">
      <dgm:prSet presAssocID="{65595C16-A3B7-42C8-85C3-A15ED0C3A1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B6B801E-2964-4048-B8BD-0F9288252EEE}" type="presOf" srcId="{B574686E-0469-42E9-BA54-7ABE04522875}" destId="{4BEDD129-4AC6-4814-B334-CFE3873E1D8D}" srcOrd="0" destOrd="0" presId="urn:microsoft.com/office/officeart/2005/8/layout/vList2"/>
    <dgm:cxn modelId="{D477934F-7D6B-4C43-BD2E-76B125F5F631}" type="presOf" srcId="{2226E801-5748-4DB0-9F86-FD435494C469}" destId="{89CC5DB3-DD32-445B-A473-2326E11F8DDC}" srcOrd="0" destOrd="0" presId="urn:microsoft.com/office/officeart/2005/8/layout/vList2"/>
    <dgm:cxn modelId="{932835AA-2E59-4EEB-812D-6099214170F8}" type="presOf" srcId="{65595C16-A3B7-42C8-85C3-A15ED0C3A188}" destId="{1549D061-F744-48CD-832B-FBDDD9F1A9AA}" srcOrd="0" destOrd="0" presId="urn:microsoft.com/office/officeart/2005/8/layout/vList2"/>
    <dgm:cxn modelId="{767153B5-19A8-4A80-BD0C-D489D5C84D9A}" srcId="{B574686E-0469-42E9-BA54-7ABE04522875}" destId="{2226E801-5748-4DB0-9F86-FD435494C469}" srcOrd="2" destOrd="0" parTransId="{AE342154-5568-4AA6-9701-1DBAD0B0EAE4}" sibTransId="{F3E37F95-E762-42D9-A0A9-3222AA29F935}"/>
    <dgm:cxn modelId="{80209BBC-7F60-4CEC-8E5B-B6B3598519D8}" srcId="{B574686E-0469-42E9-BA54-7ABE04522875}" destId="{754F5811-4BF4-4251-87AE-988F9485F8DB}" srcOrd="1" destOrd="0" parTransId="{128071D6-2638-49C0-946A-6C2E4DFF11AD}" sibTransId="{78FCFBC8-6632-4BA1-895B-8CE1558A67C4}"/>
    <dgm:cxn modelId="{496DF3CC-B6FC-43F1-B0E2-34157445654E}" srcId="{B574686E-0469-42E9-BA54-7ABE04522875}" destId="{65595C16-A3B7-42C8-85C3-A15ED0C3A188}" srcOrd="3" destOrd="0" parTransId="{1FC85951-AF8A-4980-84A5-5E7CCD1355BB}" sibTransId="{2A5EDD32-8211-41F9-8B48-41E8EFAE6960}"/>
    <dgm:cxn modelId="{C61996D7-4E01-47B3-93FA-BA4E17A4EB58}" srcId="{B574686E-0469-42E9-BA54-7ABE04522875}" destId="{C47D2D56-9827-4AC3-9A71-20BE2EB86D54}" srcOrd="0" destOrd="0" parTransId="{5BCC66AD-F03E-4F6A-9891-142E3CE35B6E}" sibTransId="{1524CA33-ED73-4A0E-A7B9-A4DC0128FDFB}"/>
    <dgm:cxn modelId="{1C233FF1-CF5A-4A32-AA67-5AC497F64CEC}" type="presOf" srcId="{C47D2D56-9827-4AC3-9A71-20BE2EB86D54}" destId="{73811646-3CBB-4C40-841D-189397BDFA0B}" srcOrd="0" destOrd="0" presId="urn:microsoft.com/office/officeart/2005/8/layout/vList2"/>
    <dgm:cxn modelId="{AF5AE1FE-D5FB-4E9C-8584-B30472DA4D0C}" type="presOf" srcId="{754F5811-4BF4-4251-87AE-988F9485F8DB}" destId="{31B76F57-87B7-47F0-8789-BF4B05D2CAF5}" srcOrd="0" destOrd="0" presId="urn:microsoft.com/office/officeart/2005/8/layout/vList2"/>
    <dgm:cxn modelId="{745D49A5-5F7B-4AD4-9808-D2D1B3E466DB}" type="presParOf" srcId="{4BEDD129-4AC6-4814-B334-CFE3873E1D8D}" destId="{73811646-3CBB-4C40-841D-189397BDFA0B}" srcOrd="0" destOrd="0" presId="urn:microsoft.com/office/officeart/2005/8/layout/vList2"/>
    <dgm:cxn modelId="{86518A74-2FDE-4A65-B7A7-F3224FDEC7CA}" type="presParOf" srcId="{4BEDD129-4AC6-4814-B334-CFE3873E1D8D}" destId="{9985C905-3786-48D3-9377-5D5D3DC01278}" srcOrd="1" destOrd="0" presId="urn:microsoft.com/office/officeart/2005/8/layout/vList2"/>
    <dgm:cxn modelId="{4C13A5F6-128D-4376-BC95-B9F52C1D6D7D}" type="presParOf" srcId="{4BEDD129-4AC6-4814-B334-CFE3873E1D8D}" destId="{31B76F57-87B7-47F0-8789-BF4B05D2CAF5}" srcOrd="2" destOrd="0" presId="urn:microsoft.com/office/officeart/2005/8/layout/vList2"/>
    <dgm:cxn modelId="{25055F11-98A6-40D0-B699-614F76C249E9}" type="presParOf" srcId="{4BEDD129-4AC6-4814-B334-CFE3873E1D8D}" destId="{D8012D2A-93D3-4B0F-BC9C-19AA776EC7F7}" srcOrd="3" destOrd="0" presId="urn:microsoft.com/office/officeart/2005/8/layout/vList2"/>
    <dgm:cxn modelId="{FF6EA993-FE24-40E9-8F2F-545A4E3F3960}" type="presParOf" srcId="{4BEDD129-4AC6-4814-B334-CFE3873E1D8D}" destId="{89CC5DB3-DD32-445B-A473-2326E11F8DDC}" srcOrd="4" destOrd="0" presId="urn:microsoft.com/office/officeart/2005/8/layout/vList2"/>
    <dgm:cxn modelId="{900E1D65-F08C-45A5-97C1-73402841E51C}" type="presParOf" srcId="{4BEDD129-4AC6-4814-B334-CFE3873E1D8D}" destId="{320D1CAE-6ADD-4175-B00C-7C58F6E09C0F}" srcOrd="5" destOrd="0" presId="urn:microsoft.com/office/officeart/2005/8/layout/vList2"/>
    <dgm:cxn modelId="{9EA0C5A6-89EC-4CB4-89A2-B3415D887096}" type="presParOf" srcId="{4BEDD129-4AC6-4814-B334-CFE3873E1D8D}" destId="{1549D061-F744-48CD-832B-FBDDD9F1A9A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597DC-6CFD-4E62-BE95-3C1344C7DD86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954CD-28CD-4BBA-9AD0-30D43139C5E4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1C2C8-B555-40EE-BB45-2920D4081718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200" b="1" kern="1200"/>
            <a:t>konkrétní zážitek = „aktivní účast“ </a:t>
          </a:r>
          <a:endParaRPr lang="en-US" sz="2200" kern="1200"/>
        </a:p>
      </dsp:txBody>
      <dsp:txXfrm>
        <a:off x="1342800" y="3255669"/>
        <a:ext cx="3600000" cy="720000"/>
      </dsp:txXfrm>
    </dsp:sp>
    <dsp:sp modelId="{83062556-85B8-4E26-9F41-35283A1C542F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CD58F-0D4F-4F5C-8679-2B6BD5880E62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D3046-694A-4036-A2DF-8FE0728116B6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200" b="1" kern="1200" dirty="0"/>
            <a:t>nové informace = „teorie </a:t>
          </a:r>
          <a:r>
            <a:rPr lang="cs-CZ" sz="2200" b="1" kern="1200" dirty="0" err="1"/>
            <a:t>persuaze</a:t>
          </a:r>
          <a:r>
            <a:rPr lang="cs-CZ" sz="2200" b="1" kern="1200" dirty="0"/>
            <a:t>“ (přesvědčování)</a:t>
          </a:r>
          <a:endParaRPr lang="en-US" sz="2200" kern="1200" dirty="0"/>
        </a:p>
      </dsp:txBody>
      <dsp:txXfrm>
        <a:off x="5572800" y="3255669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FE7C6-0141-4695-81CA-DEFFADD41056}">
      <dsp:nvSpPr>
        <dsp:cNvPr id="0" name=""/>
        <dsp:cNvSpPr/>
      </dsp:nvSpPr>
      <dsp:spPr>
        <a:xfrm>
          <a:off x="0" y="262394"/>
          <a:ext cx="5793159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i="0" kern="1200" dirty="0"/>
            <a:t>z lat. </a:t>
          </a:r>
          <a:r>
            <a:rPr lang="cs-CZ" sz="2200" i="1" kern="1200" dirty="0" err="1"/>
            <a:t>persuadere</a:t>
          </a:r>
          <a:r>
            <a:rPr lang="cs-CZ" sz="2200" i="0" kern="1200" dirty="0"/>
            <a:t> </a:t>
          </a:r>
          <a:br>
            <a:rPr lang="cs-CZ" sz="2200" i="0" kern="1200" dirty="0"/>
          </a:br>
          <a:r>
            <a:rPr lang="cs-CZ" sz="2200" i="0" kern="1200" dirty="0"/>
            <a:t>(přemlouvat, navádět, svádět, pohnout někým)</a:t>
          </a:r>
          <a:endParaRPr lang="en-US" sz="2200" i="0" kern="1200" dirty="0"/>
        </a:p>
      </dsp:txBody>
      <dsp:txXfrm>
        <a:off x="42722" y="305116"/>
        <a:ext cx="5707715" cy="789716"/>
      </dsp:txXfrm>
    </dsp:sp>
    <dsp:sp modelId="{DEF00232-A9A5-463F-9C04-ECD363F5D91B}">
      <dsp:nvSpPr>
        <dsp:cNvPr id="0" name=""/>
        <dsp:cNvSpPr/>
      </dsp:nvSpPr>
      <dsp:spPr>
        <a:xfrm>
          <a:off x="0" y="1200914"/>
          <a:ext cx="5793159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forma komunikace (osobní či mediální)</a:t>
          </a:r>
          <a:endParaRPr lang="en-US" sz="2200" kern="1200" dirty="0"/>
        </a:p>
      </dsp:txBody>
      <dsp:txXfrm>
        <a:off x="42722" y="1243636"/>
        <a:ext cx="5707715" cy="789716"/>
      </dsp:txXfrm>
    </dsp:sp>
    <dsp:sp modelId="{5834A6C9-A391-476C-A78C-F123066FE629}">
      <dsp:nvSpPr>
        <dsp:cNvPr id="0" name=""/>
        <dsp:cNvSpPr/>
      </dsp:nvSpPr>
      <dsp:spPr>
        <a:xfrm>
          <a:off x="0" y="2139434"/>
          <a:ext cx="5793159" cy="875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úmyslný pokus o ovlivnění</a:t>
          </a:r>
          <a:endParaRPr lang="en-US" sz="2200" kern="1200" dirty="0"/>
        </a:p>
      </dsp:txBody>
      <dsp:txXfrm>
        <a:off x="42722" y="2182156"/>
        <a:ext cx="5707715" cy="789716"/>
      </dsp:txXfrm>
    </dsp:sp>
    <dsp:sp modelId="{445761D7-F297-4555-A4F3-1923A28B16E2}">
      <dsp:nvSpPr>
        <dsp:cNvPr id="0" name=""/>
        <dsp:cNvSpPr/>
      </dsp:nvSpPr>
      <dsp:spPr>
        <a:xfrm>
          <a:off x="0" y="3077954"/>
          <a:ext cx="5793159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dochází ke změně duševního stavu recipienta (změně postoje)</a:t>
          </a:r>
          <a:endParaRPr lang="en-US" sz="2200" kern="1200" dirty="0"/>
        </a:p>
      </dsp:txBody>
      <dsp:txXfrm>
        <a:off x="42722" y="3120676"/>
        <a:ext cx="5707715" cy="789716"/>
      </dsp:txXfrm>
    </dsp:sp>
    <dsp:sp modelId="{72ADDEA0-476A-4DDF-AB82-654BD4C1FF5C}">
      <dsp:nvSpPr>
        <dsp:cNvPr id="0" name=""/>
        <dsp:cNvSpPr/>
      </dsp:nvSpPr>
      <dsp:spPr>
        <a:xfrm>
          <a:off x="0" y="4016474"/>
          <a:ext cx="5793159" cy="8751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svobodná volba </a:t>
          </a:r>
          <a:r>
            <a:rPr lang="cs-CZ" sz="2200" kern="1200" dirty="0"/>
            <a:t>na straně recipienta </a:t>
          </a:r>
          <a:endParaRPr lang="en-US" sz="2200" kern="1200" dirty="0"/>
        </a:p>
      </dsp:txBody>
      <dsp:txXfrm>
        <a:off x="42722" y="4059196"/>
        <a:ext cx="5707715" cy="789716"/>
      </dsp:txXfrm>
    </dsp:sp>
    <dsp:sp modelId="{72A60BE0-BCDF-463F-BF81-6F6183BD36C7}">
      <dsp:nvSpPr>
        <dsp:cNvPr id="0" name=""/>
        <dsp:cNvSpPr/>
      </dsp:nvSpPr>
      <dsp:spPr>
        <a:xfrm>
          <a:off x="0" y="4954994"/>
          <a:ext cx="5793159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vs. </a:t>
          </a:r>
          <a:r>
            <a:rPr lang="cs-CZ" sz="2200" b="1" u="sng" kern="1200" dirty="0"/>
            <a:t>nátlak</a:t>
          </a:r>
          <a:r>
            <a:rPr lang="cs-CZ" sz="2200" b="1" kern="1200" dirty="0"/>
            <a:t> </a:t>
          </a:r>
          <a:r>
            <a:rPr lang="cs-CZ" sz="2200" kern="1200" dirty="0"/>
            <a:t>(rozkazy, zákazy, vyslýchání, vymáhání dluhů, emocionální vydírání)</a:t>
          </a:r>
          <a:endParaRPr lang="en-US" sz="2200" kern="1200" dirty="0"/>
        </a:p>
      </dsp:txBody>
      <dsp:txXfrm>
        <a:off x="42722" y="4997716"/>
        <a:ext cx="5707715" cy="789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11646-3CBB-4C40-841D-189397BDFA0B}">
      <dsp:nvSpPr>
        <dsp:cNvPr id="0" name=""/>
        <dsp:cNvSpPr/>
      </dsp:nvSpPr>
      <dsp:spPr>
        <a:xfrm>
          <a:off x="0" y="487583"/>
          <a:ext cx="6263640" cy="1074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Cialdini</a:t>
          </a:r>
          <a:r>
            <a:rPr lang="cs-CZ" sz="2700" kern="1200" dirty="0"/>
            <a:t>, R.B. (2016). </a:t>
          </a:r>
          <a:r>
            <a:rPr lang="cs-CZ" sz="2700" i="1" kern="1200" dirty="0"/>
            <a:t>Před-</a:t>
          </a:r>
          <a:r>
            <a:rPr lang="cs-CZ" sz="2700" i="1" kern="1200" dirty="0" err="1"/>
            <a:t>svědčování</a:t>
          </a:r>
          <a:r>
            <a:rPr lang="cs-CZ" sz="2700" i="1" kern="1200" dirty="0"/>
            <a:t>.</a:t>
          </a:r>
          <a:r>
            <a:rPr lang="cs-CZ" sz="2700" kern="1200" dirty="0"/>
            <a:t> Brno: Jan </a:t>
          </a:r>
          <a:r>
            <a:rPr lang="cs-CZ" sz="2700" kern="1200" dirty="0" err="1"/>
            <a:t>Melvil</a:t>
          </a:r>
          <a:r>
            <a:rPr lang="cs-CZ" sz="2700" kern="1200" dirty="0"/>
            <a:t> 	</a:t>
          </a:r>
          <a:r>
            <a:rPr lang="cs-CZ" sz="2700" kern="1200" dirty="0" err="1"/>
            <a:t>Publishing</a:t>
          </a:r>
          <a:r>
            <a:rPr lang="cs-CZ" sz="2700" kern="1200" dirty="0"/>
            <a:t>.</a:t>
          </a:r>
          <a:endParaRPr lang="en-US" sz="2700" kern="1200" dirty="0"/>
        </a:p>
      </dsp:txBody>
      <dsp:txXfrm>
        <a:off x="52431" y="540014"/>
        <a:ext cx="6158778" cy="969198"/>
      </dsp:txXfrm>
    </dsp:sp>
    <dsp:sp modelId="{31B76F57-87B7-47F0-8789-BF4B05D2CAF5}">
      <dsp:nvSpPr>
        <dsp:cNvPr id="0" name=""/>
        <dsp:cNvSpPr/>
      </dsp:nvSpPr>
      <dsp:spPr>
        <a:xfrm>
          <a:off x="0" y="1639404"/>
          <a:ext cx="6263640" cy="10740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Cialdini</a:t>
          </a:r>
          <a:r>
            <a:rPr lang="cs-CZ" sz="2700" kern="1200" dirty="0"/>
            <a:t>, R.B. (2012). </a:t>
          </a:r>
          <a:r>
            <a:rPr lang="cs-CZ" sz="2700" i="1" kern="1200" dirty="0"/>
            <a:t>Zbraně vlivu. </a:t>
          </a:r>
          <a:r>
            <a:rPr lang="cs-CZ" sz="2700" kern="1200" dirty="0"/>
            <a:t>Brno: Jan </a:t>
          </a:r>
          <a:r>
            <a:rPr lang="cs-CZ" sz="2700" kern="1200" dirty="0" err="1"/>
            <a:t>Melvil</a:t>
          </a:r>
          <a:r>
            <a:rPr lang="cs-CZ" sz="2700" kern="1200" dirty="0"/>
            <a:t> </a:t>
          </a:r>
          <a:r>
            <a:rPr lang="cs-CZ" sz="2700" kern="1200" dirty="0" err="1"/>
            <a:t>Publishing</a:t>
          </a:r>
          <a:r>
            <a:rPr lang="cs-CZ" sz="2700" kern="1200" dirty="0"/>
            <a:t>. </a:t>
          </a:r>
          <a:endParaRPr lang="en-US" sz="2700" kern="1200" dirty="0"/>
        </a:p>
      </dsp:txBody>
      <dsp:txXfrm>
        <a:off x="52431" y="1691835"/>
        <a:ext cx="6158778" cy="969198"/>
      </dsp:txXfrm>
    </dsp:sp>
    <dsp:sp modelId="{89CC5DB3-DD32-445B-A473-2326E11F8DDC}">
      <dsp:nvSpPr>
        <dsp:cNvPr id="0" name=""/>
        <dsp:cNvSpPr/>
      </dsp:nvSpPr>
      <dsp:spPr>
        <a:xfrm>
          <a:off x="0" y="2791223"/>
          <a:ext cx="6263640" cy="10740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Gálik</a:t>
          </a:r>
          <a:r>
            <a:rPr lang="cs-CZ" sz="2700" kern="1200" dirty="0"/>
            <a:t>, S. (2012). </a:t>
          </a:r>
          <a:r>
            <a:rPr lang="cs-CZ" sz="2700" i="1" kern="1200" dirty="0"/>
            <a:t>Buy </a:t>
          </a:r>
          <a:r>
            <a:rPr lang="cs-CZ" sz="2700" i="1" kern="1200" dirty="0" err="1"/>
            <a:t>this</a:t>
          </a:r>
          <a:r>
            <a:rPr lang="cs-CZ" sz="2700" i="1" kern="1200" dirty="0"/>
            <a:t> </a:t>
          </a:r>
          <a:r>
            <a:rPr lang="cs-CZ" sz="2700" i="1" kern="1200" dirty="0" err="1"/>
            <a:t>book</a:t>
          </a:r>
          <a:r>
            <a:rPr lang="cs-CZ" sz="2700" i="1" kern="1200" dirty="0"/>
            <a:t>. Psychologie přesvědčování. </a:t>
          </a:r>
          <a:r>
            <a:rPr lang="cs-CZ" sz="2700" kern="1200" dirty="0"/>
            <a:t>	Praha: Grada.</a:t>
          </a:r>
          <a:endParaRPr lang="en-US" sz="2700" kern="1200" dirty="0"/>
        </a:p>
      </dsp:txBody>
      <dsp:txXfrm>
        <a:off x="52431" y="2843654"/>
        <a:ext cx="6158778" cy="969198"/>
      </dsp:txXfrm>
    </dsp:sp>
    <dsp:sp modelId="{1549D061-F744-48CD-832B-FBDDD9F1A9AA}">
      <dsp:nvSpPr>
        <dsp:cNvPr id="0" name=""/>
        <dsp:cNvSpPr/>
      </dsp:nvSpPr>
      <dsp:spPr>
        <a:xfrm>
          <a:off x="0" y="3943044"/>
          <a:ext cx="6263640" cy="10740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Myers</a:t>
          </a:r>
          <a:r>
            <a:rPr lang="cs-CZ" sz="2700" kern="1200" dirty="0"/>
            <a:t>, D.G. (2016). </a:t>
          </a:r>
          <a:r>
            <a:rPr lang="cs-CZ" sz="2700" i="1" kern="1200" dirty="0"/>
            <a:t>Sociální psychologie. </a:t>
          </a:r>
          <a:r>
            <a:rPr lang="cs-CZ" sz="2700" kern="1200" dirty="0"/>
            <a:t>Brno: </a:t>
          </a:r>
          <a:r>
            <a:rPr lang="cs-CZ" sz="2700" kern="1200" dirty="0" err="1"/>
            <a:t>Edika</a:t>
          </a:r>
          <a:r>
            <a:rPr lang="cs-CZ" sz="2700" kern="1200" dirty="0"/>
            <a:t>.</a:t>
          </a:r>
          <a:endParaRPr lang="en-US" sz="2700" kern="1200" dirty="0"/>
        </a:p>
      </dsp:txBody>
      <dsp:txXfrm>
        <a:off x="52431" y="3995475"/>
        <a:ext cx="6158778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74B10-6E6D-472C-9490-2B43D7F4D5E2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A05-F956-48A5-9650-377C970469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5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nformac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s.wikipedia.org/wiki/Pam%C4%9B%C5%A5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55A05-F956-48A5-9650-377C970469D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96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mediální = přes médium</a:t>
            </a:r>
            <a:br>
              <a:rPr lang="cs-CZ" dirty="0"/>
            </a:br>
            <a:r>
              <a:rPr lang="cs-CZ" b="1" dirty="0"/>
              <a:t>Postoj</a:t>
            </a:r>
            <a:r>
              <a:rPr lang="cs-CZ" dirty="0"/>
              <a:t> je pozitivní či negativní hodnocení a reakce jedince vůči nějakému aspektu světa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55A05-F956-48A5-9650-377C970469D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84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/>
              <a:t>1. Jaký by měl být komunikátor, aby byl přesvědčivý?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55A05-F956-48A5-9650-377C970469D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63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Tzv. </a:t>
            </a:r>
            <a:r>
              <a:rPr lang="cs-CZ" b="1" dirty="0" err="1"/>
              <a:t>sleeper</a:t>
            </a:r>
            <a:r>
              <a:rPr lang="cs-CZ" b="1" dirty="0"/>
              <a:t> efekt</a:t>
            </a:r>
            <a:r>
              <a:rPr lang="cs-CZ" dirty="0"/>
              <a:t> je psychologický jev, kdy se </a:t>
            </a:r>
            <a:r>
              <a:rPr lang="cs-CZ" dirty="0">
                <a:hlinkClick r:id="rId3" tooltip="Informace"/>
              </a:rPr>
              <a:t>informace</a:t>
            </a:r>
            <a:r>
              <a:rPr lang="cs-CZ" dirty="0"/>
              <a:t>, jež je určitým způsobem znehodnocena (např. nedůvěryhodný zdroj), v </a:t>
            </a:r>
            <a:r>
              <a:rPr lang="cs-CZ" dirty="0">
                <a:hlinkClick r:id="rId4" tooltip="Paměť"/>
              </a:rPr>
              <a:t>paměti</a:t>
            </a:r>
            <a:r>
              <a:rPr lang="cs-CZ" dirty="0"/>
              <a:t> jedince stává stále přesvědčivější v důsledku toho, že zapomíná na její původ.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55A05-F956-48A5-9650-377C970469D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90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/>
              <a:t>2. Jak má vypadat sdělení, aby bylo z hlediska přesvědčování efektivní - (struktura, forma, emotivní x racionální podílu, percepční kanálu,….)?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55A05-F956-48A5-9650-377C970469D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12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/>
              <a:t>2. Jak má vypadat sdělení, aby bylo z hlediska přesvědčování efektivní - (struktura, forma, emotivní x racionální podílu, percepční kanálu,….)?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55A05-F956-48A5-9650-377C970469D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369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https://www.youtube.com/watch?v=cFdCzN7RYbw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55A05-F956-48A5-9650-377C970469D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7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http://stopky.eu/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55A05-F956-48A5-9650-377C970469DB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71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Caldini</a:t>
            </a:r>
            <a:r>
              <a:rPr lang="cs-CZ" dirty="0"/>
              <a:t> – obě knihy podložené vědecky, dobře hodnocené</a:t>
            </a:r>
            <a:br>
              <a:rPr lang="cs-CZ" dirty="0"/>
            </a:br>
            <a:r>
              <a:rPr lang="cs-CZ" dirty="0"/>
              <a:t>https://www.mentimeter.com/app/presentation/e238ed1158b3fba75450757e370b2de6/2cf9d948be32/edit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55A05-F956-48A5-9650-377C970469DB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13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E6FB0-676F-468C-8823-7BAC65834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8CDE36-E308-4551-AF86-D8001CC80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EF7BEC-7710-49A8-B3A6-0D7C3279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99847E-A11B-4709-99BF-C2D8149C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92A342-93B7-40D5-91FD-E58EEDC3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390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8CA15-3BA0-4665-B9AE-1D0FC3F1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45B48C-91CC-431B-8276-8A7C46372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844941-8CC8-41EF-AE2E-393B53BD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A86F46-C26F-4582-B015-2CA17E90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0C542B-695D-4FDA-BB7C-253B8B53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26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40375DE-A8A7-47B3-9100-C9C76422F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AE1C80-15A1-496F-8C77-3EAB6541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B8DD5D-AADE-42FF-86EE-C37DA698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E34D94-570B-4827-80E0-B957DD91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C22869-A606-4071-9886-427838B6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693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F6668-C9C8-468E-9339-F7A547D7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7E475-5F07-4F72-AF20-08E91E82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DE89FA-D14F-4EDF-A5F9-258A434B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E52877-DC1A-4201-B079-A5C0FFE6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643C71-CC53-4589-9B5E-F0845382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170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17CD1-378F-4FA8-A2CE-2B8F757E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634664-383A-4A0E-9EB9-CDA387438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ECB91C-E973-42C4-A106-3FF574AB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CB2102-DFEB-4935-9EF6-D7ED1FD9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D08791-B2F8-4E2B-A83D-21312A0E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646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1E9E8-3920-4580-A1DA-54DC3A19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F83F72-4628-47FC-9728-A5221A029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DF0C2B-7E75-45CB-B231-290815D79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9E9F55-DE95-4E0C-9BC3-41979DD1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80AD2F-0B22-49B3-88AF-768CFE11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448DDC-5A7C-41F9-AD38-C922745F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679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00BB4-3BC4-484B-9DA7-67EE85B1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585A6A-211F-447F-933A-CBE92BF67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C4166B-B2C8-417E-9A49-879300A1A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2DA462-4DB6-4EB8-962C-FF8AF3161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BCFE235-2188-4AF1-A655-A30F31900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5F93D41-8ECE-4A89-912B-FB1A2496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167FF92-DF90-4416-BD04-376F2B2D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83C9D6-9BA1-407E-97C7-03FEE92A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361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AB04A-3311-4C4B-9945-D01CEDA0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D24E8C-CCCA-4924-B768-F4184445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8742A1-328D-4193-8FA7-D2A98DB9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49B1A7-A57D-4464-81E2-7574A268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73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C0B7FC-55C7-4860-A5FE-062ED7E8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78A87C-7DA5-4F78-B116-7C81159F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FF0FE5-10C2-4D93-86D2-8E6838AA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2831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89213-43D0-418E-AF81-5AAD5053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2BED5A-6DCC-4CAF-9566-7B2374CA8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0DFAEA-E40E-45A2-AC7C-2C6973EF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F3F3F4-ED32-4C08-9B16-5EA074C7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60EF79-EF2D-464C-A578-8606AA7F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BDEDF3-6272-4EC4-B29A-83F2060F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301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1C37A-30F5-4257-9CA3-1317379B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67635C-ECE9-4FD9-A98A-EFCA21578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2A60FD-AC7F-45C7-9E53-A1DB34B0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A8EA67-6D89-41D5-B92F-D0C1CBB4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637B3E-705A-4361-B085-11B7D128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13A637-E68B-409E-9794-780B416E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044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D2D23B4-C0BE-4BAE-B70E-9483728A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F00637-9523-488E-AAAD-6506DF77B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3E5C37-23E7-448F-B1E8-FB98F8756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E7CB47-B9DE-42AE-B815-94569AB19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EF489E-B650-4883-A76B-1CAF19D94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4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FdCzN7RYbw?feature=oembed" TargetMode="Externa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E74685C2-A055-4EC9-B18D-0BD926DA6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2DCD7A-884A-4ECE-9E71-4EF9A9229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4229" y="737225"/>
            <a:ext cx="5330467" cy="1965412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Persuaze</a:t>
            </a:r>
            <a:br>
              <a:rPr lang="cs-CZ" b="1" dirty="0"/>
            </a:br>
            <a:br>
              <a:rPr lang="cs-CZ" b="1" dirty="0"/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80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BC4F19-893E-418B-AB97-E762CD54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Přesvědčivý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komunikátor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...?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Titulky">
            <a:extLst>
              <a:ext uri="{FF2B5EF4-FFF2-40B4-BE49-F238E27FC236}">
                <a16:creationId xmlns:a16="http://schemas.microsoft.com/office/drawing/2014/main" id="{39213E1E-F5E0-2189-D281-7274F520C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EEB53-EEA5-4A36-9644-60C18B22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4608"/>
            <a:ext cx="5661059" cy="2250767"/>
          </a:xfrm>
        </p:spPr>
        <p:txBody>
          <a:bodyPr>
            <a:normAutofit/>
          </a:bodyPr>
          <a:lstStyle/>
          <a:p>
            <a: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přesvědčivosti </a:t>
            </a:r>
            <a:b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straně komunikátora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DF6ED0-72DC-40A5-B3CA-3A0C03FE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98" y="2774228"/>
            <a:ext cx="5145525" cy="32163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b="1" dirty="0"/>
              <a:t>Autorita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/>
              <a:t>Věrohodnost (vnímaná odbornost a důvěryhodnost spojená s rétorikou)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 err="1"/>
              <a:t>Spáčský</a:t>
            </a:r>
            <a:r>
              <a:rPr lang="cs-CZ" sz="1800" b="1" dirty="0"/>
              <a:t> efekt (</a:t>
            </a:r>
            <a:r>
              <a:rPr lang="cs-CZ" sz="1800" b="1" dirty="0" err="1"/>
              <a:t>sleeper</a:t>
            </a:r>
            <a:r>
              <a:rPr lang="cs-CZ" sz="1800" b="1" dirty="0"/>
              <a:t> </a:t>
            </a:r>
            <a:r>
              <a:rPr lang="cs-CZ" sz="1800" b="1" dirty="0" err="1"/>
              <a:t>effect</a:t>
            </a:r>
            <a:r>
              <a:rPr lang="cs-CZ" sz="1800" b="1" dirty="0"/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/>
              <a:t>Atraktivita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/>
              <a:t>Sociální podobnost publiku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/>
              <a:t>Argumentace zdánlivě odporující vlastním zájmům zaměřeným na osobní zisk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b="1" dirty="0"/>
          </a:p>
        </p:txBody>
      </p:sp>
      <p:pic>
        <p:nvPicPr>
          <p:cNvPr id="2050" name="Picture 2" descr="macho man champion">
            <a:extLst>
              <a:ext uri="{FF2B5EF4-FFF2-40B4-BE49-F238E27FC236}">
                <a16:creationId xmlns:a16="http://schemas.microsoft.com/office/drawing/2014/main" id="{E327B7A9-4923-4E8C-ADE7-B39CAEA36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 r="-1" b="6169"/>
          <a:stretch/>
        </p:blipFill>
        <p:spPr bwMode="auto">
          <a:xfrm>
            <a:off x="6307738" y="-12"/>
            <a:ext cx="5884248" cy="3434754"/>
          </a:xfrm>
          <a:custGeom>
            <a:avLst/>
            <a:gdLst/>
            <a:ahLst/>
            <a:cxnLst/>
            <a:rect l="l" t="t" r="r" b="b"/>
            <a:pathLst>
              <a:path w="5884248" h="3434754">
                <a:moveTo>
                  <a:pt x="316869" y="0"/>
                </a:moveTo>
                <a:lnTo>
                  <a:pt x="5884248" y="0"/>
                </a:lnTo>
                <a:lnTo>
                  <a:pt x="5884248" y="3434754"/>
                </a:lnTo>
                <a:lnTo>
                  <a:pt x="325503" y="3434754"/>
                </a:lnTo>
                <a:lnTo>
                  <a:pt x="323244" y="3429005"/>
                </a:lnTo>
                <a:cubicBezTo>
                  <a:pt x="17667" y="2624343"/>
                  <a:pt x="-174229" y="1819680"/>
                  <a:pt x="229286" y="3077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14" descr="presvedcovani_dobre.jpg">
            <a:extLst>
              <a:ext uri="{FF2B5EF4-FFF2-40B4-BE49-F238E27FC236}">
                <a16:creationId xmlns:a16="http://schemas.microsoft.com/office/drawing/2014/main" id="{6E044FE2-AC76-4F7A-AF25-7863B32AE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324"/>
          <a:stretch/>
        </p:blipFill>
        <p:spPr>
          <a:xfrm>
            <a:off x="6632063" y="3431708"/>
            <a:ext cx="5559947" cy="3430537"/>
          </a:xfrm>
          <a:custGeom>
            <a:avLst/>
            <a:gdLst/>
            <a:ahLst/>
            <a:cxnLst/>
            <a:rect l="l" t="t" r="r" b="b"/>
            <a:pathLst>
              <a:path w="5559947" h="3430537">
                <a:moveTo>
                  <a:pt x="0" y="0"/>
                </a:moveTo>
                <a:lnTo>
                  <a:pt x="5559947" y="0"/>
                </a:lnTo>
                <a:lnTo>
                  <a:pt x="5559947" y="3430537"/>
                </a:lnTo>
                <a:lnTo>
                  <a:pt x="780186" y="3430537"/>
                </a:lnTo>
                <a:cubicBezTo>
                  <a:pt x="780186" y="1928500"/>
                  <a:pt x="431602" y="1083605"/>
                  <a:pt x="126095" y="320852"/>
                </a:cubicBezTo>
                <a:close/>
              </a:path>
            </a:pathLst>
          </a:custGeom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CEE73E49-BDFF-40B6-A1DE-59DF1906B8D8}"/>
              </a:ext>
            </a:extLst>
          </p:cNvPr>
          <p:cNvSpPr/>
          <p:nvPr/>
        </p:nvSpPr>
        <p:spPr>
          <a:xfrm>
            <a:off x="5777478" y="4382412"/>
            <a:ext cx="2243376" cy="1304977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Zajonc</a:t>
            </a:r>
            <a:r>
              <a:rPr lang="cs-CZ" dirty="0"/>
              <a:t>: </a:t>
            </a:r>
            <a:br>
              <a:rPr lang="cs-CZ" dirty="0"/>
            </a:br>
            <a:r>
              <a:rPr lang="cs-CZ" dirty="0"/>
              <a:t>efekt pouhého vystavení</a:t>
            </a:r>
          </a:p>
        </p:txBody>
      </p:sp>
    </p:spTree>
    <p:extLst>
      <p:ext uri="{BB962C8B-B14F-4D97-AF65-F5344CB8AC3E}">
        <p14:creationId xmlns:p14="http://schemas.microsoft.com/office/powerpoint/2010/main" val="212501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2C9A6F-0064-4B88-8E7E-B2908B97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 err="1">
                <a:solidFill>
                  <a:srgbClr val="FFFFFF"/>
                </a:solidFill>
              </a:rPr>
              <a:t>Přesvědčivé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6000" b="1" dirty="0" err="1">
                <a:solidFill>
                  <a:srgbClr val="FFFFFF"/>
                </a:solidFill>
              </a:rPr>
              <a:t>sdělení</a:t>
            </a:r>
            <a:r>
              <a:rPr lang="en-US" sz="6000" b="1" dirty="0">
                <a:solidFill>
                  <a:srgbClr val="FFFFFF"/>
                </a:solidFill>
              </a:rPr>
              <a:t>..?</a:t>
            </a: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6" descr="Titulky">
            <a:extLst>
              <a:ext uri="{FF2B5EF4-FFF2-40B4-BE49-F238E27FC236}">
                <a16:creationId xmlns:a16="http://schemas.microsoft.com/office/drawing/2014/main" id="{FA59471F-50F8-464D-B5EA-3AFB4DFE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9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85FDC9-D54F-45F8-81BE-BFBD9E8B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61" y="538026"/>
            <a:ext cx="6036381" cy="493092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lvl="0"/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přesvědčivosti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straně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zprávy</a:t>
            </a:r>
            <a:br>
              <a:rPr lang="en-US" sz="2400" dirty="0"/>
            </a:br>
            <a:br>
              <a:rPr lang="cs-CZ" sz="1800" b="1" dirty="0">
                <a:latin typeface="+mn-lt"/>
                <a:ea typeface="+mn-ea"/>
                <a:cs typeface="+mn-cs"/>
              </a:rPr>
            </a:br>
            <a:br>
              <a:rPr lang="cs-CZ" sz="1800" b="1" dirty="0">
                <a:latin typeface="Calibri "/>
                <a:ea typeface="+mn-ea"/>
                <a:cs typeface="+mn-cs"/>
              </a:rPr>
            </a:br>
            <a:r>
              <a:rPr lang="cs-CZ" sz="1800" b="1" dirty="0">
                <a:latin typeface="Calibri "/>
              </a:rPr>
              <a:t>Argumentace je účinná jen pokud chce druhá strana naslouchat</a:t>
            </a:r>
            <a:br>
              <a:rPr lang="cs-CZ" sz="1800" b="1" dirty="0">
                <a:latin typeface="Calibri "/>
                <a:ea typeface="+mn-ea"/>
                <a:cs typeface="+mn-cs"/>
              </a:rPr>
            </a:br>
            <a:br>
              <a:rPr lang="cs-CZ" sz="1800" b="1" dirty="0">
                <a:latin typeface="Calibri "/>
                <a:ea typeface="+mn-ea"/>
                <a:cs typeface="+mn-cs"/>
              </a:rPr>
            </a:br>
            <a:r>
              <a:rPr lang="cs-CZ" sz="1800" b="1" dirty="0">
                <a:latin typeface="Calibri "/>
                <a:ea typeface="+mn-ea"/>
                <a:cs typeface="+mn-cs"/>
              </a:rPr>
              <a:t>Z</a:t>
            </a:r>
            <a:r>
              <a:rPr lang="en-US" sz="1800" b="1" dirty="0" err="1">
                <a:latin typeface="Calibri "/>
                <a:ea typeface="+mn-ea"/>
                <a:cs typeface="+mn-cs"/>
              </a:rPr>
              <a:t>důrazňování</a:t>
            </a:r>
            <a:r>
              <a:rPr lang="en-US" sz="1800" b="1" dirty="0">
                <a:latin typeface="Calibri "/>
                <a:ea typeface="+mn-ea"/>
                <a:cs typeface="+mn-cs"/>
              </a:rPr>
              <a:t> </a:t>
            </a:r>
            <a:r>
              <a:rPr lang="en-US" sz="1800" b="1" dirty="0" err="1">
                <a:latin typeface="Calibri "/>
                <a:ea typeface="+mn-ea"/>
                <a:cs typeface="+mn-cs"/>
              </a:rPr>
              <a:t>přínosů</a:t>
            </a:r>
            <a:br>
              <a:rPr lang="cs-CZ" sz="1800" b="1" dirty="0">
                <a:latin typeface="Calibri "/>
                <a:ea typeface="+mn-ea"/>
                <a:cs typeface="+mn-cs"/>
              </a:rPr>
            </a:br>
            <a:br>
              <a:rPr lang="cs-CZ" sz="1800" b="1" dirty="0">
                <a:latin typeface="Calibri "/>
                <a:ea typeface="+mn-ea"/>
                <a:cs typeface="+mn-cs"/>
              </a:rPr>
            </a:br>
            <a:r>
              <a:rPr lang="cs-CZ" sz="1800" b="1" dirty="0">
                <a:latin typeface="Calibri "/>
                <a:ea typeface="+mn-ea"/>
                <a:cs typeface="+mn-cs"/>
              </a:rPr>
              <a:t>K</a:t>
            </a:r>
            <a:r>
              <a:rPr lang="en-US" sz="1800" b="1" dirty="0" err="1">
                <a:latin typeface="Calibri "/>
                <a:ea typeface="+mn-ea"/>
                <a:cs typeface="+mn-cs"/>
              </a:rPr>
              <a:t>onkrétní</a:t>
            </a:r>
            <a:r>
              <a:rPr lang="en-US" sz="1800" b="1" dirty="0">
                <a:latin typeface="Calibri "/>
                <a:ea typeface="+mn-ea"/>
                <a:cs typeface="+mn-cs"/>
              </a:rPr>
              <a:t> </a:t>
            </a:r>
            <a:r>
              <a:rPr lang="en-US" sz="1800" b="1" dirty="0" err="1">
                <a:latin typeface="Calibri "/>
                <a:ea typeface="+mn-ea"/>
                <a:cs typeface="+mn-cs"/>
              </a:rPr>
              <a:t>příběhy</a:t>
            </a:r>
            <a:br>
              <a:rPr lang="cs-CZ" sz="1800" b="1" dirty="0">
                <a:latin typeface="Calibri "/>
                <a:ea typeface="+mn-ea"/>
                <a:cs typeface="+mn-cs"/>
              </a:rPr>
            </a:br>
            <a:br>
              <a:rPr lang="cs-CZ" sz="1800" b="1" dirty="0">
                <a:latin typeface="Calibri "/>
                <a:ea typeface="+mn-ea"/>
                <a:cs typeface="+mn-cs"/>
              </a:rPr>
            </a:br>
            <a:r>
              <a:rPr lang="cs-CZ" sz="1800" b="1" dirty="0">
                <a:latin typeface="Calibri "/>
                <a:ea typeface="+mn-ea"/>
                <a:cs typeface="+mn-cs"/>
              </a:rPr>
              <a:t>+ a – jen u inteligentního publika</a:t>
            </a:r>
            <a:br>
              <a:rPr lang="cs-CZ" sz="1800" b="1" dirty="0">
                <a:latin typeface="Calibri "/>
                <a:ea typeface="+mn-ea"/>
                <a:cs typeface="+mn-cs"/>
              </a:rPr>
            </a:br>
            <a:br>
              <a:rPr lang="cs-CZ" sz="1800" b="1" dirty="0">
                <a:latin typeface="Calibri "/>
                <a:ea typeface="+mn-ea"/>
                <a:cs typeface="+mn-cs"/>
              </a:rPr>
            </a:br>
            <a:r>
              <a:rPr lang="cs-CZ" sz="1800" b="1" dirty="0">
                <a:latin typeface="Calibri "/>
                <a:ea typeface="+mn-ea"/>
                <a:cs typeface="+mn-cs"/>
              </a:rPr>
              <a:t>Jednoznačnost a konkrétnost situace</a:t>
            </a:r>
            <a:br>
              <a:rPr lang="cs-CZ" sz="1800" b="1" dirty="0">
                <a:latin typeface="Calibri "/>
                <a:ea typeface="+mn-ea"/>
                <a:cs typeface="+mn-cs"/>
              </a:rPr>
            </a:br>
            <a:br>
              <a:rPr lang="cs-CZ" sz="1800" b="1" dirty="0">
                <a:latin typeface="Calibri "/>
                <a:ea typeface="+mn-ea"/>
                <a:cs typeface="+mn-cs"/>
              </a:rPr>
            </a:br>
            <a:r>
              <a:rPr lang="cs-CZ" sz="1800" b="1" dirty="0">
                <a:latin typeface="Calibri "/>
                <a:ea typeface="+mn-ea"/>
                <a:cs typeface="+mn-cs"/>
              </a:rPr>
              <a:t>Větší efekt, pokud je téma příjemci vzdálené nebo méně významné (nižší stupeň ztotožnění a angažovanosti)</a:t>
            </a:r>
            <a:br>
              <a:rPr lang="cs-CZ" sz="1800" b="1" dirty="0">
                <a:latin typeface="Calibri "/>
                <a:ea typeface="+mn-ea"/>
                <a:cs typeface="+mn-cs"/>
              </a:rPr>
            </a:br>
            <a:br>
              <a:rPr lang="cs-CZ" sz="1800" b="1" dirty="0">
                <a:latin typeface="Calibri "/>
                <a:ea typeface="+mn-ea"/>
                <a:cs typeface="+mn-cs"/>
              </a:rPr>
            </a:br>
            <a:r>
              <a:rPr lang="cs-CZ" sz="1800" b="1" dirty="0">
                <a:latin typeface="Calibri "/>
                <a:ea typeface="+mn-ea"/>
                <a:cs typeface="+mn-cs"/>
              </a:rPr>
              <a:t>M</a:t>
            </a:r>
            <a:r>
              <a:rPr lang="en-US" sz="1800" b="1" dirty="0" err="1">
                <a:latin typeface="Calibri "/>
                <a:ea typeface="+mn-ea"/>
                <a:cs typeface="+mn-cs"/>
              </a:rPr>
              <a:t>íra</a:t>
            </a:r>
            <a:r>
              <a:rPr lang="en-US" sz="1800" b="1" dirty="0">
                <a:latin typeface="Calibri "/>
                <a:ea typeface="+mn-ea"/>
                <a:cs typeface="+mn-cs"/>
              </a:rPr>
              <a:t> </a:t>
            </a:r>
            <a:r>
              <a:rPr lang="en-US" sz="1800" b="1" dirty="0" err="1">
                <a:latin typeface="Calibri "/>
                <a:ea typeface="+mn-ea"/>
                <a:cs typeface="+mn-cs"/>
              </a:rPr>
              <a:t>negativních</a:t>
            </a:r>
            <a:r>
              <a:rPr lang="en-US" sz="1800" b="1" dirty="0">
                <a:latin typeface="Calibri "/>
                <a:ea typeface="+mn-ea"/>
                <a:cs typeface="+mn-cs"/>
              </a:rPr>
              <a:t> </a:t>
            </a:r>
            <a:r>
              <a:rPr lang="en-US" sz="1800" b="1" dirty="0" err="1">
                <a:latin typeface="Calibri "/>
                <a:ea typeface="+mn-ea"/>
                <a:cs typeface="+mn-cs"/>
              </a:rPr>
              <a:t>emocí</a:t>
            </a:r>
            <a:r>
              <a:rPr lang="en-US" sz="1800" b="1" dirty="0">
                <a:latin typeface="Calibri "/>
                <a:ea typeface="+mn-ea"/>
                <a:cs typeface="+mn-cs"/>
              </a:rPr>
              <a:t> (</a:t>
            </a:r>
            <a:r>
              <a:rPr lang="en-US" sz="1800" b="1" dirty="0" err="1">
                <a:latin typeface="Calibri "/>
                <a:ea typeface="+mn-ea"/>
                <a:cs typeface="+mn-cs"/>
              </a:rPr>
              <a:t>strachu</a:t>
            </a:r>
            <a:r>
              <a:rPr lang="en-US" sz="1800" b="1" dirty="0">
                <a:latin typeface="Calibri "/>
                <a:ea typeface="+mn-ea"/>
                <a:cs typeface="+mn-cs"/>
              </a:rPr>
              <a:t>)</a:t>
            </a:r>
            <a:br>
              <a:rPr lang="cs-CZ" sz="1800" b="1" dirty="0">
                <a:latin typeface="Calibri "/>
                <a:ea typeface="+mn-ea"/>
                <a:cs typeface="+mn-cs"/>
              </a:rPr>
            </a:br>
            <a:br>
              <a:rPr lang="cs-CZ" sz="1800" b="1" dirty="0">
                <a:latin typeface="Calibri "/>
                <a:ea typeface="+mn-ea"/>
                <a:cs typeface="+mn-cs"/>
              </a:rPr>
            </a:br>
            <a:r>
              <a:rPr lang="cs-CZ" sz="1800" b="1" dirty="0">
                <a:latin typeface="Calibri "/>
                <a:ea typeface="+mn-ea"/>
                <a:cs typeface="+mn-cs"/>
              </a:rPr>
              <a:t>	</a:t>
            </a:r>
            <a:r>
              <a:rPr lang="cs-CZ" sz="1800" b="1" u="sng" dirty="0">
                <a:latin typeface="Calibri "/>
                <a:ea typeface="+mn-ea"/>
                <a:cs typeface="+mn-cs"/>
              </a:rPr>
              <a:t>3 typy argumentů/módy přesvědčování: </a:t>
            </a:r>
            <a:br>
              <a:rPr lang="cs-CZ" sz="1800" b="1" u="sng" dirty="0">
                <a:latin typeface="Calibri "/>
                <a:ea typeface="+mn-ea"/>
                <a:cs typeface="+mn-cs"/>
              </a:rPr>
            </a:br>
            <a:br>
              <a:rPr lang="cs-CZ" sz="1800" b="1" u="sng" dirty="0">
                <a:latin typeface="Calibri "/>
              </a:rPr>
            </a:br>
            <a:r>
              <a:rPr lang="cs-CZ" sz="1800" dirty="0">
                <a:latin typeface="Calibri "/>
              </a:rPr>
              <a:t>	R</a:t>
            </a:r>
            <a:r>
              <a:rPr lang="en-US" sz="1800" dirty="0" err="1">
                <a:latin typeface="Calibri "/>
              </a:rPr>
              <a:t>acionální</a:t>
            </a:r>
            <a:r>
              <a:rPr lang="en-US" sz="1800" dirty="0">
                <a:latin typeface="Calibri "/>
              </a:rPr>
              <a:t> </a:t>
            </a:r>
            <a:r>
              <a:rPr lang="cs-CZ" sz="1800" dirty="0">
                <a:latin typeface="Calibri "/>
              </a:rPr>
              <a:t>- logika </a:t>
            </a:r>
            <a:r>
              <a:rPr lang="en-US" sz="1800" dirty="0">
                <a:latin typeface="Calibri "/>
              </a:rPr>
              <a:t>(logos) </a:t>
            </a:r>
            <a:br>
              <a:rPr lang="cs-CZ" sz="1800" dirty="0">
                <a:latin typeface="Calibri "/>
              </a:rPr>
            </a:br>
            <a:r>
              <a:rPr lang="cs-CZ" sz="1800" dirty="0">
                <a:latin typeface="Calibri "/>
              </a:rPr>
              <a:t> 	E</a:t>
            </a:r>
            <a:r>
              <a:rPr lang="en-US" sz="1800" dirty="0" err="1">
                <a:latin typeface="Calibri "/>
              </a:rPr>
              <a:t>mocionální</a:t>
            </a:r>
            <a:r>
              <a:rPr lang="en-US" sz="1800" dirty="0">
                <a:latin typeface="Calibri "/>
              </a:rPr>
              <a:t> </a:t>
            </a:r>
            <a:r>
              <a:rPr lang="cs-CZ" sz="1800" dirty="0">
                <a:latin typeface="Calibri "/>
              </a:rPr>
              <a:t>- emoce</a:t>
            </a:r>
            <a:r>
              <a:rPr lang="en-US" sz="1800" dirty="0">
                <a:latin typeface="Calibri "/>
              </a:rPr>
              <a:t> (pathos)</a:t>
            </a:r>
            <a:r>
              <a:rPr lang="cs-CZ" sz="1800" dirty="0">
                <a:latin typeface="Calibri "/>
              </a:rPr>
              <a:t> </a:t>
            </a:r>
            <a:br>
              <a:rPr lang="cs-CZ" sz="1800" dirty="0">
                <a:latin typeface="Calibri "/>
              </a:rPr>
            </a:br>
            <a:r>
              <a:rPr lang="cs-CZ" sz="1800" dirty="0">
                <a:latin typeface="Calibri "/>
              </a:rPr>
              <a:t> 	Charakter, kredibilita a etika (</a:t>
            </a:r>
            <a:r>
              <a:rPr lang="cs-CZ" sz="1800" dirty="0" err="1">
                <a:latin typeface="Calibri "/>
              </a:rPr>
              <a:t>ethos</a:t>
            </a:r>
            <a:r>
              <a:rPr lang="cs-CZ" sz="1800" dirty="0">
                <a:latin typeface="Calibri "/>
              </a:rPr>
              <a:t>)</a:t>
            </a:r>
            <a:endParaRPr lang="en-US" sz="1800" dirty="0">
              <a:latin typeface="Calibri "/>
              <a:ea typeface="+mn-ea"/>
              <a:cs typeface="+mn-cs"/>
            </a:endParaRPr>
          </a:p>
        </p:txBody>
      </p:sp>
      <p:pic>
        <p:nvPicPr>
          <p:cNvPr id="5" name="Picture 4" descr="Graf v dokumentu a pero">
            <a:extLst>
              <a:ext uri="{FF2B5EF4-FFF2-40B4-BE49-F238E27FC236}">
                <a16:creationId xmlns:a16="http://schemas.microsoft.com/office/drawing/2014/main" id="{F2D29DBA-D417-4D46-B46A-7E6D860BB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2" r="20980" b="-1"/>
          <a:stretch/>
        </p:blipFill>
        <p:spPr>
          <a:xfrm>
            <a:off x="6226167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32" name="Řečová bublina: obdélníkový bublinový popisek se zakulacenými rohy 231">
            <a:extLst>
              <a:ext uri="{FF2B5EF4-FFF2-40B4-BE49-F238E27FC236}">
                <a16:creationId xmlns:a16="http://schemas.microsoft.com/office/drawing/2014/main" id="{3181A870-AFF5-4CEC-99E3-43FC953B11AB}"/>
              </a:ext>
            </a:extLst>
          </p:cNvPr>
          <p:cNvSpPr/>
          <p:nvPr/>
        </p:nvSpPr>
        <p:spPr>
          <a:xfrm>
            <a:off x="8997981" y="5176644"/>
            <a:ext cx="1740922" cy="1086536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pathos</a:t>
            </a:r>
            <a:r>
              <a:rPr lang="cs-CZ" dirty="0"/>
              <a:t> : logos </a:t>
            </a:r>
            <a:br>
              <a:rPr lang="cs-CZ" dirty="0"/>
            </a:br>
            <a:r>
              <a:rPr lang="cs-CZ" dirty="0"/>
              <a:t>60 : 40</a:t>
            </a:r>
          </a:p>
        </p:txBody>
      </p:sp>
      <p:sp>
        <p:nvSpPr>
          <p:cNvPr id="233" name="Řečová bublina: obdélníkový bublinový popisek se zakulacenými rohy 232">
            <a:extLst>
              <a:ext uri="{FF2B5EF4-FFF2-40B4-BE49-F238E27FC236}">
                <a16:creationId xmlns:a16="http://schemas.microsoft.com/office/drawing/2014/main" id="{3DCDAC64-4A55-4D81-9CB0-918A2A272F29}"/>
              </a:ext>
            </a:extLst>
          </p:cNvPr>
          <p:cNvSpPr/>
          <p:nvPr/>
        </p:nvSpPr>
        <p:spPr>
          <a:xfrm>
            <a:off x="5757035" y="4565867"/>
            <a:ext cx="2873894" cy="1344913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význam emotivního narůstá tím, jak se snižuje informovanost publika</a:t>
            </a:r>
          </a:p>
        </p:txBody>
      </p:sp>
      <p:sp>
        <p:nvSpPr>
          <p:cNvPr id="234" name="Řečová bublina: obdélníkový bublinový popisek se zakulacenými rohy 233">
            <a:extLst>
              <a:ext uri="{FF2B5EF4-FFF2-40B4-BE49-F238E27FC236}">
                <a16:creationId xmlns:a16="http://schemas.microsoft.com/office/drawing/2014/main" id="{2E7031B9-1D8B-4FE8-9EEE-A38F31AB7672}"/>
              </a:ext>
            </a:extLst>
          </p:cNvPr>
          <p:cNvSpPr/>
          <p:nvPr/>
        </p:nvSpPr>
        <p:spPr>
          <a:xfrm>
            <a:off x="6137599" y="931851"/>
            <a:ext cx="1740922" cy="1086536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hudba </a:t>
            </a:r>
            <a:br>
              <a:rPr lang="cs-CZ" dirty="0"/>
            </a:br>
            <a:r>
              <a:rPr lang="cs-CZ" dirty="0"/>
              <a:t>v obchodech</a:t>
            </a:r>
          </a:p>
        </p:txBody>
      </p:sp>
      <p:sp>
        <p:nvSpPr>
          <p:cNvPr id="236" name="Řečová bublina: obdélníkový bublinový popisek se zakulacenými rohy 235">
            <a:extLst>
              <a:ext uri="{FF2B5EF4-FFF2-40B4-BE49-F238E27FC236}">
                <a16:creationId xmlns:a16="http://schemas.microsoft.com/office/drawing/2014/main" id="{1DDCEA42-673D-4F84-93D7-C0C5F278EBEF}"/>
              </a:ext>
            </a:extLst>
          </p:cNvPr>
          <p:cNvSpPr/>
          <p:nvPr/>
        </p:nvSpPr>
        <p:spPr>
          <a:xfrm>
            <a:off x="7257059" y="2532111"/>
            <a:ext cx="1740922" cy="1086536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reklamy</a:t>
            </a:r>
          </a:p>
        </p:txBody>
      </p:sp>
    </p:spTree>
    <p:extLst>
      <p:ext uri="{BB962C8B-B14F-4D97-AF65-F5344CB8AC3E}">
        <p14:creationId xmlns:p14="http://schemas.microsoft.com/office/powerpoint/2010/main" val="2618605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AEEB6D4-F017-4E78-9A1C-302ED56F8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740"/>
            <a:ext cx="12204186" cy="5756098"/>
          </a:xfrm>
        </p:spPr>
      </p:pic>
    </p:spTree>
    <p:extLst>
      <p:ext uri="{BB962C8B-B14F-4D97-AF65-F5344CB8AC3E}">
        <p14:creationId xmlns:p14="http://schemas.microsoft.com/office/powerpoint/2010/main" val="316409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CFE2DC-825E-4EF7-9EB2-FF6FDFC7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Výzkumy</a:t>
            </a:r>
            <a:endParaRPr lang="en-US" sz="6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6" descr="Magnifying glass">
            <a:extLst>
              <a:ext uri="{FF2B5EF4-FFF2-40B4-BE49-F238E27FC236}">
                <a16:creationId xmlns:a16="http://schemas.microsoft.com/office/drawing/2014/main" id="{9347B8A9-33AB-EB52-9B7C-3B29F0AC7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55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C76039-22FE-47E3-ADDC-A69321C2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Janis a </a:t>
            </a:r>
            <a:r>
              <a:rPr lang="cs-CZ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Felshbach</a:t>
            </a:r>
            <a: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účinnost filmů o zubní hygieně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E491CC-A89B-4BC7-A133-A0DB51C1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1537887" cy="425196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b="1" u="sng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3 filmy: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silně zdůrazňoval bolest a potíže, které může vyvolat nedostatečná hygiena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strach zanedbatelný význam, mnohem víc byl zdůrazněn prospěch, který může péče o chrup přinést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někde uprostřed, o bolesti se zmínil, ale nezdůrazňoval ji</a:t>
            </a:r>
            <a:b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0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několik týdnů poté dotaz, zda respondenti změnili svůj postup při čištění / frekvenci návštěv zubaře </a:t>
            </a:r>
            <a:endParaRPr lang="cs-CZ" sz="2000" dirty="0"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lepší péče jen u těch, kteří viděli film nevyvolávající skoro žádný strach</a:t>
            </a:r>
            <a:r>
              <a:rPr lang="cs-CZ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2000" b="1" u="sng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rozdíl mezi změnou postoje a změnou chování</a:t>
            </a: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 které by mělo z postojů vyplývat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u="sng" dirty="0">
                <a:latin typeface="Calibri "/>
                <a:cs typeface="Times New Roman" panose="02020603050405020304" pitchFamily="18" charset="0"/>
              </a:rPr>
              <a:t>všichni</a:t>
            </a: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respondenti v popsané studii </a:t>
            </a:r>
            <a:r>
              <a:rPr lang="cs-CZ" sz="2000" b="1" u="sng" dirty="0">
                <a:latin typeface="Calibri "/>
                <a:cs typeface="Times New Roman" panose="02020603050405020304" pitchFamily="18" charset="0"/>
              </a:rPr>
              <a:t>změnili své postoje</a:t>
            </a: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 ale jen </a:t>
            </a:r>
            <a:r>
              <a:rPr lang="cs-CZ" sz="2000" b="1" u="sng" dirty="0">
                <a:latin typeface="Calibri "/>
                <a:cs typeface="Times New Roman" panose="02020603050405020304" pitchFamily="18" charset="0"/>
              </a:rPr>
              <a:t>někteří</a:t>
            </a: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z nich změnili </a:t>
            </a:r>
            <a:r>
              <a:rPr lang="cs-CZ" sz="2000" b="1" u="sng" dirty="0">
                <a:latin typeface="Calibri "/>
                <a:cs typeface="Times New Roman" panose="02020603050405020304" pitchFamily="18" charset="0"/>
              </a:rPr>
              <a:t>i chování</a:t>
            </a:r>
          </a:p>
        </p:txBody>
      </p:sp>
    </p:spTree>
    <p:extLst>
      <p:ext uri="{BB962C8B-B14F-4D97-AF65-F5344CB8AC3E}">
        <p14:creationId xmlns:p14="http://schemas.microsoft.com/office/powerpoint/2010/main" val="576871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F463D5-2203-4EC1-8CD8-635F0ACE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Filmy </a:t>
            </a:r>
            <a:b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tetanu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221EE-8DE0-49E9-B7AD-FD8B41D4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latin typeface="Calibri 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2000" b="1" u="sng" dirty="0">
                <a:latin typeface="Calibri "/>
                <a:cs typeface="Times New Roman" panose="02020603050405020304" pitchFamily="18" charset="0"/>
              </a:rPr>
              <a:t>čím větší strach, tím větší změna postoje</a:t>
            </a:r>
            <a:br>
              <a:rPr lang="cs-CZ" sz="2000" dirty="0">
                <a:latin typeface="Calibri "/>
                <a:cs typeface="Times New Roman" panose="02020603050405020304" pitchFamily="18" charset="0"/>
              </a:rPr>
            </a:br>
            <a:br>
              <a:rPr lang="cs-CZ" sz="2000" dirty="0">
                <a:latin typeface="Calibri "/>
                <a:cs typeface="Times New Roman" panose="02020603050405020304" pitchFamily="18" charset="0"/>
              </a:rPr>
            </a:br>
            <a:r>
              <a:rPr lang="cs-CZ" sz="2000" dirty="0">
                <a:latin typeface="Calibri 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000" dirty="0">
                <a:latin typeface="Calibri "/>
                <a:cs typeface="Times New Roman" panose="02020603050405020304" pitchFamily="18" charset="0"/>
              </a:rPr>
              <a:t> znovu ale </a:t>
            </a:r>
            <a:r>
              <a:rPr lang="cs-CZ" sz="2000" b="1" dirty="0">
                <a:latin typeface="Calibri "/>
                <a:cs typeface="Times New Roman" panose="02020603050405020304" pitchFamily="18" charset="0"/>
              </a:rPr>
              <a:t>rozpor mezi vyjádřenými postoji a chováním </a:t>
            </a:r>
            <a:br>
              <a:rPr lang="cs-CZ" sz="2000" b="1" dirty="0">
                <a:latin typeface="Calibri "/>
                <a:cs typeface="Times New Roman" panose="02020603050405020304" pitchFamily="18" charset="0"/>
              </a:rPr>
            </a:br>
            <a:br>
              <a:rPr lang="cs-CZ" sz="2000" b="1" dirty="0">
                <a:latin typeface="Calibri "/>
                <a:cs typeface="Times New Roman" panose="02020603050405020304" pitchFamily="18" charset="0"/>
              </a:rPr>
            </a:br>
            <a:r>
              <a:rPr lang="cs-CZ" sz="2000" b="1" dirty="0">
                <a:latin typeface="Calibri 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000" dirty="0">
                <a:latin typeface="Calibri "/>
                <a:cs typeface="Times New Roman" panose="02020603050405020304" pitchFamily="18" charset="0"/>
              </a:rPr>
              <a:t> bez ohledu na strach, který v nich film vyvolal, se nijak nezvýšil zájem o očkování proti tetanu 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AutoNum type="arabicPeriod"/>
            </a:pPr>
            <a:endParaRPr lang="cs-CZ" sz="2000" dirty="0">
              <a:latin typeface="Calibri 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26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D7BA11-466D-4E82-964B-E97B7247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 dirty="0">
                <a:latin typeface="Calibri "/>
                <a:ea typeface="+mn-ea"/>
                <a:cs typeface="+mn-cs"/>
              </a:rPr>
              <a:t>T</a:t>
            </a:r>
            <a:r>
              <a:rPr lang="en-US" sz="4800" b="1" dirty="0" err="1">
                <a:latin typeface="Calibri "/>
                <a:ea typeface="+mn-ea"/>
                <a:cs typeface="+mn-cs"/>
              </a:rPr>
              <a:t>eorie</a:t>
            </a:r>
            <a:r>
              <a:rPr lang="en-US" sz="4800" b="1" dirty="0">
                <a:latin typeface="Calibri "/>
                <a:ea typeface="+mn-ea"/>
                <a:cs typeface="+mn-cs"/>
              </a:rPr>
              <a:t> </a:t>
            </a:r>
            <a:r>
              <a:rPr lang="en-US" sz="4800" b="1" dirty="0" err="1">
                <a:latin typeface="Calibri "/>
                <a:ea typeface="+mn-ea"/>
                <a:cs typeface="+mn-cs"/>
              </a:rPr>
              <a:t>dvoustupňového</a:t>
            </a:r>
            <a:r>
              <a:rPr lang="en-US" sz="4800" b="1" dirty="0">
                <a:latin typeface="Calibri "/>
                <a:ea typeface="+mn-ea"/>
                <a:cs typeface="+mn-cs"/>
              </a:rPr>
              <a:t> </a:t>
            </a:r>
            <a:r>
              <a:rPr lang="en-US" sz="4800" b="1" dirty="0" err="1">
                <a:latin typeface="Calibri "/>
                <a:ea typeface="+mn-ea"/>
                <a:cs typeface="+mn-cs"/>
              </a:rPr>
              <a:t>toku</a:t>
            </a:r>
            <a:r>
              <a:rPr lang="en-US" sz="4800" b="1" dirty="0">
                <a:latin typeface="Calibri "/>
                <a:ea typeface="+mn-ea"/>
                <a:cs typeface="+mn-cs"/>
              </a:rPr>
              <a:t> (Lazarus)</a:t>
            </a:r>
            <a:endParaRPr lang="cs-CZ" sz="4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5F2EDB-5345-4D1D-8DE0-396031255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účinná je </a:t>
            </a:r>
            <a:r>
              <a:rPr lang="cs-CZ" sz="2400" b="1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kombinace interpersonálního sdělení + mediální prezentace</a:t>
            </a:r>
            <a:br>
              <a:rPr lang="cs-CZ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díky mediální to lépe rozpoznám mezi ostatními produkty, </a:t>
            </a:r>
            <a:br>
              <a:rPr lang="cs-CZ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ale interpersonální kontakt je přesvědčivější </a:t>
            </a:r>
            <a:br>
              <a:rPr lang="cs-CZ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24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reklama v televizi + „ochutnávky“ v obchodech</a:t>
            </a:r>
          </a:p>
          <a:p>
            <a:endParaRPr lang="cs-CZ" sz="2400" dirty="0"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00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2C9A6F-0064-4B88-8E7E-B2908B97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Ovlivnitelný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příjemce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..?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6" descr="Titulky">
            <a:extLst>
              <a:ext uri="{FF2B5EF4-FFF2-40B4-BE49-F238E27FC236}">
                <a16:creationId xmlns:a16="http://schemas.microsoft.com/office/drawing/2014/main" id="{DE57C44F-24CE-4C51-B380-1FFF042DC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7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7010B-E428-44CC-B3E6-45DBAE2C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!! poslední seminář – 17.5. 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09096F-050E-4BF0-BBD6-34488A6C3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29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016ED8-0385-4F49-B5D6-B7B3542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337" y="860781"/>
            <a:ext cx="4840010" cy="1807305"/>
          </a:xfrm>
        </p:spPr>
        <p:txBody>
          <a:bodyPr>
            <a:normAutofit/>
          </a:bodyPr>
          <a:lstStyle/>
          <a:p>
            <a:r>
              <a:rPr lang="cs-CZ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přesvědčivost na straně recipienta</a:t>
            </a:r>
          </a:p>
        </p:txBody>
      </p:sp>
      <p:pic>
        <p:nvPicPr>
          <p:cNvPr id="1026" name="Picture 2" descr="Obsah obrázku osoba, interiér, lidé, skupina&#10;&#10;Popis byl vytvořen automaticky">
            <a:extLst>
              <a:ext uri="{FF2B5EF4-FFF2-40B4-BE49-F238E27FC236}">
                <a16:creationId xmlns:a16="http://schemas.microsoft.com/office/drawing/2014/main" id="{039ED92E-150F-43A7-87D7-EB9DC7E08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5" r="26287" b="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39FBAF-2052-403E-9829-D1C01056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37" y="3014334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Vzdělanost</a:t>
            </a:r>
          </a:p>
          <a:p>
            <a:pPr marL="0" indent="0">
              <a:buNone/>
            </a:pPr>
            <a:r>
              <a:rPr lang="cs-CZ" sz="2000" b="1" dirty="0"/>
              <a:t>Informovanost</a:t>
            </a:r>
          </a:p>
          <a:p>
            <a:pPr marL="0" indent="0">
              <a:buNone/>
            </a:pPr>
            <a:r>
              <a:rPr lang="cs-CZ" sz="2000" b="1" dirty="0"/>
              <a:t>Zaangažovanost</a:t>
            </a:r>
          </a:p>
          <a:p>
            <a:pPr marL="0" indent="0">
              <a:buNone/>
            </a:pPr>
            <a:r>
              <a:rPr lang="cs-CZ" sz="2000" b="1" dirty="0"/>
              <a:t>Věk</a:t>
            </a:r>
          </a:p>
          <a:p>
            <a:pPr marL="0" indent="0">
              <a:buNone/>
            </a:pPr>
            <a:r>
              <a:rPr lang="cs-CZ" sz="2000" b="1" dirty="0"/>
              <a:t>Pohlaví</a:t>
            </a:r>
          </a:p>
          <a:p>
            <a:pPr marL="0" indent="0">
              <a:buNone/>
            </a:pPr>
            <a:r>
              <a:rPr lang="cs-CZ" sz="2000" b="1" dirty="0"/>
              <a:t>Sebeúcta</a:t>
            </a:r>
          </a:p>
          <a:p>
            <a:pPr marL="0" indent="0">
              <a:buNone/>
            </a:pPr>
            <a:r>
              <a:rPr lang="cs-CZ" sz="2000" b="1" dirty="0"/>
              <a:t>Úzkostnost</a:t>
            </a:r>
          </a:p>
        </p:txBody>
      </p:sp>
    </p:spTree>
    <p:extLst>
      <p:ext uri="{BB962C8B-B14F-4D97-AF65-F5344CB8AC3E}">
        <p14:creationId xmlns:p14="http://schemas.microsoft.com/office/powerpoint/2010/main" val="270104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5098E3-E1D2-4992-9A7B-43EEE186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cs-CZ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Principy přesvědčivosti </a:t>
            </a:r>
            <a:br>
              <a:rPr lang="cs-CZ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dle </a:t>
            </a:r>
            <a:r>
              <a:rPr lang="cs-CZ" sz="3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Cialdiniho</a:t>
            </a:r>
            <a:endParaRPr lang="cs-CZ" sz="3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5AFA05-81B9-49B5-8E3E-21E18A07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2288833"/>
            <a:ext cx="6529672" cy="3711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1. reciprocita </a:t>
            </a:r>
            <a:r>
              <a:rPr lang="cs-CZ" sz="2000" dirty="0">
                <a:solidFill>
                  <a:schemeClr val="bg1"/>
                </a:solidFill>
              </a:rPr>
              <a:t>(reciprocity)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2. závazek a konzistence </a:t>
            </a:r>
            <a:r>
              <a:rPr lang="cs-CZ" sz="2000" dirty="0">
                <a:solidFill>
                  <a:schemeClr val="bg1"/>
                </a:solidFill>
              </a:rPr>
              <a:t>(</a:t>
            </a:r>
            <a:r>
              <a:rPr lang="cs-CZ" sz="2000" dirty="0" err="1">
                <a:solidFill>
                  <a:schemeClr val="bg1"/>
                </a:solidFill>
              </a:rPr>
              <a:t>consistency</a:t>
            </a:r>
            <a:r>
              <a:rPr lang="cs-CZ" sz="20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3. konsenzus, sociální schválení </a:t>
            </a:r>
            <a:r>
              <a:rPr lang="cs-CZ" sz="2000" dirty="0">
                <a:solidFill>
                  <a:schemeClr val="bg1"/>
                </a:solidFill>
              </a:rPr>
              <a:t>(</a:t>
            </a:r>
            <a:r>
              <a:rPr lang="cs-CZ" sz="2000" dirty="0" err="1">
                <a:solidFill>
                  <a:schemeClr val="bg1"/>
                </a:solidFill>
              </a:rPr>
              <a:t>consensus</a:t>
            </a:r>
            <a:r>
              <a:rPr lang="cs-CZ" sz="20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4. oblíbenost, sympatie, podobnost </a:t>
            </a:r>
            <a:r>
              <a:rPr lang="cs-CZ" sz="2000" dirty="0">
                <a:solidFill>
                  <a:schemeClr val="bg1"/>
                </a:solidFill>
              </a:rPr>
              <a:t>(</a:t>
            </a:r>
            <a:r>
              <a:rPr lang="cs-CZ" sz="2000" dirty="0" err="1">
                <a:solidFill>
                  <a:schemeClr val="bg1"/>
                </a:solidFill>
              </a:rPr>
              <a:t>liking</a:t>
            </a:r>
            <a:r>
              <a:rPr lang="cs-CZ" sz="2000" dirty="0">
                <a:solidFill>
                  <a:schemeClr val="bg1"/>
                </a:solidFill>
              </a:rPr>
              <a:t>/</a:t>
            </a:r>
            <a:r>
              <a:rPr lang="cs-CZ" sz="2000" dirty="0" err="1">
                <a:solidFill>
                  <a:schemeClr val="bg1"/>
                </a:solidFill>
              </a:rPr>
              <a:t>similarity</a:t>
            </a:r>
            <a:r>
              <a:rPr lang="cs-CZ" sz="20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5. autorita </a:t>
            </a:r>
            <a:r>
              <a:rPr lang="cs-CZ" sz="2000" dirty="0">
                <a:solidFill>
                  <a:schemeClr val="bg1"/>
                </a:solidFill>
              </a:rPr>
              <a:t>(</a:t>
            </a:r>
            <a:r>
              <a:rPr lang="cs-CZ" sz="2000" dirty="0" err="1">
                <a:solidFill>
                  <a:schemeClr val="bg1"/>
                </a:solidFill>
              </a:rPr>
              <a:t>authority</a:t>
            </a:r>
            <a:r>
              <a:rPr lang="cs-CZ" sz="20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6. vzácnost </a:t>
            </a:r>
            <a:r>
              <a:rPr lang="cs-CZ" sz="2000" dirty="0">
                <a:solidFill>
                  <a:schemeClr val="bg1"/>
                </a:solidFill>
              </a:rPr>
              <a:t>(</a:t>
            </a:r>
            <a:r>
              <a:rPr lang="cs-CZ" sz="2000" dirty="0" err="1">
                <a:solidFill>
                  <a:schemeClr val="bg1"/>
                </a:solidFill>
              </a:rPr>
              <a:t>scarcity</a:t>
            </a:r>
            <a:r>
              <a:rPr lang="cs-CZ" sz="20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b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cs-CZ" sz="2000" dirty="0">
                <a:solidFill>
                  <a:schemeClr val="bg1"/>
                </a:solidFill>
              </a:rPr>
              <a:t>Kniha Vliv: věda a praxe (2008)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9" name="Zástupný symbol pro obsah 3" descr="6-principles-of-influence-robert-cialdini-power-of-surveys.png">
            <a:extLst>
              <a:ext uri="{FF2B5EF4-FFF2-40B4-BE49-F238E27FC236}">
                <a16:creationId xmlns:a16="http://schemas.microsoft.com/office/drawing/2014/main" id="{6DD0F858-DB72-4C5F-B1D6-5C183FF99F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2551" y="369913"/>
            <a:ext cx="2533924" cy="278453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 descr="Dr_Robert_Cialdini.jpg">
            <a:extLst>
              <a:ext uri="{FF2B5EF4-FFF2-40B4-BE49-F238E27FC236}">
                <a16:creationId xmlns:a16="http://schemas.microsoft.com/office/drawing/2014/main" id="{80B89A94-11C8-4DE0-B767-B5D42669F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250" r="8000"/>
          <a:stretch/>
        </p:blipFill>
        <p:spPr>
          <a:xfrm>
            <a:off x="8440715" y="3730267"/>
            <a:ext cx="2784532" cy="278453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1F472-B7E1-412B-90DB-C059984D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nline médium 3" title="Science Of Persuasion">
            <a:hlinkClick r:id="" action="ppaction://media"/>
            <a:extLst>
              <a:ext uri="{FF2B5EF4-FFF2-40B4-BE49-F238E27FC236}">
                <a16:creationId xmlns:a16="http://schemas.microsoft.com/office/drawing/2014/main" id="{53B4CDF6-41A2-413B-8EBA-2AF9DCFDB66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06" y="0"/>
            <a:ext cx="12164841" cy="68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6-principles-of-influence-robert-cialdini-power-of-surveys.png">
            <a:extLst>
              <a:ext uri="{FF2B5EF4-FFF2-40B4-BE49-F238E27FC236}">
                <a16:creationId xmlns:a16="http://schemas.microsoft.com/office/drawing/2014/main" id="{E2A227D3-0FB9-4884-8B34-6B38B56B17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8336" y="0"/>
            <a:ext cx="6240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2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2F61CE1-C00D-4D4A-8247-48EE324B0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72543"/>
              </p:ext>
            </p:extLst>
          </p:nvPr>
        </p:nvGraphicFramePr>
        <p:xfrm>
          <a:off x="643467" y="732200"/>
          <a:ext cx="10905067" cy="539360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50926">
                  <a:extLst>
                    <a:ext uri="{9D8B030D-6E8A-4147-A177-3AD203B41FA5}">
                      <a16:colId xmlns:a16="http://schemas.microsoft.com/office/drawing/2014/main" val="3939212117"/>
                    </a:ext>
                  </a:extLst>
                </a:gridCol>
                <a:gridCol w="4641804">
                  <a:extLst>
                    <a:ext uri="{9D8B030D-6E8A-4147-A177-3AD203B41FA5}">
                      <a16:colId xmlns:a16="http://schemas.microsoft.com/office/drawing/2014/main" val="944697411"/>
                    </a:ext>
                  </a:extLst>
                </a:gridCol>
                <a:gridCol w="4612337">
                  <a:extLst>
                    <a:ext uri="{9D8B030D-6E8A-4147-A177-3AD203B41FA5}">
                      <a16:colId xmlns:a16="http://schemas.microsoft.com/office/drawing/2014/main" val="3637649549"/>
                    </a:ext>
                  </a:extLst>
                </a:gridCol>
              </a:tblGrid>
              <a:tr h="669486"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princip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 dirty="0">
                          <a:solidFill>
                            <a:schemeClr val="bg1"/>
                          </a:solidFill>
                        </a:rPr>
                        <a:t>význam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aplikace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09212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Autorita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942333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Sympatie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1376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Sociální potvrzení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586615"/>
                  </a:ext>
                </a:extLst>
              </a:tr>
              <a:tr h="551619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Reciprocita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13038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Zásadovost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43068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Vzácnost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2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216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2F61CE1-C00D-4D4A-8247-48EE324B0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8289"/>
              </p:ext>
            </p:extLst>
          </p:nvPr>
        </p:nvGraphicFramePr>
        <p:xfrm>
          <a:off x="643467" y="732200"/>
          <a:ext cx="10905067" cy="539360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50926">
                  <a:extLst>
                    <a:ext uri="{9D8B030D-6E8A-4147-A177-3AD203B41FA5}">
                      <a16:colId xmlns:a16="http://schemas.microsoft.com/office/drawing/2014/main" val="3939212117"/>
                    </a:ext>
                  </a:extLst>
                </a:gridCol>
                <a:gridCol w="4641804">
                  <a:extLst>
                    <a:ext uri="{9D8B030D-6E8A-4147-A177-3AD203B41FA5}">
                      <a16:colId xmlns:a16="http://schemas.microsoft.com/office/drawing/2014/main" val="944697411"/>
                    </a:ext>
                  </a:extLst>
                </a:gridCol>
                <a:gridCol w="4612337">
                  <a:extLst>
                    <a:ext uri="{9D8B030D-6E8A-4147-A177-3AD203B41FA5}">
                      <a16:colId xmlns:a16="http://schemas.microsoft.com/office/drawing/2014/main" val="3637649549"/>
                    </a:ext>
                  </a:extLst>
                </a:gridCol>
              </a:tblGrid>
              <a:tr h="669486"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princip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 dirty="0">
                          <a:solidFill>
                            <a:schemeClr val="bg1"/>
                          </a:solidFill>
                        </a:rPr>
                        <a:t>význam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aplikace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09212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Autorita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se podřizují věrohodným expertům.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Najděte svou odbornost, identifikujte, co jste vyřešili, komu jste pomohli.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942333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Sympatie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1376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Sociální potvrzení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586615"/>
                  </a:ext>
                </a:extLst>
              </a:tr>
              <a:tr h="551619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Reciprocita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13038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Zásadovost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43068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Vzácnost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2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275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2F61CE1-C00D-4D4A-8247-48EE324B0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62636"/>
              </p:ext>
            </p:extLst>
          </p:nvPr>
        </p:nvGraphicFramePr>
        <p:xfrm>
          <a:off x="643467" y="732200"/>
          <a:ext cx="10905067" cy="539360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50926">
                  <a:extLst>
                    <a:ext uri="{9D8B030D-6E8A-4147-A177-3AD203B41FA5}">
                      <a16:colId xmlns:a16="http://schemas.microsoft.com/office/drawing/2014/main" val="3939212117"/>
                    </a:ext>
                  </a:extLst>
                </a:gridCol>
                <a:gridCol w="4641804">
                  <a:extLst>
                    <a:ext uri="{9D8B030D-6E8A-4147-A177-3AD203B41FA5}">
                      <a16:colId xmlns:a16="http://schemas.microsoft.com/office/drawing/2014/main" val="944697411"/>
                    </a:ext>
                  </a:extLst>
                </a:gridCol>
                <a:gridCol w="4612337">
                  <a:extLst>
                    <a:ext uri="{9D8B030D-6E8A-4147-A177-3AD203B41FA5}">
                      <a16:colId xmlns:a16="http://schemas.microsoft.com/office/drawing/2014/main" val="3637649549"/>
                    </a:ext>
                  </a:extLst>
                </a:gridCol>
              </a:tblGrid>
              <a:tr h="669486"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princip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 dirty="0">
                          <a:solidFill>
                            <a:schemeClr val="bg1"/>
                          </a:solidFill>
                        </a:rPr>
                        <a:t>význam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aplikace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09212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Autorita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se podřizují věrohodným expertům.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Najděte svou odbornost, identifikujte, co jste vyřešili, komu jste pomohli.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942333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Sympatie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pozitivněji reagují na osoby jim sympatické.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Vytvářejte vazby založené na podobných zájmech, chvalte.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1376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Sociální potvrzení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586615"/>
                  </a:ext>
                </a:extLst>
              </a:tr>
              <a:tr h="551619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Reciprocita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13038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Zásadovost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43068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Vzácnost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2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89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2F61CE1-C00D-4D4A-8247-48EE324B0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207040"/>
              </p:ext>
            </p:extLst>
          </p:nvPr>
        </p:nvGraphicFramePr>
        <p:xfrm>
          <a:off x="643467" y="732200"/>
          <a:ext cx="10905067" cy="539360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50926">
                  <a:extLst>
                    <a:ext uri="{9D8B030D-6E8A-4147-A177-3AD203B41FA5}">
                      <a16:colId xmlns:a16="http://schemas.microsoft.com/office/drawing/2014/main" val="3939212117"/>
                    </a:ext>
                  </a:extLst>
                </a:gridCol>
                <a:gridCol w="4641804">
                  <a:extLst>
                    <a:ext uri="{9D8B030D-6E8A-4147-A177-3AD203B41FA5}">
                      <a16:colId xmlns:a16="http://schemas.microsoft.com/office/drawing/2014/main" val="944697411"/>
                    </a:ext>
                  </a:extLst>
                </a:gridCol>
                <a:gridCol w="4612337">
                  <a:extLst>
                    <a:ext uri="{9D8B030D-6E8A-4147-A177-3AD203B41FA5}">
                      <a16:colId xmlns:a16="http://schemas.microsoft.com/office/drawing/2014/main" val="3637649549"/>
                    </a:ext>
                  </a:extLst>
                </a:gridCol>
              </a:tblGrid>
              <a:tr h="669486"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princip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 dirty="0">
                          <a:solidFill>
                            <a:schemeClr val="bg1"/>
                          </a:solidFill>
                        </a:rPr>
                        <a:t>význam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aplikace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09212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Autorita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se podřizují věrohodným expertům.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Najděte svou odbornost, identifikujte, co jste vyřešili, komu jste pomohli.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942333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Sympatie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pozitivněji reagují na osoby jim sympatické.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Vytvářejte vazby založené na podobných zájmech, chvalte.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1376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Sociální potvrzení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nechávají ostatní, aby schválili, co si myslí, cítí, dělají.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Využívejte „vrstevnickou sílu“.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586615"/>
                  </a:ext>
                </a:extLst>
              </a:tr>
              <a:tr h="551619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Reciprocita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13038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Zásadovost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43068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Vzácnost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2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33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2F61CE1-C00D-4D4A-8247-48EE324B0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17722"/>
              </p:ext>
            </p:extLst>
          </p:nvPr>
        </p:nvGraphicFramePr>
        <p:xfrm>
          <a:off x="643467" y="732200"/>
          <a:ext cx="10905067" cy="539360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50926">
                  <a:extLst>
                    <a:ext uri="{9D8B030D-6E8A-4147-A177-3AD203B41FA5}">
                      <a16:colId xmlns:a16="http://schemas.microsoft.com/office/drawing/2014/main" val="3939212117"/>
                    </a:ext>
                  </a:extLst>
                </a:gridCol>
                <a:gridCol w="4641804">
                  <a:extLst>
                    <a:ext uri="{9D8B030D-6E8A-4147-A177-3AD203B41FA5}">
                      <a16:colId xmlns:a16="http://schemas.microsoft.com/office/drawing/2014/main" val="944697411"/>
                    </a:ext>
                  </a:extLst>
                </a:gridCol>
                <a:gridCol w="4612337">
                  <a:extLst>
                    <a:ext uri="{9D8B030D-6E8A-4147-A177-3AD203B41FA5}">
                      <a16:colId xmlns:a16="http://schemas.microsoft.com/office/drawing/2014/main" val="3637649549"/>
                    </a:ext>
                  </a:extLst>
                </a:gridCol>
              </a:tblGrid>
              <a:tr h="669486"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princip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 dirty="0">
                          <a:solidFill>
                            <a:schemeClr val="bg1"/>
                          </a:solidFill>
                        </a:rPr>
                        <a:t>význam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aplikace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09212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Autorita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se podřizují věrohodným expertům.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Najděte svou odbornost, identifikujte, co jste vyřešili, komu jste pomohli.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942333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Sympatie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pozitivněji reagují na osoby jim sympatické.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Vytvářejte vazby založené na podobných zájmech, chvalte.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1376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Sociální potvrzení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nechávají ostatní, aby schválili, co si myslí, cítí, dělají.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Využívejte „vrstevnickou sílu“.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586615"/>
                  </a:ext>
                </a:extLst>
              </a:tr>
              <a:tr h="551619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Reciprocita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cítí potřebu oplácet.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Buďte štědří, co se týká času a zdrojů.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13038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Zásadovost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43068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Vzácnost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2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796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2F61CE1-C00D-4D4A-8247-48EE324B0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93921"/>
              </p:ext>
            </p:extLst>
          </p:nvPr>
        </p:nvGraphicFramePr>
        <p:xfrm>
          <a:off x="643467" y="732200"/>
          <a:ext cx="10905067" cy="539360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50926">
                  <a:extLst>
                    <a:ext uri="{9D8B030D-6E8A-4147-A177-3AD203B41FA5}">
                      <a16:colId xmlns:a16="http://schemas.microsoft.com/office/drawing/2014/main" val="3939212117"/>
                    </a:ext>
                  </a:extLst>
                </a:gridCol>
                <a:gridCol w="4641804">
                  <a:extLst>
                    <a:ext uri="{9D8B030D-6E8A-4147-A177-3AD203B41FA5}">
                      <a16:colId xmlns:a16="http://schemas.microsoft.com/office/drawing/2014/main" val="944697411"/>
                    </a:ext>
                  </a:extLst>
                </a:gridCol>
                <a:gridCol w="4612337">
                  <a:extLst>
                    <a:ext uri="{9D8B030D-6E8A-4147-A177-3AD203B41FA5}">
                      <a16:colId xmlns:a16="http://schemas.microsoft.com/office/drawing/2014/main" val="3637649549"/>
                    </a:ext>
                  </a:extLst>
                </a:gridCol>
              </a:tblGrid>
              <a:tr h="669486"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princip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 dirty="0">
                          <a:solidFill>
                            <a:schemeClr val="bg1"/>
                          </a:solidFill>
                        </a:rPr>
                        <a:t>význam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aplikace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09212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Autorita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se podřizují věrohodným expertům.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Najděte svou odbornost, identifikujte, co jste vyřešili, komu jste pomohli.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942333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Sympatie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pozitivněji reagují na osoby jim sympatické.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Vytvářejte vazby založené na podobných zájmech, chvalte.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1376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Sociální potvrzení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nechávají ostatní, aby schválili, co si myslí, cítí, dělají.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Využívejte „vrstevnickou sílu“.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586615"/>
                  </a:ext>
                </a:extLst>
              </a:tr>
              <a:tr h="551619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Reciprocita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cítí potřebu oplácet.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Buďte štědří, co se týká času a zdrojů.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13038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Zásadovost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mají tendenci dodržovat své veřejné závazky.</a:t>
                      </a:r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Nežádejte, raději se ptejte: „Zavoláte, pokud změníte plány?“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43068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Vzácnost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2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6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E1FE8-2286-4CE2-9A84-AB0AB335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si pamatujete z minulé hodiny</a:t>
            </a:r>
            <a:r>
              <a:rPr lang="cs-CZ" sz="4000" b="1" dirty="0"/>
              <a:t>?</a:t>
            </a:r>
            <a:endParaRPr lang="cs-CZ" b="1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6186383-3EE5-4E0E-9700-35EDF5219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114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2F61CE1-C00D-4D4A-8247-48EE324B0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69196"/>
              </p:ext>
            </p:extLst>
          </p:nvPr>
        </p:nvGraphicFramePr>
        <p:xfrm>
          <a:off x="643467" y="732200"/>
          <a:ext cx="10905067" cy="539360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50926">
                  <a:extLst>
                    <a:ext uri="{9D8B030D-6E8A-4147-A177-3AD203B41FA5}">
                      <a16:colId xmlns:a16="http://schemas.microsoft.com/office/drawing/2014/main" val="3939212117"/>
                    </a:ext>
                  </a:extLst>
                </a:gridCol>
                <a:gridCol w="4641804">
                  <a:extLst>
                    <a:ext uri="{9D8B030D-6E8A-4147-A177-3AD203B41FA5}">
                      <a16:colId xmlns:a16="http://schemas.microsoft.com/office/drawing/2014/main" val="944697411"/>
                    </a:ext>
                  </a:extLst>
                </a:gridCol>
                <a:gridCol w="4612337">
                  <a:extLst>
                    <a:ext uri="{9D8B030D-6E8A-4147-A177-3AD203B41FA5}">
                      <a16:colId xmlns:a16="http://schemas.microsoft.com/office/drawing/2014/main" val="3637649549"/>
                    </a:ext>
                  </a:extLst>
                </a:gridCol>
              </a:tblGrid>
              <a:tr h="669486"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princip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 dirty="0">
                          <a:solidFill>
                            <a:schemeClr val="bg1"/>
                          </a:solidFill>
                        </a:rPr>
                        <a:t>význam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b="1" cap="none" spc="0">
                          <a:solidFill>
                            <a:schemeClr val="bg1"/>
                          </a:solidFill>
                        </a:rPr>
                        <a:t>aplikace</a:t>
                      </a:r>
                    </a:p>
                  </a:txBody>
                  <a:tcPr marL="99008" marR="70720" marT="141441" marB="14144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09212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 dirty="0">
                          <a:solidFill>
                            <a:schemeClr val="tx1"/>
                          </a:solidFill>
                        </a:rPr>
                        <a:t>Autorita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se podřizují věrohodným expertům.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Najděte svou odbornost, identifikujte, co jste vyřešili, komu jste pomohli.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942333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Sympatie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pozitivněji reagují na osoby jim sympatické.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Vytvářejte vazby založené na podobných zájmech, chvalte.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1376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 dirty="0">
                          <a:solidFill>
                            <a:schemeClr val="tx1"/>
                          </a:solidFill>
                        </a:rPr>
                        <a:t>Sociální potvrzení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nechávají ostatní, aby schválili, co si myslí, cítí, dělají.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Využívejte „vrstevnickou sílu“.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586615"/>
                  </a:ext>
                </a:extLst>
              </a:tr>
              <a:tr h="551619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Reciprocita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 dirty="0">
                          <a:solidFill>
                            <a:schemeClr val="tx1"/>
                          </a:solidFill>
                        </a:rPr>
                        <a:t>Lidé cítí potřebu oplácet.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Buďte štědří, co se týká času a zdrojů.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13038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Zásadovost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mají tendenci dodržovat své veřejné závazky.</a:t>
                      </a:r>
                      <a:endParaRPr lang="cs-CZ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 dirty="0">
                          <a:solidFill>
                            <a:schemeClr val="tx1"/>
                          </a:solidFill>
                        </a:rPr>
                        <a:t>Nežádejte, raději se ptejte: </a:t>
                      </a:r>
                      <a:br>
                        <a:rPr lang="cs-CZ" sz="1900" cap="none" spc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900" cap="none" spc="0" dirty="0">
                          <a:solidFill>
                            <a:schemeClr val="tx1"/>
                          </a:solidFill>
                        </a:rPr>
                        <a:t>„Zavoláte, pokud změníte plány?“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430686"/>
                  </a:ext>
                </a:extLst>
              </a:tr>
              <a:tr h="834500">
                <a:tc>
                  <a:txBody>
                    <a:bodyPr/>
                    <a:lstStyle/>
                    <a:p>
                      <a:r>
                        <a:rPr lang="cs-CZ" sz="1900" b="1" cap="none" spc="0">
                          <a:solidFill>
                            <a:schemeClr val="tx1"/>
                          </a:solidFill>
                        </a:rPr>
                        <a:t>Vzácnost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>
                          <a:solidFill>
                            <a:schemeClr val="tx1"/>
                          </a:solidFill>
                        </a:rPr>
                        <a:t>Lidé si cení toho, co je vzácné.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cap="none" spc="0" dirty="0">
                          <a:solidFill>
                            <a:schemeClr val="tx1"/>
                          </a:solidFill>
                        </a:rPr>
                        <a:t>Zdůrazněte exkluzivní informace a možnosti.</a:t>
                      </a:r>
                    </a:p>
                  </a:txBody>
                  <a:tcPr marL="99008" marR="70720" marT="70720" marB="1414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2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96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6CF34-91C5-4FBE-8850-24890BA1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11302639" cy="35735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zvyšuje přesvědčivost – strategie přesvědčování:</a:t>
            </a:r>
          </a:p>
        </p:txBody>
      </p:sp>
    </p:spTree>
    <p:extLst>
      <p:ext uri="{BB962C8B-B14F-4D97-AF65-F5344CB8AC3E}">
        <p14:creationId xmlns:p14="http://schemas.microsoft.com/office/powerpoint/2010/main" val="2533318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6CF34-91C5-4FBE-8850-24890BA1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11302639" cy="35735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zvyšuje přesvědčivost – strategie přesvědčování: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448808F4-55D2-4655-AD0A-0DC61826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97" y="2081827"/>
            <a:ext cx="10159735" cy="38436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b="1" dirty="0"/>
              <a:t>Opakování (pokud moc – negativní)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b="1" dirty="0"/>
              <a:t>Zdůrazňování přínosů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b="1" dirty="0"/>
              <a:t>Statistické údaje, tabulky, grafy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b="1" dirty="0"/>
              <a:t>„Prosebné strategie“ (citové vydírání)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b="1" dirty="0"/>
              <a:t>Strategie náhlého nebo postupně sílícího nátlaku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b="1" dirty="0"/>
              <a:t>Ultimátum</a:t>
            </a:r>
          </a:p>
        </p:txBody>
      </p:sp>
    </p:spTree>
    <p:extLst>
      <p:ext uri="{BB962C8B-B14F-4D97-AF65-F5344CB8AC3E}">
        <p14:creationId xmlns:p14="http://schemas.microsoft.com/office/powerpoint/2010/main" val="3287864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996C0-C119-44BA-900B-D81A19A4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Stupně změny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4425D-A7EE-4432-A308-99AA4B03A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b="1" dirty="0"/>
              <a:t>Prezentace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b="1" dirty="0"/>
              <a:t>Pozornost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b="1" dirty="0"/>
              <a:t>Porozumění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b="1" dirty="0"/>
              <a:t>Poddání se = přijetí (osobní)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b="1" dirty="0"/>
              <a:t>Osvojení si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b="1" dirty="0"/>
              <a:t>Zjevné chování</a:t>
            </a:r>
          </a:p>
        </p:txBody>
      </p:sp>
    </p:spTree>
    <p:extLst>
      <p:ext uri="{BB962C8B-B14F-4D97-AF65-F5344CB8AC3E}">
        <p14:creationId xmlns:p14="http://schemas.microsoft.com/office/powerpoint/2010/main" val="2011069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F6CF34-91C5-4FBE-8850-24890BA1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Etické aspekty persuaze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151D47E-D22F-41B9-9ADD-F1085EF50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606" t="24210" r="3402" b="45987"/>
          <a:stretch/>
        </p:blipFill>
        <p:spPr>
          <a:xfrm>
            <a:off x="4654296" y="1735087"/>
            <a:ext cx="7214616" cy="33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94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6CF34-91C5-4FBE-8850-24890BA1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Etické aspekty persuaze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76E4BC-3DA7-48FA-B874-F1CE786A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cs-CZ" sz="2200" dirty="0"/>
              <a:t>Nejprve se ptej, až potom obhajuj. </a:t>
            </a:r>
            <a:br>
              <a:rPr lang="cs-CZ" sz="2200" dirty="0"/>
            </a:br>
            <a:r>
              <a:rPr lang="cs-CZ" sz="2200" dirty="0"/>
              <a:t>Buď otevřený dalším perspektivám.</a:t>
            </a:r>
          </a:p>
          <a:p>
            <a:r>
              <a:rPr lang="cs-CZ" sz="2200" dirty="0"/>
              <a:t>Rozuměj tomu, co tvrdíš. </a:t>
            </a:r>
            <a:br>
              <a:rPr lang="cs-CZ" sz="2200" dirty="0"/>
            </a:br>
            <a:r>
              <a:rPr lang="cs-CZ" sz="2200" dirty="0"/>
              <a:t>Buď výborně informovaný.</a:t>
            </a:r>
          </a:p>
          <a:p>
            <a:r>
              <a:rPr lang="cs-CZ" sz="2200" dirty="0"/>
              <a:t>Vyhýbej se výmyslům, nesprávným výkladům a neúplným informacím.</a:t>
            </a:r>
          </a:p>
          <a:p>
            <a:r>
              <a:rPr lang="cs-CZ" sz="2200" dirty="0"/>
              <a:t>Buď připraven ustoupit, když víš, že můžeš druhému způsobit škodu.</a:t>
            </a:r>
          </a:p>
          <a:p>
            <a:endParaRPr lang="cs-CZ" sz="2200" dirty="0"/>
          </a:p>
          <a:p>
            <a:pPr marL="0" indent="0">
              <a:buNone/>
            </a:pPr>
            <a:r>
              <a:rPr lang="cs-CZ" sz="1600" dirty="0">
                <a:sym typeface="Wingdings" panose="05000000000000000000" pitchFamily="2" charset="2"/>
              </a:rPr>
              <a:t> </a:t>
            </a:r>
            <a:r>
              <a:rPr lang="cs-CZ" sz="1600" dirty="0" err="1"/>
              <a:t>Simons</a:t>
            </a:r>
            <a:r>
              <a:rPr lang="cs-CZ" sz="1600" dirty="0"/>
              <a:t> et al., 2001</a:t>
            </a:r>
          </a:p>
          <a:p>
            <a:endParaRPr lang="cs-CZ" sz="22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Zástupný obsah 5" descr="Obsah obrázku text, snímek obrazovky, různé, několik&#10;&#10;Popis byl vytvořen automaticky">
            <a:extLst>
              <a:ext uri="{FF2B5EF4-FFF2-40B4-BE49-F238E27FC236}">
                <a16:creationId xmlns:a16="http://schemas.microsoft.com/office/drawing/2014/main" id="{97944CB0-6A00-44F0-81C2-CFA920C8B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06" t="24210" r="3402" b="45987"/>
          <a:stretch/>
        </p:blipFill>
        <p:spPr>
          <a:xfrm>
            <a:off x="6904709" y="2385079"/>
            <a:ext cx="4475531" cy="20845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8966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9E719-5F74-48A1-93BE-D2F02B03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K vyzkoušení</a:t>
            </a:r>
          </a:p>
        </p:txBody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75EEB9F7-FAA2-4C43-8F8D-C97CB92DB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912102" cy="345061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2400" b="1" dirty="0"/>
              <a:t>Trojice</a:t>
            </a:r>
            <a:r>
              <a:rPr lang="cs-CZ" sz="2400" dirty="0"/>
              <a:t> 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b="1" dirty="0"/>
              <a:t>1 v pozici obchodníka </a:t>
            </a:r>
            <a:br>
              <a:rPr lang="cs-CZ" sz="2400" dirty="0"/>
            </a:b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dirty="0"/>
              <a:t>snaží se druhým prodat vybranou věc 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b="1" dirty="0"/>
              <a:t>3 min </a:t>
            </a:r>
            <a:br>
              <a:rPr lang="cs-CZ" sz="2400" dirty="0"/>
            </a:b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dirty="0"/>
              <a:t>poté krátká zpětná vazba (co fungovalo, co zlepšit)</a:t>
            </a:r>
            <a:br>
              <a:rPr lang="cs-CZ" sz="2400" dirty="0"/>
            </a:br>
            <a:r>
              <a:rPr lang="cs-CZ" sz="2400" dirty="0"/>
              <a:t>a prohození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oustache Face with Solid Fill">
            <a:extLst>
              <a:ext uri="{FF2B5EF4-FFF2-40B4-BE49-F238E27FC236}">
                <a16:creationId xmlns:a16="http://schemas.microsoft.com/office/drawing/2014/main" id="{D850D074-BE2E-887C-FDE7-EA62753D8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33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BF135-91FE-40B1-B5A9-50160E2C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F83263-3F07-4C1F-AAB2-B62011198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Menti</a:t>
            </a:r>
            <a:r>
              <a:rPr lang="cs-CZ" b="1" dirty="0"/>
              <a:t>: </a:t>
            </a:r>
            <a:r>
              <a:rPr lang="cs-CZ" dirty="0"/>
              <a:t>4343 5228 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Literatura: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1026" name="Picture 2" descr="Sociální psychologie - David G. Myers | KOSMAS.cz - vaše internetové  knihkupectví">
            <a:extLst>
              <a:ext uri="{FF2B5EF4-FFF2-40B4-BE49-F238E27FC236}">
                <a16:creationId xmlns:a16="http://schemas.microsoft.com/office/drawing/2014/main" id="{2DD6AE95-D4C1-4054-9DEC-639D96E12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09" y="3537744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4B760C2-27D5-4A17-BC94-095D20021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67" y="3537744"/>
            <a:ext cx="2653146" cy="26531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BF1BB0C-BFE1-49C1-9745-6CBEADF52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46" y="3394977"/>
            <a:ext cx="1940637" cy="29386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9BE2230-E3F2-4834-80A5-F238F7F29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71" y="3459162"/>
            <a:ext cx="1866325" cy="2747963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B3CDA4AE-1E8A-473E-8955-538F6D9EF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71" y="294950"/>
            <a:ext cx="1936549" cy="274796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835CE38-A08F-434C-BBE6-B0505375B3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67" y="388829"/>
            <a:ext cx="2938679" cy="29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2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1E3077-893F-44F5-AFC2-57F3AB1B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5600">
                <a:solidFill>
                  <a:schemeClr val="bg1"/>
                </a:solidFill>
              </a:rPr>
              <a:t>Doporučené zdroje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FC4FCF7-65B6-922F-97D2-75FC7590B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26161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12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E1FE8-2286-4CE2-9A84-AB0AB335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si pamatujete z minulé hodiny</a:t>
            </a:r>
            <a:r>
              <a:rPr lang="cs-CZ" sz="4000" b="1" dirty="0"/>
              <a:t>?</a:t>
            </a:r>
            <a:endParaRPr lang="cs-CZ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2427A8-79B7-4D1F-A6D8-9F1ED5DA5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53" y="1771949"/>
            <a:ext cx="7162694" cy="4351337"/>
          </a:xfrm>
        </p:spPr>
      </p:pic>
    </p:spTree>
    <p:extLst>
      <p:ext uri="{BB962C8B-B14F-4D97-AF65-F5344CB8AC3E}">
        <p14:creationId xmlns:p14="http://schemas.microsoft.com/office/powerpoint/2010/main" val="38339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Dřevěný robot nad bílým pozadím">
            <a:extLst>
              <a:ext uri="{FF2B5EF4-FFF2-40B4-BE49-F238E27FC236}">
                <a16:creationId xmlns:a16="http://schemas.microsoft.com/office/drawing/2014/main" id="{130A039E-3036-84AB-E96A-657EDA844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D1DE5A-930E-43AB-8659-2207808A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5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</a:t>
            </a:r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způsoby</a:t>
            </a:r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jak </a:t>
            </a:r>
            <a:r>
              <a:rPr lang="en-US" sz="5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změním</a:t>
            </a:r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postoj</a:t>
            </a:r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15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D1DE5A-930E-43AB-8659-2207808A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hlavní způsoby, jak změním postoj: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Zástupný obsah 2">
            <a:extLst>
              <a:ext uri="{FF2B5EF4-FFF2-40B4-BE49-F238E27FC236}">
                <a16:creationId xmlns:a16="http://schemas.microsoft.com/office/drawing/2014/main" id="{BE995F3D-CAB6-AE0D-26FC-866FC7F65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75705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60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92961-34A1-4B2A-B3B6-69EDB965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44" y="720772"/>
            <a:ext cx="5553737" cy="5531079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Persuaze</a:t>
            </a:r>
            <a:endParaRPr lang="cs-CZ" b="1" dirty="0">
              <a:solidFill>
                <a:schemeClr val="tx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A308EEA9-084C-4559-8D7E-D1F575474CCD}"/>
              </a:ext>
            </a:extLst>
          </p:cNvPr>
          <p:cNvSpPr txBox="1"/>
          <p:nvPr/>
        </p:nvSpPr>
        <p:spPr>
          <a:xfrm>
            <a:off x="3816035" y="918472"/>
            <a:ext cx="6118788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400" b="1" dirty="0"/>
              <a:t>Co to je?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Co o ní víte? 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Na čem závisí její výsledek?</a:t>
            </a:r>
          </a:p>
          <a:p>
            <a:pPr lvl="0">
              <a:lnSpc>
                <a:spcPct val="150000"/>
              </a:lnSpc>
            </a:pPr>
            <a:r>
              <a:rPr lang="cs-CZ" sz="2400" b="1" dirty="0" err="1"/>
              <a:t>Persuaze</a:t>
            </a:r>
            <a:r>
              <a:rPr lang="cs-CZ" sz="2400" b="1" dirty="0"/>
              <a:t> vs. nátlak?</a:t>
            </a:r>
          </a:p>
          <a:p>
            <a:pPr lvl="0">
              <a:lnSpc>
                <a:spcPct val="150000"/>
              </a:lnSpc>
            </a:pPr>
            <a:r>
              <a:rPr lang="cs-CZ" sz="2400" b="1" dirty="0"/>
              <a:t>Kdy a kde ji používáte vědomě? </a:t>
            </a:r>
            <a:br>
              <a:rPr lang="cs-CZ" sz="2400" b="1" dirty="0"/>
            </a:br>
            <a:r>
              <a:rPr lang="cs-CZ" sz="2400" b="1" dirty="0"/>
              <a:t>Kdy nevědomě? </a:t>
            </a:r>
          </a:p>
          <a:p>
            <a:pPr lvl="0">
              <a:lnSpc>
                <a:spcPct val="150000"/>
              </a:lnSpc>
            </a:pPr>
            <a:r>
              <a:rPr lang="cs-CZ" sz="2400" b="1" dirty="0"/>
              <a:t>K čemu může být dobrá? </a:t>
            </a:r>
            <a:br>
              <a:rPr lang="cs-CZ" sz="2400" b="1" dirty="0"/>
            </a:br>
            <a:r>
              <a:rPr lang="cs-CZ" sz="2400" b="1" dirty="0"/>
              <a:t>Kdy může uškodit? </a:t>
            </a:r>
          </a:p>
          <a:p>
            <a:pPr lvl="0">
              <a:lnSpc>
                <a:spcPct val="150000"/>
              </a:lnSpc>
            </a:pPr>
            <a:r>
              <a:rPr lang="cs-CZ" sz="2400" b="1" dirty="0"/>
              <a:t>Proč se ji učit? </a:t>
            </a:r>
          </a:p>
        </p:txBody>
      </p:sp>
    </p:spTree>
    <p:extLst>
      <p:ext uri="{BB962C8B-B14F-4D97-AF65-F5344CB8AC3E}">
        <p14:creationId xmlns:p14="http://schemas.microsoft.com/office/powerpoint/2010/main" val="113460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92961-34A1-4B2A-B3B6-69EDB965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4850"/>
            <a:ext cx="5553737" cy="5531079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Persuaze</a:t>
            </a:r>
            <a:endParaRPr lang="cs-CZ" b="1" dirty="0">
              <a:solidFill>
                <a:schemeClr val="tx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7" name="Zástupný obsah 2">
            <a:extLst>
              <a:ext uri="{FF2B5EF4-FFF2-40B4-BE49-F238E27FC236}">
                <a16:creationId xmlns:a16="http://schemas.microsoft.com/office/drawing/2014/main" id="{6892D187-8FDC-D038-6D30-5D27B58AA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90361"/>
              </p:ext>
            </p:extLst>
          </p:nvPr>
        </p:nvGraphicFramePr>
        <p:xfrm>
          <a:off x="6181065" y="382725"/>
          <a:ext cx="5793159" cy="609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" name="TextovéPole 75">
            <a:extLst>
              <a:ext uri="{FF2B5EF4-FFF2-40B4-BE49-F238E27FC236}">
                <a16:creationId xmlns:a16="http://schemas.microsoft.com/office/drawing/2014/main" id="{A308EEA9-084C-4559-8D7E-D1F575474CCD}"/>
              </a:ext>
            </a:extLst>
          </p:cNvPr>
          <p:cNvSpPr txBox="1"/>
          <p:nvPr/>
        </p:nvSpPr>
        <p:spPr>
          <a:xfrm>
            <a:off x="457200" y="3510479"/>
            <a:ext cx="61187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b="1" dirty="0"/>
              <a:t>je specifická forma komunikace, jejímž cílem je ovlivnit duševní stav recipienta v atmosféře svobodné volby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6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F0F1F5-A8E9-4243-9C8E-CFD65F3D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b="1" dirty="0"/>
              <a:t>Chvíle zamyšlení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28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1516</Words>
  <Application>Microsoft Office PowerPoint</Application>
  <PresentationFormat>Širokoúhlá obrazovka</PresentationFormat>
  <Paragraphs>231</Paragraphs>
  <Slides>38</Slides>
  <Notes>9</Notes>
  <HiddenSlides>1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</vt:lpstr>
      <vt:lpstr>Calibri Light</vt:lpstr>
      <vt:lpstr>Wingdings</vt:lpstr>
      <vt:lpstr>Motiv Office</vt:lpstr>
      <vt:lpstr>Persuaze  </vt:lpstr>
      <vt:lpstr>!! poslední seminář – 17.5. !!</vt:lpstr>
      <vt:lpstr>Co si pamatujete z minulé hodiny?</vt:lpstr>
      <vt:lpstr>Co si pamatujete z minulé hodiny?</vt:lpstr>
      <vt:lpstr>2 hlavní způsoby, jak změním postoj:</vt:lpstr>
      <vt:lpstr>2 hlavní způsoby, jak změním postoj:</vt:lpstr>
      <vt:lpstr>Persuaze</vt:lpstr>
      <vt:lpstr>Persuaze</vt:lpstr>
      <vt:lpstr>Chvíle zamyšlení</vt:lpstr>
      <vt:lpstr>Přesvědčivý komunikátor...?</vt:lpstr>
      <vt:lpstr>Faktory přesvědčivosti  na straně komunikátora</vt:lpstr>
      <vt:lpstr>Přesvědčivé sdělení..?</vt:lpstr>
      <vt:lpstr>Faktory přesvědčivosti  na straně zprávy   Argumentace je účinná jen pokud chce druhá strana naslouchat  Zdůrazňování přínosů  Konkrétní příběhy  + a – jen u inteligentního publika  Jednoznačnost a konkrétnost situace  Větší efekt, pokud je téma příjemci vzdálené nebo méně významné (nižší stupeň ztotožnění a angažovanosti)  Míra negativních emocí (strachu)   3 typy argumentů/módy přesvědčování:    Racionální - logika (logos)    Emocionální - emoce (pathos)    Charakter, kredibilita a etika (ethos)</vt:lpstr>
      <vt:lpstr>Prezentace aplikace PowerPoint</vt:lpstr>
      <vt:lpstr>Výzkumy</vt:lpstr>
      <vt:lpstr>Janis a Felshbach – účinnost filmů o zubní hygieně</vt:lpstr>
      <vt:lpstr>Filmy  o tetanu</vt:lpstr>
      <vt:lpstr>Teorie dvoustupňového toku (Lazarus)</vt:lpstr>
      <vt:lpstr>Ovlivnitelný příjemce..?</vt:lpstr>
      <vt:lpstr>Faktory ovlivňující přesvědčivost na straně recipienta</vt:lpstr>
      <vt:lpstr>Principy přesvědčivosti  dle Cialdiniho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zvyšuje přesvědčivost – strategie přesvědčování:</vt:lpstr>
      <vt:lpstr>Co zvyšuje přesvědčivost – strategie přesvědčování:</vt:lpstr>
      <vt:lpstr>Stupně změny</vt:lpstr>
      <vt:lpstr>Etické aspekty persuaze</vt:lpstr>
      <vt:lpstr>Etické aspekty persuaze</vt:lpstr>
      <vt:lpstr>K vyzkoušení</vt:lpstr>
      <vt:lpstr>Závěr</vt:lpstr>
      <vt:lpstr>Doporučené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Persuaze  PhDr. Jaroslava Dosedlová, Dr.</dc:title>
  <dc:creator>Jaroslava Dosedlová</dc:creator>
  <cp:lastModifiedBy>Martina Fabianova</cp:lastModifiedBy>
  <cp:revision>93</cp:revision>
  <dcterms:created xsi:type="dcterms:W3CDTF">2021-04-26T18:12:51Z</dcterms:created>
  <dcterms:modified xsi:type="dcterms:W3CDTF">2022-04-26T11:07:42Z</dcterms:modified>
</cp:coreProperties>
</file>