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72" r:id="rId4"/>
    <p:sldId id="260" r:id="rId5"/>
    <p:sldId id="283" r:id="rId6"/>
    <p:sldId id="258" r:id="rId7"/>
    <p:sldId id="259" r:id="rId8"/>
    <p:sldId id="274" r:id="rId9"/>
    <p:sldId id="280" r:id="rId10"/>
    <p:sldId id="261" r:id="rId11"/>
    <p:sldId id="275" r:id="rId12"/>
    <p:sldId id="276" r:id="rId13"/>
    <p:sldId id="282" r:id="rId14"/>
    <p:sldId id="285" r:id="rId15"/>
    <p:sldId id="277" r:id="rId16"/>
    <p:sldId id="279" r:id="rId17"/>
    <p:sldId id="270" r:id="rId18"/>
  </p:sldIdLst>
  <p:sldSz cx="9144000" cy="5143500" type="screen16x9"/>
  <p:notesSz cx="6858000" cy="9144000"/>
  <p:embeddedFontLst>
    <p:embeddedFont>
      <p:font typeface="Old Standard TT" panose="020B0604020202020204" charset="-18"/>
      <p:regular r:id="rId20"/>
      <p:bold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0358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825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052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2299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475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165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883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80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9300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1cdc62f28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1cdc62f28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9240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1cdc62f28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1cdc62f28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8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1cdc62f28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1cdc62f28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798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d208f3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d208f3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7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Evoluční hledisko</a:t>
            </a:r>
          </a:p>
        </p:txBody>
      </p:sp>
    </p:spTree>
    <p:extLst>
      <p:ext uri="{BB962C8B-B14F-4D97-AF65-F5344CB8AC3E}">
        <p14:creationId xmlns:p14="http://schemas.microsoft.com/office/powerpoint/2010/main" val="1265362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1d208f3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1d208f3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54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1cdc62f28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61cdc62f28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0650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1d208f3d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1d208f3d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724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1d208f3d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1d208f3d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876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hZEjTuOfwQ?feature=oembed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7dboA8cag1M?feature=oembed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Sociální psychologie I</a:t>
            </a:r>
            <a:r>
              <a:rPr lang="cs-CZ" dirty="0"/>
              <a:t>I</a:t>
            </a:r>
            <a:r>
              <a:rPr lang="cs" dirty="0"/>
              <a:t> 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Neverbální komunikace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1. mimika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lvl="0" indent="0">
              <a:buNone/>
            </a:pPr>
            <a:r>
              <a:rPr lang="en-US" dirty="0" err="1"/>
              <a:t>Leppänen</a:t>
            </a:r>
            <a:r>
              <a:rPr lang="en-US" dirty="0"/>
              <a:t>, J. M., &amp; </a:t>
            </a:r>
            <a:r>
              <a:rPr lang="en-US" dirty="0" err="1"/>
              <a:t>Hietanen</a:t>
            </a:r>
            <a:r>
              <a:rPr lang="en-US" dirty="0"/>
              <a:t>, J. K. (2004). Positive facial expressions are recognized faster than negative facial expressions, but why?. </a:t>
            </a:r>
            <a:r>
              <a:rPr lang="en-US" i="1" dirty="0"/>
              <a:t>Psychological research</a:t>
            </a:r>
            <a:r>
              <a:rPr lang="en-US" dirty="0"/>
              <a:t>, </a:t>
            </a:r>
            <a:r>
              <a:rPr lang="en-US" i="1" dirty="0"/>
              <a:t>69</a:t>
            </a:r>
            <a:r>
              <a:rPr lang="en-US" dirty="0"/>
              <a:t>(1-2), 22-29.</a:t>
            </a:r>
            <a:endParaRPr lang="cs-CZ" dirty="0"/>
          </a:p>
          <a:p>
            <a:pPr marL="155700" lvl="0" indent="0">
              <a:buNone/>
            </a:pPr>
            <a:endParaRPr lang="cs-CZ" dirty="0"/>
          </a:p>
          <a:p>
            <a:pPr marL="155700" lvl="0" indent="0" algn="just">
              <a:buNone/>
            </a:pPr>
            <a:r>
              <a:rPr lang="cs-CZ" dirty="0"/>
              <a:t>„Skutečnost, že v každodenním životě potkáváme častěji šťastné výrazy tváře než jiné výrazy tváře (Bond &amp; </a:t>
            </a:r>
            <a:r>
              <a:rPr lang="cs-CZ" dirty="0" err="1"/>
              <a:t>Siddle</a:t>
            </a:r>
            <a:r>
              <a:rPr lang="cs-CZ" dirty="0"/>
              <a:t>, 1996), vedla některé výzkumníky k názoru, že tento rozdíl ve frekvenci výskytu může být základem efektivního zpracování šťastných tváří.“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2. </a:t>
            </a:r>
            <a:r>
              <a:rPr lang="cs-CZ" dirty="0" err="1"/>
              <a:t>posturologie</a:t>
            </a:r>
            <a:endParaRPr lang="cs-CZ"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lvl="0" indent="0" algn="just">
              <a:buNone/>
            </a:pPr>
            <a:r>
              <a:rPr lang="en-US" dirty="0"/>
              <a:t>Gupta, A., Harris, S., &amp; </a:t>
            </a:r>
            <a:r>
              <a:rPr lang="en-US" dirty="0" err="1"/>
              <a:t>Naina</a:t>
            </a:r>
            <a:r>
              <a:rPr lang="en-US" dirty="0"/>
              <a:t>, H. V. (2015). The impact of physician posture during oncology patient encounters. </a:t>
            </a:r>
            <a:r>
              <a:rPr lang="en-US" i="1" dirty="0"/>
              <a:t>Journal of Cancer Education</a:t>
            </a:r>
            <a:r>
              <a:rPr lang="en-US" dirty="0"/>
              <a:t>, </a:t>
            </a:r>
            <a:r>
              <a:rPr lang="en-US" i="1" dirty="0"/>
              <a:t>30</a:t>
            </a:r>
            <a:r>
              <a:rPr lang="en-US" dirty="0"/>
              <a:t>(2), 395-397.</a:t>
            </a:r>
            <a:endParaRPr lang="cs-CZ" dirty="0"/>
          </a:p>
          <a:p>
            <a:pPr marL="155700" lvl="0" indent="0" algn="just">
              <a:buNone/>
            </a:pPr>
            <a:endParaRPr lang="cs-CZ" dirty="0"/>
          </a:p>
          <a:p>
            <a:pPr marL="155700" lvl="0" indent="0" algn="just">
              <a:buNone/>
            </a:pPr>
            <a:r>
              <a:rPr lang="cs-CZ" sz="1400" dirty="0"/>
              <a:t>Pokud si lékař během rozhovoru s pacientem sedne, je pacientem interakce vnímána jako pozitivnější. Pozice lékaře vsedě zpomaluje subjektivně vnímaný čas a zvyšuje oční kontakt. Stojící lékař je vnímán jako dominantnější. V prospektivní studii bylo 120 pacientů dotazováno lékaři, všechny rozhovory byly kratší než 2 minuty. Lékař u rozhovoru buď stál, nebo seděl u lůžka. Pacienti vnímali čas strávený během rozhovoru významně lépe, pokud se lékař posadil, i když skutečně strávený čas interakcí mezi lékařem a pacientem byl ve skupině sedících menší (64 vs 88 s). </a:t>
            </a:r>
          </a:p>
          <a:p>
            <a:pPr marL="155700" lvl="0" indent="0" algn="just">
              <a:buNone/>
            </a:pPr>
            <a:endParaRPr lang="cs-CZ" sz="1400" dirty="0"/>
          </a:p>
          <a:p>
            <a:pPr marL="155700" lvl="0" indent="0" algn="just">
              <a:buNone/>
            </a:pPr>
            <a:r>
              <a:rPr lang="cs-CZ" dirty="0"/>
              <a:t>Cvičení: sebevědomý postoj (</a:t>
            </a:r>
            <a:r>
              <a:rPr lang="cs-CZ" dirty="0" err="1"/>
              <a:t>posez</a:t>
            </a:r>
            <a:r>
              <a:rPr lang="cs-CZ" dirty="0"/>
              <a:t>) a jeho vliv na sebepojetí a úspěšnost</a:t>
            </a:r>
          </a:p>
          <a:p>
            <a:pPr marL="155700" lvl="0" indent="0" algn="just">
              <a:buNone/>
            </a:pPr>
            <a:r>
              <a:rPr lang="cs-CZ" sz="1200" dirty="0"/>
              <a:t>https://www.ted.com/talks/amy_cuddy_your_body_language_may_shape_who_you_are?language=cs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7283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3. </a:t>
            </a:r>
            <a:r>
              <a:rPr lang="cs-CZ" dirty="0" err="1"/>
              <a:t>kinezika</a:t>
            </a:r>
            <a:r>
              <a:rPr lang="cs-CZ" dirty="0"/>
              <a:t> - gestika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3546764"/>
            <a:ext cx="8520600" cy="10220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1557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dirty="0"/>
          </a:p>
          <a:p>
            <a:pPr marL="155700" lvl="0" indent="0">
              <a:buNone/>
            </a:pPr>
            <a:r>
              <a:rPr lang="cs-CZ" sz="1200" dirty="0"/>
              <a:t>Pět typů signálů těla dle: </a:t>
            </a:r>
            <a:r>
              <a:rPr lang="cs-CZ" sz="1200" dirty="0" err="1"/>
              <a:t>DeVito</a:t>
            </a:r>
            <a:r>
              <a:rPr lang="cs-CZ" sz="1200" dirty="0"/>
              <a:t>, J. A. (2008). </a:t>
            </a:r>
            <a:r>
              <a:rPr lang="cs-CZ" sz="1200" i="1" dirty="0"/>
              <a:t>Základy mezilidské komunikace-6. vydání</a:t>
            </a:r>
            <a:r>
              <a:rPr lang="cs-CZ" sz="1200" dirty="0"/>
              <a:t>. Grada </a:t>
            </a:r>
            <a:r>
              <a:rPr lang="cs-CZ" sz="1200" dirty="0" err="1"/>
              <a:t>Publishing</a:t>
            </a:r>
            <a:r>
              <a:rPr lang="cs-CZ" sz="1200" dirty="0"/>
              <a:t> as. s. 157</a:t>
            </a:r>
          </a:p>
          <a:p>
            <a:pPr marL="155700" lvl="0" indent="0">
              <a:buNone/>
            </a:pPr>
            <a:endParaRPr lang="cs-CZ" sz="1200" dirty="0"/>
          </a:p>
          <a:p>
            <a:pPr marL="155700" lvl="0" indent="0">
              <a:buNone/>
            </a:pPr>
            <a:r>
              <a:rPr lang="cs-CZ" sz="1600" dirty="0"/>
              <a:t>Cvičení ve dvojicích s chůzí</a:t>
            </a:r>
            <a:endParaRPr sz="1600" dirty="0"/>
          </a:p>
        </p:txBody>
      </p:sp>
      <p:pic>
        <p:nvPicPr>
          <p:cNvPr id="1029" name="Obrázek 1">
            <a:extLst>
              <a:ext uri="{FF2B5EF4-FFF2-40B4-BE49-F238E27FC236}">
                <a16:creationId xmlns:a16="http://schemas.microsoft.com/office/drawing/2014/main" id="{E6B24750-1B78-4903-AF40-4E738F6AC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999" y="1058225"/>
            <a:ext cx="57626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055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4. proxemika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934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lvl="0" indent="0">
              <a:buNone/>
            </a:pPr>
            <a:r>
              <a:rPr lang="en-US" dirty="0"/>
              <a:t>Hall, E. T. (1963). A system for the notation of proxemic behavior. </a:t>
            </a:r>
            <a:r>
              <a:rPr lang="en-US" i="1" dirty="0"/>
              <a:t>American anthropologist</a:t>
            </a:r>
            <a:r>
              <a:rPr lang="en-US" dirty="0"/>
              <a:t>, </a:t>
            </a:r>
            <a:r>
              <a:rPr lang="en-US" i="1" dirty="0"/>
              <a:t>65</a:t>
            </a:r>
            <a:r>
              <a:rPr lang="en-US" dirty="0"/>
              <a:t>(5), 1003-1026.</a:t>
            </a:r>
            <a:endParaRPr lang="cs-CZ" dirty="0"/>
          </a:p>
          <a:p>
            <a:pPr marL="155700" lvl="0" indent="0">
              <a:buNone/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52D4762-1257-4964-A227-3328F0342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88" y="1946997"/>
            <a:ext cx="3340676" cy="2550049"/>
          </a:xfrm>
          <a:prstGeom prst="rect">
            <a:avLst/>
          </a:prstGeom>
        </p:spPr>
      </p:pic>
      <p:sp>
        <p:nvSpPr>
          <p:cNvPr id="6" name="Google Shape;90;p18">
            <a:extLst>
              <a:ext uri="{FF2B5EF4-FFF2-40B4-BE49-F238E27FC236}">
                <a16:creationId xmlns:a16="http://schemas.microsoft.com/office/drawing/2014/main" id="{B977778C-1EF3-4848-BE35-AEB4794DBF4E}"/>
              </a:ext>
            </a:extLst>
          </p:cNvPr>
          <p:cNvSpPr txBox="1">
            <a:spLocks/>
          </p:cNvSpPr>
          <p:nvPr/>
        </p:nvSpPr>
        <p:spPr>
          <a:xfrm>
            <a:off x="311700" y="2105891"/>
            <a:ext cx="4745209" cy="2479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 lang="cs-CZ" dirty="0"/>
          </a:p>
          <a:p>
            <a:r>
              <a:rPr lang="cs-CZ" dirty="0"/>
              <a:t>intimní zóna 0 – 45 cm</a:t>
            </a:r>
          </a:p>
          <a:p>
            <a:r>
              <a:rPr lang="cs-CZ" dirty="0"/>
              <a:t>osobní zóna 45cm – 1,20m</a:t>
            </a:r>
          </a:p>
          <a:p>
            <a:r>
              <a:rPr lang="cs-CZ" dirty="0"/>
              <a:t>společenská 1,20m – 3,70m</a:t>
            </a:r>
          </a:p>
          <a:p>
            <a:r>
              <a:rPr lang="cs-CZ" dirty="0"/>
              <a:t>veřejná 3,70m</a:t>
            </a:r>
            <a:endParaRPr lang="en-US" dirty="0"/>
          </a:p>
          <a:p>
            <a:pPr marL="155700" indent="0">
              <a:buFont typeface="Old Standard TT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22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5. Haptika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lvl="0" indent="0">
              <a:buNone/>
            </a:pPr>
            <a:r>
              <a:rPr lang="cs-CZ" b="1" dirty="0"/>
              <a:t>Haptika</a:t>
            </a:r>
            <a:r>
              <a:rPr lang="cs-CZ" dirty="0"/>
              <a:t> viz např. </a:t>
            </a:r>
            <a:r>
              <a:rPr lang="en-US" dirty="0"/>
              <a:t>Mazur, A. (1977). Interpersonal spacing on public benches in “contact” </a:t>
            </a:r>
            <a:r>
              <a:rPr lang="en-US" dirty="0" err="1"/>
              <a:t>vs.“noncontact</a:t>
            </a:r>
            <a:r>
              <a:rPr lang="en-US" dirty="0"/>
              <a:t>” cultures. </a:t>
            </a:r>
            <a:r>
              <a:rPr lang="en-US" i="1" dirty="0"/>
              <a:t>The Journal of Social Psychology</a:t>
            </a:r>
            <a:r>
              <a:rPr lang="en-US" dirty="0"/>
              <a:t>, </a:t>
            </a:r>
            <a:r>
              <a:rPr lang="en-US" i="1" dirty="0"/>
              <a:t>101</a:t>
            </a:r>
            <a:r>
              <a:rPr lang="en-US" dirty="0"/>
              <a:t>(1), 53-58.</a:t>
            </a:r>
            <a:endParaRPr lang="cs-CZ" dirty="0"/>
          </a:p>
          <a:p>
            <a:pPr marL="155700" lvl="0" indent="0">
              <a:buNone/>
            </a:pPr>
            <a:endParaRPr lang="cs-CZ" dirty="0"/>
          </a:p>
          <a:p>
            <a:pPr marL="155700" indent="0">
              <a:buNone/>
            </a:pPr>
            <a:r>
              <a:rPr lang="cs-CZ" dirty="0"/>
              <a:t>Kultury kontaktní (Arabové) a nekontaktní (Skandinávci, Japonci)</a:t>
            </a:r>
          </a:p>
          <a:p>
            <a:pPr marL="155700" indent="0">
              <a:buNone/>
            </a:pPr>
            <a:endParaRPr lang="cs-CZ" dirty="0"/>
          </a:p>
          <a:p>
            <a:pPr marL="155700" indent="0">
              <a:buNone/>
            </a:pPr>
            <a:endParaRPr lang="cs-CZ" dirty="0"/>
          </a:p>
          <a:p>
            <a:pPr marL="155700" indent="0">
              <a:buNone/>
            </a:pPr>
            <a:endParaRPr lang="cs-CZ" dirty="0"/>
          </a:p>
          <a:p>
            <a:pPr marL="155700" indent="0">
              <a:buNone/>
            </a:pPr>
            <a:endParaRPr lang="cs-CZ" dirty="0"/>
          </a:p>
          <a:p>
            <a:pPr marL="155700" lv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200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6. úprava zevnějšku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lvl="0" indent="0" algn="just">
              <a:buNone/>
            </a:pPr>
            <a:r>
              <a:rPr lang="en-US" dirty="0"/>
              <a:t>Howlett, N., Pine, K., </a:t>
            </a:r>
            <a:r>
              <a:rPr lang="en-US" dirty="0" err="1"/>
              <a:t>Orakçıoğlu</a:t>
            </a:r>
            <a:r>
              <a:rPr lang="en-US" dirty="0"/>
              <a:t>, I., &amp; Fletcher, B. (2013). The influence of clothing on first impressions. </a:t>
            </a:r>
            <a:r>
              <a:rPr lang="en-US" i="1" dirty="0"/>
              <a:t>Journal of Fashion Marketing and Management: An International Journal</a:t>
            </a:r>
            <a:r>
              <a:rPr lang="en-US" dirty="0"/>
              <a:t>.</a:t>
            </a:r>
            <a:endParaRPr lang="cs-CZ" dirty="0"/>
          </a:p>
          <a:p>
            <a:pPr marL="155700" lvl="0" indent="0" algn="just">
              <a:buNone/>
            </a:pPr>
            <a:endParaRPr lang="cs-CZ" dirty="0"/>
          </a:p>
          <a:p>
            <a:pPr marL="155700" lvl="0" indent="0">
              <a:buNone/>
            </a:pPr>
            <a:r>
              <a:rPr lang="cs-CZ" dirty="0"/>
              <a:t>„Došli jsme k závěru, že i zdánlivě drobné úpravy stylu oblečení mohou mít zásadní vliv na informace předávané vnímatelům. Lidé jsou posuzováni podle celkového vzhledu od hlavy až k patě během několika sekund a nelze podceňovat zásadní roli, kterou výběr oblečení hraje při vytváření pozitivního prvního dojmu.“</a:t>
            </a:r>
          </a:p>
        </p:txBody>
      </p:sp>
    </p:spTree>
    <p:extLst>
      <p:ext uri="{BB962C8B-B14F-4D97-AF65-F5344CB8AC3E}">
        <p14:creationId xmlns:p14="http://schemas.microsoft.com/office/powerpoint/2010/main" val="321483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7. </a:t>
            </a:r>
            <a:r>
              <a:rPr lang="cs-CZ" dirty="0" err="1"/>
              <a:t>chronemika</a:t>
            </a:r>
            <a:endParaRPr lang="cs-CZ" dirty="0"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indent="0">
              <a:buNone/>
            </a:pPr>
            <a:r>
              <a:rPr lang="cs-CZ" dirty="0"/>
              <a:t>Bakalářská práce věnující se </a:t>
            </a:r>
            <a:r>
              <a:rPr lang="cs-CZ" b="1" dirty="0" err="1"/>
              <a:t>chronemice</a:t>
            </a:r>
            <a:r>
              <a:rPr lang="cs-CZ" dirty="0"/>
              <a:t>: </a:t>
            </a:r>
            <a:r>
              <a:rPr lang="cs-CZ" dirty="0" err="1"/>
              <a:t>Hůtová</a:t>
            </a:r>
            <a:r>
              <a:rPr lang="cs-CZ" dirty="0"/>
              <a:t>, L. (2019) </a:t>
            </a:r>
            <a:r>
              <a:rPr lang="cs-CZ" dirty="0" err="1"/>
              <a:t>Chronemika</a:t>
            </a:r>
            <a:r>
              <a:rPr lang="cs-CZ" dirty="0"/>
              <a:t> a její vliv na partnerskou spokojenost: využití časových pravidel v odpovídání na textové zprávy [online].</a:t>
            </a:r>
          </a:p>
          <a:p>
            <a:pPr marL="155700" indent="0">
              <a:buNone/>
            </a:pPr>
            <a:endParaRPr lang="cs-CZ" dirty="0"/>
          </a:p>
          <a:p>
            <a:pPr marL="114300" indent="0">
              <a:buNone/>
            </a:pPr>
            <a:r>
              <a:rPr lang="cs-CZ" dirty="0"/>
              <a:t>Lidi </a:t>
            </a:r>
            <a:r>
              <a:rPr lang="cs-CZ" dirty="0" err="1"/>
              <a:t>polychronní</a:t>
            </a:r>
            <a:r>
              <a:rPr lang="cs-CZ" dirty="0"/>
              <a:t> – dělají více věcí najednou, časové rozvrhy pro ně nejsou příliš závazné, lidi monochronní – dělají věci postupně, více plánují, více dodržují rozvrh.</a:t>
            </a:r>
          </a:p>
          <a:p>
            <a:pPr marL="155700" indent="0">
              <a:buNone/>
            </a:pPr>
            <a:endParaRPr lang="cs-CZ" dirty="0"/>
          </a:p>
          <a:p>
            <a:pPr marL="155700" indent="0">
              <a:buNone/>
            </a:pPr>
            <a:endParaRPr lang="cs-CZ" dirty="0"/>
          </a:p>
          <a:p>
            <a:pPr marL="155700" indent="0">
              <a:buNone/>
            </a:pPr>
            <a:endParaRPr lang="cs-CZ" dirty="0"/>
          </a:p>
          <a:p>
            <a:pPr marL="155700" lv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1076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311700" y="1213163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-CZ" sz="1200" dirty="0" err="1"/>
              <a:t>DeVito</a:t>
            </a:r>
            <a:r>
              <a:rPr lang="cs-CZ" sz="1200" dirty="0"/>
              <a:t>, J. A. (2008). </a:t>
            </a:r>
            <a:r>
              <a:rPr lang="cs-CZ" sz="1200" i="1" dirty="0"/>
              <a:t>Základy mezilidské komunikace-6. vydání</a:t>
            </a:r>
            <a:r>
              <a:rPr lang="cs-CZ" sz="1200" dirty="0"/>
              <a:t>. </a:t>
            </a:r>
            <a:r>
              <a:rPr lang="cs-CZ" sz="1200" dirty="0" err="1"/>
              <a:t>Grada</a:t>
            </a:r>
            <a:r>
              <a:rPr lang="cs-CZ" sz="1200" dirty="0"/>
              <a:t> </a:t>
            </a:r>
            <a:r>
              <a:rPr lang="cs-CZ" sz="1200" dirty="0" err="1"/>
              <a:t>Publishing</a:t>
            </a:r>
            <a:r>
              <a:rPr lang="cs-CZ" sz="1200" dirty="0"/>
              <a:t> as. S. 157</a:t>
            </a:r>
            <a:endParaRPr lang="cs" sz="1200" dirty="0"/>
          </a:p>
          <a:p>
            <a:r>
              <a:rPr lang="en-US" sz="1200" dirty="0"/>
              <a:t>Ekman, P., &amp; Friesen, W. V. (1967). Head and body cues in the judgment of emotion: A reformulation. </a:t>
            </a:r>
            <a:r>
              <a:rPr lang="en-US" sz="1200" i="1" dirty="0"/>
              <a:t>Perceptual and motor skills</a:t>
            </a:r>
            <a:r>
              <a:rPr lang="en-US" sz="1200" dirty="0"/>
              <a:t>, </a:t>
            </a:r>
            <a:r>
              <a:rPr lang="en-US" sz="1200" i="1" dirty="0"/>
              <a:t>24</a:t>
            </a:r>
            <a:r>
              <a:rPr lang="en-US" sz="1200" dirty="0"/>
              <a:t>(3 PT 1), 711-724.</a:t>
            </a:r>
            <a:endParaRPr lang="cs" sz="1200" dirty="0"/>
          </a:p>
          <a:p>
            <a:r>
              <a:rPr lang="en-US" sz="1200" dirty="0"/>
              <a:t>Hall, E. T. (1963). A system for the notation of proxemic behavior. </a:t>
            </a:r>
            <a:r>
              <a:rPr lang="en-US" sz="1200" i="1" dirty="0"/>
              <a:t>American anthropologist</a:t>
            </a:r>
            <a:r>
              <a:rPr lang="en-US" sz="1200" dirty="0"/>
              <a:t>, </a:t>
            </a:r>
            <a:r>
              <a:rPr lang="en-US" sz="1200" i="1" dirty="0"/>
              <a:t>65</a:t>
            </a:r>
            <a:r>
              <a:rPr lang="en-US" sz="1200" dirty="0"/>
              <a:t>(5), 1003-1026.</a:t>
            </a:r>
            <a:endParaRPr lang="cs-CZ" sz="1200" dirty="0"/>
          </a:p>
          <a:p>
            <a:r>
              <a:rPr lang="cs-CZ" sz="1200" dirty="0" err="1"/>
              <a:t>Hůtová</a:t>
            </a:r>
            <a:r>
              <a:rPr lang="cs-CZ" sz="1200" dirty="0"/>
              <a:t>, L. (2019) </a:t>
            </a:r>
            <a:r>
              <a:rPr lang="cs-CZ" sz="1200" dirty="0" err="1"/>
              <a:t>Chronemika</a:t>
            </a:r>
            <a:r>
              <a:rPr lang="cs-CZ" sz="1200" dirty="0"/>
              <a:t> a její vliv na partnerskou spokojenost: využití časových pravidel v odpovídání na textové zprávy [online]. Brno, 2019 [cit. 2020-02-25]. Dostupné z: &lt;https://is.muni.cz/</a:t>
            </a:r>
            <a:r>
              <a:rPr lang="cs-CZ" sz="1200" dirty="0" err="1"/>
              <a:t>th</a:t>
            </a:r>
            <a:r>
              <a:rPr lang="cs-CZ" sz="1200" dirty="0"/>
              <a:t>/tc72o/&gt;. Bakalářská práce. Masarykova univerzita, Filozofická fakulta. Vedoucí práce Jana Marie </a:t>
            </a:r>
            <a:r>
              <a:rPr lang="cs-CZ" sz="1200" dirty="0" err="1"/>
              <a:t>Havigerová</a:t>
            </a:r>
            <a:r>
              <a:rPr lang="cs-CZ" sz="1200" dirty="0"/>
              <a:t>.</a:t>
            </a:r>
          </a:p>
          <a:p>
            <a:r>
              <a:rPr lang="en-US" sz="1200" dirty="0"/>
              <a:t>Mazur, A. (1977). Interpersonal spacing on public benches in “contact” </a:t>
            </a:r>
            <a:r>
              <a:rPr lang="en-US" sz="1200" dirty="0" err="1"/>
              <a:t>vs.“noncontact</a:t>
            </a:r>
            <a:r>
              <a:rPr lang="en-US" sz="1200" dirty="0"/>
              <a:t>” cultures. The Journal of Social Psychology, 101(1), 53-58.</a:t>
            </a:r>
            <a:endParaRPr lang="cs-CZ" sz="1200" dirty="0"/>
          </a:p>
          <a:p>
            <a:r>
              <a:rPr lang="en-US" sz="1200" dirty="0"/>
              <a:t>Mehrabian, A., &amp; Ferris, S. R. (1967). Inference of attitudes from nonverbal communication in two channels. </a:t>
            </a:r>
            <a:r>
              <a:rPr lang="en-US" sz="1200" i="1" dirty="0"/>
              <a:t>Journal of consulting psychology</a:t>
            </a:r>
            <a:r>
              <a:rPr lang="en-US" sz="1200" dirty="0"/>
              <a:t>, </a:t>
            </a:r>
            <a:r>
              <a:rPr lang="en-US" sz="1200" i="1" dirty="0"/>
              <a:t>31</a:t>
            </a:r>
            <a:r>
              <a:rPr lang="en-US" sz="1200" dirty="0"/>
              <a:t>(3), 248.</a:t>
            </a:r>
            <a:endParaRPr lang="cs-CZ" sz="12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sz="1200" dirty="0"/>
              <a:t>Výrost, J., &amp; Slaměník, I. (2008). </a:t>
            </a:r>
            <a:r>
              <a:rPr lang="cs" sz="1200" i="1" dirty="0"/>
              <a:t>Sociální psychologie (2. přeprac. a rozš. vyd., V Gradě vyd. 1.).</a:t>
            </a:r>
            <a:r>
              <a:rPr lang="cs" sz="1200" dirty="0"/>
              <a:t> Praha: Grada.</a:t>
            </a:r>
          </a:p>
          <a:p>
            <a:endParaRPr lang="en-US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 dirty="0"/>
              <a:t>Organizační záležitosti - </a:t>
            </a:r>
            <a:r>
              <a:rPr lang="cs-CZ" dirty="0"/>
              <a:t>Sociální psychologie II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celkem 6 seminářů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účast na seminářích je povinná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možná jedna absence</a:t>
            </a:r>
            <a:endParaRPr lang="cs" sz="1600" dirty="0"/>
          </a:p>
          <a:p>
            <a:r>
              <a:rPr lang="cs-CZ" dirty="0"/>
              <a:t>m</a:t>
            </a:r>
            <a:r>
              <a:rPr lang="cs" dirty="0"/>
              <a:t>ožnost na</a:t>
            </a:r>
            <a:r>
              <a:rPr lang="cs-CZ" dirty="0" err="1"/>
              <a:t>hrazovat</a:t>
            </a:r>
            <a:r>
              <a:rPr lang="cs-CZ" dirty="0"/>
              <a:t> - po předchozí domluvě s vyučující/vyučujícím, u níž/něhož nahrazujete.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-CZ" sz="1600" dirty="0"/>
          </a:p>
          <a:p>
            <a:pPr marL="114300" lvl="0" indent="0" algn="just">
              <a:buNone/>
            </a:pPr>
            <a:r>
              <a:rPr lang="cs-CZ" dirty="0"/>
              <a:t>Výuka kombinuje dvouhodinové přednášky a semináře v dělených skupinách zaměřené na skupinové práce, sebereflexi, diskusi a aplikaci teoretických poznatků.</a:t>
            </a:r>
            <a:endParaRPr lang="cs-CZ" sz="1600" dirty="0"/>
          </a:p>
          <a:p>
            <a:pPr marL="114300" lvl="0" indent="0">
              <a:buNone/>
            </a:pPr>
            <a:endParaRPr lang="cs-CZ" sz="1600" dirty="0"/>
          </a:p>
          <a:p>
            <a:pPr marL="114300" lvl="0" indent="0">
              <a:buNone/>
            </a:pPr>
            <a:r>
              <a:rPr lang="cs-CZ" dirty="0"/>
              <a:t>Závěrečná ústní zkouška předpokládá znalost učiva předmětů Sociální psychologie I a II. Podmínkou pro vykonání zkoušky je nejméně 80% účast v seminářích.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Neverbální komunikace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Používá prostředků, které nejsou verbální povahy. 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Jaké složky neverbální komunikace můžeme odlišit?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dirty="0"/>
              <a:t>Jaké má funkce ve vztahu k verbální komunikaci?</a:t>
            </a:r>
            <a:endParaRPr dirty="0"/>
          </a:p>
        </p:txBody>
      </p:sp>
      <p:pic>
        <p:nvPicPr>
          <p:cNvPr id="3" name="Obrázek 2" descr="Athletic woman thumbs up smiling">
            <a:extLst>
              <a:ext uri="{FF2B5EF4-FFF2-40B4-BE49-F238E27FC236}">
                <a16:creationId xmlns:a16="http://schemas.microsoft.com/office/drawing/2014/main" id="{C5848611-ABFE-46DC-B679-BF8AB44E4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461" y="339750"/>
            <a:ext cx="1474921" cy="39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5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Prostředky neverbální komunikace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91491"/>
            <a:ext cx="8520600" cy="3377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+mj-lt"/>
              <a:buAutoNum type="arabicPeriod"/>
            </a:pPr>
            <a:r>
              <a:rPr lang="cs-CZ" dirty="0"/>
              <a:t>mimika</a:t>
            </a:r>
          </a:p>
          <a:p>
            <a:pPr lvl="0">
              <a:buFont typeface="+mj-lt"/>
              <a:buAutoNum type="arabicPeriod"/>
            </a:pPr>
            <a:r>
              <a:rPr lang="cs-CZ" dirty="0" err="1"/>
              <a:t>posturologie</a:t>
            </a:r>
            <a:endParaRPr lang="cs-CZ" dirty="0"/>
          </a:p>
          <a:p>
            <a:pPr lvl="0">
              <a:buFont typeface="+mj-lt"/>
              <a:buAutoNum type="arabicPeriod"/>
            </a:pPr>
            <a:r>
              <a:rPr lang="cs-CZ" dirty="0" err="1"/>
              <a:t>kinezika</a:t>
            </a:r>
            <a:r>
              <a:rPr lang="cs-CZ" dirty="0"/>
              <a:t> – gestika (jako její součást)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proxemika</a:t>
            </a:r>
          </a:p>
          <a:p>
            <a:pPr>
              <a:buFont typeface="+mj-lt"/>
              <a:buAutoNum type="arabicPeriod"/>
            </a:pPr>
            <a:r>
              <a:rPr lang="cs-CZ" dirty="0" err="1"/>
              <a:t>haptika</a:t>
            </a:r>
            <a:endParaRPr lang="cs-CZ" dirty="0"/>
          </a:p>
          <a:p>
            <a:pPr>
              <a:buFont typeface="+mj-lt"/>
              <a:buAutoNum type="arabicPeriod"/>
            </a:pPr>
            <a:r>
              <a:rPr lang="cs-CZ" dirty="0"/>
              <a:t>úprava zevnějšku</a:t>
            </a:r>
          </a:p>
          <a:p>
            <a:pPr>
              <a:buFont typeface="+mj-lt"/>
              <a:buAutoNum type="arabicPeriod"/>
            </a:pPr>
            <a:r>
              <a:rPr lang="cs-CZ" dirty="0" err="1"/>
              <a:t>chronemika</a:t>
            </a:r>
            <a:endParaRPr lang="cs-CZ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41B51-9E90-4353-B9A9-C724FF0C4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Neverbální komunikace má ve vztahu k verbální tyto funkce: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94C4E3A-750F-4F71-86FC-32A697CD1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33728"/>
            <a:ext cx="8520600" cy="2935072"/>
          </a:xfrm>
        </p:spPr>
        <p:txBody>
          <a:bodyPr/>
          <a:lstStyle/>
          <a:p>
            <a:pPr>
              <a:buAutoNum type="arabicParenR"/>
            </a:pPr>
            <a:r>
              <a:rPr lang="cs-CZ" sz="2000" dirty="0"/>
              <a:t>Zdůrazňuje ji (zaťatá pěst při výhružce)</a:t>
            </a:r>
          </a:p>
          <a:p>
            <a:pPr>
              <a:buAutoNum type="arabicParenR"/>
            </a:pPr>
            <a:r>
              <a:rPr lang="cs-CZ" sz="2000" dirty="0"/>
              <a:t>Doplňuje ji (úsměv při vyprávění historky)</a:t>
            </a:r>
          </a:p>
          <a:p>
            <a:pPr>
              <a:buAutoNum type="arabicParenR"/>
            </a:pPr>
            <a:r>
              <a:rPr lang="cs-CZ" sz="2000" dirty="0"/>
              <a:t>Popírá ji (ironická intonace)</a:t>
            </a:r>
          </a:p>
          <a:p>
            <a:pPr>
              <a:buAutoNum type="arabicParenR"/>
            </a:pPr>
            <a:r>
              <a:rPr lang="cs-CZ" sz="2000" dirty="0"/>
              <a:t>Reguluje ji (vypichuji prstem to důležité)</a:t>
            </a:r>
          </a:p>
          <a:p>
            <a:pPr>
              <a:buAutoNum type="arabicParenR"/>
            </a:pPr>
            <a:r>
              <a:rPr lang="cs-CZ" sz="2000" dirty="0"/>
              <a:t>Opakuje ji (zdvižené obočí na konci otázky)</a:t>
            </a:r>
          </a:p>
          <a:p>
            <a:pPr>
              <a:buAutoNum type="arabicParenR"/>
            </a:pPr>
            <a:r>
              <a:rPr lang="cs-CZ" sz="2000" dirty="0"/>
              <a:t>Nahrazuje ji (vrtím hlavou místo ne)</a:t>
            </a:r>
          </a:p>
          <a:p>
            <a:pPr marL="114300" indent="0">
              <a:buNone/>
            </a:pPr>
            <a:endParaRPr lang="cs-CZ" sz="2000" dirty="0"/>
          </a:p>
          <a:p>
            <a:pPr marL="114300" indent="0">
              <a:buNone/>
            </a:pPr>
            <a:r>
              <a:rPr lang="cs-CZ" sz="2000" dirty="0" err="1"/>
              <a:t>DeVito</a:t>
            </a:r>
            <a:r>
              <a:rPr lang="cs-CZ" sz="2000" dirty="0"/>
              <a:t>, J. A. (2008). </a:t>
            </a:r>
            <a:r>
              <a:rPr lang="cs-CZ" sz="2000" i="1" dirty="0"/>
              <a:t>Základy mezilidské komunikace-6. vydání</a:t>
            </a:r>
            <a:r>
              <a:rPr lang="cs-CZ" sz="2000" dirty="0"/>
              <a:t>. Grada </a:t>
            </a:r>
            <a:r>
              <a:rPr lang="cs-CZ" sz="2000" dirty="0" err="1"/>
              <a:t>Publishing</a:t>
            </a:r>
            <a:r>
              <a:rPr lang="cs-CZ" sz="2000" dirty="0"/>
              <a:t> as. s. 153</a:t>
            </a:r>
          </a:p>
          <a:p>
            <a:pPr>
              <a:buAutoNum type="arabicParenR"/>
            </a:pPr>
            <a:endParaRPr lang="cs-CZ" sz="2400" dirty="0"/>
          </a:p>
          <a:p>
            <a:pPr>
              <a:buAutoNum type="arabicParenR"/>
            </a:pPr>
            <a:endParaRPr lang="cs-CZ" dirty="0"/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CDBE593C-08CD-4AD9-90DC-9A543553361D}"/>
              </a:ext>
            </a:extLst>
          </p:cNvPr>
          <p:cNvSpPr txBox="1">
            <a:spLocks/>
          </p:cNvSpPr>
          <p:nvPr/>
        </p:nvSpPr>
        <p:spPr>
          <a:xfrm>
            <a:off x="311700" y="4274392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439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Neverbální komunikace vládne!</a:t>
            </a:r>
            <a:br>
              <a:rPr lang="cs-CZ" dirty="0"/>
            </a:br>
            <a:r>
              <a:rPr lang="cs-CZ" dirty="0"/>
              <a:t>Pravidlo 7%/ 38%/ 55%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498500"/>
            <a:ext cx="8520600" cy="30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" name="Online médium 1" title="Presentation Tip: leverage the 7-38-55 Rule of Communication">
            <a:hlinkClick r:id="" action="ppaction://media"/>
            <a:extLst>
              <a:ext uri="{FF2B5EF4-FFF2-40B4-BE49-F238E27FC236}">
                <a16:creationId xmlns:a16="http://schemas.microsoft.com/office/drawing/2014/main" id="{5F5707B2-357A-4510-8D5C-B41EAB28BD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17457" y="1618899"/>
            <a:ext cx="4109085" cy="3079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Je to skutečně tak?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4193676"/>
            <a:ext cx="8520600" cy="3751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just">
              <a:buNone/>
            </a:pPr>
            <a:r>
              <a:rPr lang="en-US" dirty="0"/>
              <a:t>Mehrabian, A., &amp; Ferris, S. R. (1967). Inference of attitudes from nonverbal communication in two channels. </a:t>
            </a:r>
            <a:r>
              <a:rPr lang="en-US" i="1" dirty="0"/>
              <a:t>Journal of consulting psychology</a:t>
            </a:r>
            <a:r>
              <a:rPr lang="en-US" dirty="0"/>
              <a:t>, </a:t>
            </a:r>
            <a:r>
              <a:rPr lang="en-US" i="1" dirty="0"/>
              <a:t>31</a:t>
            </a:r>
            <a:r>
              <a:rPr lang="en-US" dirty="0"/>
              <a:t>(3), 248.</a:t>
            </a:r>
            <a:endParaRPr dirty="0"/>
          </a:p>
        </p:txBody>
      </p:sp>
      <p:pic>
        <p:nvPicPr>
          <p:cNvPr id="2" name="Online médium 1" title="Busting the Mehrabian Myth">
            <a:hlinkClick r:id="" action="ppaction://media"/>
            <a:extLst>
              <a:ext uri="{FF2B5EF4-FFF2-40B4-BE49-F238E27FC236}">
                <a16:creationId xmlns:a16="http://schemas.microsoft.com/office/drawing/2014/main" id="{0D23637D-5DFA-4480-BBF6-2FA030311C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579581" y="1286725"/>
            <a:ext cx="4785597" cy="2691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Prostředky neverbální komunikace </a:t>
            </a: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88720"/>
            <a:ext cx="8520600" cy="3379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>
              <a:buNone/>
            </a:pPr>
            <a:r>
              <a:rPr lang="cs-CZ" dirty="0"/>
              <a:t>Rozdělte se do (sedmi) skupin. Každá skupina řeší jedno z následujících témat mimika, </a:t>
            </a:r>
            <a:r>
              <a:rPr lang="cs-CZ" dirty="0" err="1"/>
              <a:t>posturologie</a:t>
            </a:r>
            <a:r>
              <a:rPr lang="cs-CZ" dirty="0"/>
              <a:t>, </a:t>
            </a:r>
            <a:r>
              <a:rPr lang="cs-CZ" dirty="0" err="1"/>
              <a:t>kinezika</a:t>
            </a:r>
            <a:r>
              <a:rPr lang="cs-CZ" dirty="0"/>
              <a:t> – gestika, </a:t>
            </a:r>
            <a:r>
              <a:rPr lang="cs-CZ" dirty="0" err="1"/>
              <a:t>haptika</a:t>
            </a:r>
            <a:r>
              <a:rPr lang="cs-CZ" dirty="0"/>
              <a:t>, proxemika, úprava zevnějšku, </a:t>
            </a:r>
            <a:r>
              <a:rPr lang="cs-CZ" dirty="0" err="1"/>
              <a:t>chronemika</a:t>
            </a:r>
            <a:r>
              <a:rPr lang="cs-CZ" dirty="0"/>
              <a:t>.</a:t>
            </a:r>
          </a:p>
          <a:p>
            <a:pPr marL="114300" lvl="0" indent="0">
              <a:buNone/>
            </a:pPr>
            <a:endParaRPr lang="cs-CZ" dirty="0"/>
          </a:p>
          <a:p>
            <a:pPr marL="114300" lvl="0" indent="0">
              <a:buNone/>
            </a:pPr>
            <a:r>
              <a:rPr lang="cs-CZ" dirty="0"/>
              <a:t>Ve skupině máte tyto úkoly:</a:t>
            </a:r>
          </a:p>
          <a:p>
            <a:pPr marL="114300" lvl="0" indent="0">
              <a:buNone/>
            </a:pPr>
            <a:endParaRPr lang="cs-CZ" dirty="0"/>
          </a:p>
          <a:p>
            <a:pPr>
              <a:buFont typeface="+mj-lt"/>
              <a:buAutoNum type="arabicPeriod"/>
            </a:pPr>
            <a:r>
              <a:rPr lang="cs-CZ" dirty="0"/>
              <a:t>Uveďte, co k danému prostředku neverbální komunikace považujete za důležité.</a:t>
            </a:r>
          </a:p>
          <a:p>
            <a:pPr lvl="0">
              <a:buFont typeface="+mj-lt"/>
              <a:buAutoNum type="arabicPeriod"/>
            </a:pPr>
            <a:r>
              <a:rPr lang="cs-CZ" dirty="0"/>
              <a:t>Popište dvě možné varianty situace, kdy v jedné bude prostředek použit přiměřeně/vhodně a v druhé nepřiměřeně/nevhodně.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6174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/>
            <a:r>
              <a:rPr lang="cs-CZ" dirty="0"/>
              <a:t>1. mimika</a:t>
            </a:r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3882348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5700" lvl="0" indent="0">
              <a:buNone/>
            </a:pPr>
            <a:r>
              <a:rPr lang="cs-CZ" dirty="0" err="1"/>
              <a:t>Moral</a:t>
            </a:r>
            <a:r>
              <a:rPr lang="cs-CZ" dirty="0"/>
              <a:t> </a:t>
            </a:r>
            <a:r>
              <a:rPr lang="cs-CZ" dirty="0" err="1"/>
              <a:t>looking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 –</a:t>
            </a:r>
            <a:r>
              <a:rPr lang="cs-CZ" dirty="0" err="1"/>
              <a:t>Birdwhistell</a:t>
            </a:r>
            <a:endParaRPr lang="cs-CZ" dirty="0"/>
          </a:p>
          <a:p>
            <a:pPr marL="155700" lvl="0" indent="0">
              <a:buNone/>
            </a:pPr>
            <a:endParaRPr lang="cs-CZ" dirty="0"/>
          </a:p>
          <a:p>
            <a:pPr marL="155700" lvl="0" indent="0">
              <a:buNone/>
            </a:pPr>
            <a:r>
              <a:rPr lang="cs-CZ" dirty="0"/>
              <a:t>7 “univerzálních“ výrazů - štěstí, překvapení, strach, hněv, smutek, znechucení (odpor) nebo opovržení a zájem.</a:t>
            </a:r>
          </a:p>
          <a:p>
            <a:pPr marL="155700" lvl="0" indent="0">
              <a:buNone/>
            </a:pPr>
            <a:r>
              <a:rPr lang="en-US" dirty="0"/>
              <a:t>Ekman, P., &amp; Friesen, W. V. (1967). Head and body cues in the judgment of emotion: A reformulation. </a:t>
            </a:r>
            <a:r>
              <a:rPr lang="en-US" i="1" dirty="0"/>
              <a:t>Perceptual and motor skills</a:t>
            </a:r>
            <a:r>
              <a:rPr lang="en-US" dirty="0"/>
              <a:t>, </a:t>
            </a:r>
            <a:r>
              <a:rPr lang="en-US" i="1" dirty="0"/>
              <a:t>24</a:t>
            </a:r>
            <a:r>
              <a:rPr lang="en-US" dirty="0"/>
              <a:t>(3 PT 1), 711-724.</a:t>
            </a:r>
            <a:endParaRPr lang="cs-CZ" dirty="0"/>
          </a:p>
          <a:p>
            <a:pPr marL="155700" lvl="0" indent="0">
              <a:buNone/>
            </a:pPr>
            <a:endParaRPr lang="cs-CZ" dirty="0"/>
          </a:p>
          <a:p>
            <a:pPr marL="155700" lvl="0" indent="0">
              <a:buNone/>
            </a:pPr>
            <a:endParaRPr dirty="0"/>
          </a:p>
        </p:txBody>
      </p:sp>
      <p:pic>
        <p:nvPicPr>
          <p:cNvPr id="3" name="Obrázek 2" descr="Obsah obrázku fotka, pózování, žena, skupina&#10;&#10;Popis byl vytvořen automaticky">
            <a:extLst>
              <a:ext uri="{FF2B5EF4-FFF2-40B4-BE49-F238E27FC236}">
                <a16:creationId xmlns:a16="http://schemas.microsoft.com/office/drawing/2014/main" id="{70C8670F-6A62-44B9-BA29-366F4B0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02288"/>
            <a:ext cx="4270057" cy="313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73742"/>
      </p:ext>
    </p:extLst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1222</Words>
  <Application>Microsoft Office PowerPoint</Application>
  <PresentationFormat>Předvádění na obrazovce (16:9)</PresentationFormat>
  <Paragraphs>99</Paragraphs>
  <Slides>17</Slides>
  <Notes>17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Old Standard TT</vt:lpstr>
      <vt:lpstr>Paperback</vt:lpstr>
      <vt:lpstr>Sociální psychologie II </vt:lpstr>
      <vt:lpstr>Organizační záležitosti - Sociální psychologie II</vt:lpstr>
      <vt:lpstr>Neverbální komunikace</vt:lpstr>
      <vt:lpstr>Prostředky neverbální komunikace</vt:lpstr>
      <vt:lpstr>Neverbální komunikace má ve vztahu k verbální tyto funkce:</vt:lpstr>
      <vt:lpstr>Neverbální komunikace vládne! Pravidlo 7%/ 38%/ 55%</vt:lpstr>
      <vt:lpstr>Je to skutečně tak?</vt:lpstr>
      <vt:lpstr>Prostředky neverbální komunikace </vt:lpstr>
      <vt:lpstr>1. mimika</vt:lpstr>
      <vt:lpstr>1. mimika</vt:lpstr>
      <vt:lpstr>2. posturologie</vt:lpstr>
      <vt:lpstr>3. kinezika - gestika</vt:lpstr>
      <vt:lpstr>4. proxemika</vt:lpstr>
      <vt:lpstr>5. Haptika</vt:lpstr>
      <vt:lpstr>6. úprava zevnějšku</vt:lpstr>
      <vt:lpstr>7. chronemika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II</dc:title>
  <dc:creator>Hp</dc:creator>
  <cp:lastModifiedBy>Lukáš Čunek</cp:lastModifiedBy>
  <cp:revision>27</cp:revision>
  <dcterms:modified xsi:type="dcterms:W3CDTF">2022-02-17T13:36:50Z</dcterms:modified>
</cp:coreProperties>
</file>