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Average"/>
      <p:regular r:id="rId31"/>
    </p:embeddedFont>
    <p:embeddedFont>
      <p:font typeface="Oswald"/>
      <p:regular r:id="rId32"/>
      <p:bold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12E0F0-17A6-4040-913B-CE35901E21BF}">
  <a:tblStyle styleId="{7812E0F0-17A6-4040-913B-CE35901E21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verage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33" Type="http://schemas.openxmlformats.org/officeDocument/2006/relationships/font" Target="fonts/Oswald-bold.fntdata"/><Relationship Id="rId10" Type="http://schemas.openxmlformats.org/officeDocument/2006/relationships/slide" Target="slides/slide4.xml"/><Relationship Id="rId32" Type="http://schemas.openxmlformats.org/officeDocument/2006/relationships/font" Target="fonts/Oswald-regular.fntdata"/><Relationship Id="rId13" Type="http://schemas.openxmlformats.org/officeDocument/2006/relationships/slide" Target="slides/slide7.xml"/><Relationship Id="rId35" Type="http://schemas.openxmlformats.org/officeDocument/2006/relationships/font" Target="fonts/OpenSans-bold.fntdata"/><Relationship Id="rId12" Type="http://schemas.openxmlformats.org/officeDocument/2006/relationships/slide" Target="slides/slide6.xml"/><Relationship Id="rId34" Type="http://schemas.openxmlformats.org/officeDocument/2006/relationships/font" Target="fonts/OpenSans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8.xml"/><Relationship Id="rId36" Type="http://schemas.openxmlformats.org/officeDocument/2006/relationships/font" Target="fonts/OpenSans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01260ccb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01260ccb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01260ccb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01260ccb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1ecca04d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1ecca04d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1abdae2b4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1abdae2b4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01260ccb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01260ccb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01260ccb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01260ccb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01260ccb3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01260ccb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8c9ec69d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18c9ec69d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9b27ec1d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a9b27ec1d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8c9ec69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18c9ec69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9c82de6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9c82de6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1cf660c5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1cf660c5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92e87df9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92e87df9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102321bb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102321bb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92e87df91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92e87df9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01260ccb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01260ccb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92e87df9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92e87df9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11bd9fdb7_0_6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11bd9fdb7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01260ccb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01260ccb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rive.google.com/file/d/1pQseaigpcsDgwH7UwzAsFR_LD223GK6z/view?usp=sharing" TargetMode="External"/><Relationship Id="rId4" Type="http://schemas.openxmlformats.org/officeDocument/2006/relationships/hyperlink" Target="https://drive.google.com/file/d/1wamKjkU7IWe1EkPytVw-Kk1SYMnuLOmb/view?usp=sharing" TargetMode="External"/><Relationship Id="rId5" Type="http://schemas.openxmlformats.org/officeDocument/2006/relationships/hyperlink" Target="https://drive.google.com/file/d/1pQseaigpcsDgwH7UwzAsFR_LD223GK6z/view?usp=sharing" TargetMode="External"/><Relationship Id="rId6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8.jpg"/><Relationship Id="rId5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.com/watch?v=cWo7XhZoVZs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fiO1j_WO9G0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youtube.com/watch?v=7t45GmZWJD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s://cdn2.hubspot.net/hubfs/516278/Performance%20review%20rating%20scale.png?width=600&amp;name=Performance%20review%20rating%20scale.png" TargetMode="External"/><Relationship Id="rId10" Type="http://schemas.openxmlformats.org/officeDocument/2006/relationships/hyperlink" Target="https://s.yimg.com/ny/api/res/1.2/wB_s840b.lCtKp.Tpdhj_g--~A/YXBwaWQ9aGlnaGxhbmRlcjtzbT0xO3c9NjQwO2g9MjEz/https://media.zenfs.com/en-US/the_mighty_beauty_225/79076a9881b0b8581aca35426874ebc4" TargetMode="External"/><Relationship Id="rId13" Type="http://schemas.openxmlformats.org/officeDocument/2006/relationships/hyperlink" Target="https://ejop.psychopen.eu/public/journals/1/images/articles/ejop.v9i1.508/ejop.v9i1.508-fa1.png" TargetMode="External"/><Relationship Id="rId12" Type="http://schemas.openxmlformats.org/officeDocument/2006/relationships/hyperlink" Target="https://encrypted-tbn0.gstatic.com/images?q=tbn%3AANd9GcTK0fDZD2TOwDcE4ivibNyyQ1cvxYzxagU0Ew&amp;usqp=CAU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researchgate.net/profile/Kristoffer_Barfod/publication/262230849/figure/fig7/AS:392490499756046@1470588435611/Diagram-showing-the-difference-between-validity-and-reliability-modified-from-Nevit.png" TargetMode="External"/><Relationship Id="rId4" Type="http://schemas.openxmlformats.org/officeDocument/2006/relationships/hyperlink" Target="https://gostoree.com/wp-content/uploads/2018/12/1-2.jpg" TargetMode="External"/><Relationship Id="rId9" Type="http://schemas.openxmlformats.org/officeDocument/2006/relationships/hyperlink" Target="https://i.pinimg.com/originals/8d/bb/0c/8dbb0c28eb49ab48294dfce089d6435c.jpg" TargetMode="External"/><Relationship Id="rId5" Type="http://schemas.openxmlformats.org/officeDocument/2006/relationships/hyperlink" Target="https://www.researchgate.net/profile/Adam_Reich/publication/51880290/figure/fig1/AS:312688937848832@1451562260340/Assessment-scales-visual-analogue-scale-VAS-numerical-rating-scale-NRS-and-verbal.png" TargetMode="External"/><Relationship Id="rId6" Type="http://schemas.openxmlformats.org/officeDocument/2006/relationships/hyperlink" Target="https://www.researchgate.net/publication/326036262/figure/fig1/AS:651723299356672@1532394351306/Examples-of-four-types-of-rating-scales-From-left-to-right-a-a-labeled-magnitude.png" TargetMode="External"/><Relationship Id="rId7" Type="http://schemas.openxmlformats.org/officeDocument/2006/relationships/hyperlink" Target="https://encrypted-tbn0.gstatic.com/images?q=tbn%3AANd9GcR3ZPeC2wSzcp9cf2NbZme6tbFqQgCTBNeVsT1pmlemfnrALwfM" TargetMode="External"/><Relationship Id="rId8" Type="http://schemas.openxmlformats.org/officeDocument/2006/relationships/hyperlink" Target="https://huddle.uwmedicine.org/sites/huddle/files/styles/large/public/article-images/2020-06/800x436_UW%20Stress%20Scale%20V2.jpg?itok=JXCFMd4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ive.google.com/file/d/1UPz50HJj2jg6sUTN4P-Gyfjfi0n_iqzg/view?usp=sharing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Praktikum pozorovania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Ako pozorujeme alias metodologický rýchlokurz geniality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+"/>
            </a:pPr>
            <a:r>
              <a:rPr lang="sk">
                <a:solidFill>
                  <a:srgbClr val="EFEFEF"/>
                </a:solidFill>
              </a:rPr>
              <a:t>súvisle sa pozorujú prebiehajúce deje v stanovenom časovom intervale 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+"/>
            </a:pPr>
            <a:r>
              <a:rPr lang="sk">
                <a:solidFill>
                  <a:srgbClr val="EFEFEF"/>
                </a:solidFill>
              </a:rPr>
              <a:t>zachytenie prostredia a situácie</a:t>
            </a:r>
            <a:endParaRPr>
              <a:solidFill>
                <a:srgbClr val="EFEFE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sk">
                <a:solidFill>
                  <a:srgbClr val="EFEFEF"/>
                </a:solidFill>
              </a:rPr>
              <a:t>komplexnosť situácie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sk">
                <a:solidFill>
                  <a:srgbClr val="EFEFEF"/>
                </a:solidFill>
              </a:rPr>
              <a:t>náročnosť na pamäť a pozornosť</a:t>
            </a:r>
            <a:br>
              <a:rPr lang="sk">
                <a:solidFill>
                  <a:srgbClr val="EFEFEF"/>
                </a:solidFill>
              </a:rPr>
            </a:b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</a:rPr>
              <a:t>Kedy použiť opisné schémy: 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AutoNum type="arabicPeriod"/>
            </a:pPr>
            <a:r>
              <a:rPr lang="sk">
                <a:solidFill>
                  <a:srgbClr val="EFEFEF"/>
                </a:solidFill>
              </a:rPr>
              <a:t>ohniskom je jedna alebo málo osôb v interakcii so sociálnym prostredím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AutoNum type="arabicPeriod"/>
            </a:pPr>
            <a:r>
              <a:rPr lang="sk">
                <a:solidFill>
                  <a:srgbClr val="EFEFEF"/>
                </a:solidFill>
              </a:rPr>
              <a:t>je možnosť osobu alebo osoby pozorovať na viac sedení v rôznych situáciách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311688" y="239800"/>
            <a:ext cx="1656300" cy="525300"/>
          </a:xfrm>
          <a:prstGeom prst="roundRect">
            <a:avLst>
              <a:gd fmla="val 16667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Opisné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 b="17645" l="28183" r="23124" t="34753"/>
          <a:stretch/>
        </p:blipFill>
        <p:spPr>
          <a:xfrm>
            <a:off x="6585076" y="0"/>
            <a:ext cx="2474275" cy="1360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/>
          <p:nvPr/>
        </p:nvSpPr>
        <p:spPr>
          <a:xfrm>
            <a:off x="6831900" y="59850"/>
            <a:ext cx="651600" cy="3357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311700" y="10965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EFEFEF"/>
              </a:buClr>
              <a:buSzPts val="1800"/>
              <a:buChar char="+"/>
            </a:pPr>
            <a:r>
              <a:rPr lang="sk">
                <a:solidFill>
                  <a:srgbClr val="EFEFEF"/>
                </a:solidFill>
              </a:rPr>
              <a:t>selektívnosť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+"/>
            </a:pPr>
            <a:r>
              <a:rPr lang="sk">
                <a:solidFill>
                  <a:srgbClr val="EFEFEF"/>
                </a:solidFill>
              </a:rPr>
              <a:t>jednoduchšie na pozorovanie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+"/>
            </a:pPr>
            <a:r>
              <a:rPr lang="sk">
                <a:solidFill>
                  <a:srgbClr val="EFEFEF"/>
                </a:solidFill>
              </a:rPr>
              <a:t>časové vzorky</a:t>
            </a:r>
            <a:br>
              <a:rPr lang="sk">
                <a:solidFill>
                  <a:srgbClr val="EFEFEF"/>
                </a:solidFill>
              </a:rPr>
            </a:b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sk">
                <a:solidFill>
                  <a:srgbClr val="EFEFEF"/>
                </a:solidFill>
              </a:rPr>
              <a:t>selektívnosť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sk">
                <a:solidFill>
                  <a:srgbClr val="EFEFEF"/>
                </a:solidFill>
              </a:rPr>
              <a:t>pamätať si modely pozorovaných vlastností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sk">
                <a:solidFill>
                  <a:srgbClr val="EFEFEF"/>
                </a:solidFill>
              </a:rPr>
              <a:t>riziko zlej operacionalizácie modelov</a:t>
            </a:r>
            <a:endParaRPr>
              <a:solidFill>
                <a:srgbClr val="EFEFEF"/>
              </a:solidFill>
            </a:endParaRPr>
          </a:p>
          <a:p>
            <a:pPr indent="-228600" lvl="0" marL="2286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3620975" y="3744424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1D7E74"/>
          </a:solidFill>
          <a:ln cap="flat" cmpd="sng" w="9525">
            <a:solidFill>
              <a:srgbClr val="1D7E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Kategoriálne schémy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6314625" y="2571741"/>
            <a:ext cx="2113500" cy="1202400"/>
          </a:xfrm>
          <a:prstGeom prst="roundRect">
            <a:avLst>
              <a:gd fmla="val 16667" name="adj"/>
            </a:avLst>
          </a:prstGeom>
          <a:solidFill>
            <a:srgbClr val="249C90"/>
          </a:solidFill>
          <a:ln cap="flat" cmpd="sng" w="9525">
            <a:solidFill>
              <a:srgbClr val="249C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Pozorovacie schémy s kategóriami správania a činnosti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6314625" y="4269713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249C90"/>
          </a:solidFill>
          <a:ln cap="flat" cmpd="sng" w="9525">
            <a:solidFill>
              <a:srgbClr val="249C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Posudzovacie škály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6" name="Google Shape;166;p23"/>
          <p:cNvCxnSpPr>
            <a:stCxn id="163" idx="3"/>
            <a:endCxn id="164" idx="1"/>
          </p:cNvCxnSpPr>
          <p:nvPr/>
        </p:nvCxnSpPr>
        <p:spPr>
          <a:xfrm flipH="1" rot="10800000">
            <a:off x="5641475" y="3173074"/>
            <a:ext cx="673200" cy="8340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23"/>
          <p:cNvCxnSpPr>
            <a:stCxn id="163" idx="3"/>
            <a:endCxn id="165" idx="1"/>
          </p:cNvCxnSpPr>
          <p:nvPr/>
        </p:nvCxnSpPr>
        <p:spPr>
          <a:xfrm>
            <a:off x="5641475" y="4007074"/>
            <a:ext cx="673200" cy="525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23"/>
          <p:cNvSpPr/>
          <p:nvPr/>
        </p:nvSpPr>
        <p:spPr>
          <a:xfrm>
            <a:off x="311700" y="194375"/>
            <a:ext cx="1656300" cy="525300"/>
          </a:xfrm>
          <a:prstGeom prst="roundRect">
            <a:avLst>
              <a:gd fmla="val 16667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Kategoriálne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17645" l="28183" r="23124" t="34753"/>
          <a:stretch/>
        </p:blipFill>
        <p:spPr>
          <a:xfrm>
            <a:off x="6585076" y="0"/>
            <a:ext cx="2474275" cy="13605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/>
          <p:nvPr/>
        </p:nvSpPr>
        <p:spPr>
          <a:xfrm>
            <a:off x="6841750" y="464650"/>
            <a:ext cx="651600" cy="3357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311700" y="1731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EFEFEF"/>
              </a:buClr>
              <a:buSzPts val="1800"/>
              <a:buChar char="+"/>
            </a:pPr>
            <a:r>
              <a:rPr lang="sk">
                <a:solidFill>
                  <a:srgbClr val="EFEFEF"/>
                </a:solidFill>
              </a:rPr>
              <a:t>súlad medzi pozorovateľmi - vysoká spoľahlivosť a objektivita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+"/>
            </a:pPr>
            <a:r>
              <a:rPr lang="sk">
                <a:solidFill>
                  <a:srgbClr val="EFEFEF"/>
                </a:solidFill>
              </a:rPr>
              <a:t>obmedzený subjektívny faktor</a:t>
            </a:r>
            <a:br>
              <a:rPr lang="sk">
                <a:solidFill>
                  <a:srgbClr val="EFEFEF"/>
                </a:solidFill>
              </a:rPr>
            </a:b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sk">
                <a:solidFill>
                  <a:srgbClr val="EFEFEF"/>
                </a:solidFill>
              </a:rPr>
              <a:t>operacionalizácia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Kompetenčný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4"/>
              </a:rPr>
              <a:t>Záznamový arch</a:t>
            </a:r>
            <a:br>
              <a:rPr lang="sk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endParaRPr/>
          </a:p>
        </p:txBody>
      </p:sp>
      <p:sp>
        <p:nvSpPr>
          <p:cNvPr id="176" name="Google Shape;176;p24"/>
          <p:cNvSpPr/>
          <p:nvPr/>
        </p:nvSpPr>
        <p:spPr>
          <a:xfrm>
            <a:off x="374450" y="279541"/>
            <a:ext cx="2113500" cy="1202400"/>
          </a:xfrm>
          <a:prstGeom prst="roundRect">
            <a:avLst>
              <a:gd fmla="val 16667" name="adj"/>
            </a:avLst>
          </a:prstGeom>
          <a:solidFill>
            <a:srgbClr val="249C90"/>
          </a:solidFill>
          <a:ln cap="flat" cmpd="sng" w="9525">
            <a:solidFill>
              <a:srgbClr val="249C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Pozorovacie schémy s kategóriami správania a činnosti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p24"/>
          <p:cNvPicPr preferRelativeResize="0"/>
          <p:nvPr/>
        </p:nvPicPr>
        <p:blipFill rotWithShape="1">
          <a:blip r:embed="rId6">
            <a:alphaModFix/>
          </a:blip>
          <a:srcRect b="17645" l="28183" r="23124" t="34753"/>
          <a:stretch/>
        </p:blipFill>
        <p:spPr>
          <a:xfrm>
            <a:off x="6585076" y="0"/>
            <a:ext cx="2474275" cy="136057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/>
          <p:nvPr/>
        </p:nvSpPr>
        <p:spPr>
          <a:xfrm>
            <a:off x="7496413" y="178350"/>
            <a:ext cx="651600" cy="5430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idx="1" type="body"/>
          </p:nvPr>
        </p:nvSpPr>
        <p:spPr>
          <a:xfrm>
            <a:off x="311700" y="994325"/>
            <a:ext cx="863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EFEFEF"/>
              </a:buClr>
              <a:buSzPts val="1800"/>
              <a:buChar char="+"/>
            </a:pPr>
            <a:r>
              <a:rPr lang="sk">
                <a:solidFill>
                  <a:srgbClr val="EFEFEF"/>
                </a:solidFill>
              </a:rPr>
              <a:t>štruktúrovanosť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+"/>
            </a:pPr>
            <a:r>
              <a:rPr lang="sk">
                <a:solidFill>
                  <a:srgbClr val="EFEFEF"/>
                </a:solidFill>
              </a:rPr>
              <a:t>overené psychometrické parametre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sk">
                <a:solidFill>
                  <a:srgbClr val="EFEFEF"/>
                </a:solidFill>
              </a:rPr>
              <a:t>vyžadujú väčší stupeň kognitívnej aktivity pozorovateľa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sk">
                <a:solidFill>
                  <a:srgbClr val="EFEFEF"/>
                </a:solidFill>
              </a:rPr>
              <a:t>vyžadujú určenie relatívnej kvantity alebo intenzitu pozorovanej vlastnosti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sk">
                <a:solidFill>
                  <a:srgbClr val="EFEFEF"/>
                </a:solidFill>
              </a:rPr>
              <a:t>sú viazané na dlhší čas pozorovania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sk">
                <a:solidFill>
                  <a:srgbClr val="EFEFEF"/>
                </a:solidFill>
              </a:rPr>
              <a:t>predpokladajú náročnejšiu prípravu pozorovateľa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311700" y="291088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249C90"/>
          </a:solidFill>
          <a:ln cap="flat" cmpd="sng" w="9525">
            <a:solidFill>
              <a:srgbClr val="249C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Posudzovacie škály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50" y="3219350"/>
            <a:ext cx="5088850" cy="19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 rotWithShape="1">
          <a:blip r:embed="rId4">
            <a:alphaModFix/>
          </a:blip>
          <a:srcRect b="17645" l="28183" r="23124" t="34753"/>
          <a:stretch/>
        </p:blipFill>
        <p:spPr>
          <a:xfrm>
            <a:off x="6585076" y="0"/>
            <a:ext cx="2474275" cy="136057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/>
          <p:nvPr/>
        </p:nvSpPr>
        <p:spPr>
          <a:xfrm>
            <a:off x="7496413" y="711450"/>
            <a:ext cx="651600" cy="3357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503175" y="916200"/>
            <a:ext cx="5033100" cy="33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Numerické, Verbálne, Vizuálne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vyznačené</a:t>
            </a:r>
            <a:r>
              <a:rPr lang="sk">
                <a:solidFill>
                  <a:srgbClr val="EFEFEF"/>
                </a:solidFill>
              </a:rPr>
              <a:t> stupne intenzity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bipolárne škály - kontinuita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likertova škála</a:t>
            </a:r>
            <a:br>
              <a:rPr lang="sk">
                <a:solidFill>
                  <a:srgbClr val="EFEFEF"/>
                </a:solidFill>
              </a:rPr>
            </a:b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sk">
                <a:solidFill>
                  <a:srgbClr val="EFEFEF"/>
                </a:solidFill>
              </a:rPr>
              <a:t>nulová hodnota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sk">
                <a:solidFill>
                  <a:srgbClr val="EFEFEF"/>
                </a:solidFill>
              </a:rPr>
              <a:t>záporné čísla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744" y="1441400"/>
            <a:ext cx="3814306" cy="37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/>
          <p:nvPr/>
        </p:nvSpPr>
        <p:spPr>
          <a:xfrm>
            <a:off x="278550" y="185525"/>
            <a:ext cx="2020500" cy="811500"/>
          </a:xfrm>
          <a:prstGeom prst="roundRect">
            <a:avLst>
              <a:gd fmla="val 16667" name="adj"/>
            </a:avLst>
          </a:prstGeom>
          <a:solidFill>
            <a:srgbClr val="249C90"/>
          </a:solidFill>
          <a:ln cap="flat" cmpd="sng" w="9525">
            <a:solidFill>
              <a:srgbClr val="249C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Číselné a grafické stupnice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5" name="Google Shape;195;p26"/>
          <p:cNvPicPr preferRelativeResize="0"/>
          <p:nvPr/>
        </p:nvPicPr>
        <p:blipFill rotWithShape="1">
          <a:blip r:embed="rId4">
            <a:alphaModFix/>
          </a:blip>
          <a:srcRect b="16240" l="10313" r="9178" t="0"/>
          <a:stretch/>
        </p:blipFill>
        <p:spPr>
          <a:xfrm>
            <a:off x="278550" y="3479550"/>
            <a:ext cx="4572325" cy="158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 rotWithShape="1">
          <a:blip r:embed="rId5">
            <a:alphaModFix/>
          </a:blip>
          <a:srcRect b="17645" l="28183" r="23124" t="34753"/>
          <a:stretch/>
        </p:blipFill>
        <p:spPr>
          <a:xfrm>
            <a:off x="6585076" y="0"/>
            <a:ext cx="2474275" cy="136057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/>
          <p:nvPr/>
        </p:nvSpPr>
        <p:spPr>
          <a:xfrm>
            <a:off x="8325450" y="365900"/>
            <a:ext cx="733800" cy="3357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311700" y="1224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EFEFEF"/>
              </a:buClr>
              <a:buSzPts val="1800"/>
              <a:buChar char="+"/>
            </a:pPr>
            <a:r>
              <a:rPr lang="sk">
                <a:solidFill>
                  <a:srgbClr val="EFEFEF"/>
                </a:solidFill>
              </a:rPr>
              <a:t>vhodné na hodnotenie skupín a organizácií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+"/>
            </a:pPr>
            <a:r>
              <a:rPr lang="sk">
                <a:solidFill>
                  <a:srgbClr val="EFEFEF"/>
                </a:solidFill>
              </a:rPr>
              <a:t>identický štandard pozorovateľa voči pozorovaným osobám</a:t>
            </a:r>
            <a:br>
              <a:rPr lang="sk">
                <a:solidFill>
                  <a:srgbClr val="EFEFEF"/>
                </a:solidFill>
              </a:rPr>
            </a:b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sk">
                <a:solidFill>
                  <a:srgbClr val="EFEFEF"/>
                </a:solidFill>
              </a:rPr>
              <a:t>náročnejšie na úsudok pozorovateľa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sk">
                <a:solidFill>
                  <a:srgbClr val="EFEFEF"/>
                </a:solidFill>
              </a:rPr>
              <a:t>predvýskum na určenie štandardnej hodnoty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sk">
                <a:solidFill>
                  <a:srgbClr val="EFEFEF"/>
                </a:solidFill>
              </a:rPr>
              <a:t>subjektívne vnímanie štandardu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203" name="Google Shape;203;p27"/>
          <p:cNvSpPr/>
          <p:nvPr/>
        </p:nvSpPr>
        <p:spPr>
          <a:xfrm>
            <a:off x="311700" y="223161"/>
            <a:ext cx="2020500" cy="1001700"/>
          </a:xfrm>
          <a:prstGeom prst="roundRect">
            <a:avLst>
              <a:gd fmla="val 16667" name="adj"/>
            </a:avLst>
          </a:prstGeom>
          <a:solidFill>
            <a:srgbClr val="249C90"/>
          </a:solidFill>
          <a:ln cap="flat" cmpd="sng" w="9525">
            <a:solidFill>
              <a:srgbClr val="249C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Stupnica prirovnávania k štandardu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375" y="2991075"/>
            <a:ext cx="8014950" cy="26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 rotWithShape="1">
          <a:blip r:embed="rId4">
            <a:alphaModFix/>
          </a:blip>
          <a:srcRect b="17645" l="28183" r="23124" t="34753"/>
          <a:stretch/>
        </p:blipFill>
        <p:spPr>
          <a:xfrm>
            <a:off x="6585076" y="0"/>
            <a:ext cx="2474275" cy="136057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/>
          <p:nvPr/>
        </p:nvSpPr>
        <p:spPr>
          <a:xfrm>
            <a:off x="8325550" y="701575"/>
            <a:ext cx="733800" cy="3357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idx="1" type="body"/>
          </p:nvPr>
        </p:nvSpPr>
        <p:spPr>
          <a:xfrm>
            <a:off x="311700" y="1886875"/>
            <a:ext cx="8520600" cy="30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sk">
                <a:solidFill>
                  <a:srgbClr val="EFEFEF"/>
                </a:solidFill>
              </a:rPr>
              <a:t>náročná príprava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sk">
                <a:solidFill>
                  <a:srgbClr val="EFEFEF"/>
                </a:solidFill>
              </a:rPr>
              <a:t>vysoké nároky na </a:t>
            </a:r>
            <a:br>
              <a:rPr lang="sk">
                <a:solidFill>
                  <a:srgbClr val="EFEFEF"/>
                </a:solidFill>
              </a:rPr>
            </a:br>
            <a:r>
              <a:rPr lang="sk">
                <a:solidFill>
                  <a:srgbClr val="EFEFEF"/>
                </a:solidFill>
              </a:rPr>
              <a:t>pozorovateľa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sk">
                <a:solidFill>
                  <a:srgbClr val="EFEFEF"/>
                </a:solidFill>
              </a:rPr>
              <a:t>subjektivita</a:t>
            </a:r>
            <a:br>
              <a:rPr lang="sk">
                <a:solidFill>
                  <a:srgbClr val="EFEFEF"/>
                </a:solidFill>
              </a:rPr>
            </a:b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osobnosť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výber do zamestnania</a:t>
            </a:r>
            <a:endParaRPr sz="1400">
              <a:solidFill>
                <a:srgbClr val="EFEFEF"/>
              </a:solidFill>
            </a:endParaRPr>
          </a:p>
        </p:txBody>
      </p:sp>
      <p:sp>
        <p:nvSpPr>
          <p:cNvPr id="212" name="Google Shape;212;p28"/>
          <p:cNvSpPr/>
          <p:nvPr/>
        </p:nvSpPr>
        <p:spPr>
          <a:xfrm>
            <a:off x="311700" y="143498"/>
            <a:ext cx="2020500" cy="1151400"/>
          </a:xfrm>
          <a:prstGeom prst="roundRect">
            <a:avLst>
              <a:gd fmla="val 16667" name="adj"/>
            </a:avLst>
          </a:prstGeom>
          <a:solidFill>
            <a:srgbClr val="249C90"/>
          </a:solidFill>
          <a:ln cap="flat" cmpd="sng" w="9525">
            <a:solidFill>
              <a:srgbClr val="249C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Stupnica so zaškrtávaním položiek v zozname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3" name="Google Shape;213;p28"/>
          <p:cNvPicPr preferRelativeResize="0"/>
          <p:nvPr/>
        </p:nvPicPr>
        <p:blipFill rotWithShape="1">
          <a:blip r:embed="rId3">
            <a:alphaModFix/>
          </a:blip>
          <a:srcRect b="0" l="0" r="0" t="11979"/>
          <a:stretch/>
        </p:blipFill>
        <p:spPr>
          <a:xfrm>
            <a:off x="3275323" y="1360575"/>
            <a:ext cx="2851950" cy="36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/>
          <p:cNvPicPr preferRelativeResize="0"/>
          <p:nvPr/>
        </p:nvPicPr>
        <p:blipFill rotWithShape="1">
          <a:blip r:embed="rId4">
            <a:alphaModFix/>
          </a:blip>
          <a:srcRect b="17645" l="28183" r="23124" t="34753"/>
          <a:stretch/>
        </p:blipFill>
        <p:spPr>
          <a:xfrm>
            <a:off x="6585076" y="0"/>
            <a:ext cx="2474275" cy="136057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8"/>
          <p:cNvSpPr/>
          <p:nvPr/>
        </p:nvSpPr>
        <p:spPr>
          <a:xfrm>
            <a:off x="8325550" y="1024875"/>
            <a:ext cx="733800" cy="3357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sk"/>
              <a:t>Opisné pozorovanie</a:t>
            </a:r>
            <a:endParaRPr/>
          </a:p>
        </p:txBody>
      </p:sp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video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Vonkajšie a pohybové znaky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Forma verbálneho prejavu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/>
              <a:t>Obsah verbálneho prejavu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type="title"/>
          </p:nvPr>
        </p:nvSpPr>
        <p:spPr>
          <a:xfrm>
            <a:off x="311700" y="327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500"/>
              <a:t>2. </a:t>
            </a:r>
            <a:r>
              <a:rPr lang="sk" sz="2500"/>
              <a:t>Číselná stupnica - nakoľko súhlasíte s nasledujúcimi výrokmi?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/>
              <a:t>Nechal by som ho aby moju firmu prezentoval a obhajoval.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/>
              <a:t>Verím mu. </a:t>
            </a:r>
            <a:br>
              <a:rPr lang="sk" sz="2000"/>
            </a:br>
            <a:r>
              <a:rPr lang="sk" sz="2000"/>
              <a:t>Je mi sympatický.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/>
              <a:t>Je charizmatický.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834575"/>
            <a:ext cx="8839200" cy="218952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311700" y="1994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4"/>
              </a:rPr>
              <a:t>video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3. Zaškrtávanie položiek v zozname</a:t>
            </a:r>
            <a:endParaRPr/>
          </a:p>
        </p:txBody>
      </p:sp>
      <p:sp>
        <p:nvSpPr>
          <p:cNvPr id="234" name="Google Shape;23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video</a:t>
            </a:r>
            <a:endParaRPr/>
          </a:p>
        </p:txBody>
      </p:sp>
      <p:graphicFrame>
        <p:nvGraphicFramePr>
          <p:cNvPr id="235" name="Google Shape;235;p31"/>
          <p:cNvGraphicFramePr/>
          <p:nvPr/>
        </p:nvGraphicFramePr>
        <p:xfrm>
          <a:off x="952500" y="250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{7812E0F0-17A6-4040-913B-CE35901E21BF}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chemeClr val="dk1"/>
                          </a:solidFill>
                        </a:rPr>
                        <a:t>citlivá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chemeClr val="dk1"/>
                          </a:solidFill>
                        </a:rPr>
                        <a:t>důveryhodná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chemeClr val="dk1"/>
                          </a:solidFill>
                        </a:rPr>
                        <a:t>krutá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chemeClr val="dk1"/>
                          </a:solidFill>
                        </a:rPr>
                        <a:t>tvrdohlavá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chemeClr val="dk1"/>
                          </a:solidFill>
                        </a:rPr>
                        <a:t>kritická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chemeClr val="dk1"/>
                          </a:solidFill>
                        </a:rPr>
                        <a:t>manipulativní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chemeClr val="dk1"/>
                          </a:solidFill>
                        </a:rPr>
                        <a:t>ctižádostivá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chemeClr val="dk1"/>
                          </a:solidFill>
                        </a:rPr>
                        <a:t>naivní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chemeClr val="dk1"/>
                          </a:solidFill>
                        </a:rPr>
                        <a:t>skromná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chemeClr val="dk1"/>
                          </a:solidFill>
                        </a:rPr>
                        <a:t>hrdá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chemeClr val="dk1"/>
                          </a:solidFill>
                        </a:rPr>
                        <a:t>konzervativní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chemeClr val="dk1"/>
                          </a:solidFill>
                        </a:rPr>
                        <a:t>zdvořilá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6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chemeClr val="dk1"/>
                          </a:solidFill>
                        </a:rPr>
                        <a:t>statečná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chemeClr val="dk1"/>
                          </a:solidFill>
                        </a:rPr>
                        <a:t>neopatrná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chemeClr val="dk1"/>
                          </a:solidFill>
                        </a:rPr>
                        <a:t>líná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Základné pojmy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sk"/>
              <a:t>objektivita = nezaujatosť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validita = platnosť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reliabilita = spoľahlivosť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/>
              <a:t>“Objectivity is a judgement based on observable</a:t>
            </a:r>
            <a:br>
              <a:rPr lang="sk"/>
            </a:br>
            <a:r>
              <a:rPr lang="sk"/>
              <a:t>phenomena and uninfluenced by emotions</a:t>
            </a:r>
            <a:br>
              <a:rPr lang="sk"/>
            </a:br>
            <a:r>
              <a:rPr lang="sk"/>
              <a:t>or personal prejudices.”</a:t>
            </a:r>
            <a:br>
              <a:rPr lang="sk"/>
            </a:br>
            <a:br>
              <a:rPr lang="sk"/>
            </a:br>
            <a:br>
              <a:rPr lang="sk"/>
            </a:b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1650" y="591001"/>
            <a:ext cx="3380451" cy="358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Zdroje obrázkov</a:t>
            </a:r>
            <a:endParaRPr/>
          </a:p>
        </p:txBody>
      </p:sp>
      <p:sp>
        <p:nvSpPr>
          <p:cNvPr id="241" name="Google Shape;24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https://www.researchgate.net/profile/Kristoffer_Barfod/publication/262230849/figure/fig7/AS:392490499756046@1470588435611/Diagram-showing-the-difference-between-validity-and-reliability-modified-from-Nevit.png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https://gostoree.com/wp-content/uploads/2018/12/1-2.jpg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https://www.researchgate.net/profile/Adam_Reich/publication/51880290/figure/fig1/AS:312688937848832@1451562260340/Assessment-scales-visual-analogue-scale-VAS-numerical-rating-scale-NRS-and-verbal.png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https://www.researchgate.net/publication/326036262/figure/fig1/AS:651723299356672@1532394351306/Examples-of-four-types-of-rating-scales-From-left-to-right-a-a-labeled-magnitude.png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https://encrypted-tbn0.gstatic.com/images?q=tbn%3AANd9GcR3ZPeC2wSzcp9cf2NbZme6tbFqQgCTBNeVsT1pmlemfnrALwfM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8"/>
              </a:rPr>
              <a:t>https://huddle.uwmedicine.org/sites/huddle/files/styles/large/public/article-images/2020-06/800x436_UW%20Stress%20Scale%20V2.jpg?itok=JXCFMd4K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9"/>
              </a:rPr>
              <a:t>https://i.pinimg.com/originals/8d/bb/0c/8dbb0c28eb49ab48294dfce089d6435c.jpg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10"/>
              </a:rPr>
              <a:t>https://s.yimg.com/ny/api/res/1.2/wB_s840b.lCtKp.Tpdhj_g--~A/YXBwaWQ9aGlnaGxhbmRlcjtzbT0xO3c9NjQwO2g9MjEz/https://media.zenfs.com/en-US/the_mighty_beauty_225/79076a9881b0b8581aca35426874ebc4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11"/>
              </a:rPr>
              <a:t>https://cdn2.hubspot.net/hubfs/516278/Performance%20review%20rating%20scale.png?width=600&amp;name=Performance%20review%20rating%20scale.png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12"/>
              </a:rPr>
              <a:t>https://encrypted-tbn0.gstatic.com/images?q=tbn%3AANd9GcTK0fDZD2TOwDcE4ivibNyyQ1cvxYzxagU0Ew&amp;usqp=CAU</a:t>
            </a:r>
            <a:br>
              <a:rPr lang="sk" sz="1100"/>
            </a:br>
            <a:r>
              <a:rPr lang="sk" sz="1100" u="sng">
                <a:solidFill>
                  <a:schemeClr val="hlink"/>
                </a:solidFill>
                <a:hlinkClick r:id="rId13"/>
              </a:rPr>
              <a:t>https://ejop.psychopen.eu/public/journals/1/images/articles/ejop.v9i1.508/ejop.v9i1.508-fa1.png</a:t>
            </a:r>
            <a:br>
              <a:rPr lang="sk" sz="1100"/>
            </a:b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sk" sz="1100"/>
            </a:b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Validita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spája sa s otázkou, či získavané údaje z pozorovania zodpovedajú pojmom alebo konštruktom, ktoré boli cieľom pozorovania, respektíve, či získavame informácie o tých javoch, o ktorých predpokladáme 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1872925" y="2571750"/>
            <a:ext cx="1397700" cy="134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získavané údaje</a:t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5323875" y="2571750"/>
            <a:ext cx="1329000" cy="134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konštrukt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3342000" y="2823350"/>
            <a:ext cx="21090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rozdiel  = nízka validita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270600" y="3340450"/>
            <a:ext cx="2180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identické = vysoká validita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3455438" y="3172800"/>
            <a:ext cx="1683600" cy="139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</a:t>
            </a:r>
            <a:r>
              <a:rPr lang="sk"/>
              <a:t>hyby objektivity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933875"/>
            <a:ext cx="8520600" cy="3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i="1" lang="sk" sz="1400"/>
              <a:t>Chyby na strane pozorovateľa</a:t>
            </a:r>
            <a:r>
              <a:rPr i="1" lang="sk" sz="1400"/>
              <a:t>: chyba presnosti, zhovievavosti, prísnosti, chyba centrálnej tendencie, efekt prvého dojmu, logická chyba,....</a:t>
            </a:r>
            <a:br>
              <a:rPr i="1" lang="sk"/>
            </a:br>
            <a:endParaRPr i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sk" sz="2100"/>
              <a:t>Metodologické chyby:</a:t>
            </a:r>
            <a:r>
              <a:rPr lang="sk" sz="2100"/>
              <a:t> 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sk" sz="1700"/>
              <a:t>chyba triedenia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sk" sz="1700"/>
              <a:t>zovšeobecňovanie unikátneho prípadu</a:t>
            </a:r>
            <a:r>
              <a:rPr lang="sk" sz="1700"/>
              <a:t> (zovšeobecňovanie na základe kazuistiky)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sk" sz="1700"/>
              <a:t>nereprezentatívnosť pozorovanej vzorky pre zovšeobecňovanie záverov (hlavne pri výskume)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1700"/>
              <a:buChar char="○"/>
            </a:pPr>
            <a:r>
              <a:rPr b="1" lang="sk" sz="1700">
                <a:solidFill>
                  <a:srgbClr val="A2C4C9"/>
                </a:solidFill>
              </a:rPr>
              <a:t>chyby pri zaznamenávaní pozorovania</a:t>
            </a:r>
            <a:endParaRPr b="1" sz="1700">
              <a:solidFill>
                <a:srgbClr val="A2C4C9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b="1" lang="sk" sz="1700">
                <a:solidFill>
                  <a:srgbClr val="A2C4C9"/>
                </a:solidFill>
              </a:rPr>
              <a:t>zvolený nevhodný typ pozorovania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0" y="4703625"/>
            <a:ext cx="30000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  <a:latin typeface="Average"/>
                <a:ea typeface="Average"/>
                <a:cs typeface="Average"/>
                <a:sym typeface="Average"/>
              </a:rPr>
              <a:t>(Hartl, Hartlová, 2010)</a:t>
            </a: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675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“Pozorovateľ nemôže sám zabezpečiť uspokojivý stupeň spoľahlivosti, stálosť, internú konzistentnosť ani presnosť pozorovania. Narušenie týchto aspektov môžu spôsobiť situačné faktory, pozorované osoby, typ pozorovaného správania, osoba pozorovateľa a použitá schéma pozorovania.”</a:t>
            </a:r>
            <a:endParaRPr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311700" y="4204500"/>
            <a:ext cx="73326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(Maršalová, Mikšík, 1990)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7825" y="2431621"/>
            <a:ext cx="2662300" cy="25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Pre zvýšenie objektivity pozorovania - </a:t>
            </a:r>
            <a:r>
              <a:rPr lang="sk" u="sng">
                <a:solidFill>
                  <a:schemeClr val="hlink"/>
                </a:solidFill>
                <a:hlinkClick r:id="rId3"/>
              </a:rPr>
              <a:t>plán pozorovania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171550" y="1598025"/>
            <a:ext cx="8195400" cy="3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sk">
                <a:solidFill>
                  <a:srgbClr val="F3F3F3"/>
                </a:solidFill>
              </a:rPr>
              <a:t>súpis pravidiel platných pre každého pozorovateľa </a:t>
            </a:r>
            <a:endParaRPr>
              <a:solidFill>
                <a:srgbClr val="F3F3F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>
                <a:solidFill>
                  <a:srgbClr val="F3F3F3"/>
                </a:solidFill>
              </a:rPr>
              <a:t>(ktoré kategórie správanie pozorujeme, v akom čase pozorujeme, ako </a:t>
            </a:r>
            <a:br>
              <a:rPr lang="sk" sz="1400">
                <a:solidFill>
                  <a:srgbClr val="F3F3F3"/>
                </a:solidFill>
              </a:rPr>
            </a:br>
            <a:r>
              <a:rPr lang="sk" sz="1400">
                <a:solidFill>
                  <a:srgbClr val="F3F3F3"/>
                </a:solidFill>
              </a:rPr>
              <a:t>si pozorovanie zaznamenávame)</a:t>
            </a:r>
            <a:br>
              <a:rPr lang="sk" sz="1400">
                <a:solidFill>
                  <a:srgbClr val="F3F3F3"/>
                </a:solidFill>
              </a:rPr>
            </a:br>
            <a:endParaRPr sz="1400">
              <a:solidFill>
                <a:srgbClr val="F3F3F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sk">
                <a:solidFill>
                  <a:srgbClr val="F3F3F3"/>
                </a:solidFill>
              </a:rPr>
              <a:t>prispôsobuje sa zákazke pozorovania</a:t>
            </a:r>
            <a:br>
              <a:rPr lang="sk">
                <a:solidFill>
                  <a:srgbClr val="F3F3F3"/>
                </a:solidFill>
              </a:rPr>
            </a:b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sk">
                <a:solidFill>
                  <a:srgbClr val="F3F3F3"/>
                </a:solidFill>
              </a:rPr>
              <a:t>povaha riešeného problému a druh predpokladanej </a:t>
            </a:r>
            <a:br>
              <a:rPr lang="sk">
                <a:solidFill>
                  <a:srgbClr val="F3F3F3"/>
                </a:solidFill>
              </a:rPr>
            </a:br>
            <a:r>
              <a:rPr lang="sk">
                <a:solidFill>
                  <a:srgbClr val="F3F3F3"/>
                </a:solidFill>
              </a:rPr>
              <a:t>analýzy určuje úroveň štandardizovanosti </a:t>
            </a:r>
            <a:br>
              <a:rPr lang="sk">
                <a:solidFill>
                  <a:srgbClr val="F3F3F3"/>
                </a:solidFill>
              </a:rPr>
            </a:b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6850" y="1127325"/>
            <a:ext cx="2509725" cy="16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Nácvik pozorovateľa a poučenie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249925"/>
            <a:ext cx="8520600" cy="38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popis situácie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popis účastníkov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formy správania a ich charakteristiky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priebežné udalosti prichádzajúce do úvahy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čo bude hlavným predmetom pozorovania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aké sú požiadavky na pozorovateľa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akých chýb sa má vyvarovať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●"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zoznámenie sa s kategóriami pozorovania, ich operacionálnej a konceptuálnej definície</a:t>
            </a:r>
            <a:b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reaktivita pozorovateľa - ak si pozorovateľ uvedomuje, že je pod kontrolou, jeho výkon sa zlepšuje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6901500" y="4698600"/>
            <a:ext cx="22425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(Maršalová, Mikšík, 1990)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0"/>
          <p:cNvCxnSpPr>
            <a:stCxn id="112" idx="2"/>
            <a:endCxn id="113" idx="1"/>
          </p:cNvCxnSpPr>
          <p:nvPr/>
        </p:nvCxnSpPr>
        <p:spPr>
          <a:xfrm>
            <a:off x="2242650" y="2571750"/>
            <a:ext cx="609600" cy="923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20"/>
          <p:cNvCxnSpPr>
            <a:stCxn id="112" idx="2"/>
            <a:endCxn id="115" idx="1"/>
          </p:cNvCxnSpPr>
          <p:nvPr/>
        </p:nvCxnSpPr>
        <p:spPr>
          <a:xfrm flipH="1" rot="10800000">
            <a:off x="2242650" y="1675950"/>
            <a:ext cx="609600" cy="895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20"/>
          <p:cNvSpPr/>
          <p:nvPr/>
        </p:nvSpPr>
        <p:spPr>
          <a:xfrm rot="-5400000">
            <a:off x="359400" y="2309100"/>
            <a:ext cx="3241200" cy="525300"/>
          </a:xfrm>
          <a:prstGeom prst="roundRect">
            <a:avLst>
              <a:gd fmla="val 16667" name="adj"/>
            </a:avLst>
          </a:prstGeom>
          <a:solidFill>
            <a:srgbClr val="155B54"/>
          </a:solidFill>
          <a:ln cap="flat" cmpd="sng" w="9525">
            <a:solidFill>
              <a:srgbClr val="155B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POZOROVANIE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2852250" y="1413174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1D7E74"/>
          </a:solidFill>
          <a:ln cap="flat" cmpd="sng" w="9525">
            <a:solidFill>
              <a:srgbClr val="1D7E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Podľa vzťahu pozorovateľa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2852250" y="3232774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1D7E74"/>
          </a:solidFill>
          <a:ln cap="flat" cmpd="sng" w="9525">
            <a:solidFill>
              <a:srgbClr val="1D7E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Podľa pozorovaného objektu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5406150" y="950188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249C90"/>
          </a:solidFill>
          <a:ln cap="flat" cmpd="sng" w="9525">
            <a:solidFill>
              <a:srgbClr val="249C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ZÚČASTNENÉ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5406150" y="1856488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249C90"/>
          </a:solidFill>
          <a:ln cap="flat" cmpd="sng" w="9525">
            <a:solidFill>
              <a:srgbClr val="249C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NEZÚČASTNENÉ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20"/>
          <p:cNvSpPr/>
          <p:nvPr/>
        </p:nvSpPr>
        <p:spPr>
          <a:xfrm>
            <a:off x="5406150" y="2761688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249C90"/>
          </a:solidFill>
          <a:ln cap="flat" cmpd="sng" w="9525">
            <a:solidFill>
              <a:srgbClr val="249C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PRIAME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5406150" y="3667988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249C90"/>
          </a:solidFill>
          <a:ln cap="flat" cmpd="sng" w="9525">
            <a:solidFill>
              <a:srgbClr val="249C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NEPRIAME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0" name="Google Shape;120;p20"/>
          <p:cNvCxnSpPr>
            <a:stCxn id="115" idx="3"/>
            <a:endCxn id="116" idx="1"/>
          </p:cNvCxnSpPr>
          <p:nvPr/>
        </p:nvCxnSpPr>
        <p:spPr>
          <a:xfrm flipH="1" rot="10800000">
            <a:off x="4872750" y="1212924"/>
            <a:ext cx="533400" cy="46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" name="Google Shape;121;p20"/>
          <p:cNvCxnSpPr>
            <a:stCxn id="115" idx="3"/>
            <a:endCxn id="117" idx="1"/>
          </p:cNvCxnSpPr>
          <p:nvPr/>
        </p:nvCxnSpPr>
        <p:spPr>
          <a:xfrm>
            <a:off x="4872750" y="1675824"/>
            <a:ext cx="533400" cy="443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2" name="Google Shape;122;p20"/>
          <p:cNvCxnSpPr>
            <a:stCxn id="118" idx="1"/>
            <a:endCxn id="113" idx="3"/>
          </p:cNvCxnSpPr>
          <p:nvPr/>
        </p:nvCxnSpPr>
        <p:spPr>
          <a:xfrm flipH="1">
            <a:off x="4872750" y="3024338"/>
            <a:ext cx="533400" cy="471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3" name="Google Shape;123;p20"/>
          <p:cNvCxnSpPr>
            <a:stCxn id="119" idx="1"/>
            <a:endCxn id="113" idx="3"/>
          </p:cNvCxnSpPr>
          <p:nvPr/>
        </p:nvCxnSpPr>
        <p:spPr>
          <a:xfrm rot="10800000">
            <a:off x="4872750" y="3495338"/>
            <a:ext cx="533400" cy="435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4" name="Google Shape;124;p20"/>
          <p:cNvCxnSpPr>
            <a:stCxn id="115" idx="0"/>
          </p:cNvCxnSpPr>
          <p:nvPr/>
        </p:nvCxnSpPr>
        <p:spPr>
          <a:xfrm rot="10800000">
            <a:off x="3843600" y="852474"/>
            <a:ext cx="18900" cy="560700"/>
          </a:xfrm>
          <a:prstGeom prst="straightConnector1">
            <a:avLst/>
          </a:prstGeom>
          <a:noFill/>
          <a:ln cap="flat" cmpd="sng" w="38100">
            <a:solidFill>
              <a:srgbClr val="A2C4C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" name="Google Shape;125;p20"/>
          <p:cNvCxnSpPr/>
          <p:nvPr/>
        </p:nvCxnSpPr>
        <p:spPr>
          <a:xfrm>
            <a:off x="3855450" y="3758075"/>
            <a:ext cx="14100" cy="517200"/>
          </a:xfrm>
          <a:prstGeom prst="straightConnector1">
            <a:avLst/>
          </a:prstGeom>
          <a:noFill/>
          <a:ln cap="flat" cmpd="sng" w="38100">
            <a:solidFill>
              <a:srgbClr val="A2C4C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6" name="Google Shape;126;p20"/>
          <p:cNvSpPr txBox="1"/>
          <p:nvPr/>
        </p:nvSpPr>
        <p:spPr>
          <a:xfrm>
            <a:off x="2630100" y="101000"/>
            <a:ext cx="24459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objektivita, čas a financie</a:t>
            </a:r>
            <a:br>
              <a:rPr lang="sk" sz="15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</a:br>
            <a:r>
              <a:rPr lang="sk" sz="15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zaznamenávanie údajov</a:t>
            </a:r>
            <a:endParaRPr sz="15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reaktivita, etika</a:t>
            </a:r>
            <a:endParaRPr sz="15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2639550" y="4344550"/>
            <a:ext cx="24459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reaktivita, spôsob hodnotenia</a:t>
            </a:r>
            <a:endParaRPr sz="15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28" name="Google Shape;128;p20"/>
          <p:cNvCxnSpPr/>
          <p:nvPr/>
        </p:nvCxnSpPr>
        <p:spPr>
          <a:xfrm>
            <a:off x="7426650" y="3758075"/>
            <a:ext cx="489300" cy="12000"/>
          </a:xfrm>
          <a:prstGeom prst="straightConnector1">
            <a:avLst/>
          </a:prstGeom>
          <a:noFill/>
          <a:ln cap="flat" cmpd="sng" w="38100">
            <a:solidFill>
              <a:srgbClr val="A2C4C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9" name="Google Shape;129;p20"/>
          <p:cNvSpPr txBox="1"/>
          <p:nvPr/>
        </p:nvSpPr>
        <p:spPr>
          <a:xfrm>
            <a:off x="7426650" y="3835725"/>
            <a:ext cx="1717200" cy="10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fyzikálne stopy</a:t>
            </a:r>
            <a:endParaRPr sz="15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dokumenty</a:t>
            </a:r>
            <a:endParaRPr sz="15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vlastné pozorovanie</a:t>
            </a:r>
            <a:endParaRPr sz="15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11700" y="272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Schémy pozorovania = spôsoby zaznamenávania údajov</a:t>
            </a:r>
            <a:endParaRPr/>
          </a:p>
        </p:txBody>
      </p:sp>
      <p:cxnSp>
        <p:nvCxnSpPr>
          <p:cNvPr id="135" name="Google Shape;135;p21"/>
          <p:cNvCxnSpPr>
            <a:stCxn id="136" idx="2"/>
            <a:endCxn id="137" idx="1"/>
          </p:cNvCxnSpPr>
          <p:nvPr/>
        </p:nvCxnSpPr>
        <p:spPr>
          <a:xfrm>
            <a:off x="912550" y="2287975"/>
            <a:ext cx="304800" cy="6429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p21"/>
          <p:cNvSpPr/>
          <p:nvPr/>
        </p:nvSpPr>
        <p:spPr>
          <a:xfrm rot="-5400000">
            <a:off x="-738050" y="2025325"/>
            <a:ext cx="2775900" cy="525300"/>
          </a:xfrm>
          <a:prstGeom prst="roundRect">
            <a:avLst>
              <a:gd fmla="val 16667" name="adj"/>
            </a:avLst>
          </a:prstGeom>
          <a:solidFill>
            <a:srgbClr val="155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Schémy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1217300" y="2668300"/>
            <a:ext cx="1656300" cy="525300"/>
          </a:xfrm>
          <a:prstGeom prst="roundRect">
            <a:avLst>
              <a:gd fmla="val 16667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Kategoriálne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3178375" y="3238750"/>
            <a:ext cx="1656300" cy="675300"/>
          </a:xfrm>
          <a:prstGeom prst="roundRect">
            <a:avLst>
              <a:gd fmla="val 16667" name="adj"/>
            </a:avLst>
          </a:prstGeom>
          <a:solidFill>
            <a:srgbClr val="1D7E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Posudzovacie škály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9" name="Google Shape;139;p21"/>
          <p:cNvCxnSpPr>
            <a:stCxn id="138" idx="1"/>
            <a:endCxn id="137" idx="3"/>
          </p:cNvCxnSpPr>
          <p:nvPr/>
        </p:nvCxnSpPr>
        <p:spPr>
          <a:xfrm rot="10800000">
            <a:off x="2873575" y="2931100"/>
            <a:ext cx="304800" cy="645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21"/>
          <p:cNvCxnSpPr>
            <a:stCxn id="141" idx="1"/>
            <a:endCxn id="138" idx="3"/>
          </p:cNvCxnSpPr>
          <p:nvPr/>
        </p:nvCxnSpPr>
        <p:spPr>
          <a:xfrm flipH="1">
            <a:off x="4834675" y="2592450"/>
            <a:ext cx="864000" cy="984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21"/>
          <p:cNvSpPr/>
          <p:nvPr/>
        </p:nvSpPr>
        <p:spPr>
          <a:xfrm>
            <a:off x="1217313" y="1288075"/>
            <a:ext cx="1656300" cy="525300"/>
          </a:xfrm>
          <a:prstGeom prst="roundRect">
            <a:avLst>
              <a:gd fmla="val 16667" name="adj"/>
            </a:avLst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Opisné</a:t>
            </a:r>
            <a:endParaRPr sz="1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" name="Google Shape;143;p21"/>
          <p:cNvCxnSpPr>
            <a:stCxn id="136" idx="2"/>
            <a:endCxn id="142" idx="1"/>
          </p:cNvCxnSpPr>
          <p:nvPr/>
        </p:nvCxnSpPr>
        <p:spPr>
          <a:xfrm flipH="1" rot="10800000">
            <a:off x="912550" y="1550575"/>
            <a:ext cx="304800" cy="7374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21"/>
          <p:cNvSpPr/>
          <p:nvPr/>
        </p:nvSpPr>
        <p:spPr>
          <a:xfrm>
            <a:off x="5698675" y="3155650"/>
            <a:ext cx="2156400" cy="841500"/>
          </a:xfrm>
          <a:prstGeom prst="roundRect">
            <a:avLst>
              <a:gd fmla="val 16667" name="adj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Stupnica prirovnávania k štandardu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1"/>
          <p:cNvSpPr/>
          <p:nvPr/>
        </p:nvSpPr>
        <p:spPr>
          <a:xfrm>
            <a:off x="5698675" y="4139600"/>
            <a:ext cx="2156400" cy="941100"/>
          </a:xfrm>
          <a:prstGeom prst="roundRect">
            <a:avLst>
              <a:gd fmla="val 16667" name="adj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Stupnica so zaškrtávaním položiek v zozname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6" name="Google Shape;146;p21"/>
          <p:cNvCxnSpPr>
            <a:stCxn id="138" idx="3"/>
            <a:endCxn id="144" idx="1"/>
          </p:cNvCxnSpPr>
          <p:nvPr/>
        </p:nvCxnSpPr>
        <p:spPr>
          <a:xfrm>
            <a:off x="4834675" y="3576400"/>
            <a:ext cx="864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21"/>
          <p:cNvCxnSpPr>
            <a:stCxn id="145" idx="1"/>
            <a:endCxn id="138" idx="3"/>
          </p:cNvCxnSpPr>
          <p:nvPr/>
        </p:nvCxnSpPr>
        <p:spPr>
          <a:xfrm rot="10800000">
            <a:off x="4834675" y="3576350"/>
            <a:ext cx="864000" cy="1033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p21"/>
          <p:cNvSpPr/>
          <p:nvPr/>
        </p:nvSpPr>
        <p:spPr>
          <a:xfrm>
            <a:off x="3178375" y="1590377"/>
            <a:ext cx="1656300" cy="1330800"/>
          </a:xfrm>
          <a:prstGeom prst="roundRect">
            <a:avLst>
              <a:gd fmla="val 16667" name="adj"/>
            </a:avLst>
          </a:prstGeom>
          <a:solidFill>
            <a:srgbClr val="1D7E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Pozorovacie schémy s kategóriami správania a činnosti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9" name="Google Shape;149;p21"/>
          <p:cNvCxnSpPr>
            <a:stCxn id="148" idx="1"/>
            <a:endCxn id="137" idx="3"/>
          </p:cNvCxnSpPr>
          <p:nvPr/>
        </p:nvCxnSpPr>
        <p:spPr>
          <a:xfrm flipH="1">
            <a:off x="2873575" y="2255777"/>
            <a:ext cx="304800" cy="675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21"/>
          <p:cNvSpPr/>
          <p:nvPr/>
        </p:nvSpPr>
        <p:spPr>
          <a:xfrm>
            <a:off x="5698675" y="2171700"/>
            <a:ext cx="2156400" cy="841500"/>
          </a:xfrm>
          <a:prstGeom prst="roundRect">
            <a:avLst>
              <a:gd fmla="val 16667" name="adj"/>
            </a:avLst>
          </a:prstGeom>
          <a:solidFill>
            <a:srgbClr val="249C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Číselné a grafické stupnice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