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Average"/>
      <p:regular r:id="rId14"/>
    </p:embeddedFont>
    <p:embeddedFont>
      <p:font typeface="Oswald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76E7C92-433E-4E0D-B9D6-705A62E5BE51}">
  <a:tblStyle styleId="{276E7C92-433E-4E0D-B9D6-705A62E5BE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Oswald-regular.fntdata"/><Relationship Id="rId14" Type="http://schemas.openxmlformats.org/officeDocument/2006/relationships/font" Target="fonts/Average-regular.fntdata"/><Relationship Id="rId16" Type="http://schemas.openxmlformats.org/officeDocument/2006/relationships/font" Target="fonts/Oswa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9609548b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9609548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69bb0720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69bb0720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9609548b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9609548b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9609548b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9609548b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69bb072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69bb072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c9609548b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c9609548b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9609548be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9609548b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ubmed.ncbi.nlm.nih.gov/10937646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Domáca úloha - Rey-Osterriethova komplexná figúra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Domáca úloha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313825"/>
            <a:ext cx="8520600" cy="32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Vašou úlohou bude administrovať Rey-Ostrriethovu komplexnú figúru komukoľvek z Vašej domácnosti/okolia, koho na krátky pamäťový test presvedčíte.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Počas administrácie budete pozorovať podľa pokynov ďalej.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Spísané pozorovanie (môžete do textu vložiť aj fotku reprodukcie) vložte do odevzdávárny v ISe do polnoci 2.4.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109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Administrácia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587850"/>
            <a:ext cx="8520600" cy="39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pred participanta položíme list papiera a ukážeme predlohu</a:t>
            </a:r>
            <a:br>
              <a:rPr lang="sk"/>
            </a:b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i="1" lang="sk" sz="1900"/>
              <a:t>“Pred sebou máš kresbu. Dobre si ju prezri a presne podľa predlohy ju nakresli sem na papier.” </a:t>
            </a:r>
            <a:br>
              <a:rPr i="1" lang="sk" sz="2100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participant nesmie používať pravítko, gumu ani iné pomôcky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jeho prekreslená verzia sa označuje ako kópia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 dokončení mu vezmeme kópiu aj predlohu a rozprávame sa s ním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participant nevie, že bude kresliť obrázok ešte raz spamäti (toto sa označuje ako reprodukcia)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 30 minútach od ukončenia kresby mu predložíme ďalší čistý papier</a:t>
            </a:r>
            <a:br>
              <a:rPr lang="sk"/>
            </a:br>
            <a:endParaRPr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i="1" lang="sk" sz="1900"/>
              <a:t>“Teraz nakresli obrázok znovu spamäti. Snaž sa spomenúť si na čo najviac detailov.”</a:t>
            </a:r>
            <a:br>
              <a:rPr i="1" lang="sk" sz="1900"/>
            </a:br>
            <a:endParaRPr i="1"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4806" y="0"/>
            <a:ext cx="657439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Skórovanie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Na ďalších slidoch nájdete princíp skórovania metódy v zmysle kvality pamäťových procesov participanta.</a:t>
            </a:r>
            <a:br>
              <a:rPr lang="sk"/>
            </a:br>
            <a:r>
              <a:rPr lang="sk"/>
              <a:t>To je pre Vašu informáciu a keby ste chceli participantovi výsledky poskytnúť, ale nie je to súčasť úlohy.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V rámci úlohy bude stačiť popis pozorovania:</a:t>
            </a:r>
            <a:br>
              <a:rPr lang="sk"/>
            </a:br>
            <a:r>
              <a:rPr lang="sk"/>
              <a:t>základné charakteristiky participanta </a:t>
            </a:r>
            <a:r>
              <a:rPr lang="sk" sz="1400"/>
              <a:t>(vek, pohlavie, či už podobný test podstúpil atď.)</a:t>
            </a:r>
            <a:br>
              <a:rPr lang="sk" sz="1400"/>
            </a:br>
            <a:r>
              <a:rPr lang="sk"/>
              <a:t>prostredie a čas testu </a:t>
            </a:r>
            <a:r>
              <a:rPr lang="sk" sz="1400"/>
              <a:t>(kedy test prebiehal a ako dlho trvalo kreslenie)</a:t>
            </a:r>
            <a:br>
              <a:rPr lang="sk"/>
            </a:br>
            <a:r>
              <a:rPr lang="sk"/>
              <a:t>činnosti počas testu </a:t>
            </a:r>
            <a:r>
              <a:rPr lang="sk" sz="1400"/>
              <a:t>(úchop, rozdelenie papiera, čas, tlak na ceruzku, poznámky, prekresľovanie čiar, …)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347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Skórovanie</a:t>
            </a: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9131" y="1017725"/>
            <a:ext cx="6825693" cy="3991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213875" y="747150"/>
            <a:ext cx="435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sk">
                <a:solidFill>
                  <a:srgbClr val="FFFFFF"/>
                </a:solidFill>
              </a:rPr>
              <a:t>každý prvok (1-18) sa boduje zvlášť (0 až 2 body, maximum je teda 36 bodov)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sk" u="sng">
                <a:solidFill>
                  <a:schemeClr val="hlink"/>
                </a:solidFill>
                <a:hlinkClick r:id="rId3"/>
              </a:rPr>
              <a:t>v článku</a:t>
            </a:r>
            <a:r>
              <a:rPr lang="sk">
                <a:solidFill>
                  <a:srgbClr val="FFFFFF"/>
                </a:solidFill>
              </a:rPr>
              <a:t> nájdete normy pre vek 30+</a:t>
            </a:r>
            <a:endParaRPr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94" name="Google Shape;94;p19"/>
          <p:cNvGraphicFramePr/>
          <p:nvPr/>
        </p:nvGraphicFramePr>
        <p:xfrm>
          <a:off x="155825" y="2368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{276E7C92-433E-4E0D-B9D6-705A62E5BE51}</a:tableStyleId>
              </a:tblPr>
              <a:tblGrid>
                <a:gridCol w="1415975"/>
                <a:gridCol w="1415975"/>
                <a:gridCol w="1415975"/>
              </a:tblGrid>
              <a:tr h="587975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nakreslené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2 body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Zle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1 bod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Rozoznateľné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1 bod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Zle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½ boda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Nerozoznateľné, absencia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0 bodov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5" name="Google Shape;95;p19"/>
          <p:cNvPicPr preferRelativeResize="0"/>
          <p:nvPr/>
        </p:nvPicPr>
        <p:blipFill rotWithShape="1">
          <a:blip r:embed="rId4">
            <a:alphaModFix/>
          </a:blip>
          <a:srcRect b="16309" l="29350" r="3409" t="29846"/>
          <a:stretch/>
        </p:blipFill>
        <p:spPr>
          <a:xfrm>
            <a:off x="4572000" y="341825"/>
            <a:ext cx="4499448" cy="20266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/>
          <p:nvPr/>
        </p:nvSpPr>
        <p:spPr>
          <a:xfrm>
            <a:off x="4572000" y="341825"/>
            <a:ext cx="487800" cy="19644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/>
          <p:nvPr/>
        </p:nvSpPr>
        <p:spPr>
          <a:xfrm>
            <a:off x="8526125" y="341825"/>
            <a:ext cx="487800" cy="19644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8" name="Google Shape;98;p19"/>
          <p:cNvCxnSpPr/>
          <p:nvPr/>
        </p:nvCxnSpPr>
        <p:spPr>
          <a:xfrm flipH="1" rot="10800000">
            <a:off x="4812000" y="2486625"/>
            <a:ext cx="7800" cy="670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9" name="Google Shape;99;p19"/>
          <p:cNvSpPr txBox="1"/>
          <p:nvPr/>
        </p:nvSpPr>
        <p:spPr>
          <a:xfrm>
            <a:off x="4572000" y="3157425"/>
            <a:ext cx="157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hrubé skóre</a:t>
            </a:r>
            <a:endParaRPr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7743425" y="3035650"/>
            <a:ext cx="12705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koľko percent ľudí má rovnaký alebo horší výsledok</a:t>
            </a:r>
            <a:endParaRPr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101" name="Google Shape;101;p19"/>
          <p:cNvCxnSpPr/>
          <p:nvPr/>
        </p:nvCxnSpPr>
        <p:spPr>
          <a:xfrm flipH="1" rot="10800000">
            <a:off x="8766125" y="2486625"/>
            <a:ext cx="7800" cy="6708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