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07" r:id="rId3"/>
    <p:sldId id="308" r:id="rId4"/>
    <p:sldId id="306" r:id="rId5"/>
    <p:sldId id="257" r:id="rId6"/>
    <p:sldId id="258" r:id="rId7"/>
    <p:sldId id="259" r:id="rId8"/>
    <p:sldId id="260" r:id="rId9"/>
    <p:sldId id="261" r:id="rId10"/>
    <p:sldId id="262" r:id="rId11"/>
    <p:sldId id="276" r:id="rId12"/>
    <p:sldId id="292" r:id="rId13"/>
    <p:sldId id="263" r:id="rId14"/>
    <p:sldId id="264" r:id="rId15"/>
    <p:sldId id="293" r:id="rId16"/>
    <p:sldId id="267" r:id="rId17"/>
    <p:sldId id="297" r:id="rId18"/>
    <p:sldId id="273" r:id="rId19"/>
    <p:sldId id="270" r:id="rId20"/>
    <p:sldId id="271" r:id="rId21"/>
    <p:sldId id="277" r:id="rId22"/>
    <p:sldId id="268" r:id="rId23"/>
    <p:sldId id="280" r:id="rId24"/>
    <p:sldId id="282" r:id="rId25"/>
    <p:sldId id="298" r:id="rId26"/>
    <p:sldId id="299" r:id="rId27"/>
    <p:sldId id="300" r:id="rId28"/>
    <p:sldId id="275" r:id="rId29"/>
    <p:sldId id="274" r:id="rId30"/>
    <p:sldId id="265" r:id="rId31"/>
    <p:sldId id="278" r:id="rId32"/>
    <p:sldId id="279" r:id="rId33"/>
    <p:sldId id="295" r:id="rId34"/>
    <p:sldId id="283" r:id="rId35"/>
    <p:sldId id="281" r:id="rId36"/>
    <p:sldId id="305" r:id="rId37"/>
    <p:sldId id="269" r:id="rId38"/>
    <p:sldId id="294" r:id="rId39"/>
    <p:sldId id="296" r:id="rId40"/>
    <p:sldId id="301" r:id="rId41"/>
    <p:sldId id="302" r:id="rId42"/>
    <p:sldId id="303" r:id="rId43"/>
    <p:sldId id="291" r:id="rId44"/>
    <p:sldId id="304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3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40850-C1A8-4B09-B66D-E6F4D3762C40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64BA4-C4D0-4D8D-B8D1-C12990F6E2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3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64BA4-C4D0-4D8D-B8D1-C12990F6E25A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65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2E94D-1563-4B76-83BB-204DB802F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A2A019-862F-4D42-AB3F-CB1C79670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E38588-659A-4E9E-AED1-91A8D489A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1D3B7A-398C-415F-B8A1-16B3D6CD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B43CE6-74A9-4E3F-9C47-A0420BF12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38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1DB20-F705-4052-B6C8-BF06FC6E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8AA1A3-F0A2-4450-8B4A-3C4D89E84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3A2444-6E8C-449D-8799-BE06EA93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65B785-40DD-40B9-89FF-A2AD1754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283DB6-511A-484F-BE73-4F202A45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09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69FBACE-B73C-4823-90B7-3E342D991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20F8E0-2AD7-4EC5-B51A-006DD03FC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2E57B3-C15B-45B2-9898-35F056668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211D63-E087-4E18-9525-9F8026D5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E85CDE-2CAF-417D-96A2-6DFBCD32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62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B8790-3B5C-4603-8B2B-97055DCB1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B94905-B262-4566-94F7-CE37E7BAA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DA3D6C-474C-4C73-A619-8B644DF2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CBF608-E165-425E-82F3-2526FD06A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C66488-402D-44F2-9991-B6448D73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80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BED106-D64D-468A-B6A7-0CFADB147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685CED-0CFF-4206-BD00-7EAC8FE99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CE69F2-5E21-4262-8A25-5CDD682D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E14D29-F0EF-45EF-A8F6-4AF71DBD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D98F4E-0FB7-44A9-B2C9-E46FC28C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28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E0E5D-8CC9-4022-89E8-9006E2CF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EEBA66-1F2E-4FDA-860C-CE7DE6873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3A0E44-82EB-4C81-8E2F-7DB5A3B3B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A54CA5-A7CB-401C-A653-0AEDDCD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EA3C69-824D-4B57-A262-6BDE3AB4B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373EB9-8E63-4822-928F-7B4AED092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62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F9682-9DE5-42EF-81D0-9DF4DF1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555BAD-32F4-4BE2-8473-47A4E85F5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85F2D7-430A-4ACB-ABAA-70F57818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21E9F0-56B8-464B-9C3C-8873971A7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D17BD26-681E-4195-A22A-E041E26EB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ABEF4FC-6087-457C-A1E8-24D80238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EC1DE30-2020-448C-B592-7FFF5104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70BC4AF-C412-47AC-BE99-1665BFE2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07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DB032-BCE4-4DA9-ADE4-1FED6CFCC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E276288-A748-424C-A449-06287AFA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00F63D-8654-4D0B-BF4A-FC382A0C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37A298-3DCC-498C-B31B-2195D615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02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F9DB4AF-0E7F-4300-B8DB-B055D750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A11D4D-82E5-4908-8E70-77FFDA0D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482521-BEC0-423B-898A-2567FEFE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56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2FF36C-4D06-4FD7-98DA-0F27365F0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E5EA48-C6EE-4AD2-8131-275942A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858D6AD-A63E-45FA-8D4B-7D4927F5F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51FBF8-6594-434F-9DBA-5B65F85D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40ECAE-E40C-426B-A8BA-BF83B1F2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54E54C-F3D0-4691-86C9-1FA083D9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34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FEC378-A248-40F2-A873-68F86382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C51F7DB-22A3-4763-AE08-4D8F7F9C07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E70037-B8FA-47E4-A8AF-13CB75204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E8CE3A-5A79-45AF-B162-ADAF9DED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7D2263-C1F0-412F-8457-331418A19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6B513B-CBBC-4403-8815-2CBB337E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984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FB1BC20-D125-4E81-A8B9-7CF6D9638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E77C46-D206-49CE-80ED-E19733E3C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81F035-9731-4DB0-991D-D98D64F50D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E557B-E215-4FE1-9170-4F2F28FA6EE5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6A6B1F-42DC-45AF-906E-7B5BA4CED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8786C1-9264-4E80-8B71-0BF4D1EF8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11430-3ABD-4329-B482-AD4EA96BF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57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9D544-6B4F-43C5-B539-EFE17CE3C8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Argumentační seminář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EC4B1B-3BA2-4A41-8772-A8636945AD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Mgr. Lukáš Čunek</a:t>
            </a:r>
          </a:p>
        </p:txBody>
      </p:sp>
    </p:spTree>
    <p:extLst>
      <p:ext uri="{BB962C8B-B14F-4D97-AF65-F5344CB8AC3E}">
        <p14:creationId xmlns:p14="http://schemas.microsoft.com/office/powerpoint/2010/main" val="3622478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EFFFA8-4499-4901-9D9D-E72875B2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Které argumentační fauly znáte?</a:t>
            </a:r>
          </a:p>
        </p:txBody>
      </p:sp>
    </p:spTree>
    <p:extLst>
      <p:ext uri="{BB962C8B-B14F-4D97-AF65-F5344CB8AC3E}">
        <p14:creationId xmlns:p14="http://schemas.microsoft.com/office/powerpoint/2010/main" val="380357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3BC47-77FB-49D1-8ED4-35E6CD06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Falešný rozhodčí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0C09DF-D209-43F9-ACED-9F8C5DB26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effectLst/>
              </a:rPr>
              <a:t>Mluvčí uvádí, že oponent nemá pravdu, protože se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dopustil argumentačního faulu.</a:t>
            </a:r>
          </a:p>
          <a:p>
            <a:endParaRPr lang="cs-CZ" sz="4000" b="1" dirty="0"/>
          </a:p>
          <a:p>
            <a:r>
              <a:rPr lang="cs-CZ" b="1" dirty="0"/>
              <a:t>F</a:t>
            </a:r>
            <a:r>
              <a:rPr lang="cs-CZ" sz="2800" b="1" dirty="0"/>
              <a:t>akt, že se někdo dopustil argumentačního faulu neznamená, že stanovisko je automaticky špatné</a:t>
            </a:r>
            <a:endParaRPr lang="cs-CZ" sz="40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1B24411-0630-4CC3-9712-B35A0F11D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7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6A42A-6BF9-45D9-A798-F4ED723E4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 </a:t>
            </a:r>
            <a:r>
              <a:rPr lang="cs-CZ" b="1" dirty="0" err="1"/>
              <a:t>hominem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89F3B6-C581-4505-A6B0-738852FF3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effectLst/>
              </a:rPr>
              <a:t>Mluvčí vynechá argumentaci a zaútočí místo toho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na svého oponenta</a:t>
            </a:r>
          </a:p>
          <a:p>
            <a:endParaRPr lang="cs-CZ" sz="4000" b="1" dirty="0"/>
          </a:p>
          <a:p>
            <a:r>
              <a:rPr lang="cs-CZ" sz="2800" b="1" i="1" dirty="0"/>
              <a:t>„Až se ten moderátor naučí mluvit, tak ať něco říká.“</a:t>
            </a:r>
          </a:p>
          <a:p>
            <a:endParaRPr lang="cs-CZ" b="1" i="1" dirty="0"/>
          </a:p>
          <a:p>
            <a:r>
              <a:rPr lang="cs-CZ" b="1" dirty="0"/>
              <a:t>Může mít různé podoby</a:t>
            </a:r>
          </a:p>
          <a:p>
            <a:pPr lvl="1"/>
            <a:r>
              <a:rPr lang="cs-CZ" b="1" dirty="0"/>
              <a:t>Věk, zkušenost, motiv …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47D945DE-F886-4CC9-8928-7D12A9C59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3225A-1AE4-4579-A4DE-083A707FD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Konfirmační zkreslení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1F3625-BB26-41B9-B069-9F89E003A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účelově vybírá z komplexního tématu jen ty aspekty, které se hodí pro jeho argument a ignoruje ty, které ho naopak vyvrací.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r>
              <a:rPr lang="cs-CZ" b="1" dirty="0"/>
              <a:t>Argumentační faul / kognitivní zkreslení</a:t>
            </a:r>
          </a:p>
        </p:txBody>
      </p:sp>
      <p:pic>
        <p:nvPicPr>
          <p:cNvPr id="4" name="vaccines">
            <a:hlinkClick r:id="" action="ppaction://media"/>
            <a:extLst>
              <a:ext uri="{FF2B5EF4-FFF2-40B4-BE49-F238E27FC236}">
                <a16:creationId xmlns:a16="http://schemas.microsoft.com/office/drawing/2014/main" id="{66F57D7F-C812-4624-9E21-0BBAD6B32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2416" y="2568763"/>
            <a:ext cx="6787168" cy="381778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BCB9071-E824-41B8-8363-BBFE5E9B5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02" y="37906"/>
            <a:ext cx="2024745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5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35372-7908-4FF2-872C-EA943F40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lid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8656D7-4624-49C1-9563-2EA7FD009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effectLst/>
              </a:rPr>
              <a:t>Mluvčí uvádí, že něco je pravda (či správně),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protože si to myslí hodně lidí.</a:t>
            </a:r>
          </a:p>
          <a:p>
            <a:endParaRPr lang="cs-CZ" sz="1800" dirty="0"/>
          </a:p>
          <a:p>
            <a:endParaRPr lang="cs-CZ" sz="1800" dirty="0"/>
          </a:p>
          <a:p>
            <a:r>
              <a:rPr lang="pl-PL" b="1" i="1" dirty="0"/>
              <a:t>„Hodně lidí chce vystoupit z EU, takže je to správný krok.“</a:t>
            </a:r>
          </a:p>
          <a:p>
            <a:r>
              <a:rPr lang="pl-PL" b="1" i="1" dirty="0"/>
              <a:t>„Je obecně známá věc, že ...”</a:t>
            </a:r>
            <a:endParaRPr lang="cs-CZ" b="1" i="1" dirty="0"/>
          </a:p>
          <a:p>
            <a:endParaRPr lang="cs-CZ" sz="1800" dirty="0"/>
          </a:p>
          <a:p>
            <a:endParaRPr lang="cs-CZ" sz="2000" b="1" dirty="0"/>
          </a:p>
          <a:p>
            <a:r>
              <a:rPr lang="cs-CZ" sz="2000" b="1" dirty="0"/>
              <a:t>https://didyouknowfacts.com/research-versus-common-sense/?fbclid=IwAR0oydbYG1ur3LHBfxQcsT6b9h8OWD0FsxXXiSyBwt8m24oq0OtMkEIMQnI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CEF133D-B6B7-4CF8-A28C-3E38647A8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38" y="55331"/>
            <a:ext cx="199131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62012B-56EC-4954-8C5B-B27B84DB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Důkazní břemeno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1AF1F-1B62-4710-BD14-F798CE483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b="1" dirty="0"/>
              <a:t>Povinnost prokázat pravdivost svého tvrzení</a:t>
            </a:r>
          </a:p>
          <a:p>
            <a:endParaRPr lang="cs-CZ" b="1" dirty="0"/>
          </a:p>
          <a:p>
            <a:r>
              <a:rPr lang="cs-CZ" b="1" dirty="0"/>
              <a:t>Vždy přísluší tomu, kdo předložil názor</a:t>
            </a:r>
          </a:p>
          <a:p>
            <a:endParaRPr lang="cs-CZ" b="1" dirty="0"/>
          </a:p>
          <a:p>
            <a:r>
              <a:rPr lang="cs-CZ" b="1" dirty="0"/>
              <a:t>Faulem je snaha zbavit se této povinnosti</a:t>
            </a:r>
          </a:p>
          <a:p>
            <a:endParaRPr lang="cs-CZ" b="1" dirty="0"/>
          </a:p>
          <a:p>
            <a:r>
              <a:rPr lang="cs-CZ" sz="2400" b="1" i="1" dirty="0"/>
              <a:t>„Dokažte mi, že nemám pravdu!“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EF03F70B-0F69-400D-9313-19723102A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22311A-3EE4-4DB0-9EDE-FEA8CD14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autoritu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749D7F-E614-4C20-9D0B-ED762F004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odkazuje na tvrzení autority a prezentuje ho jako důkaz pro pravdivost svého argumentu.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2400" b="1" i="1" dirty="0"/>
              <a:t>„Globální oteplování neexistuje. Říkal to Václav Klaus.“</a:t>
            </a:r>
          </a:p>
          <a:p>
            <a:endParaRPr lang="cs-CZ" b="1" i="1" dirty="0"/>
          </a:p>
          <a:p>
            <a:r>
              <a:rPr lang="cs-CZ" b="1" dirty="0"/>
              <a:t>Typicky ve spojitosti s Covid-19</a:t>
            </a:r>
          </a:p>
          <a:p>
            <a:endParaRPr lang="cs-CZ" b="1" dirty="0"/>
          </a:p>
          <a:p>
            <a:r>
              <a:rPr lang="cs-CZ" b="1" dirty="0"/>
              <a:t>Apel na anonymní autoritu</a:t>
            </a:r>
            <a:endParaRPr lang="cs-CZ" sz="4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3BF7B22-708E-4BCA-83D0-D8AAD80FA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278" y="37906"/>
            <a:ext cx="200152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9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01CA65-D1CD-441D-9759-BE0FDB96E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Slaměný panák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54464E-B0D4-4E5B-8F63-2B332FA59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vytvoří vlastní zkreslenou, přehnanou, či špatně vyloženou verzi oponentova argumentu (či postoje) a následně proti ní sám argumentuje.</a:t>
            </a:r>
          </a:p>
          <a:p>
            <a:endParaRPr lang="cs-CZ" b="1" dirty="0"/>
          </a:p>
          <a:p>
            <a:r>
              <a:rPr lang="cs-CZ" b="1" dirty="0"/>
              <a:t>„Takže vy tvrdíte…“</a:t>
            </a:r>
          </a:p>
          <a:p>
            <a:endParaRPr lang="cs-CZ" b="1" dirty="0"/>
          </a:p>
          <a:p>
            <a:r>
              <a:rPr lang="cs-CZ" sz="2400" b="1" i="1" dirty="0"/>
              <a:t>„Říkáte, že Izrael by měl přestat stavět nová obydlí na Západním břehu. Takže tvrdíte, že Izrael nemá právo být národním státem?“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55E468D3-2BB3-47A6-BE71-FCDEC7A0D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6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9CEDEB-B0FE-4AA3-942D-1B151F02E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Šikmá plocha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31C72A-DD90-43DF-B4B7-B2D5570E3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cs-CZ" sz="1800" dirty="0">
              <a:effectLst/>
            </a:endParaRPr>
          </a:p>
          <a:p>
            <a:r>
              <a:rPr lang="cs-CZ" sz="5100" b="1" dirty="0">
                <a:effectLst/>
              </a:rPr>
              <a:t>Mluvčí bez důkazů tvrdí, že relativně malý krok povede k řetězové reakci souvisejících (negativních) událostí.</a:t>
            </a:r>
          </a:p>
          <a:p>
            <a:endParaRPr lang="cs-CZ" sz="4000" b="1" dirty="0"/>
          </a:p>
          <a:p>
            <a:r>
              <a:rPr lang="cs-CZ" sz="4000" b="1" dirty="0"/>
              <a:t>Co nás může zjara čekat? Po zkušenostech z průběhu bojů v Sýrii to vidím asi takhle:</a:t>
            </a:r>
          </a:p>
          <a:p>
            <a:pPr lvl="1"/>
            <a:r>
              <a:rPr lang="cs-CZ" sz="3400" b="1" dirty="0"/>
              <a:t>Zkolabuje právní systém, minimálně v určitých oblastech s vysokými počty migrantů</a:t>
            </a:r>
          </a:p>
          <a:p>
            <a:pPr lvl="1"/>
            <a:r>
              <a:rPr lang="cs-CZ" sz="3400" b="1" dirty="0"/>
              <a:t>Postupně se začne hroutit bezpečnostní systém, protože naše silové složky budou postupně přečísleny v řádu stovek migrantů na jednoho vojáka či policistu</a:t>
            </a:r>
          </a:p>
          <a:p>
            <a:pPr lvl="1"/>
            <a:r>
              <a:rPr lang="cs-CZ" sz="3400" b="1" dirty="0"/>
              <a:t>Lidé začnou své domovy a sami sebe bránit sami, protože jim nic jiného nezbývá. Bohužel, poteče česká krev</a:t>
            </a:r>
          </a:p>
          <a:p>
            <a:pPr lvl="1"/>
            <a:r>
              <a:rPr lang="cs-CZ" sz="3400" b="1" dirty="0"/>
              <a:t>Vypukne regulérní asymetrická rozptýlená válka ve smyslu občané proti imigrantům</a:t>
            </a:r>
          </a:p>
          <a:p>
            <a:pPr lvl="1"/>
            <a:r>
              <a:rPr lang="cs-CZ" sz="3400" b="1" dirty="0"/>
              <a:t>Zkolabuje zásobování a nastane humanitární krize</a:t>
            </a:r>
          </a:p>
          <a:p>
            <a:pPr lvl="1"/>
            <a:r>
              <a:rPr lang="cs-CZ" sz="3400" b="1" dirty="0"/>
              <a:t>Zkolabuje zásobování elektřinou a komunikační mobilní sítě – snad vydrží zásobování vodou</a:t>
            </a:r>
          </a:p>
          <a:p>
            <a:pPr lvl="1"/>
            <a:r>
              <a:rPr lang="cs-CZ" sz="3400" b="1" dirty="0"/>
              <a:t>Státní moc jako taková postupně vymizí a minimálně v některých oblastech začnou vznikat a převezmou velení různé radikální bojůvky</a:t>
            </a:r>
          </a:p>
          <a:p>
            <a:pPr lvl="1"/>
            <a:r>
              <a:rPr lang="cs-CZ" sz="3400" b="1" dirty="0"/>
              <a:t>Po roce islámského obohacování naší země a vyžírání našeho už tak rozkradeného hospodářství, miliony našich občanů se ve strachu o holé životy vydají na útěk někam do bezpečí. Jenže, kde to bude?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8F59CD-FE6E-4E4B-BEBB-ECC62CB5F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790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6F28A-472E-4177-8D77-AD8171A1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strach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23978E-A185-4515-9927-4E4630192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/>
              <a:t>Jediným argumentem ve prospěch předkládané premisy je strach</a:t>
            </a:r>
          </a:p>
          <a:p>
            <a:endParaRPr lang="cs-CZ" dirty="0"/>
          </a:p>
          <a:p>
            <a:r>
              <a:rPr lang="cs-CZ" b="1" dirty="0"/>
              <a:t>Ve spojitosti s Covid-19 na denním pořádku</a:t>
            </a:r>
          </a:p>
          <a:p>
            <a:endParaRPr lang="cs-CZ" sz="2400" dirty="0"/>
          </a:p>
          <a:p>
            <a:r>
              <a:rPr lang="cs-CZ" sz="2400" b="1" i="1" dirty="0"/>
              <a:t>„Je nutné zabezpečit hranice České republiky. […] Protože až budou první mrtví v České republice, tak se všichni budou ptát, co jsme udělali, aby se to nestalo.“ </a:t>
            </a:r>
          </a:p>
          <a:p>
            <a:pPr marL="0" indent="0">
              <a:buNone/>
            </a:pPr>
            <a:r>
              <a:rPr lang="cs-CZ" sz="2400" b="1" i="1" dirty="0"/>
              <a:t>						(Tomio Okamura)</a:t>
            </a:r>
            <a:endParaRPr lang="cs-CZ" sz="24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0F506B-45EB-45AA-A6F8-FAACA4207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790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DD283E-08AC-4CBA-94CC-5728E4F72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Kdo byl na semináři „Jak správně argumentovat“?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9F24CCE-159C-48E9-A6C7-D2DD3F79A65D}"/>
              </a:ext>
            </a:extLst>
          </p:cNvPr>
          <p:cNvSpPr txBox="1"/>
          <p:nvPr/>
        </p:nvSpPr>
        <p:spPr>
          <a:xfrm>
            <a:off x="4508376" y="4598633"/>
            <a:ext cx="317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doc</a:t>
            </a:r>
            <a:r>
              <a:rPr lang="de-DE" b="1" dirty="0"/>
              <a:t>. </a:t>
            </a:r>
            <a:r>
              <a:rPr lang="de-DE" b="1" dirty="0" err="1"/>
              <a:t>Mgr</a:t>
            </a:r>
            <a:r>
              <a:rPr lang="de-DE" b="1" dirty="0"/>
              <a:t>. Martin Schmidt, PhD</a:t>
            </a:r>
            <a:r>
              <a:rPr lang="cs-CZ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954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D9264-121D-4C9D-AF75-EFA76CD08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normalitu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1837AC-48B8-4D69-86EE-DE79E7D61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sz="3200" b="1" dirty="0">
                <a:effectLst/>
              </a:rPr>
              <a:t>Mluvčí uvádí, že něco je správné, protože je to „normální“, popřípadě špatné, protože to je „nenormální“.</a:t>
            </a:r>
          </a:p>
          <a:p>
            <a:endParaRPr lang="cs-CZ" sz="3200" b="1" dirty="0"/>
          </a:p>
          <a:p>
            <a:r>
              <a:rPr lang="cs-CZ" sz="3200" b="1" dirty="0">
                <a:effectLst/>
              </a:rPr>
              <a:t>Může docházet k vymýšlení vlastních norem</a:t>
            </a:r>
          </a:p>
          <a:p>
            <a:endParaRPr lang="cs-CZ" sz="1800" dirty="0"/>
          </a:p>
          <a:p>
            <a:r>
              <a:rPr lang="cs-CZ" sz="2400" b="1" i="1" dirty="0"/>
              <a:t>„Proč radši neděláš nějakou normální práci, jako je třeba automechanik? Není normální se snažit vydělat nic neděláním na internetu.“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BC5A3D-2452-41F5-8ACB-DE0338C23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790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9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97BDC-39C5-46C6-888C-A0DA877F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Post hoc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602FA2-1C7B-4266-9E7D-775D9F91E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uvádí, že následnost dvou jevů znamená, že jeden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způsobuje či ovlivňuje druhý (že následnost implikuje kauzalitu).</a:t>
            </a:r>
          </a:p>
          <a:p>
            <a:endParaRPr lang="cs-CZ" sz="4000" b="1" dirty="0"/>
          </a:p>
          <a:p>
            <a:endParaRPr lang="cs-CZ" sz="4000" b="1" dirty="0"/>
          </a:p>
          <a:p>
            <a:r>
              <a:rPr lang="cs-CZ" sz="2400" b="1" dirty="0"/>
              <a:t>„Od toho, co jsme přijal tento zákon, tak se ekonomika výrazně zhoršila. Takže tento zákon poničil naši ekonomiku!“</a:t>
            </a:r>
            <a:endParaRPr lang="cs-CZ" sz="36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7AC0BD-8A14-4DC5-8FF0-0CE35D6A6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6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667AB-694C-4E3A-B24E-20329D43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lichotky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6EC59B-6745-49A0-B34B-543277B76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používá irelevantní lichotky, aby si získal publikum na svoji stranu, nebo spolu s lichotkami podsunul argument, který spolu s nimi bude akceptován.</a:t>
            </a:r>
          </a:p>
          <a:p>
            <a:endParaRPr lang="cs-CZ" b="1" dirty="0"/>
          </a:p>
          <a:p>
            <a:r>
              <a:rPr lang="cs-CZ" b="1" dirty="0">
                <a:effectLst/>
              </a:rPr>
              <a:t>Argument je předložen tak, že jeho nepřijetí odebírá pozitivní vlastnost nebo přidává negativní vlastnost tomu, do jej nepřijal.</a:t>
            </a:r>
          </a:p>
          <a:p>
            <a:endParaRPr lang="cs-CZ" sz="1800" dirty="0"/>
          </a:p>
          <a:p>
            <a:r>
              <a:rPr lang="cs-CZ" sz="2400" b="1" i="1" dirty="0"/>
              <a:t>„Inteligentní studenti, samozřejmě poznají faul, jako je tento, když ho vidí.“</a:t>
            </a:r>
          </a:p>
        </p:txBody>
      </p:sp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3F540B99-BA55-451C-A900-96817B009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EA6A08-9207-498F-AC55-9D22948E5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Logický kruh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B55463-F2CA-4530-9455-7CC970647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</a:rPr>
              <a:t>Mluvčí tvoří závěr na základě logické premisy, která vychází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z onoho závěru.</a:t>
            </a:r>
            <a:endParaRPr lang="cs-CZ" b="1" dirty="0"/>
          </a:p>
          <a:p>
            <a:endParaRPr lang="cs-CZ" dirty="0"/>
          </a:p>
          <a:p>
            <a:r>
              <a:rPr lang="cs-CZ" b="1" dirty="0"/>
              <a:t>Závěr se současně důkazem sám sebe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2400" b="1" dirty="0"/>
              <a:t>„Víme, že Bible je slovo Boží, protože se to píše v Bibli.“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B7D798-05CC-4D72-81E2-0B4B3CD7F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5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EC175-5DD0-472F-A3CC-EF63647B1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Střed pozornosti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55D345-DE81-4C03-B375-4B7B23A66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905"/>
            <a:ext cx="10515600" cy="4351338"/>
          </a:xfrm>
        </p:spPr>
        <p:txBody>
          <a:bodyPr>
            <a:normAutofit/>
          </a:bodyPr>
          <a:lstStyle/>
          <a:p>
            <a:r>
              <a:rPr lang="cs-CZ" b="1" dirty="0">
                <a:effectLst/>
              </a:rPr>
              <a:t>Mluvčí učiní závěr o někom či něčem jen na základě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aspektů, které jsou výrazné či ve středu pozornosti.</a:t>
            </a:r>
            <a:endParaRPr lang="cs-CZ" sz="4000" b="1" dirty="0"/>
          </a:p>
          <a:p>
            <a:endParaRPr lang="cs-CZ" dirty="0"/>
          </a:p>
          <a:p>
            <a:r>
              <a:rPr lang="cs-CZ" b="1" dirty="0"/>
              <a:t>Ostatní vlastnosti jsou ignorovány</a:t>
            </a:r>
          </a:p>
          <a:p>
            <a:endParaRPr lang="cs-CZ" dirty="0"/>
          </a:p>
          <a:p>
            <a:r>
              <a:rPr lang="cs-CZ" sz="2400" b="1" dirty="0"/>
              <a:t>„Já bych do letadla ani nevlezl, vždyť padají jako hrušky, podívej se do zpráv!“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3000" b="1" dirty="0"/>
              <a:t>Šuplíkový efekt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D07F23-4B11-4189-BDFA-5921AC6F6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E2BB20-1AB4-4D71-8EE2-885789A9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zkušenost/Apel na věk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0592B3-1E4E-4088-9654-24C152361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effectLst/>
              </a:rPr>
              <a:t>Mluvčí vychází z předpokladu, že mluvčí bez osobní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zkušenosti s danou situací o ní nemá právo mluvit.</a:t>
            </a:r>
          </a:p>
          <a:p>
            <a:endParaRPr lang="cs-CZ" b="1" dirty="0"/>
          </a:p>
          <a:p>
            <a:r>
              <a:rPr lang="cs-CZ" b="1" dirty="0"/>
              <a:t>Mluvčí je příliš mladý na to, aby jeho argument  </a:t>
            </a:r>
            <a:br>
              <a:rPr lang="cs-CZ" b="1" dirty="0"/>
            </a:br>
            <a:r>
              <a:rPr lang="cs-CZ" b="1" dirty="0"/>
              <a:t>mohl mít váhu</a:t>
            </a:r>
          </a:p>
          <a:p>
            <a:endParaRPr lang="cs-CZ" b="1" dirty="0"/>
          </a:p>
          <a:p>
            <a:r>
              <a:rPr lang="cs-CZ" sz="2400" b="1" dirty="0"/>
              <a:t>„Jak můžete tvrdit, že komunismus byl špatný? Vždyť jste v té době ještě nebyli na světě!“</a:t>
            </a:r>
          </a:p>
          <a:p>
            <a:endParaRPr lang="cs-CZ" sz="2400" b="1" dirty="0"/>
          </a:p>
          <a:p>
            <a:r>
              <a:rPr lang="cs-CZ" b="1" dirty="0"/>
              <a:t>Věk nijak nesouvisí s váhou či pravdivostní argumentu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551D286-CF2A-4473-BB47-0D10806F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B7D5A08-A20F-4755-B1C6-0073118FA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2193271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4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71E40-F992-48DD-A754-918719DF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Důkaz svobodou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460239-C2D4-4ED9-92A4-FACE23389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chybně využívá svobody slova k obhájení svých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postojů, nebo k diskreditaci postojů oponenta.</a:t>
            </a:r>
          </a:p>
          <a:p>
            <a:endParaRPr lang="cs-CZ" b="1" dirty="0"/>
          </a:p>
          <a:p>
            <a:r>
              <a:rPr lang="cs-CZ" b="1" dirty="0"/>
              <a:t>Chybí relevantní důkazy</a:t>
            </a:r>
          </a:p>
          <a:p>
            <a:endParaRPr lang="cs-CZ" dirty="0"/>
          </a:p>
          <a:p>
            <a:r>
              <a:rPr lang="pt-BR" sz="2400" b="1" i="1" dirty="0"/>
              <a:t>„Já mám právo tohle říkat!“</a:t>
            </a:r>
            <a:endParaRPr lang="cs-CZ" sz="2400" b="1" i="1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71C24C39-4311-4BFF-9002-8B0BECEB0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864FF-B4AA-4069-863F-F3882463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Žádný pravý Skot!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EA28E5-02C0-4A00-8FD2-298A87B71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effectLst/>
              </a:rPr>
              <a:t>Mluvčí uvádí, že někdo není součástí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určité množiny, protože nesplňuje jeho vlastní definici dané množiny</a:t>
            </a:r>
            <a:r>
              <a:rPr lang="cs-CZ" sz="1800" b="1" dirty="0"/>
              <a:t>.</a:t>
            </a:r>
          </a:p>
          <a:p>
            <a:endParaRPr lang="cs-CZ" sz="1800" b="1" dirty="0">
              <a:effectLst/>
            </a:endParaRPr>
          </a:p>
          <a:p>
            <a:r>
              <a:rPr lang="cs-CZ" b="1" dirty="0">
                <a:effectLst/>
              </a:rPr>
              <a:t>Snažím-li se dokázat, </a:t>
            </a:r>
            <a:r>
              <a:rPr lang="cs-CZ" b="1" dirty="0"/>
              <a:t>že nějaká skupina lidi něco nedělá, pak důkazy o opaku odvrhnu s tím, že tito lidé nejsou „pravou“ součástí skupiny</a:t>
            </a:r>
            <a:endParaRPr lang="cs-CZ" dirty="0">
              <a:effectLst/>
            </a:endParaRPr>
          </a:p>
          <a:p>
            <a:endParaRPr lang="cs-CZ" sz="1800" dirty="0"/>
          </a:p>
          <a:p>
            <a:endParaRPr lang="cs-CZ" sz="1800" dirty="0"/>
          </a:p>
          <a:p>
            <a:r>
              <a:rPr lang="cs-CZ" dirty="0"/>
              <a:t>„</a:t>
            </a:r>
            <a:r>
              <a:rPr lang="cs-CZ" sz="2400" b="1" dirty="0"/>
              <a:t>Žádný Skot by si neocukroval svoji ovesnou kaši.“</a:t>
            </a:r>
            <a:br>
              <a:rPr lang="cs-CZ" sz="2400" b="1" dirty="0"/>
            </a:br>
            <a:r>
              <a:rPr lang="cs-CZ" sz="2400" b="1" dirty="0"/>
              <a:t>„Můj strýc </a:t>
            </a:r>
            <a:r>
              <a:rPr lang="cs-CZ" sz="2400" b="1" dirty="0" err="1"/>
              <a:t>Angus</a:t>
            </a:r>
            <a:r>
              <a:rPr lang="cs-CZ" sz="2400" b="1" dirty="0"/>
              <a:t> je Skot a cukruje si svoji ovesnou kaši.“</a:t>
            </a:r>
            <a:br>
              <a:rPr lang="cs-CZ" sz="2400" b="1" dirty="0"/>
            </a:br>
            <a:r>
              <a:rPr lang="cs-CZ" sz="2400" b="1" dirty="0"/>
              <a:t>„Žádný </a:t>
            </a:r>
            <a:r>
              <a:rPr lang="cs-CZ" sz="2400" b="1" i="1" dirty="0"/>
              <a:t>pravý </a:t>
            </a:r>
            <a:r>
              <a:rPr lang="cs-CZ" sz="2400" b="1" dirty="0"/>
              <a:t>Skot by si neocukroval svoji ovesnou kaši.“</a:t>
            </a:r>
            <a:endParaRPr lang="cs-CZ" b="1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2A4DB475-DA4C-4925-B34A-BFE0C070A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13A88-0C50-40F1-9530-2D7083B0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Falešné dilema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DD2C32-5E24-45C4-8D36-8C452E40C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presentuje pouze dvě protikladné možnosti (i v případě, že jich existuje více) a alternativy (úmyslně) zamlčuje.</a:t>
            </a:r>
          </a:p>
          <a:p>
            <a:endParaRPr lang="cs-CZ" sz="4000" b="1" dirty="0"/>
          </a:p>
          <a:p>
            <a:endParaRPr lang="cs-CZ" sz="4000" b="1" dirty="0"/>
          </a:p>
          <a:p>
            <a:r>
              <a:rPr lang="cs-CZ" sz="2400" b="1" i="1" dirty="0"/>
              <a:t>„Musíme snížit rozpočet zdravotnictví, protože se jinak budeme nadále zadlužovat…“</a:t>
            </a:r>
            <a:endParaRPr lang="cs-CZ" sz="3600" b="1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629552-1D0A-428D-9BDE-2D9B91F1B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4" y="37906"/>
            <a:ext cx="192619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2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536C6-D11B-47F4-B66F-0B3181F14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Zavádějící dramatizace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DC8309-D598-41D0-ADD9-B9AE74323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popisuje ojedinělé události (nebo jen jednu) dramaticky, živě a detailně, za účelem vytvoření dojmu, že se jedná o obvyklý jev.</a:t>
            </a:r>
          </a:p>
          <a:p>
            <a:endParaRPr lang="cs-CZ" sz="4000" b="1" dirty="0"/>
          </a:p>
          <a:p>
            <a:r>
              <a:rPr lang="cs-CZ" sz="2400" b="1" i="1" dirty="0"/>
              <a:t>„V Praze žije kluk, je mu 10 let, bydlí na ulici a prodává drogy, aby vůbec zůstal na živu. V Karlových varech chodí po ulici osmnáctiletá dívka, na sobě má koženou bundu, podvazky, v ruce drží černou kabelku. Je to prostitutka, která uživí sotva sebe, natož svoji roční dceru. Když jsem to viděl, podlomily se mi kolena a smutkem jsem nemohl ani mluvit. České děti jsou na tom hodně špatně.“</a:t>
            </a:r>
            <a:endParaRPr lang="cs-CZ" sz="3600" b="1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15FAD1-14EE-4E11-9DAC-295CD4D0E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094" y="127321"/>
            <a:ext cx="198970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F7CF9-8E31-4CA9-85AB-351CBF3D7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Argumenty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2D98AE-0808-4FA2-AA25-809DCBE91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Co je argument?</a:t>
            </a:r>
          </a:p>
          <a:p>
            <a:pPr lvl="1"/>
            <a:r>
              <a:rPr lang="cs-CZ" b="1" dirty="0"/>
              <a:t>Oznamovací věta, resp. série dvou nebo více oznamovacích vět</a:t>
            </a:r>
          </a:p>
          <a:p>
            <a:pPr marL="457200" lvl="1" indent="0">
              <a:buNone/>
            </a:pPr>
            <a:endParaRPr lang="cs-CZ" b="1" dirty="0"/>
          </a:p>
          <a:p>
            <a:r>
              <a:rPr lang="cs-CZ" b="1" dirty="0"/>
              <a:t>Souvislost mezi jazykovými schopnostmi a schopností argumentace</a:t>
            </a:r>
          </a:p>
          <a:p>
            <a:pPr lvl="1"/>
            <a:r>
              <a:rPr lang="cs-CZ" b="1" dirty="0"/>
              <a:t>Jazykové schopnosti do jisté míry podmiňují schopnosti argumentační</a:t>
            </a:r>
          </a:p>
          <a:p>
            <a:pPr lvl="1"/>
            <a:r>
              <a:rPr lang="cs-CZ" b="1" dirty="0"/>
              <a:t>Jazyk podmiňuje myšlení</a:t>
            </a:r>
          </a:p>
          <a:p>
            <a:pPr lvl="2"/>
            <a:r>
              <a:rPr lang="cs-CZ" b="1" dirty="0"/>
              <a:t>Jestliže neznám jazyk konkrétního oboru v podstatě nelze o dané věci argumentovat</a:t>
            </a:r>
          </a:p>
          <a:p>
            <a:pPr lvl="2"/>
            <a:r>
              <a:rPr lang="cs-CZ" b="1" dirty="0"/>
              <a:t>A stejně tak nejsem schopný kriticky hodnotit informace v daném jazyce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315D5-343F-44A4-8716-60CEF711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Apel na nevědomost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A986E8-8FF3-47C0-B8FD-7F68A957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>
              <a:effectLst/>
            </a:endParaRPr>
          </a:p>
          <a:p>
            <a:r>
              <a:rPr lang="cs-CZ" b="1" dirty="0">
                <a:effectLst/>
              </a:rPr>
              <a:t>Mluvčí tvrdí, že tvrzení je pravdivé, protože ho zatím nikdo nevyvrátil; nebo naopak, že je nepravdivé, protože ho zatím nikdo nepotvrdil.</a:t>
            </a:r>
          </a:p>
          <a:p>
            <a:endParaRPr lang="cs-CZ" sz="1800" dirty="0"/>
          </a:p>
          <a:p>
            <a:r>
              <a:rPr lang="cs-CZ" b="1" dirty="0"/>
              <a:t>Přesouvá důkazní břemeno</a:t>
            </a:r>
          </a:p>
          <a:p>
            <a:endParaRPr lang="cs-CZ" b="1" dirty="0"/>
          </a:p>
          <a:p>
            <a:endParaRPr lang="cs-CZ" b="1" dirty="0"/>
          </a:p>
          <a:p>
            <a:r>
              <a:rPr lang="cs-CZ" sz="2400" b="1" i="1" dirty="0"/>
              <a:t>„Nikdo nedokázal existenci Boha, takže je jasné, že neexistuje.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65A114-86B0-4F0D-84E7-AF35D45C9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86" y="125128"/>
            <a:ext cx="199131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346AF-782F-49C3-8A27-B2DB6230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Ignorování společné příčiny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6E5E04-9EFE-48B4-98DA-6FB47A5EC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uvádí, že jedna událost způsobila druhou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(domino efekt), i když obě události mohla způsobit jiná třetí příčina.</a:t>
            </a:r>
          </a:p>
          <a:p>
            <a:endParaRPr lang="cs-CZ" sz="4000" b="1" dirty="0"/>
          </a:p>
          <a:p>
            <a:r>
              <a:rPr lang="cs-CZ" sz="2400" b="1" i="1" dirty="0"/>
              <a:t>„Tomáš se probudil s horečkou. O pár hodin později se na jeho kůži objevily červené skvrny. Tomáš usoudil, že skvrny způsobila horečka.“</a:t>
            </a:r>
            <a:endParaRPr lang="cs-CZ" sz="3600" b="1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01AC3C-C176-4D72-A978-BB0817B60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4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3AEF25-D1A0-4539-A41F-1B3DBA161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Popření</a:t>
            </a:r>
            <a:r>
              <a:rPr lang="cs-CZ" dirty="0"/>
              <a:t> </a:t>
            </a:r>
            <a:r>
              <a:rPr lang="cs-CZ" b="1" dirty="0"/>
              <a:t>příčiny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D7F64E-CC69-4D00-8AF3-6028F92F9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popírá, že důsledek může existovat, pokud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neexistuje jedna konkrétní příčina.</a:t>
            </a:r>
          </a:p>
          <a:p>
            <a:pPr marL="0" indent="0">
              <a:buNone/>
            </a:pPr>
            <a:endParaRPr lang="cs-CZ" sz="4000" b="1" dirty="0"/>
          </a:p>
          <a:p>
            <a:r>
              <a:rPr lang="cs-CZ" b="1" dirty="0"/>
              <a:t>Ostatní možné příčiny jsou ignorovány</a:t>
            </a:r>
          </a:p>
          <a:p>
            <a:endParaRPr lang="cs-CZ" sz="4000" b="1" dirty="0"/>
          </a:p>
          <a:p>
            <a:r>
              <a:rPr lang="cs-CZ" sz="2400" b="1" i="1" dirty="0"/>
              <a:t>„Když získáš titul, tak dostaneš dobrou práci. Když nezískáš titul, tak dobrou práci mít nebudeš.“</a:t>
            </a:r>
            <a:endParaRPr lang="cs-CZ" sz="3600" b="1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D44D40-9CAB-486C-B58E-C569C06F3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40B77-F758-4101-B232-443068273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Zbrklé zobecnění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DBE3B6-12E7-4350-A75E-B245C9340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>
              <a:effectLst/>
            </a:endParaRPr>
          </a:p>
          <a:p>
            <a:r>
              <a:rPr lang="cs-CZ" b="1" dirty="0">
                <a:effectLst/>
              </a:rPr>
              <a:t>Mluvčí vytvoří obecný závěr na základě příliš malého či bezvýznamného vzorku.</a:t>
            </a:r>
            <a:endParaRPr lang="cs-CZ" sz="4000" b="1" dirty="0"/>
          </a:p>
          <a:p>
            <a:endParaRPr lang="cs-CZ" dirty="0"/>
          </a:p>
          <a:p>
            <a:endParaRPr lang="cs-CZ" b="1" dirty="0"/>
          </a:p>
          <a:p>
            <a:endParaRPr lang="cs-CZ" dirty="0"/>
          </a:p>
          <a:p>
            <a:r>
              <a:rPr lang="cs-CZ" sz="2400" b="1" i="1" dirty="0"/>
              <a:t>„Přátelé, výroky německé ministryně obrany jsem zděšen! To opravdu chtějí další válku?“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C4B53F9B-736E-4347-A7A9-3D2BDA5BC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9EEEF-7971-4E0F-BD6C-70E79032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Unáhlený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A3980C-2303-4039-ABA0-87646105B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effectLst/>
              </a:rPr>
              <a:t>Mluvčí vytváří závěr bez dostatečného zvážení všech 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podstatných a snadno dostupných důkazů a okolností.</a:t>
            </a:r>
          </a:p>
          <a:p>
            <a:endParaRPr lang="cs-CZ" sz="4000" b="1" dirty="0"/>
          </a:p>
          <a:p>
            <a:r>
              <a:rPr lang="cs-CZ" b="1" dirty="0"/>
              <a:t>Dá se považovat za nadřazený pro množství jiných faulů</a:t>
            </a:r>
          </a:p>
          <a:p>
            <a:endParaRPr lang="cs-CZ" b="1" dirty="0"/>
          </a:p>
          <a:p>
            <a:r>
              <a:rPr lang="cs-CZ" b="1" dirty="0"/>
              <a:t>Je velmi častý</a:t>
            </a:r>
          </a:p>
          <a:p>
            <a:endParaRPr lang="cs-CZ" b="1" dirty="0"/>
          </a:p>
          <a:p>
            <a:r>
              <a:rPr lang="cs-CZ" b="1" dirty="0"/>
              <a:t>Systém 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FA1586-1FD7-4E02-9D9E-73249C4A0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6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9814B-C4FA-4E37-A95E-BFB6ACA0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Sloučení společnou vlastností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38C434-713B-4024-B170-22AC808FF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</a:rPr>
              <a:t>Mluvčí vyvozuje totožný závěr o dvou věcech na základě jedné společné vlastnosti</a:t>
            </a:r>
            <a:endParaRPr lang="cs-CZ" b="1" dirty="0"/>
          </a:p>
          <a:p>
            <a:endParaRPr lang="cs-CZ" dirty="0"/>
          </a:p>
          <a:p>
            <a:r>
              <a:rPr lang="cs-CZ" b="1" dirty="0"/>
              <a:t>Založené na předpokladu, že jediná společná vlastnost stačí k tomu, aby dvě věci byly považovány za totéž</a:t>
            </a:r>
          </a:p>
          <a:p>
            <a:endParaRPr lang="cs-CZ" dirty="0"/>
          </a:p>
          <a:p>
            <a:r>
              <a:rPr lang="cs-CZ" sz="2400" b="1" dirty="0"/>
              <a:t>PYNE: „Myslím, že dlouhé vlasy z vás dělají holku.“</a:t>
            </a:r>
          </a:p>
          <a:p>
            <a:r>
              <a:rPr lang="cs-CZ" sz="2400" b="1" dirty="0"/>
              <a:t>ZAPPA: „Myslím, že dřevěná noha z vás dělá stůl.“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003271-3A38-4492-A437-83A1AB91D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800" y="365125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1E5B7-6B1C-474E-9722-2EA0ADED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Poznáte druh argumentačního faulu?</a:t>
            </a:r>
          </a:p>
        </p:txBody>
      </p:sp>
    </p:spTree>
    <p:extLst>
      <p:ext uri="{BB962C8B-B14F-4D97-AF65-F5344CB8AC3E}">
        <p14:creationId xmlns:p14="http://schemas.microsoft.com/office/powerpoint/2010/main" val="1317157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BD80A4-6311-48AF-90C0-DA4529EFE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725"/>
            <a:ext cx="10515600" cy="6121171"/>
          </a:xfrm>
        </p:spPr>
        <p:txBody>
          <a:bodyPr>
            <a:normAutofit/>
          </a:bodyPr>
          <a:lstStyle/>
          <a:p>
            <a:r>
              <a:rPr lang="cs-CZ" b="1" i="1" dirty="0"/>
              <a:t>„Jen absolutní idiot by si myslel, že očkování proti Covidu-19 je bezpečné, když existuje tak velké množství lidí, kterým právě toto očkování způsobilo tak velké zdravotní komplikace.“</a:t>
            </a:r>
          </a:p>
          <a:p>
            <a:endParaRPr lang="cs-CZ" b="1" i="1" dirty="0"/>
          </a:p>
          <a:p>
            <a:r>
              <a:rPr lang="cs-CZ" b="1" i="1" dirty="0"/>
              <a:t>„[…]brání tradiční hodnoty a normální svět a jasně vystupuje proti totalitní politické korektnosti, multikulturalismu, zvrácené teorii genderu, pozitivní diskriminaci či propagaci ideologie homosexualismu, která pro homosexuály vyžaduje privilegia a adoraci. Uděláme vše pro to, aby se podobné zvrácenosti jako na „liberálně-demokratickém“ Západě neděly i u nás. Braňte prosím normální svět s námi.“</a:t>
            </a:r>
          </a:p>
          <a:p>
            <a:endParaRPr lang="cs-CZ" b="1" i="1" dirty="0"/>
          </a:p>
          <a:p>
            <a:r>
              <a:rPr lang="cs-CZ" b="1" i="1" dirty="0"/>
              <a:t>„Dokažte mi, že nemám  pravdu!“</a:t>
            </a:r>
          </a:p>
        </p:txBody>
      </p:sp>
    </p:spTree>
    <p:extLst>
      <p:ext uri="{BB962C8B-B14F-4D97-AF65-F5344CB8AC3E}">
        <p14:creationId xmlns:p14="http://schemas.microsoft.com/office/powerpoint/2010/main" val="25235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DE155E-CFC3-4635-AE3D-6DCCE5FDD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8263"/>
            <a:ext cx="10515600" cy="5748700"/>
          </a:xfrm>
        </p:spPr>
        <p:txBody>
          <a:bodyPr>
            <a:normAutofit lnSpcReduction="10000"/>
          </a:bodyPr>
          <a:lstStyle/>
          <a:p>
            <a:r>
              <a:rPr lang="cs-CZ" sz="2800" b="1" i="1" dirty="0"/>
              <a:t>„Pokud zlegalizujeme marihuanu, hned budou chtít všichni zlegalizovat i heroin a další drogy.“</a:t>
            </a:r>
          </a:p>
          <a:p>
            <a:endParaRPr lang="cs-CZ" sz="2800" b="1" i="1" dirty="0"/>
          </a:p>
          <a:p>
            <a:r>
              <a:rPr lang="cs-CZ" b="1" i="1" dirty="0"/>
              <a:t>„Byls v Rusku? Nebyl. Je ti padesát? Není. Tak mi neraď.“</a:t>
            </a:r>
          </a:p>
          <a:p>
            <a:endParaRPr lang="cs-CZ" b="1" i="1" dirty="0"/>
          </a:p>
          <a:p>
            <a:r>
              <a:rPr lang="cs-CZ" b="1" i="1" dirty="0"/>
              <a:t>„Experti se shodují, že hraní počítačových her má negativní vliv na psychiku člověka.“</a:t>
            </a:r>
          </a:p>
          <a:p>
            <a:endParaRPr lang="cs-CZ" b="1" i="1" dirty="0"/>
          </a:p>
          <a:p>
            <a:r>
              <a:rPr lang="cs-CZ" b="1" i="1" dirty="0"/>
              <a:t>„Nemůžete tvrdit, že zavedení daného zákona byla chyba. Zatím pro to neexistují důkazy.“</a:t>
            </a:r>
          </a:p>
          <a:p>
            <a:r>
              <a:rPr lang="cs-CZ" b="1" i="1" dirty="0"/>
              <a:t>„Můžu tvrdit co chci. Nikdo mi nemůže upřít právo na můj názor.“</a:t>
            </a:r>
          </a:p>
          <a:p>
            <a:endParaRPr lang="cs-CZ" b="1" i="1" dirty="0"/>
          </a:p>
          <a:p>
            <a:r>
              <a:rPr lang="pl-PL" b="1" i="1" dirty="0"/>
              <a:t>„Kdo nepřijde na demonstraci, ten podporuje vládu.“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230485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EE7D64-860A-4BA6-B56B-7C538B43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072"/>
            <a:ext cx="10515600" cy="6325386"/>
          </a:xfrm>
        </p:spPr>
        <p:txBody>
          <a:bodyPr/>
          <a:lstStyle/>
          <a:p>
            <a:r>
              <a:rPr lang="pl-PL" b="1" i="1" dirty="0"/>
              <a:t>„Ženský za volantem, fakt! Zrovna dneska do mě jedna málem nabourala!“</a:t>
            </a:r>
          </a:p>
          <a:p>
            <a:endParaRPr lang="pl-PL" b="1" i="1" dirty="0"/>
          </a:p>
          <a:p>
            <a:r>
              <a:rPr lang="pl-PL" b="1" i="1" dirty="0"/>
              <a:t>„Všichni Brňáci na Vánočních trzích pijí Turbomošt.”</a:t>
            </a:r>
          </a:p>
          <a:p>
            <a:r>
              <a:rPr lang="pl-PL" b="1" i="1" dirty="0"/>
              <a:t>„Já ale Turbomošt nepiju.”</a:t>
            </a:r>
          </a:p>
          <a:p>
            <a:r>
              <a:rPr lang="pl-PL" b="1" i="1" dirty="0"/>
              <a:t>„No jo, to jsou ty náplavy.”</a:t>
            </a:r>
          </a:p>
          <a:p>
            <a:endParaRPr lang="pl-PL" b="1" i="1" dirty="0"/>
          </a:p>
          <a:p>
            <a:r>
              <a:rPr lang="pl-PL" b="1" i="1" dirty="0"/>
              <a:t>„Pro partnerství dvou lidí stejného pohlaví, by se mělo zvolit jiné označení, než ´manželství.´”</a:t>
            </a:r>
          </a:p>
          <a:p>
            <a:r>
              <a:rPr lang="pl-PL" b="1" i="1" dirty="0"/>
              <a:t>„Tím chcete říct, že homosexuální páry nemají nárok na plnohodnotné soužití, se všemi právními aspekty tak, jak je tomu </a:t>
            </a:r>
            <a:br>
              <a:rPr lang="pl-PL" b="1" i="1" dirty="0"/>
            </a:br>
            <a:r>
              <a:rPr lang="pl-PL" b="1" i="1" dirty="0"/>
              <a:t>u partnerství muže a ženy?”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16325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DC4F7-BC46-4324-91E8-68988265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Diskuse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8CC915-2EEE-4620-B942-D1DCB1B9E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Série argumentů a protiargumentů</a:t>
            </a:r>
          </a:p>
          <a:p>
            <a:endParaRPr lang="cs-CZ" b="1" dirty="0"/>
          </a:p>
          <a:p>
            <a:r>
              <a:rPr lang="cs-CZ" b="1" dirty="0"/>
              <a:t>Kde je diskuse vhodná?</a:t>
            </a:r>
          </a:p>
          <a:p>
            <a:pPr lvl="1"/>
            <a:r>
              <a:rPr lang="cs-CZ" b="1" dirty="0"/>
              <a:t>Kdekoliv na škále mezi vědecky ověřitelnými fakty a osobními preferencemi</a:t>
            </a:r>
          </a:p>
          <a:p>
            <a:pPr lvl="1"/>
            <a:r>
              <a:rPr lang="cs-CZ" b="1" dirty="0"/>
              <a:t>Existují-li dvě či více možností řešení problému, kdy ani jedna není ideální</a:t>
            </a:r>
          </a:p>
          <a:p>
            <a:pPr lvl="1"/>
            <a:r>
              <a:rPr lang="cs-CZ" b="1" dirty="0"/>
              <a:t>Obě strany musí být ochotné naslouchat argumentům protistrany</a:t>
            </a:r>
          </a:p>
          <a:p>
            <a:pPr lvl="1"/>
            <a:r>
              <a:rPr lang="cs-CZ" b="1" dirty="0"/>
              <a:t>Je nutné být „na stejné vlně“</a:t>
            </a:r>
          </a:p>
          <a:p>
            <a:pPr lvl="2" algn="just"/>
            <a:r>
              <a:rPr lang="cs-CZ" b="1" dirty="0"/>
              <a:t>Jestliže mezi oběma stranami panuje příliš velká neshoda, pak je diskuse neplodná</a:t>
            </a:r>
          </a:p>
        </p:txBody>
      </p:sp>
    </p:spTree>
    <p:extLst>
      <p:ext uri="{BB962C8B-B14F-4D97-AF65-F5344CB8AC3E}">
        <p14:creationId xmlns:p14="http://schemas.microsoft.com/office/powerpoint/2010/main" val="259565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BD80A4-6311-48AF-90C0-DA4529EFE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725"/>
            <a:ext cx="10515600" cy="6121171"/>
          </a:xfrm>
        </p:spPr>
        <p:txBody>
          <a:bodyPr>
            <a:normAutofit/>
          </a:bodyPr>
          <a:lstStyle/>
          <a:p>
            <a:r>
              <a:rPr lang="cs-CZ" b="1" i="1" dirty="0"/>
              <a:t>„Jen absolutní idiot by si myslel, že očkování proti Covidu-19 je bezpečné, když existuje tak velké množství lidí, kterým právě toto očkování způsobilo tak velké zdravotní komplikace.“</a:t>
            </a:r>
          </a:p>
          <a:p>
            <a:endParaRPr lang="cs-CZ" b="1" i="1" dirty="0"/>
          </a:p>
          <a:p>
            <a:r>
              <a:rPr lang="cs-CZ" b="1" i="1" dirty="0"/>
              <a:t>„[…]brání tradiční hodnoty a normální svět a jasně vystupuje proti totalitní politické korektnosti, multikulturalismu, zvrácené teorii genderu, pozitivní diskriminaci či propagaci ideologie homosexualismu, která pro homosexuály vyžaduje privilegia a adoraci. Uděláme vše pro to, aby se podobné zvrácenosti jako na „liberálně-demokratickém“ Západě neděly i u nás. Braňte prosím normální svět s námi.“</a:t>
            </a:r>
          </a:p>
          <a:p>
            <a:endParaRPr lang="cs-CZ" b="1" i="1" dirty="0"/>
          </a:p>
          <a:p>
            <a:r>
              <a:rPr lang="cs-CZ" b="1" i="1" dirty="0"/>
              <a:t>„Dokažte mi, že nemám  pravdu!“</a:t>
            </a:r>
          </a:p>
        </p:txBody>
      </p:sp>
      <p:pic>
        <p:nvPicPr>
          <p:cNvPr id="4" name="Obrázek 3" descr="Obsah obrázku text, klipart&#10;&#10;Popis byl vytvořen automaticky">
            <a:extLst>
              <a:ext uri="{FF2B5EF4-FFF2-40B4-BE49-F238E27FC236}">
                <a16:creationId xmlns:a16="http://schemas.microsoft.com/office/drawing/2014/main" id="{C605A314-A579-4AB2-B637-160E1FC7C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724026"/>
            <a:ext cx="900000" cy="90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3A4EBE-3422-4538-8004-19F59A0C7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3135310"/>
            <a:ext cx="900000" cy="90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F357AAE-EA08-4547-B8BF-62BE855D4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5433275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3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DE155E-CFC3-4635-AE3D-6DCCE5FDD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8263"/>
            <a:ext cx="10515600" cy="5748700"/>
          </a:xfrm>
        </p:spPr>
        <p:txBody>
          <a:bodyPr>
            <a:normAutofit lnSpcReduction="10000"/>
          </a:bodyPr>
          <a:lstStyle/>
          <a:p>
            <a:r>
              <a:rPr lang="cs-CZ" sz="2800" b="1" i="1" dirty="0"/>
              <a:t>„Pokud zlegalizujeme marihuanu, hned budou chtít všichni zlegalizovat i heroin a další drogy.“</a:t>
            </a:r>
          </a:p>
          <a:p>
            <a:endParaRPr lang="cs-CZ" sz="2800" b="1" i="1" dirty="0"/>
          </a:p>
          <a:p>
            <a:r>
              <a:rPr lang="cs-CZ" b="1" i="1" dirty="0"/>
              <a:t>„Byls v Rusku? Nebyl. Je ti padesát? Není. Tak mi neraď.“</a:t>
            </a:r>
          </a:p>
          <a:p>
            <a:endParaRPr lang="cs-CZ" b="1" i="1" dirty="0"/>
          </a:p>
          <a:p>
            <a:r>
              <a:rPr lang="cs-CZ" b="1" i="1" dirty="0"/>
              <a:t>„Experti se shodují, že hraní počítačových her má negativní vliv na psychiku člověka.“</a:t>
            </a:r>
          </a:p>
          <a:p>
            <a:endParaRPr lang="cs-CZ" b="1" i="1" dirty="0"/>
          </a:p>
          <a:p>
            <a:r>
              <a:rPr lang="cs-CZ" b="1" i="1" dirty="0"/>
              <a:t>„Nemůžete tvrdit, že zavedení daného zákona byla chyba. Zatím pro to neexistují důkazy.“</a:t>
            </a:r>
          </a:p>
          <a:p>
            <a:r>
              <a:rPr lang="cs-CZ" b="1" i="1" dirty="0"/>
              <a:t>„Můžu tvrdit co chci. Nikdo mi nemůže upřít právo na můj názor.“</a:t>
            </a:r>
          </a:p>
          <a:p>
            <a:endParaRPr lang="cs-CZ" b="1" i="1" dirty="0"/>
          </a:p>
          <a:p>
            <a:r>
              <a:rPr lang="pl-PL" b="1" i="1" dirty="0"/>
              <a:t>„Kdo nepřijde na demonstraci, ten podporuje vládu.“</a:t>
            </a:r>
            <a:endParaRPr lang="cs-CZ" b="1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CF1FB8-573D-46A2-B719-532A798E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428263"/>
            <a:ext cx="900000" cy="90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6606C6-82F4-4B81-9B2C-0ABB6414C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1539433"/>
            <a:ext cx="900000" cy="90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908908-8DCD-432D-BE55-A64900A0F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2650603"/>
            <a:ext cx="909783" cy="900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A34B980-3156-403B-8873-8D9394CD5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83" y="4017372"/>
            <a:ext cx="900000" cy="90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049BD18-4FEB-4358-AC1C-7C1831A0E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40" y="5488133"/>
            <a:ext cx="87554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43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EE7D64-860A-4BA6-B56B-7C538B43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072"/>
            <a:ext cx="10515600" cy="6325386"/>
          </a:xfrm>
        </p:spPr>
        <p:txBody>
          <a:bodyPr/>
          <a:lstStyle/>
          <a:p>
            <a:r>
              <a:rPr lang="pl-PL" b="1" i="1" dirty="0"/>
              <a:t>„Ženský za volantem, fakt! Zrovna dneska do mě jedna málem nabourala!“</a:t>
            </a:r>
          </a:p>
          <a:p>
            <a:endParaRPr lang="pl-PL" b="1" i="1" dirty="0"/>
          </a:p>
          <a:p>
            <a:r>
              <a:rPr lang="pl-PL" b="1" i="1" dirty="0"/>
              <a:t>„Všichni Brňáci na na vánočních trzích pijí Turbomošt.”</a:t>
            </a:r>
          </a:p>
          <a:p>
            <a:r>
              <a:rPr lang="pl-PL" b="1" i="1" dirty="0"/>
              <a:t>„Já ale Turbomošt nepiju.”</a:t>
            </a:r>
          </a:p>
          <a:p>
            <a:r>
              <a:rPr lang="pl-PL" b="1" i="1" dirty="0"/>
              <a:t>„No jo, to jsou ty náplavy.”</a:t>
            </a:r>
          </a:p>
          <a:p>
            <a:endParaRPr lang="pl-PL" b="1" i="1" dirty="0"/>
          </a:p>
          <a:p>
            <a:r>
              <a:rPr lang="pl-PL" b="1" i="1" dirty="0"/>
              <a:t>„Pro partnerství dvou lidí stejného pohlaví, by se mělo zvolit jiné označení, než ´manželství.´”</a:t>
            </a:r>
          </a:p>
          <a:p>
            <a:r>
              <a:rPr lang="pl-PL" b="1" i="1" dirty="0"/>
              <a:t>„Tím chcete říct, že homosexuální páry nemají nárok na plnohodnotné soužití, se všemi právními aspekty tak, jak je tomu </a:t>
            </a:r>
            <a:br>
              <a:rPr lang="pl-PL" b="1" i="1" dirty="0"/>
            </a:br>
            <a:r>
              <a:rPr lang="pl-PL" b="1" i="1" dirty="0"/>
              <a:t>u partnerství muže a ženy?”</a:t>
            </a:r>
            <a:endParaRPr lang="cs-CZ" b="1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39A627-88D3-4856-A88F-022BED56E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377072"/>
            <a:ext cx="900000" cy="90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654C76-C7D5-4D3B-B593-10C656D55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2118167"/>
            <a:ext cx="900000" cy="90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00A64E5-95A9-4BBD-9B85-21112C323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441031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6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611A4-8C72-416B-BC27-27271BC8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3BC3C2-D9A7-481B-A72D-60882C7F8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b="1" dirty="0"/>
              <a:t>https://bezfaulu.net/argumentacni-fauly/</a:t>
            </a:r>
          </a:p>
          <a:p>
            <a:endParaRPr lang="cs-CZ" b="1" dirty="0"/>
          </a:p>
          <a:p>
            <a:r>
              <a:rPr lang="cs-CZ" b="1" dirty="0"/>
              <a:t>https://demagog.cz/</a:t>
            </a:r>
          </a:p>
        </p:txBody>
      </p:sp>
    </p:spTree>
    <p:extLst>
      <p:ext uri="{BB962C8B-B14F-4D97-AF65-F5344CB8AC3E}">
        <p14:creationId xmlns:p14="http://schemas.microsoft.com/office/powerpoint/2010/main" val="2024956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2F3DF-E5BB-472F-8B0B-442784AB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659242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CF924-FB59-4B27-A244-E41435AE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Argumentační fauly</a:t>
            </a:r>
          </a:p>
        </p:txBody>
      </p:sp>
    </p:spTree>
    <p:extLst>
      <p:ext uri="{BB962C8B-B14F-4D97-AF65-F5344CB8AC3E}">
        <p14:creationId xmlns:p14="http://schemas.microsoft.com/office/powerpoint/2010/main" val="468160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B743B-7AC7-428A-9EB6-44F12844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Co je argumentační faul?</a:t>
            </a:r>
          </a:p>
        </p:txBody>
      </p:sp>
    </p:spTree>
    <p:extLst>
      <p:ext uri="{BB962C8B-B14F-4D97-AF65-F5344CB8AC3E}">
        <p14:creationId xmlns:p14="http://schemas.microsoft.com/office/powerpoint/2010/main" val="3709769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C3B9D-5B75-4231-AFAF-55E3946A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 definice: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1036F1-8B93-479A-BF54-D16F03647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333333"/>
                </a:solidFill>
                <a:effectLst/>
              </a:rPr>
              <a:t>Argumentační fauly (neboli řečnické triky, argumentační klamy apod.) jsou v diskuzi používány za účelem přesvědčení oponenta či publika o správnosti tvrzení mluvčího </a:t>
            </a:r>
            <a:r>
              <a:rPr lang="cs-CZ" b="1" u="sng" dirty="0">
                <a:solidFill>
                  <a:srgbClr val="333333"/>
                </a:solidFill>
                <a:effectLst/>
              </a:rPr>
              <a:t>bez ohledu na logickou platnost</a:t>
            </a:r>
            <a:r>
              <a:rPr lang="cs-CZ" b="1" dirty="0">
                <a:solidFill>
                  <a:srgbClr val="333333"/>
                </a:solidFill>
                <a:effectLst/>
              </a:rPr>
              <a:t> samotných argumentů. </a:t>
            </a:r>
          </a:p>
          <a:p>
            <a:endParaRPr lang="cs-CZ" b="1" dirty="0">
              <a:solidFill>
                <a:srgbClr val="333333"/>
              </a:solidFill>
            </a:endParaRPr>
          </a:p>
          <a:p>
            <a:r>
              <a:rPr lang="cs-CZ" b="1" dirty="0">
                <a:solidFill>
                  <a:srgbClr val="333333"/>
                </a:solidFill>
                <a:effectLst/>
              </a:rPr>
              <a:t>Některé fauly jsou úmyslné, jiných se může mluvčí dopustit omylem (například kvůli vlivu</a:t>
            </a:r>
            <a:r>
              <a:rPr lang="cs-CZ" b="1" dirty="0"/>
              <a:t> kognitivních zkreslení</a:t>
            </a:r>
            <a:r>
              <a:rPr lang="cs-CZ" b="1" dirty="0">
                <a:solidFill>
                  <a:srgbClr val="000000"/>
                </a:solidFill>
                <a:effectLst/>
              </a:rPr>
              <a:t>).</a:t>
            </a:r>
            <a:r>
              <a:rPr lang="cs-CZ" b="1" dirty="0"/>
              <a:t> </a:t>
            </a:r>
            <a:r>
              <a:rPr lang="cs-CZ" b="1" dirty="0">
                <a:solidFill>
                  <a:srgbClr val="333333"/>
                </a:solidFill>
                <a:effectLst/>
              </a:rPr>
              <a:t>Úmyslné fauly bývají často součástí určité </a:t>
            </a:r>
            <a:r>
              <a:rPr lang="cs-CZ" b="1" i="1" u="sng" dirty="0">
                <a:solidFill>
                  <a:srgbClr val="333333"/>
                </a:solidFill>
                <a:effectLst/>
              </a:rPr>
              <a:t>propagandy</a:t>
            </a:r>
            <a:r>
              <a:rPr lang="cs-CZ" b="1" dirty="0">
                <a:solidFill>
                  <a:srgbClr val="333333"/>
                </a:solidFill>
                <a:effectLst/>
              </a:rPr>
              <a:t> a využívají je ke své argumentaci manipulátoři.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270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04CA6-3CD2-4746-97FB-09B3F919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Kolik různých argumentačních faulů existuje?</a:t>
            </a:r>
          </a:p>
        </p:txBody>
      </p:sp>
    </p:spTree>
    <p:extLst>
      <p:ext uri="{BB962C8B-B14F-4D97-AF65-F5344CB8AC3E}">
        <p14:creationId xmlns:p14="http://schemas.microsoft.com/office/powerpoint/2010/main" val="494565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EDEE74-78E5-403B-8734-A2051DBC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Asi jako Blanických rytířů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C22896-4F79-4477-A1C8-563D8E4E4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https://bezfaulu.net/argumentacni-fauly/</a:t>
            </a:r>
          </a:p>
        </p:txBody>
      </p:sp>
      <p:pic>
        <p:nvPicPr>
          <p:cNvPr id="4" name="Počet argumentačních faulů">
            <a:hlinkClick r:id="" action="ppaction://media"/>
            <a:extLst>
              <a:ext uri="{FF2B5EF4-FFF2-40B4-BE49-F238E27FC236}">
                <a16:creationId xmlns:a16="http://schemas.microsoft.com/office/drawing/2014/main" id="{0FAC7226-BC18-480B-AED4-256B10ACAE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3028" y="1547132"/>
            <a:ext cx="6265944" cy="352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2206</Words>
  <Application>Microsoft Office PowerPoint</Application>
  <PresentationFormat>Širokoúhlá obrazovka</PresentationFormat>
  <Paragraphs>280</Paragraphs>
  <Slides>44</Slides>
  <Notes>1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Motiv Office</vt:lpstr>
      <vt:lpstr>Argumentační seminář</vt:lpstr>
      <vt:lpstr>Kdo byl na semináři „Jak správně argumentovat“?</vt:lpstr>
      <vt:lpstr>Argumenty </vt:lpstr>
      <vt:lpstr>Diskuse</vt:lpstr>
      <vt:lpstr>Argumentační fauly</vt:lpstr>
      <vt:lpstr>Co je argumentační faul?</vt:lpstr>
      <vt:lpstr>Z definice:</vt:lpstr>
      <vt:lpstr>Kolik různých argumentačních faulů existuje?</vt:lpstr>
      <vt:lpstr>Asi jako Blanických rytířů</vt:lpstr>
      <vt:lpstr>Které argumentační fauly znáte?</vt:lpstr>
      <vt:lpstr>Falešný rozhodčí</vt:lpstr>
      <vt:lpstr>Ad hominem</vt:lpstr>
      <vt:lpstr>Konfirmační zkreslení</vt:lpstr>
      <vt:lpstr>Apel na lid</vt:lpstr>
      <vt:lpstr>Důkazní břemeno</vt:lpstr>
      <vt:lpstr>Apel na autoritu</vt:lpstr>
      <vt:lpstr>Slaměný panák</vt:lpstr>
      <vt:lpstr>Šikmá plocha </vt:lpstr>
      <vt:lpstr>Apel na strach</vt:lpstr>
      <vt:lpstr>Apel na normalitu</vt:lpstr>
      <vt:lpstr>Post hoc</vt:lpstr>
      <vt:lpstr>Apel na lichotky</vt:lpstr>
      <vt:lpstr>Logický kruh</vt:lpstr>
      <vt:lpstr>Střed pozornosti </vt:lpstr>
      <vt:lpstr>Apel na zkušenost/Apel na věk</vt:lpstr>
      <vt:lpstr>Důkaz svobodou</vt:lpstr>
      <vt:lpstr>Žádný pravý Skot!</vt:lpstr>
      <vt:lpstr>Falešné dilema</vt:lpstr>
      <vt:lpstr>Zavádějící dramatizace</vt:lpstr>
      <vt:lpstr>Apel na nevědomost</vt:lpstr>
      <vt:lpstr>Ignorování společné příčiny</vt:lpstr>
      <vt:lpstr>Popření příčiny</vt:lpstr>
      <vt:lpstr>Zbrklé zobecnění</vt:lpstr>
      <vt:lpstr>Unáhlený závěr</vt:lpstr>
      <vt:lpstr>Sloučení společnou vlastností</vt:lpstr>
      <vt:lpstr>Poznáte druh argumentačního faulu?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Argumentační seminář</dc:title>
  <dc:creator>Lukáš Čunek</dc:creator>
  <cp:lastModifiedBy>Lukáš Čunek</cp:lastModifiedBy>
  <cp:revision>12</cp:revision>
  <dcterms:created xsi:type="dcterms:W3CDTF">2021-08-09T10:10:16Z</dcterms:created>
  <dcterms:modified xsi:type="dcterms:W3CDTF">2022-03-09T08:29:20Z</dcterms:modified>
</cp:coreProperties>
</file>