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45"/>
  </p:notesMasterIdLst>
  <p:sldIdLst>
    <p:sldId id="256" r:id="rId2"/>
    <p:sldId id="317" r:id="rId3"/>
    <p:sldId id="376" r:id="rId4"/>
    <p:sldId id="378" r:id="rId5"/>
    <p:sldId id="426" r:id="rId6"/>
    <p:sldId id="435" r:id="rId7"/>
    <p:sldId id="434" r:id="rId8"/>
    <p:sldId id="427" r:id="rId9"/>
    <p:sldId id="401" r:id="rId10"/>
    <p:sldId id="430" r:id="rId11"/>
    <p:sldId id="425" r:id="rId12"/>
    <p:sldId id="438" r:id="rId13"/>
    <p:sldId id="431" r:id="rId14"/>
    <p:sldId id="437" r:id="rId15"/>
    <p:sldId id="439" r:id="rId16"/>
    <p:sldId id="432" r:id="rId17"/>
    <p:sldId id="443" r:id="rId18"/>
    <p:sldId id="433" r:id="rId19"/>
    <p:sldId id="436" r:id="rId20"/>
    <p:sldId id="318" r:id="rId21"/>
    <p:sldId id="257" r:id="rId22"/>
    <p:sldId id="440" r:id="rId23"/>
    <p:sldId id="424" r:id="rId24"/>
    <p:sldId id="402" r:id="rId25"/>
    <p:sldId id="422" r:id="rId26"/>
    <p:sldId id="419" r:id="rId27"/>
    <p:sldId id="417" r:id="rId28"/>
    <p:sldId id="420" r:id="rId29"/>
    <p:sldId id="414" r:id="rId30"/>
    <p:sldId id="415" r:id="rId31"/>
    <p:sldId id="418" r:id="rId32"/>
    <p:sldId id="416" r:id="rId33"/>
    <p:sldId id="421" r:id="rId34"/>
    <p:sldId id="407" r:id="rId35"/>
    <p:sldId id="408" r:id="rId36"/>
    <p:sldId id="409" r:id="rId37"/>
    <p:sldId id="423" r:id="rId38"/>
    <p:sldId id="410" r:id="rId39"/>
    <p:sldId id="441" r:id="rId40"/>
    <p:sldId id="442" r:id="rId41"/>
    <p:sldId id="411" r:id="rId42"/>
    <p:sldId id="301" r:id="rId43"/>
    <p:sldId id="298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Fira Sans Extra Condensed" panose="020B0503050000020004" pitchFamily="34" charset="0"/>
      <p:regular r:id="rId50"/>
      <p:bold r:id="rId51"/>
      <p:italic r:id="rId52"/>
      <p:boldItalic r:id="rId53"/>
    </p:embeddedFont>
    <p:embeddedFont>
      <p:font typeface="Fira Sans Extra Condensed SemiBold" panose="020B0604020202020204" charset="0"/>
      <p:regular r:id="rId54"/>
      <p:bold r:id="rId55"/>
      <p:italic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E9B227"/>
    <a:srgbClr val="E6BA00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8F32BB-B769-4941-AF76-CF6228187E36}">
  <a:tblStyle styleId="{A38F32BB-B769-4941-AF76-CF6228187E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68042" autoAdjust="0"/>
  </p:normalViewPr>
  <p:slideViewPr>
    <p:cSldViewPr snapToGrid="0">
      <p:cViewPr varScale="1">
        <p:scale>
          <a:sx n="102" d="100"/>
          <a:sy n="102" d="100"/>
        </p:scale>
        <p:origin x="20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note.com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mmwriter.com/" TargetMode="External"/><Relationship Id="rId4" Type="http://schemas.openxmlformats.org/officeDocument/2006/relationships/hyperlink" Target="https://journey.cloud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.fm/series/writing-your-best-self/the-unexpected-benefits-of-gratitude-journaling" TargetMode="External"/><Relationship Id="rId13" Type="http://schemas.openxmlformats.org/officeDocument/2006/relationships/hyperlink" Target="https://www.youtube.com/watch?v=wZWN6lfVYtw" TargetMode="External"/><Relationship Id="rId3" Type="http://schemas.openxmlformats.org/officeDocument/2006/relationships/hyperlink" Target="https://www.youtube.com/watch?v=KxDwieKpawg&amp;list=PLlH_3Rg-KNr-5J-0Wj74Swr_A7JmEJEzs" TargetMode="External"/><Relationship Id="rId7" Type="http://schemas.openxmlformats.org/officeDocument/2006/relationships/hyperlink" Target="https://web.microsoftstream.com/?retry=1" TargetMode="External"/><Relationship Id="rId12" Type="http://schemas.openxmlformats.org/officeDocument/2006/relationships/hyperlink" Target="https://www.youtube.com/watch?v=gXDMoiEkyuQ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a5vSLh3oPXI" TargetMode="External"/><Relationship Id="rId11" Type="http://schemas.openxmlformats.org/officeDocument/2006/relationships/hyperlink" Target="https://www.youtube.com/watch?v=NJerBBTy074" TargetMode="External"/><Relationship Id="rId5" Type="http://schemas.openxmlformats.org/officeDocument/2006/relationships/hyperlink" Target="https://player.fm/series/the-dissenter/ep-536-james-pennebaker-language-use-writing-personality-and-stories" TargetMode="External"/><Relationship Id="rId10" Type="http://schemas.openxmlformats.org/officeDocument/2006/relationships/hyperlink" Target="https://www.youtube.com/watch?v=UtBsl3j0YRQ" TargetMode="External"/><Relationship Id="rId4" Type="http://schemas.openxmlformats.org/officeDocument/2006/relationships/hyperlink" Target="https://www.bbc.co.uk/sounds/play/b01rrc11" TargetMode="External"/><Relationship Id="rId9" Type="http://schemas.openxmlformats.org/officeDocument/2006/relationships/hyperlink" Target="https://www.youtube.com/watch?v=M9LiWA9p_P4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.fm/series/writing-your-best-self/the-unexpected-benefits-of-gratitude-journaling" TargetMode="External"/><Relationship Id="rId13" Type="http://schemas.openxmlformats.org/officeDocument/2006/relationships/hyperlink" Target="https://www.youtube.com/watch?v=wZWN6lfVYtw" TargetMode="External"/><Relationship Id="rId3" Type="http://schemas.openxmlformats.org/officeDocument/2006/relationships/hyperlink" Target="https://www.youtube.com/watch?v=KxDwieKpawg&amp;list=PLlH_3Rg-KNr-5J-0Wj74Swr_A7JmEJEzs" TargetMode="External"/><Relationship Id="rId7" Type="http://schemas.openxmlformats.org/officeDocument/2006/relationships/hyperlink" Target="https://web.microsoftstream.com/?retry=1" TargetMode="External"/><Relationship Id="rId12" Type="http://schemas.openxmlformats.org/officeDocument/2006/relationships/hyperlink" Target="https://www.youtube.com/watch?v=gXDMoiEkyu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a5vSLh3oPXI" TargetMode="External"/><Relationship Id="rId11" Type="http://schemas.openxmlformats.org/officeDocument/2006/relationships/hyperlink" Target="https://www.youtube.com/watch?v=NJerBBTy074" TargetMode="External"/><Relationship Id="rId5" Type="http://schemas.openxmlformats.org/officeDocument/2006/relationships/hyperlink" Target="https://player.fm/series/the-dissenter/ep-536-james-pennebaker-language-use-writing-personality-and-stories" TargetMode="External"/><Relationship Id="rId10" Type="http://schemas.openxmlformats.org/officeDocument/2006/relationships/hyperlink" Target="https://www.youtube.com/watch?v=UtBsl3j0YRQ" TargetMode="External"/><Relationship Id="rId4" Type="http://schemas.openxmlformats.org/officeDocument/2006/relationships/hyperlink" Target="https://www.bbc.co.uk/sounds/play/b01rrc11" TargetMode="External"/><Relationship Id="rId9" Type="http://schemas.openxmlformats.org/officeDocument/2006/relationships/hyperlink" Target="https://www.youtube.com/watch?v=M9LiWA9p_P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MAC pouze</a:t>
            </a:r>
          </a:p>
          <a:p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kromě očekávaných funkcí si zapamatuje i hudbu, kterou jste při psaní poslouchali, počet kroků, které jste v daný den udělali a text můžete povznést díky podpoře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Markdownu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(jazyk pro formátování textu).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Day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dostupná pro Mac, iOS,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watchOS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Android a v základní verzi zdarma.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0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jednoduché a intuitivní rozhraní, funguje na všech zařízeních, ale její hlavní předností je extrémní důraz na soukromí a bezpečnost. Přístup je možný z webu, iOS a Androidu. Základní verze je zdarma.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98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statistiky, nálada, aktivity </a:t>
            </a:r>
          </a:p>
        </p:txBody>
      </p:sp>
    </p:spTree>
    <p:extLst>
      <p:ext uri="{BB962C8B-B14F-4D97-AF65-F5344CB8AC3E}">
        <p14:creationId xmlns:p14="http://schemas.microsoft.com/office/powerpoint/2010/main" val="395255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hezký, ale placený</a:t>
            </a:r>
          </a:p>
        </p:txBody>
      </p:sp>
    </p:spTree>
    <p:extLst>
      <p:ext uri="{BB962C8B-B14F-4D97-AF65-F5344CB8AC3E}">
        <p14:creationId xmlns:p14="http://schemas.microsoft.com/office/powerpoint/2010/main" val="335212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dirty="0"/>
              <a:t>Každodenní psaní, počítá statistiky (AJ)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30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Evernote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aplikace na psaní poznámek všeho druhu, deník nevyjímaje.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Evernote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 mnoho funkcí a je kompatibilní napříč všemi platformami. K nesporným výhodám patří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geolokace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(ke každému záznamu přidá i vaši aktuální polohu), rozvinuté vyhledávání, i možnost audiozáznamu. Základní verze je zdarma.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Journey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podporuje vše, co byste si jen mohli přát – audio, video,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geolokaci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počasí, několik obrázků pro jeden záznam a export do jiných formátů (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Evernote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Day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b="1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...) Dostupná je na všech platformách a pro iOS, Android a web je zcela zdarma.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sz="1800" b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Ommwriter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podporuje i koncentraci na psaní a eliminaci rušivých vlivů. Prakticky se obojího snaží dosáhnout třemi způsoby – přirozeně vypadajícím grafickým pozadím, uklidňujícími zvuky na styl relaxačního bílého šumu (bouřka, moře, prales, a podobně) a příjemným zvukem psaní (s každým znakem, který napíšete). Aplikace je dostupná pouze pro PC a Mac, a je zpoplatněna.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2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poetoterapie</a:t>
            </a:r>
            <a:r>
              <a:rPr lang="cs-CZ" dirty="0"/>
              <a:t> – spíš pro děti</a:t>
            </a:r>
          </a:p>
        </p:txBody>
      </p:sp>
    </p:spTree>
    <p:extLst>
      <p:ext uri="{BB962C8B-B14F-4D97-AF65-F5344CB8AC3E}">
        <p14:creationId xmlns:p14="http://schemas.microsoft.com/office/powerpoint/2010/main" val="446202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dirty="0"/>
              <a:t>první čtyři spíše pro mladistvé, děti</a:t>
            </a:r>
          </a:p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26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f0e7c1b14b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f0e7c1b14b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https://www.youtube.com/watch?v=KxDwieKpawg&amp;list=PLlH_3Rg-KNr-5J-0Wj74Swr_A7JmEJEzs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https://www.bbc.co.uk/sounds/play/b01rrc11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https://player.fm/series/the-dissenter/ep-536-james-pennebaker-language-use-writing-personality-and-stories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https://www.youtube.com/watch?v=a5vSLh3oPXI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https://web.microsoftstream.com/?retry=1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https://player.fm/series/writing-your-best-self/the-unexpected-benefits-of-gratitude-journaling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https://www.youtube.com/watch?v=M9LiWA9p_P4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https://www.youtube.com/watch?v=UtBsl3j0YRQ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https://www.youtube.com/watch?v=NJerBBTy074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https://www.youtube.com/watch?v=gXDMoiEkyuQ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https://www.youtube.com/watch?v=wZWN6lfVYtw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https://www.youtube.com/watch?v=RRrnfGf5aWE&amp;t=209s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71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57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err="1"/>
              <a:t>Gibbsův</a:t>
            </a:r>
            <a:r>
              <a:rPr lang="cs-CZ" b="0" dirty="0"/>
              <a:t> reflektivní cyklus, 4F (</a:t>
            </a:r>
            <a:r>
              <a:rPr lang="cs-CZ" b="0" dirty="0" err="1"/>
              <a:t>facts</a:t>
            </a:r>
            <a:r>
              <a:rPr lang="cs-CZ" b="0" dirty="0"/>
              <a:t>, </a:t>
            </a:r>
            <a:r>
              <a:rPr lang="cs-CZ" b="0" dirty="0" err="1"/>
              <a:t>feelings</a:t>
            </a:r>
            <a:r>
              <a:rPr lang="cs-CZ" b="0" dirty="0"/>
              <a:t>, </a:t>
            </a:r>
            <a:r>
              <a:rPr lang="cs-CZ" b="0" dirty="0" err="1"/>
              <a:t>findings</a:t>
            </a:r>
            <a:r>
              <a:rPr lang="cs-CZ" b="0" dirty="0"/>
              <a:t>, </a:t>
            </a:r>
            <a:r>
              <a:rPr lang="cs-CZ" b="0" dirty="0" err="1"/>
              <a:t>future</a:t>
            </a:r>
            <a:r>
              <a:rPr lang="cs-CZ" b="0" dirty="0"/>
              <a:t>) </a:t>
            </a:r>
          </a:p>
          <a:p>
            <a:r>
              <a:rPr lang="cs-CZ" b="0" dirty="0"/>
              <a:t>kdo se výzkumy </a:t>
            </a:r>
            <a:r>
              <a:rPr lang="cs-CZ" b="0" dirty="0" err="1"/>
              <a:t>zabíval</a:t>
            </a:r>
            <a:endParaRPr lang="cs-CZ" b="0" dirty="0"/>
          </a:p>
          <a:p>
            <a:r>
              <a:rPr lang="cs-CZ" b="0" dirty="0"/>
              <a:t>zjištění z výzkumu</a:t>
            </a:r>
          </a:p>
        </p:txBody>
      </p:sp>
    </p:spTree>
    <p:extLst>
      <p:ext uri="{BB962C8B-B14F-4D97-AF65-F5344CB8AC3E}">
        <p14:creationId xmlns:p14="http://schemas.microsoft.com/office/powerpoint/2010/main" val="278572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https://www.youtube.com/watch?v=KxDwieKpawg&amp;list=PLlH_3Rg-KNr-5J-0Wj74Swr_A7JmEJEzs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https://www.bbc.co.uk/sounds/play/b01rrc11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https://player.fm/series/the-dissenter/ep-536-james-pennebaker-language-use-writing-personality-and-stories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https://www.youtube.com/watch?v=a5vSLh3oPXI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https://web.microsoftstream.com/?retry=1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https://player.fm/series/writing-your-best-self/the-unexpected-benefits-of-gratitude-journaling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https://www.youtube.com/watch?v=M9LiWA9p_P4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https://www.youtube.com/watch?v=UtBsl3j0YRQ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https://www.youtube.com/watch?v=NJerBBTy074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https://www.youtube.com/watch?v=gXDMoiEkyuQ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https://www.youtube.com/watch?v=wZWN6lfVYtw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https://www.youtube.com/watch?v=RRrnfGf5aWE&amp;t=209s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05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95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3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1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Bez rodiny  Heidi, děvčátko z hor (</a:t>
            </a:r>
            <a:r>
              <a:rPr lang="cs-CZ" sz="1100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vyhová</a:t>
            </a:r>
            <a:r>
              <a:rPr lang="cs-CZ" sz="11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teta)</a:t>
            </a:r>
          </a:p>
          <a:p>
            <a:pPr>
              <a:lnSpc>
                <a:spcPct val="150000"/>
              </a:lnSpc>
            </a:pPr>
            <a:r>
              <a:rPr lang="cs-CZ" sz="11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DMO  Už zase skáču přes kaluže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Autismus  Zázrak pokračuje (autistický kluk)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Downův syndrom  Domov pro Marťany (mladší bratr)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Drogy  My děti ze stanice ZOO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Anorexie  Střípky mých lásek (dívka)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Nevyléčitelné nemoci  Myši patří do nebe; Setkáme se opět v ráji (dívka onemocněla rakovinou, poslední rok jejího života, připravuje okolí na její odchod)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Obezita 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Metráček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(dospívající dívka)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Pro rodiče  Maminko nezpívej (máma autisty a epileptika), Štěstí jménem Zuzanka (handicapované dítě), Tygr dělá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uáá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uáá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… (ADHD, porucha pozornosti)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Šikana  Deník malého poseroutky – formou deníku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26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dítě – zájem o knihu mezi 4. a 6. měsícem</a:t>
            </a:r>
          </a:p>
        </p:txBody>
      </p:sp>
    </p:spTree>
    <p:extLst>
      <p:ext uri="{BB962C8B-B14F-4D97-AF65-F5344CB8AC3E}">
        <p14:creationId xmlns:p14="http://schemas.microsoft.com/office/powerpoint/2010/main" val="56095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e7c1b14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e7c1b14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apka</a:t>
            </a:r>
            <a:r>
              <a:rPr lang="cs-CZ" dirty="0"/>
              <a:t>, vděčnost, </a:t>
            </a:r>
          </a:p>
        </p:txBody>
      </p:sp>
    </p:spTree>
    <p:extLst>
      <p:ext uri="{BB962C8B-B14F-4D97-AF65-F5344CB8AC3E}">
        <p14:creationId xmlns:p14="http://schemas.microsoft.com/office/powerpoint/2010/main" val="49158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7500" y="1162650"/>
            <a:ext cx="47802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7500" y="3418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E9E102B-3585-4705-A730-067CFE8B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76" y="-562641"/>
            <a:ext cx="3575848" cy="570614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A5AC987-CD33-4C2F-B0C6-2AE816826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476" y="4422228"/>
            <a:ext cx="2000445" cy="658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5C9BD-ECFB-3CBA-BC4E-AE2EB6A9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deníku v rámci terapeutické komunity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FA517562-6772-EDBC-4C76-5CEC6FAD5C5A}"/>
              </a:ext>
            </a:extLst>
          </p:cNvPr>
          <p:cNvSpPr txBox="1">
            <a:spLocks/>
          </p:cNvSpPr>
          <p:nvPr/>
        </p:nvSpPr>
        <p:spPr>
          <a:xfrm>
            <a:off x="919747" y="1283579"/>
            <a:ext cx="7704000" cy="367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dirty="0">
                <a:sym typeface="Wingdings" panose="05000000000000000000" pitchFamily="2" charset="2"/>
              </a:rPr>
              <a:t> n</a:t>
            </a:r>
            <a:r>
              <a:rPr lang="cs-CZ" sz="2000" dirty="0"/>
              <a:t>apř. PN Brno-Černovice, TK Bílá voda, PN Bohnice...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ym typeface="Wingdings" panose="05000000000000000000" pitchFamily="2" charset="2"/>
              </a:rPr>
              <a:t> p</a:t>
            </a:r>
            <a:r>
              <a:rPr lang="cs-CZ" sz="2000" dirty="0"/>
              <a:t>ovinnost vést denně (jinak sankce)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ym typeface="Wingdings" panose="05000000000000000000" pitchFamily="2" charset="2"/>
              </a:rPr>
              <a:t> t</a:t>
            </a:r>
            <a:r>
              <a:rPr lang="cs-CZ" sz="2000" dirty="0"/>
              <a:t>erapeut čte a dává zpětnou vazbu (podpis, smajlík, text)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</a:t>
            </a:r>
            <a:r>
              <a:rPr lang="cs-CZ" sz="2000" dirty="0">
                <a:sym typeface="Wingdings" panose="05000000000000000000" pitchFamily="2" charset="2"/>
              </a:rPr>
              <a:t> klienti oceňují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ym typeface="Wingdings" panose="05000000000000000000" pitchFamily="2" charset="2"/>
              </a:rPr>
              <a:t> pozor! může se dostat do rukou personálu  etika</a:t>
            </a:r>
          </a:p>
        </p:txBody>
      </p:sp>
    </p:spTree>
    <p:extLst>
      <p:ext uri="{BB962C8B-B14F-4D97-AF65-F5344CB8AC3E}">
        <p14:creationId xmlns:p14="http://schemas.microsoft.com/office/powerpoint/2010/main" val="121920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8B3433BE-4BB8-1F00-EA70-0C9E296A614A}"/>
              </a:ext>
            </a:extLst>
          </p:cNvPr>
          <p:cNvSpPr txBox="1">
            <a:spLocks/>
          </p:cNvSpPr>
          <p:nvPr/>
        </p:nvSpPr>
        <p:spPr>
          <a:xfrm>
            <a:off x="720000" y="1120140"/>
            <a:ext cx="7704000" cy="372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cs-CZ" sz="1800" b="1" dirty="0"/>
              <a:t>doc. PhDr. Jana Marie </a:t>
            </a:r>
            <a:r>
              <a:rPr lang="cs-CZ" sz="1800" b="1" dirty="0" err="1"/>
              <a:t>Havigerová</a:t>
            </a:r>
            <a:r>
              <a:rPr lang="cs-CZ" sz="1800" b="1" dirty="0"/>
              <a:t>, Ph.D.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800" dirty="0"/>
              <a:t>	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psycholingvistika</a:t>
            </a:r>
            <a:br>
              <a:rPr lang="cs-CZ" sz="1800" dirty="0"/>
            </a:br>
            <a:r>
              <a:rPr lang="en-GB" sz="1800" dirty="0"/>
              <a:t>	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výzkum deníku v léčbě závislosti (projekt </a:t>
            </a:r>
            <a:r>
              <a:rPr lang="cs-CZ" sz="1800" dirty="0" err="1"/>
              <a:t>Daquao</a:t>
            </a:r>
            <a:r>
              <a:rPr lang="cs-CZ" sz="1800" dirty="0"/>
              <a:t> - dříve)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800" b="1" dirty="0"/>
              <a:t>MUDr. Karel Nešpor, CSc.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800" dirty="0">
                <a:sym typeface="Wingdings" panose="05000000000000000000" pitchFamily="2" charset="2"/>
              </a:rPr>
              <a:t>	 v rámci léčby závislosti v PN Bohnice, často doporučuje</a:t>
            </a:r>
          </a:p>
          <a:p>
            <a:pPr>
              <a:lnSpc>
                <a:spcPct val="150000"/>
              </a:lnSpc>
              <a:buSzPct val="100000"/>
            </a:pPr>
            <a:endParaRPr lang="cs-CZ" sz="1800" u="sng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cs-CZ" sz="1800" b="1" dirty="0">
                <a:sym typeface="Wingdings" panose="05000000000000000000" pitchFamily="2" charset="2"/>
              </a:rPr>
              <a:t>Další psychologové, kteří doporučují: </a:t>
            </a:r>
            <a:br>
              <a:rPr lang="cs-CZ" sz="1800" u="sng" dirty="0">
                <a:sym typeface="Wingdings" panose="05000000000000000000" pitchFamily="2" charset="2"/>
              </a:rPr>
            </a:br>
            <a:r>
              <a:rPr lang="cs-CZ" sz="1800" dirty="0">
                <a:sym typeface="Wingdings" panose="05000000000000000000" pitchFamily="2" charset="2"/>
              </a:rPr>
              <a:t>např. Dalibor </a:t>
            </a:r>
            <a:r>
              <a:rPr lang="cs-CZ" sz="1800" dirty="0" err="1">
                <a:sym typeface="Wingdings" panose="05000000000000000000" pitchFamily="2" charset="2"/>
              </a:rPr>
              <a:t>Špok</a:t>
            </a:r>
            <a:r>
              <a:rPr lang="cs-CZ" sz="1800" dirty="0">
                <a:sym typeface="Wingdings" panose="05000000000000000000" pitchFamily="2" charset="2"/>
              </a:rPr>
              <a:t>, PhD., Mgr. Pavel Rataj, Mgr. Eliška Remešová,...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E7BBB95-4927-3C96-6728-4E231404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</p:spPr>
        <p:txBody>
          <a:bodyPr/>
          <a:lstStyle/>
          <a:p>
            <a:r>
              <a:rPr lang="cs-CZ" dirty="0"/>
              <a:t>Výzkumníci a popularizátoři</a:t>
            </a:r>
          </a:p>
        </p:txBody>
      </p:sp>
    </p:spTree>
    <p:extLst>
      <p:ext uri="{BB962C8B-B14F-4D97-AF65-F5344CB8AC3E}">
        <p14:creationId xmlns:p14="http://schemas.microsoft.com/office/powerpoint/2010/main" val="365610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8B3433BE-4BB8-1F00-EA70-0C9E296A614A}"/>
              </a:ext>
            </a:extLst>
          </p:cNvPr>
          <p:cNvSpPr txBox="1">
            <a:spLocks/>
          </p:cNvSpPr>
          <p:nvPr/>
        </p:nvSpPr>
        <p:spPr>
          <a:xfrm>
            <a:off x="720000" y="1082039"/>
            <a:ext cx="8157300" cy="377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cs-CZ" sz="1800" b="1" dirty="0">
                <a:sym typeface="Wingdings" panose="05000000000000000000" pitchFamily="2" charset="2"/>
              </a:rPr>
              <a:t>Terapeutické výcviky</a:t>
            </a:r>
            <a:br>
              <a:rPr lang="cs-CZ" sz="1800" dirty="0">
                <a:sym typeface="Wingdings" panose="05000000000000000000" pitchFamily="2" charset="2"/>
              </a:rPr>
            </a:br>
            <a:r>
              <a:rPr lang="cs-CZ" sz="1800" dirty="0">
                <a:sym typeface="Wingdings" panose="05000000000000000000" pitchFamily="2" charset="2"/>
              </a:rPr>
              <a:t>	 někde povinnost, někde doporučení (např. SUR, </a:t>
            </a:r>
            <a:r>
              <a:rPr lang="cs-CZ" sz="1800" dirty="0" err="1">
                <a:sym typeface="Wingdings" panose="05000000000000000000" pitchFamily="2" charset="2"/>
              </a:rPr>
              <a:t>Gestalt</a:t>
            </a:r>
            <a:r>
              <a:rPr lang="cs-CZ" sz="1800" dirty="0">
                <a:sym typeface="Wingdings" panose="05000000000000000000" pitchFamily="2" charset="2"/>
              </a:rPr>
              <a:t> - Dialog,...)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800" b="1" dirty="0">
                <a:sym typeface="Wingdings" panose="05000000000000000000" pitchFamily="2" charset="2"/>
              </a:rPr>
              <a:t>V rámci terapie</a:t>
            </a:r>
            <a:br>
              <a:rPr lang="cs-CZ" sz="1800" b="1" dirty="0">
                <a:sym typeface="Wingdings" panose="05000000000000000000" pitchFamily="2" charset="2"/>
              </a:rPr>
            </a:br>
            <a:r>
              <a:rPr lang="cs-CZ" sz="1800" b="1" dirty="0">
                <a:sym typeface="Wingdings" panose="05000000000000000000" pitchFamily="2" charset="2"/>
              </a:rPr>
              <a:t>	</a:t>
            </a:r>
            <a:r>
              <a:rPr lang="cs-CZ" sz="1800" dirty="0">
                <a:sym typeface="Wingdings" panose="05000000000000000000" pitchFamily="2" charset="2"/>
              </a:rPr>
              <a:t> terapeutický deník (někde v rámci procesu – může se pročítat s terapeutem)</a:t>
            </a:r>
            <a:br>
              <a:rPr lang="cs-CZ" sz="1800" i="1" dirty="0">
                <a:sym typeface="Wingdings" panose="05000000000000000000" pitchFamily="2" charset="2"/>
              </a:rPr>
            </a:br>
            <a:endParaRPr lang="cs-CZ" sz="1800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cs-CZ" sz="1800" i="1" dirty="0">
                <a:sym typeface="Wingdings" panose="05000000000000000000" pitchFamily="2" charset="2"/>
              </a:rPr>
              <a:t>Dále: </a:t>
            </a:r>
            <a:br>
              <a:rPr lang="cs-CZ" sz="1800" i="1" dirty="0">
                <a:sym typeface="Wingdings" panose="05000000000000000000" pitchFamily="2" charset="2"/>
              </a:rPr>
            </a:br>
            <a:r>
              <a:rPr lang="cs-CZ" sz="1800" i="1" dirty="0">
                <a:sym typeface="Wingdings" panose="05000000000000000000" pitchFamily="2" charset="2"/>
              </a:rPr>
              <a:t>Tvůrčí psaní: René Nekuda</a:t>
            </a:r>
            <a:br>
              <a:rPr lang="cs-CZ" sz="1800" i="1" dirty="0">
                <a:sym typeface="Wingdings" panose="05000000000000000000" pitchFamily="2" charset="2"/>
              </a:rPr>
            </a:br>
            <a:r>
              <a:rPr lang="cs-CZ" sz="1800" i="1" dirty="0">
                <a:sym typeface="Wingdings" panose="05000000000000000000" pitchFamily="2" charset="2"/>
              </a:rPr>
              <a:t>Práce s deníkem: Mgr. Martina Nosková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0F6F014-8FF5-920F-0730-AA890C43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</p:spPr>
        <p:txBody>
          <a:bodyPr/>
          <a:lstStyle/>
          <a:p>
            <a:r>
              <a:rPr lang="cs-CZ" dirty="0"/>
              <a:t>Využití</a:t>
            </a:r>
          </a:p>
        </p:txBody>
      </p:sp>
    </p:spTree>
    <p:extLst>
      <p:ext uri="{BB962C8B-B14F-4D97-AF65-F5344CB8AC3E}">
        <p14:creationId xmlns:p14="http://schemas.microsoft.com/office/powerpoint/2010/main" val="239780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AC876-1CB2-F3C0-272B-5C219346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SzPct val="100000"/>
            </a:pPr>
            <a:r>
              <a:rPr lang="cs-CZ" sz="2400" i="1" dirty="0"/>
              <a:t>„Říkám si, jestli jste si někdy vedl deník?”</a:t>
            </a:r>
            <a:endParaRPr lang="cs-CZ" sz="2400" dirty="0">
              <a:sym typeface="Wingdings" panose="05000000000000000000" pitchFamily="2" charset="2"/>
            </a:endParaRP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C4949237-E48D-5480-127F-2C366FD5098B}"/>
              </a:ext>
            </a:extLst>
          </p:cNvPr>
          <p:cNvSpPr txBox="1">
            <a:spLocks/>
          </p:cNvSpPr>
          <p:nvPr/>
        </p:nvSpPr>
        <p:spPr>
          <a:xfrm>
            <a:off x="544740" y="872331"/>
            <a:ext cx="7704000" cy="37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cs-CZ" sz="1600" b="1" u="sng" dirty="0">
                <a:sym typeface="Wingdings" panose="05000000000000000000" pitchFamily="2" charset="2"/>
              </a:rPr>
              <a:t>NE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na hraně psychotické epizody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těžká deprese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silná ruminace (může zhoršit)</a:t>
            </a:r>
            <a:br>
              <a:rPr lang="cs-CZ" sz="1600" dirty="0">
                <a:sym typeface="Wingdings" panose="05000000000000000000" pitchFamily="2" charset="2"/>
              </a:rPr>
            </a:b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b="1" u="sng" dirty="0">
                <a:sym typeface="Wingdings" panose="05000000000000000000" pitchFamily="2" charset="2"/>
              </a:rPr>
              <a:t>ANO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léčba závislosti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rozvoj sebeuvědomění, sebepoznání a sebereflexe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mladiství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pocity samoty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zvýšení spokojenosti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snížení úzkosti, sociální úzkost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trápení s pamětí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když je obtížné usnout</a:t>
            </a:r>
            <a:br>
              <a:rPr lang="cs-CZ" sz="1600" dirty="0"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* struktura vhodná na začátek, podporuje pocit bezpečí (např. neodeslané dopisy, dialogy... volit raději později, na začátek např. 5 minut psaní, seznam věcí dle tématu atp.)</a:t>
            </a:r>
          </a:p>
        </p:txBody>
      </p:sp>
    </p:spTree>
    <p:extLst>
      <p:ext uri="{BB962C8B-B14F-4D97-AF65-F5344CB8AC3E}">
        <p14:creationId xmlns:p14="http://schemas.microsoft.com/office/powerpoint/2010/main" val="35453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27C77-D83F-08C2-95B3-ADEBD9F5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Skazkoterapie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1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62B97-134E-E721-A7FC-28D8747E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Ateliér</a:t>
            </a:r>
          </a:p>
        </p:txBody>
      </p:sp>
    </p:spTree>
    <p:extLst>
      <p:ext uri="{BB962C8B-B14F-4D97-AF65-F5344CB8AC3E}">
        <p14:creationId xmlns:p14="http://schemas.microsoft.com/office/powerpoint/2010/main" val="26431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6DD02-4270-A69D-1045-5AF198B9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156"/>
            <a:ext cx="7704000" cy="572700"/>
          </a:xfrm>
        </p:spPr>
        <p:txBody>
          <a:bodyPr/>
          <a:lstStyle/>
          <a:p>
            <a:r>
              <a:rPr lang="cs-CZ" dirty="0"/>
              <a:t>Tipy na projekty z oblasti biblioterapie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D4430A-AD45-66F9-AA0D-950CC79CC15D}"/>
              </a:ext>
            </a:extLst>
          </p:cNvPr>
          <p:cNvSpPr txBox="1"/>
          <p:nvPr/>
        </p:nvSpPr>
        <p:spPr>
          <a:xfrm>
            <a:off x="571500" y="667917"/>
            <a:ext cx="759342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200" b="1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</a:t>
            </a:r>
            <a:r>
              <a:rPr lang="cs-CZ" sz="1200" b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200" b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cs-CZ" sz="1200" b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Fira Sans Extra Condensed SemiBold" panose="020B060402020202020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200" dirty="0">
                <a:latin typeface="Fira Sans Extra Condensed SemiBold" panose="020B0604020202020204" charset="0"/>
                <a:cs typeface="Times New Roman" panose="02020603050405020304" pitchFamily="18" charset="0"/>
              </a:rPr>
              <a:t>bibliotherapyforlibrarians.wordpress.com</a:t>
            </a: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seznam </a:t>
            </a:r>
            <a:r>
              <a:rPr lang="cs-CZ" sz="1200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biblioterapeutických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knih, článků a projektů</a:t>
            </a:r>
            <a:r>
              <a:rPr lang="cs-CZ" sz="1200" dirty="0"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USA, Kanady a Velké Británie </a:t>
            </a:r>
            <a:endParaRPr lang="cs-CZ" sz="1200" dirty="0">
              <a:latin typeface="Fira Sans Extra Condensed SemiBold" panose="020B060402020202020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200" b="1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BiblioHelp</a:t>
            </a:r>
            <a:r>
              <a:rPr lang="cs-CZ" sz="1200" b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Fira Sans Extra Condensed SemiBold" panose="020B060402020202020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www.bibliohelp.cz</a:t>
            </a:r>
            <a:endParaRPr lang="cs-CZ" sz="1200" dirty="0">
              <a:effectLst/>
              <a:latin typeface="Fira Sans Extra Condensed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studenti Informačního studia a knihovnictví FF MU</a:t>
            </a: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webový portál, který obsahuje tituly z </a:t>
            </a:r>
            <a:r>
              <a:rPr lang="cs-CZ" sz="1200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biblioterapeutické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literatury</a:t>
            </a: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navíc: ukázka z knihy, tipy pro práci, odkaz do knihoven a knihkupectví</a:t>
            </a:r>
            <a:endParaRPr lang="cs-CZ" sz="1200" dirty="0">
              <a:solidFill>
                <a:srgbClr val="000000"/>
              </a:solidFill>
              <a:effectLst/>
              <a:latin typeface="Fira Sans Extra Condensed SemiBol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200" b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Biblioterapie pro seniory (2018)</a:t>
            </a:r>
            <a:endParaRPr lang="cs-CZ" sz="1200" dirty="0">
              <a:effectLst/>
              <a:latin typeface="Fira Sans Extra Condensed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rojekt Městské knihovny v Turnově</a:t>
            </a: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součást </a:t>
            </a:r>
            <a:r>
              <a:rPr lang="cs-CZ" sz="1200" dirty="0" err="1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dlouhodového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projektu </a:t>
            </a:r>
            <a:r>
              <a:rPr lang="cs-CZ" sz="1200" i="1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Aktivně ve stáří</a:t>
            </a: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pacienty v nemocnici</a:t>
            </a: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 pomoci další podpůrnou technikou léčit pacienty v oblasti emočních a dalších zdravotních problémů</a:t>
            </a:r>
            <a:endParaRPr lang="cs-CZ" sz="1200" dirty="0">
              <a:latin typeface="Fira Sans Extra Condensed SemiBol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zapojeno oddělení následné péče KNL, nemocnice Turnov</a:t>
            </a:r>
            <a:endParaRPr lang="cs-CZ" sz="1200" dirty="0">
              <a:latin typeface="Fira Sans Extra Condensed SemiBol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effectLst/>
                <a:latin typeface="Fira Sans Extra Condensed Semi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setkání nad knihami, příběhy, relaxace, trénink paměti, dramatizace textu, vyprávění, reminiscence</a:t>
            </a:r>
            <a:endParaRPr lang="cs-CZ" sz="1200" dirty="0">
              <a:effectLst/>
              <a:latin typeface="Fira Sans Extra Condensed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latin typeface="Fira Sans Extra Condensed SemiBold" panose="020B0604020202020204" charset="0"/>
              </a:rPr>
              <a:t>Biblioterapie v rámci projektu SPOLU</a:t>
            </a:r>
          </a:p>
        </p:txBody>
      </p:sp>
    </p:spTree>
    <p:extLst>
      <p:ext uri="{BB962C8B-B14F-4D97-AF65-F5344CB8AC3E}">
        <p14:creationId xmlns:p14="http://schemas.microsoft.com/office/powerpoint/2010/main" val="249366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BAD24-758E-96AE-8ACB-0BED7C6E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na knihy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090747-F74C-48E3-D042-530DD78B0F66}"/>
              </a:ext>
            </a:extLst>
          </p:cNvPr>
          <p:cNvSpPr txBox="1"/>
          <p:nvPr/>
        </p:nvSpPr>
        <p:spPr>
          <a:xfrm>
            <a:off x="576145" y="1061814"/>
            <a:ext cx="7795815" cy="328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Bez rodiny  Heidi, děvčátko z hor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DMO  Už zase skáču přes kaluže</a:t>
            </a: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Autismus  Zázrak pokračuje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Downův syndrom  Domov pro Marťany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Drogy  My děti ze stanice ZOO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Anorexie  Střípky mých lásek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Nevyléčitelné nemoci  Myši patří do nebe; Setkáme se opět v ráji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Obezita 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Metráček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Pro rodiče  Maminko nezpívej, Štěstí jménem Zuzanka, Tygr dělá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uáá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uáá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 …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Šikana  Deník malého poseroutky</a:t>
            </a:r>
            <a:endParaRPr lang="cs-CZ" dirty="0"/>
          </a:p>
        </p:txBody>
      </p:sp>
      <p:pic>
        <p:nvPicPr>
          <p:cNvPr id="1026" name="Picture 2" descr="Myši patří do nebe (2021) | Recenze | MovieZone.cz">
            <a:extLst>
              <a:ext uri="{FF2B5EF4-FFF2-40B4-BE49-F238E27FC236}">
                <a16:creationId xmlns:a16="http://schemas.microsoft.com/office/drawing/2014/main" id="{0BE062CA-2A2E-3D27-9CF1-9FD0D115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18" y="121408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2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1AC54-F623-2CE4-33AF-22A43225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využít pro práci s cílovou skupinou?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20741959-084C-6DED-500E-227D1A76BCA4}"/>
              </a:ext>
            </a:extLst>
          </p:cNvPr>
          <p:cNvSpPr txBox="1">
            <a:spLocks/>
          </p:cNvSpPr>
          <p:nvPr/>
        </p:nvSpPr>
        <p:spPr>
          <a:xfrm>
            <a:off x="544740" y="1021080"/>
            <a:ext cx="7704000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marL="342900" indent="-342900">
              <a:lnSpc>
                <a:spcPct val="100000"/>
              </a:lnSpc>
              <a:buSzPct val="100000"/>
              <a:buAutoNum type="arabicPeriod"/>
            </a:pPr>
            <a:r>
              <a:rPr lang="cs-CZ" sz="1400" dirty="0">
                <a:sym typeface="Wingdings" panose="05000000000000000000" pitchFamily="2" charset="2"/>
              </a:rPr>
              <a:t>Zvolte si cílovou skupinu</a:t>
            </a:r>
          </a:p>
          <a:p>
            <a:pPr marL="342900" indent="-342900">
              <a:lnSpc>
                <a:spcPct val="100000"/>
              </a:lnSpc>
              <a:buSzPct val="100000"/>
              <a:buAutoNum type="arabicPeriod"/>
            </a:pPr>
            <a:r>
              <a:rPr lang="cs-CZ" sz="1400" dirty="0">
                <a:sym typeface="Wingdings" panose="05000000000000000000" pitchFamily="2" charset="2"/>
              </a:rPr>
              <a:t>Zamyslete se nad charakteristikou, potřebami a možnostmi člena této skupiny</a:t>
            </a:r>
          </a:p>
          <a:p>
            <a:pPr marL="342900" indent="-342900">
              <a:lnSpc>
                <a:spcPct val="100000"/>
              </a:lnSpc>
              <a:buSzPct val="100000"/>
              <a:buAutoNum type="arabicPeriod"/>
            </a:pPr>
            <a:r>
              <a:rPr lang="cs-CZ" sz="1400" dirty="0">
                <a:sym typeface="Wingdings" panose="05000000000000000000" pitchFamily="2" charset="2"/>
              </a:rPr>
              <a:t>Sepište nápady, jak by šlo to, co jste se naučili, pro práci s danou skupinou využít (práce s deníkem, techniky, reflektivní psaní, výzkumná zjištění, biblioterapie a příbuzné obory...)</a:t>
            </a:r>
            <a:br>
              <a:rPr lang="cs-CZ" sz="1400" dirty="0">
                <a:sym typeface="Wingdings" panose="05000000000000000000" pitchFamily="2" charset="2"/>
              </a:rPr>
            </a:br>
            <a:r>
              <a:rPr lang="cs-CZ" sz="1400" dirty="0">
                <a:sym typeface="Wingdings" panose="05000000000000000000" pitchFamily="2" charset="2"/>
              </a:rPr>
              <a:t>např.: 	* co a jakou formou můžete při práci využít</a:t>
            </a:r>
            <a:br>
              <a:rPr lang="cs-CZ" sz="1400" dirty="0">
                <a:sym typeface="Wingdings" panose="05000000000000000000" pitchFamily="2" charset="2"/>
              </a:rPr>
            </a:br>
            <a:r>
              <a:rPr lang="cs-CZ" sz="1400" dirty="0">
                <a:sym typeface="Wingdings" panose="05000000000000000000" pitchFamily="2" charset="2"/>
              </a:rPr>
              <a:t>	* jak (a zda) cílové skupině tyto věci nabídnout a komunikovat</a:t>
            </a:r>
            <a:br>
              <a:rPr lang="cs-CZ" sz="1400" dirty="0">
                <a:sym typeface="Wingdings" panose="05000000000000000000" pitchFamily="2" charset="2"/>
              </a:rPr>
            </a:br>
            <a:r>
              <a:rPr lang="cs-CZ" sz="1400" dirty="0">
                <a:sym typeface="Wingdings" panose="05000000000000000000" pitchFamily="2" charset="2"/>
              </a:rPr>
              <a:t> 	* možná rizika a úskalí, etické aspekty</a:t>
            </a:r>
            <a:br>
              <a:rPr lang="cs-CZ" sz="1400" dirty="0">
                <a:sym typeface="Wingdings" panose="05000000000000000000" pitchFamily="2" charset="2"/>
              </a:rPr>
            </a:br>
            <a:r>
              <a:rPr lang="cs-CZ" sz="1400" dirty="0">
                <a:sym typeface="Wingdings" panose="05000000000000000000" pitchFamily="2" charset="2"/>
              </a:rPr>
              <a:t> 	* vytvořte plakát, který obsahuje vaše zjištění (a mohl by viset třeba před pracovnou psychologa)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DA92BC-67CA-9CD1-4B22-CF4F1C2E0FFA}"/>
              </a:ext>
            </a:extLst>
          </p:cNvPr>
          <p:cNvSpPr txBox="1"/>
          <p:nvPr/>
        </p:nvSpPr>
        <p:spPr>
          <a:xfrm>
            <a:off x="720000" y="3247694"/>
            <a:ext cx="7704000" cy="28931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ADHD, poruchy pozornosti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Těžká onemocnění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Poruchy příjmu potravy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Depresivní a úzkostné stavy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Sociální úzkost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Závislost na alkoholu</a:t>
            </a: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endParaRPr lang="cs-CZ" dirty="0">
              <a:solidFill>
                <a:schemeClr val="dk1"/>
              </a:solidFill>
              <a:latin typeface="Fira Sans Extra Condensed SemiBold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Umírání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Senioři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Děti či mladiství (příp. v dětském domově, v praxi školního psychologa)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Studenti VŠ</a:t>
            </a:r>
          </a:p>
          <a:p>
            <a:pPr>
              <a:lnSpc>
                <a:spcPct val="100000"/>
              </a:lnSpc>
              <a:buSzPct val="100000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33347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5F821-9995-B7C0-70EC-F9902A56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Cílové skupiny – tipy do praxe a z výzkumu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CB1FD4-1154-226F-C17B-89490F9026EC}"/>
              </a:ext>
            </a:extLst>
          </p:cNvPr>
          <p:cNvSpPr txBox="1"/>
          <p:nvPr/>
        </p:nvSpPr>
        <p:spPr>
          <a:xfrm>
            <a:off x="462775" y="887919"/>
            <a:ext cx="8054898" cy="361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ADHD, poruchy pozornosti  pomáhá zpomalit, koncentrovat se; může zúzkostňovat</a:t>
            </a:r>
            <a:b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Těžká onemocnění  pomáhá zpracovat silné emoce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Poruchy příjmu potravy/obezita  podpora uvědomění, realistický pohled na to, co se mi v životě děje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Depresivní a úzkostné stavy  zvyšuje spokojenost, náladu, může však podpořit nadměrnou ruminaci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Sociální úzkost  velmi účinné pro práci s úzkostí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Závislost na alkoholu  v rámci terapie, uvolnění emocí a tenze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Umírání  pomáhá při truchlení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, zpracovat emoce</a:t>
            </a:r>
            <a:b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Senioři  trénink paměti, pomáhá udržovat mysl v aktivitě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Děti či mladiství  komunikační dovednosti, zlepšuje dovednost psaní, trénuje porozumění, podporuje kreativitu, začít hříčkami na rozehřátí; Agresivní  dobrovolnost; Syndrom CAN  zranitelní, pomalu</a:t>
            </a:r>
            <a:b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</a:br>
            <a:r>
              <a:rPr lang="cs-CZ" sz="1400" dirty="0">
                <a:solidFill>
                  <a:schemeClr val="dk1"/>
                </a:solidFill>
                <a:latin typeface="Fira Sans Extra Condensed SemiBold"/>
                <a:sym typeface="Wingdings" panose="05000000000000000000" pitchFamily="2" charset="2"/>
              </a:rPr>
              <a:t>Studenti VŠ  reflektivní deník, organizace myšlenek, sebepoznání...</a:t>
            </a:r>
          </a:p>
        </p:txBody>
      </p:sp>
    </p:spTree>
    <p:extLst>
      <p:ext uri="{BB962C8B-B14F-4D97-AF65-F5344CB8AC3E}">
        <p14:creationId xmlns:p14="http://schemas.microsoft.com/office/powerpoint/2010/main" val="347536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03A6A-C421-4F8D-B3F4-134030AA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Jména</a:t>
            </a:r>
          </a:p>
        </p:txBody>
      </p:sp>
    </p:spTree>
    <p:extLst>
      <p:ext uri="{BB962C8B-B14F-4D97-AF65-F5344CB8AC3E}">
        <p14:creationId xmlns:p14="http://schemas.microsoft.com/office/powerpoint/2010/main" val="131680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6895A-E02B-44F1-9BC7-CDBF14D8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0416"/>
            <a:ext cx="7704000" cy="572700"/>
          </a:xfrm>
        </p:spPr>
        <p:txBody>
          <a:bodyPr/>
          <a:lstStyle/>
          <a:p>
            <a:r>
              <a:rPr lang="cs-CZ" b="1" dirty="0"/>
              <a:t>Zápočet bude udělen všem, kteří: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F691D0B3-2D43-413F-BDCB-FC40070B077B}"/>
              </a:ext>
            </a:extLst>
          </p:cNvPr>
          <p:cNvSpPr txBox="1">
            <a:spLocks/>
          </p:cNvSpPr>
          <p:nvPr/>
        </p:nvSpPr>
        <p:spPr>
          <a:xfrm>
            <a:off x="549335" y="1078071"/>
            <a:ext cx="8493542" cy="392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se zúčastní všech 3 setkání 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600" b="1" dirty="0">
                <a:sym typeface="Wingdings" panose="05000000000000000000" pitchFamily="2" charset="2"/>
              </a:rPr>
              <a:t>	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neúčast na celém setkání je omluvitelná pouze z vážných osobních důvodů nebo nemoci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neúčast na části setkání je třeba předem zkonzultovat (80 </a:t>
            </a:r>
            <a:r>
              <a:rPr lang="en-GB" sz="1600" dirty="0"/>
              <a:t>%</a:t>
            </a:r>
            <a:r>
              <a:rPr lang="cs-CZ" sz="1600" dirty="0"/>
              <a:t> je OK, prosím nezneužívat)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mezi setkáními píší deníkové záznamy 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600" b="1" dirty="0"/>
              <a:t>	</a:t>
            </a:r>
            <a:r>
              <a:rPr lang="cs-CZ" sz="1600" dirty="0">
                <a:sym typeface="Wingdings" panose="05000000000000000000" pitchFamily="2" charset="2"/>
              </a:rPr>
              <a:t></a:t>
            </a:r>
            <a:r>
              <a:rPr lang="cs-CZ" sz="1600" b="1" dirty="0">
                <a:sym typeface="Wingdings" panose="05000000000000000000" pitchFamily="2" charset="2"/>
              </a:rPr>
              <a:t> </a:t>
            </a:r>
            <a:r>
              <a:rPr lang="cs-CZ" sz="1600" dirty="0"/>
              <a:t>3-5* týdně po dobu cca 20 minut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přidají 2 informačně přínosné příspěvky do FB skupiny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dirty="0">
                <a:sym typeface="Wingdings" panose="05000000000000000000" pitchFamily="2" charset="2"/>
              </a:rPr>
              <a:t> nemáte-li Facebook, vyřešíme individuálně</a:t>
            </a:r>
          </a:p>
          <a:p>
            <a:pPr>
              <a:lnSpc>
                <a:spcPct val="150000"/>
              </a:lnSpc>
              <a:buSzPct val="100000"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4) na 3. setkání přinesou svou práci, které se věnovali během semestru = </a:t>
            </a:r>
            <a:r>
              <a:rPr lang="cs-C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KOLOKVIUM</a:t>
            </a:r>
            <a:b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cs-CZ" sz="1600" dirty="0">
                <a:sym typeface="Wingdings" panose="05000000000000000000" pitchFamily="2" charset="2"/>
              </a:rPr>
              <a:t>	 před 3. setkáním si zpětně pročtou svůj deník</a:t>
            </a:r>
          </a:p>
        </p:txBody>
      </p:sp>
    </p:spTree>
    <p:extLst>
      <p:ext uri="{BB962C8B-B14F-4D97-AF65-F5344CB8AC3E}">
        <p14:creationId xmlns:p14="http://schemas.microsoft.com/office/powerpoint/2010/main" val="25097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9"/>
          <p:cNvGrpSpPr/>
          <p:nvPr/>
        </p:nvGrpSpPr>
        <p:grpSpPr>
          <a:xfrm>
            <a:off x="1028251" y="865778"/>
            <a:ext cx="2401175" cy="2027294"/>
            <a:chOff x="1284175" y="1535856"/>
            <a:chExt cx="2401175" cy="2027294"/>
          </a:xfrm>
        </p:grpSpPr>
        <p:grpSp>
          <p:nvGrpSpPr>
            <p:cNvPr id="102" name="Google Shape;102;p19"/>
            <p:cNvGrpSpPr/>
            <p:nvPr/>
          </p:nvGrpSpPr>
          <p:grpSpPr>
            <a:xfrm>
              <a:off x="1487705" y="1999300"/>
              <a:ext cx="1828800" cy="830100"/>
              <a:chOff x="1487705" y="1999300"/>
              <a:chExt cx="1828800" cy="830100"/>
            </a:xfrm>
          </p:grpSpPr>
          <p:sp>
            <p:nvSpPr>
              <p:cNvPr id="104" name="Google Shape;104;p19"/>
              <p:cNvSpPr txBox="1"/>
              <p:nvPr/>
            </p:nvSpPr>
            <p:spPr>
              <a:xfrm>
                <a:off x="1681925" y="1999300"/>
                <a:ext cx="1537500" cy="8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19"/>
              <p:cNvSpPr txBox="1"/>
              <p:nvPr/>
            </p:nvSpPr>
            <p:spPr>
              <a:xfrm>
                <a:off x="1487705" y="2145645"/>
                <a:ext cx="18288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 dirty="0">
                    <a:solidFill>
                      <a:schemeClr val="accent2"/>
                    </a:solidFill>
                    <a:highlight>
                      <a:schemeClr val="lt1"/>
                    </a:highlight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Trojice</a:t>
                </a:r>
                <a:endParaRPr sz="2000" b="1" dirty="0">
                  <a:solidFill>
                    <a:schemeClr val="accent2"/>
                  </a:solidFill>
                  <a:highlight>
                    <a:schemeClr val="lt1"/>
                  </a:highlight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05" name="Google Shape;105;p19"/>
            <p:cNvGrpSpPr/>
            <p:nvPr/>
          </p:nvGrpSpPr>
          <p:grpSpPr>
            <a:xfrm>
              <a:off x="1284175" y="1535856"/>
              <a:ext cx="2401175" cy="2027294"/>
              <a:chOff x="1284175" y="1535856"/>
              <a:chExt cx="2401175" cy="2027294"/>
            </a:xfrm>
          </p:grpSpPr>
          <p:grpSp>
            <p:nvGrpSpPr>
              <p:cNvPr id="106" name="Google Shape;106;p19"/>
              <p:cNvGrpSpPr/>
              <p:nvPr/>
            </p:nvGrpSpPr>
            <p:grpSpPr>
              <a:xfrm>
                <a:off x="1284175" y="1535856"/>
                <a:ext cx="2330750" cy="2027294"/>
                <a:chOff x="1284175" y="1535856"/>
                <a:chExt cx="2330750" cy="2027294"/>
              </a:xfrm>
            </p:grpSpPr>
            <p:grpSp>
              <p:nvGrpSpPr>
                <p:cNvPr id="107" name="Google Shape;107;p19"/>
                <p:cNvGrpSpPr/>
                <p:nvPr/>
              </p:nvGrpSpPr>
              <p:grpSpPr>
                <a:xfrm>
                  <a:off x="1284175" y="1609810"/>
                  <a:ext cx="2330750" cy="1953340"/>
                  <a:chOff x="1284175" y="1609810"/>
                  <a:chExt cx="2330750" cy="1953340"/>
                </a:xfrm>
              </p:grpSpPr>
              <p:sp>
                <p:nvSpPr>
                  <p:cNvPr id="108" name="Google Shape;108;p19"/>
                  <p:cNvSpPr/>
                  <p:nvPr/>
                </p:nvSpPr>
                <p:spPr>
                  <a:xfrm>
                    <a:off x="1284175" y="1990250"/>
                    <a:ext cx="868800" cy="830100"/>
                  </a:xfrm>
                  <a:prstGeom prst="arc">
                    <a:avLst>
                      <a:gd name="adj1" fmla="val 8316671"/>
                      <a:gd name="adj2" fmla="val 12985080"/>
                    </a:avLst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19"/>
                  <p:cNvSpPr/>
                  <p:nvPr/>
                </p:nvSpPr>
                <p:spPr>
                  <a:xfrm>
                    <a:off x="2016175" y="2754950"/>
                    <a:ext cx="871800" cy="808200"/>
                  </a:xfrm>
                  <a:prstGeom prst="arc">
                    <a:avLst>
                      <a:gd name="adj1" fmla="val 2568671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10" name="Google Shape;110;p19"/>
                  <p:cNvCxnSpPr>
                    <a:stCxn id="108" idx="0"/>
                    <a:endCxn id="109" idx="2"/>
                  </p:cNvCxnSpPr>
                  <p:nvPr/>
                </p:nvCxnSpPr>
                <p:spPr>
                  <a:xfrm>
                    <a:off x="1399262" y="2686702"/>
                    <a:ext cx="762300" cy="7737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" name="Google Shape;111;p19"/>
                  <p:cNvCxnSpPr>
                    <a:endCxn id="108" idx="2"/>
                  </p:cNvCxnSpPr>
                  <p:nvPr/>
                </p:nvCxnSpPr>
                <p:spPr>
                  <a:xfrm flipH="1">
                    <a:off x="1374744" y="1940139"/>
                    <a:ext cx="193500" cy="2115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" name="Google Shape;112;p19"/>
                  <p:cNvCxnSpPr>
                    <a:endCxn id="113" idx="2"/>
                  </p:cNvCxnSpPr>
                  <p:nvPr/>
                </p:nvCxnSpPr>
                <p:spPr>
                  <a:xfrm rot="10800000" flipH="1">
                    <a:off x="2761164" y="2704301"/>
                    <a:ext cx="750900" cy="739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13" name="Google Shape;113;p19"/>
                  <p:cNvSpPr/>
                  <p:nvPr/>
                </p:nvSpPr>
                <p:spPr>
                  <a:xfrm rot="-5400000">
                    <a:off x="2774925" y="2009650"/>
                    <a:ext cx="871800" cy="808200"/>
                  </a:xfrm>
                  <a:prstGeom prst="arc">
                    <a:avLst>
                      <a:gd name="adj1" fmla="val 2568671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14" name="Google Shape;114;p19"/>
                  <p:cNvCxnSpPr>
                    <a:stCxn id="113" idx="0"/>
                  </p:cNvCxnSpPr>
                  <p:nvPr/>
                </p:nvCxnSpPr>
                <p:spPr>
                  <a:xfrm rot="10800000">
                    <a:off x="3002663" y="1609810"/>
                    <a:ext cx="493800" cy="4956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15" name="Google Shape;115;p19"/>
                <p:cNvGrpSpPr/>
                <p:nvPr/>
              </p:nvGrpSpPr>
              <p:grpSpPr>
                <a:xfrm flipH="1">
                  <a:off x="1512291" y="1535856"/>
                  <a:ext cx="463438" cy="463438"/>
                  <a:chOff x="2900798" y="1222606"/>
                  <a:chExt cx="463438" cy="463438"/>
                </a:xfrm>
              </p:grpSpPr>
              <p:sp>
                <p:nvSpPr>
                  <p:cNvPr id="116" name="Google Shape;116;p19"/>
                  <p:cNvSpPr/>
                  <p:nvPr/>
                </p:nvSpPr>
                <p:spPr>
                  <a:xfrm>
                    <a:off x="2909775" y="1239675"/>
                    <a:ext cx="445375" cy="42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15" h="17097" extrusionOk="0">
                        <a:moveTo>
                          <a:pt x="0" y="4185"/>
                        </a:moveTo>
                        <a:lnTo>
                          <a:pt x="10282" y="14347"/>
                        </a:lnTo>
                        <a:lnTo>
                          <a:pt x="17815" y="17097"/>
                        </a:lnTo>
                        <a:lnTo>
                          <a:pt x="14945" y="10163"/>
                        </a:lnTo>
                        <a:lnTo>
                          <a:pt x="478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</p:sp>
              <p:sp>
                <p:nvSpPr>
                  <p:cNvPr id="117" name="Google Shape;117;p19"/>
                  <p:cNvSpPr/>
                  <p:nvPr/>
                </p:nvSpPr>
                <p:spPr>
                  <a:xfrm flipH="1">
                    <a:off x="2900798" y="1222606"/>
                    <a:ext cx="463438" cy="463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1" h="9551" extrusionOk="0">
                        <a:moveTo>
                          <a:pt x="7002" y="525"/>
                        </a:moveTo>
                        <a:lnTo>
                          <a:pt x="9002" y="2525"/>
                        </a:lnTo>
                        <a:lnTo>
                          <a:pt x="8121" y="3383"/>
                        </a:lnTo>
                        <a:lnTo>
                          <a:pt x="6145" y="1406"/>
                        </a:lnTo>
                        <a:lnTo>
                          <a:pt x="7002" y="525"/>
                        </a:lnTo>
                        <a:close/>
                        <a:moveTo>
                          <a:pt x="5883" y="1716"/>
                        </a:moveTo>
                        <a:lnTo>
                          <a:pt x="7169" y="3002"/>
                        </a:lnTo>
                        <a:lnTo>
                          <a:pt x="3620" y="6550"/>
                        </a:lnTo>
                        <a:lnTo>
                          <a:pt x="3930" y="6812"/>
                        </a:lnTo>
                        <a:lnTo>
                          <a:pt x="7478" y="3263"/>
                        </a:lnTo>
                        <a:lnTo>
                          <a:pt x="7883" y="3692"/>
                        </a:lnTo>
                        <a:lnTo>
                          <a:pt x="3930" y="7621"/>
                        </a:lnTo>
                        <a:lnTo>
                          <a:pt x="2048" y="8336"/>
                        </a:lnTo>
                        <a:lnTo>
                          <a:pt x="1215" y="7502"/>
                        </a:lnTo>
                        <a:lnTo>
                          <a:pt x="1834" y="5859"/>
                        </a:lnTo>
                        <a:lnTo>
                          <a:pt x="2763" y="6788"/>
                        </a:lnTo>
                        <a:lnTo>
                          <a:pt x="3072" y="6526"/>
                        </a:lnTo>
                        <a:lnTo>
                          <a:pt x="2072" y="5526"/>
                        </a:lnTo>
                        <a:lnTo>
                          <a:pt x="4763" y="2859"/>
                        </a:lnTo>
                        <a:lnTo>
                          <a:pt x="5478" y="3573"/>
                        </a:lnTo>
                        <a:lnTo>
                          <a:pt x="5740" y="3311"/>
                        </a:lnTo>
                        <a:lnTo>
                          <a:pt x="5025" y="2597"/>
                        </a:lnTo>
                        <a:lnTo>
                          <a:pt x="5335" y="2287"/>
                        </a:lnTo>
                        <a:lnTo>
                          <a:pt x="6049" y="3002"/>
                        </a:lnTo>
                        <a:lnTo>
                          <a:pt x="6335" y="2740"/>
                        </a:lnTo>
                        <a:lnTo>
                          <a:pt x="5621" y="2025"/>
                        </a:lnTo>
                        <a:lnTo>
                          <a:pt x="5883" y="1716"/>
                        </a:lnTo>
                        <a:close/>
                        <a:moveTo>
                          <a:pt x="1048" y="7907"/>
                        </a:moveTo>
                        <a:lnTo>
                          <a:pt x="1620" y="8479"/>
                        </a:lnTo>
                        <a:lnTo>
                          <a:pt x="691" y="8836"/>
                        </a:lnTo>
                        <a:lnTo>
                          <a:pt x="1048" y="7907"/>
                        </a:lnTo>
                        <a:close/>
                        <a:moveTo>
                          <a:pt x="7002" y="1"/>
                        </a:moveTo>
                        <a:lnTo>
                          <a:pt x="1572" y="5407"/>
                        </a:lnTo>
                        <a:lnTo>
                          <a:pt x="0" y="9550"/>
                        </a:lnTo>
                        <a:lnTo>
                          <a:pt x="4144" y="7979"/>
                        </a:lnTo>
                        <a:lnTo>
                          <a:pt x="8431" y="3692"/>
                        </a:lnTo>
                        <a:lnTo>
                          <a:pt x="9550" y="2549"/>
                        </a:lnTo>
                        <a:lnTo>
                          <a:pt x="70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8" name="Google Shape;118;p19"/>
              <p:cNvSpPr/>
              <p:nvPr/>
            </p:nvSpPr>
            <p:spPr>
              <a:xfrm>
                <a:off x="3310424" y="2028567"/>
                <a:ext cx="374925" cy="77156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 dirty="0">
                    <a:ln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solidFill>
                      <a:schemeClr val="lt1"/>
                    </a:solidFill>
                    <a:latin typeface="Fira Sans Extra Condensed"/>
                  </a:rPr>
                  <a:t>1</a:t>
                </a:r>
              </a:p>
            </p:txBody>
          </p:sp>
        </p:grpSp>
      </p:grpSp>
      <p:grpSp>
        <p:nvGrpSpPr>
          <p:cNvPr id="119" name="Google Shape;119;p19"/>
          <p:cNvGrpSpPr/>
          <p:nvPr/>
        </p:nvGrpSpPr>
        <p:grpSpPr>
          <a:xfrm>
            <a:off x="5638374" y="823198"/>
            <a:ext cx="2457122" cy="2027294"/>
            <a:chOff x="5363331" y="1535856"/>
            <a:chExt cx="2457122" cy="2027294"/>
          </a:xfrm>
        </p:grpSpPr>
        <p:grpSp>
          <p:nvGrpSpPr>
            <p:cNvPr id="120" name="Google Shape;120;p19"/>
            <p:cNvGrpSpPr/>
            <p:nvPr/>
          </p:nvGrpSpPr>
          <p:grpSpPr>
            <a:xfrm>
              <a:off x="5657575" y="1999300"/>
              <a:ext cx="1828800" cy="830100"/>
              <a:chOff x="5657575" y="1999300"/>
              <a:chExt cx="1828800" cy="830100"/>
            </a:xfrm>
          </p:grpSpPr>
          <p:sp>
            <p:nvSpPr>
              <p:cNvPr id="121" name="Google Shape;121;p19"/>
              <p:cNvSpPr txBox="1"/>
              <p:nvPr/>
            </p:nvSpPr>
            <p:spPr>
              <a:xfrm>
                <a:off x="5657575" y="2093006"/>
                <a:ext cx="18288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 dirty="0">
                    <a:solidFill>
                      <a:schemeClr val="dk2"/>
                    </a:solidFill>
                    <a:highlight>
                      <a:schemeClr val="lt1"/>
                    </a:highlight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Shrnout ostatním</a:t>
                </a:r>
                <a:endParaRPr sz="2000" b="1" dirty="0">
                  <a:solidFill>
                    <a:schemeClr val="dk2"/>
                  </a:solidFill>
                  <a:highlight>
                    <a:schemeClr val="lt1"/>
                  </a:highlight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2" name="Google Shape;122;p19"/>
              <p:cNvSpPr txBox="1"/>
              <p:nvPr/>
            </p:nvSpPr>
            <p:spPr>
              <a:xfrm>
                <a:off x="5755275" y="1999300"/>
                <a:ext cx="1536900" cy="8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3" name="Google Shape;123;p19"/>
            <p:cNvGrpSpPr/>
            <p:nvPr/>
          </p:nvGrpSpPr>
          <p:grpSpPr>
            <a:xfrm>
              <a:off x="5363331" y="1535856"/>
              <a:ext cx="2457122" cy="2027294"/>
              <a:chOff x="5363331" y="1535856"/>
              <a:chExt cx="2457122" cy="2027294"/>
            </a:xfrm>
          </p:grpSpPr>
          <p:grpSp>
            <p:nvGrpSpPr>
              <p:cNvPr id="124" name="Google Shape;124;p19"/>
              <p:cNvGrpSpPr/>
              <p:nvPr/>
            </p:nvGrpSpPr>
            <p:grpSpPr>
              <a:xfrm>
                <a:off x="5363331" y="1535856"/>
                <a:ext cx="2330750" cy="2027294"/>
                <a:chOff x="1284175" y="1535856"/>
                <a:chExt cx="2330750" cy="2027294"/>
              </a:xfrm>
            </p:grpSpPr>
            <p:grpSp>
              <p:nvGrpSpPr>
                <p:cNvPr id="125" name="Google Shape;125;p19"/>
                <p:cNvGrpSpPr/>
                <p:nvPr/>
              </p:nvGrpSpPr>
              <p:grpSpPr>
                <a:xfrm>
                  <a:off x="1284175" y="1609810"/>
                  <a:ext cx="2330750" cy="1953340"/>
                  <a:chOff x="1284175" y="1609810"/>
                  <a:chExt cx="2330750" cy="1953340"/>
                </a:xfrm>
              </p:grpSpPr>
              <p:sp>
                <p:nvSpPr>
                  <p:cNvPr id="126" name="Google Shape;126;p19"/>
                  <p:cNvSpPr/>
                  <p:nvPr/>
                </p:nvSpPr>
                <p:spPr>
                  <a:xfrm>
                    <a:off x="1284175" y="1990250"/>
                    <a:ext cx="868800" cy="830100"/>
                  </a:xfrm>
                  <a:prstGeom prst="arc">
                    <a:avLst>
                      <a:gd name="adj1" fmla="val 8316671"/>
                      <a:gd name="adj2" fmla="val 12985080"/>
                    </a:avLst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19"/>
                  <p:cNvSpPr/>
                  <p:nvPr/>
                </p:nvSpPr>
                <p:spPr>
                  <a:xfrm>
                    <a:off x="2016175" y="2754950"/>
                    <a:ext cx="871800" cy="808200"/>
                  </a:xfrm>
                  <a:prstGeom prst="arc">
                    <a:avLst>
                      <a:gd name="adj1" fmla="val 2568671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28" name="Google Shape;128;p19"/>
                  <p:cNvCxnSpPr>
                    <a:stCxn id="126" idx="0"/>
                    <a:endCxn id="127" idx="2"/>
                  </p:cNvCxnSpPr>
                  <p:nvPr/>
                </p:nvCxnSpPr>
                <p:spPr>
                  <a:xfrm>
                    <a:off x="1399262" y="2686702"/>
                    <a:ext cx="762300" cy="7737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" name="Google Shape;129;p19"/>
                  <p:cNvCxnSpPr>
                    <a:endCxn id="126" idx="2"/>
                  </p:cNvCxnSpPr>
                  <p:nvPr/>
                </p:nvCxnSpPr>
                <p:spPr>
                  <a:xfrm flipH="1">
                    <a:off x="1374744" y="1940139"/>
                    <a:ext cx="193500" cy="2115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" name="Google Shape;130;p19"/>
                  <p:cNvCxnSpPr>
                    <a:endCxn id="131" idx="2"/>
                  </p:cNvCxnSpPr>
                  <p:nvPr/>
                </p:nvCxnSpPr>
                <p:spPr>
                  <a:xfrm rot="10800000" flipH="1">
                    <a:off x="2761164" y="2704301"/>
                    <a:ext cx="750900" cy="739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31" name="Google Shape;131;p19"/>
                  <p:cNvSpPr/>
                  <p:nvPr/>
                </p:nvSpPr>
                <p:spPr>
                  <a:xfrm rot="-5400000">
                    <a:off x="2774925" y="2009650"/>
                    <a:ext cx="871800" cy="808200"/>
                  </a:xfrm>
                  <a:prstGeom prst="arc">
                    <a:avLst>
                      <a:gd name="adj1" fmla="val 2568671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32" name="Google Shape;132;p19"/>
                  <p:cNvCxnSpPr>
                    <a:stCxn id="131" idx="0"/>
                  </p:cNvCxnSpPr>
                  <p:nvPr/>
                </p:nvCxnSpPr>
                <p:spPr>
                  <a:xfrm rot="10800000">
                    <a:off x="3002663" y="1609810"/>
                    <a:ext cx="493800" cy="4956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33" name="Google Shape;133;p19"/>
                <p:cNvGrpSpPr/>
                <p:nvPr/>
              </p:nvGrpSpPr>
              <p:grpSpPr>
                <a:xfrm flipH="1">
                  <a:off x="1512291" y="1535856"/>
                  <a:ext cx="463438" cy="463438"/>
                  <a:chOff x="2900798" y="1222606"/>
                  <a:chExt cx="463438" cy="463438"/>
                </a:xfrm>
              </p:grpSpPr>
              <p:sp>
                <p:nvSpPr>
                  <p:cNvPr id="134" name="Google Shape;134;p19"/>
                  <p:cNvSpPr/>
                  <p:nvPr/>
                </p:nvSpPr>
                <p:spPr>
                  <a:xfrm>
                    <a:off x="2909775" y="1239675"/>
                    <a:ext cx="445375" cy="42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15" h="17097" extrusionOk="0">
                        <a:moveTo>
                          <a:pt x="0" y="4185"/>
                        </a:moveTo>
                        <a:lnTo>
                          <a:pt x="10282" y="14347"/>
                        </a:lnTo>
                        <a:lnTo>
                          <a:pt x="17815" y="17097"/>
                        </a:lnTo>
                        <a:lnTo>
                          <a:pt x="14945" y="10163"/>
                        </a:lnTo>
                        <a:lnTo>
                          <a:pt x="478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35" name="Google Shape;135;p19"/>
                  <p:cNvSpPr/>
                  <p:nvPr/>
                </p:nvSpPr>
                <p:spPr>
                  <a:xfrm flipH="1">
                    <a:off x="2900798" y="1222606"/>
                    <a:ext cx="463438" cy="463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1" h="9551" extrusionOk="0">
                        <a:moveTo>
                          <a:pt x="7002" y="525"/>
                        </a:moveTo>
                        <a:lnTo>
                          <a:pt x="9002" y="2525"/>
                        </a:lnTo>
                        <a:lnTo>
                          <a:pt x="8121" y="3383"/>
                        </a:lnTo>
                        <a:lnTo>
                          <a:pt x="6145" y="1406"/>
                        </a:lnTo>
                        <a:lnTo>
                          <a:pt x="7002" y="525"/>
                        </a:lnTo>
                        <a:close/>
                        <a:moveTo>
                          <a:pt x="5883" y="1716"/>
                        </a:moveTo>
                        <a:lnTo>
                          <a:pt x="7169" y="3002"/>
                        </a:lnTo>
                        <a:lnTo>
                          <a:pt x="3620" y="6550"/>
                        </a:lnTo>
                        <a:lnTo>
                          <a:pt x="3930" y="6812"/>
                        </a:lnTo>
                        <a:lnTo>
                          <a:pt x="7478" y="3263"/>
                        </a:lnTo>
                        <a:lnTo>
                          <a:pt x="7883" y="3692"/>
                        </a:lnTo>
                        <a:lnTo>
                          <a:pt x="3930" y="7621"/>
                        </a:lnTo>
                        <a:lnTo>
                          <a:pt x="2048" y="8336"/>
                        </a:lnTo>
                        <a:lnTo>
                          <a:pt x="1215" y="7502"/>
                        </a:lnTo>
                        <a:lnTo>
                          <a:pt x="1834" y="5859"/>
                        </a:lnTo>
                        <a:lnTo>
                          <a:pt x="2763" y="6788"/>
                        </a:lnTo>
                        <a:lnTo>
                          <a:pt x="3072" y="6526"/>
                        </a:lnTo>
                        <a:lnTo>
                          <a:pt x="2072" y="5526"/>
                        </a:lnTo>
                        <a:lnTo>
                          <a:pt x="4763" y="2859"/>
                        </a:lnTo>
                        <a:lnTo>
                          <a:pt x="5478" y="3573"/>
                        </a:lnTo>
                        <a:lnTo>
                          <a:pt x="5740" y="3311"/>
                        </a:lnTo>
                        <a:lnTo>
                          <a:pt x="5025" y="2597"/>
                        </a:lnTo>
                        <a:lnTo>
                          <a:pt x="5335" y="2287"/>
                        </a:lnTo>
                        <a:lnTo>
                          <a:pt x="6049" y="3002"/>
                        </a:lnTo>
                        <a:lnTo>
                          <a:pt x="6335" y="2740"/>
                        </a:lnTo>
                        <a:lnTo>
                          <a:pt x="5621" y="2025"/>
                        </a:lnTo>
                        <a:lnTo>
                          <a:pt x="5883" y="1716"/>
                        </a:lnTo>
                        <a:close/>
                        <a:moveTo>
                          <a:pt x="1048" y="7907"/>
                        </a:moveTo>
                        <a:lnTo>
                          <a:pt x="1620" y="8479"/>
                        </a:lnTo>
                        <a:lnTo>
                          <a:pt x="691" y="8836"/>
                        </a:lnTo>
                        <a:lnTo>
                          <a:pt x="1048" y="7907"/>
                        </a:lnTo>
                        <a:close/>
                        <a:moveTo>
                          <a:pt x="7002" y="1"/>
                        </a:moveTo>
                        <a:lnTo>
                          <a:pt x="1572" y="5407"/>
                        </a:lnTo>
                        <a:lnTo>
                          <a:pt x="0" y="9550"/>
                        </a:lnTo>
                        <a:lnTo>
                          <a:pt x="4144" y="7979"/>
                        </a:lnTo>
                        <a:lnTo>
                          <a:pt x="8431" y="3692"/>
                        </a:lnTo>
                        <a:lnTo>
                          <a:pt x="9550" y="2549"/>
                        </a:lnTo>
                        <a:lnTo>
                          <a:pt x="700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6" name="Google Shape;136;p19"/>
              <p:cNvSpPr/>
              <p:nvPr/>
            </p:nvSpPr>
            <p:spPr>
              <a:xfrm>
                <a:off x="7338080" y="2010278"/>
                <a:ext cx="482373" cy="80814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solidFill>
                      <a:schemeClr val="lt1"/>
                    </a:solidFill>
                    <a:latin typeface="Fira Sans Extra Condensed"/>
                  </a:rPr>
                  <a:t>3</a:t>
                </a:r>
              </a:p>
            </p:txBody>
          </p:sp>
        </p:grpSp>
      </p:grpSp>
      <p:grpSp>
        <p:nvGrpSpPr>
          <p:cNvPr id="137" name="Google Shape;137;p19"/>
          <p:cNvGrpSpPr/>
          <p:nvPr/>
        </p:nvGrpSpPr>
        <p:grpSpPr>
          <a:xfrm>
            <a:off x="3429425" y="1490148"/>
            <a:ext cx="2434828" cy="2027294"/>
            <a:chOff x="3314326" y="2334451"/>
            <a:chExt cx="2434828" cy="2027294"/>
          </a:xfrm>
        </p:grpSpPr>
        <p:sp>
          <p:nvSpPr>
            <p:cNvPr id="139" name="Google Shape;139;p19"/>
            <p:cNvSpPr txBox="1"/>
            <p:nvPr/>
          </p:nvSpPr>
          <p:spPr>
            <a:xfrm>
              <a:off x="3511163" y="3172302"/>
              <a:ext cx="18288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accent5"/>
                  </a:solidFill>
                  <a:highlight>
                    <a:schemeClr val="lt1"/>
                  </a:highligh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Sdílení</a:t>
              </a:r>
              <a:br>
                <a:rPr lang="cs-CZ" sz="2000" b="1" dirty="0">
                  <a:solidFill>
                    <a:schemeClr val="accent5"/>
                  </a:solidFill>
                  <a:highlight>
                    <a:schemeClr val="lt1"/>
                  </a:highligh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cs-CZ" sz="2000" b="1" dirty="0">
                  <a:solidFill>
                    <a:schemeClr val="accent5"/>
                  </a:solidFill>
                  <a:highlight>
                    <a:schemeClr val="lt1"/>
                  </a:highligh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(15 min)</a:t>
              </a:r>
              <a:endParaRPr sz="2000" b="1" dirty="0">
                <a:solidFill>
                  <a:schemeClr val="accent5"/>
                </a:solidFill>
                <a:highlight>
                  <a:schemeClr val="lt1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1" name="Google Shape;141;p19"/>
            <p:cNvGrpSpPr/>
            <p:nvPr/>
          </p:nvGrpSpPr>
          <p:grpSpPr>
            <a:xfrm>
              <a:off x="3314326" y="2334451"/>
              <a:ext cx="2434828" cy="2027294"/>
              <a:chOff x="3314326" y="2334451"/>
              <a:chExt cx="2434828" cy="2027294"/>
            </a:xfrm>
          </p:grpSpPr>
          <p:grpSp>
            <p:nvGrpSpPr>
              <p:cNvPr id="142" name="Google Shape;142;p19"/>
              <p:cNvGrpSpPr/>
              <p:nvPr/>
            </p:nvGrpSpPr>
            <p:grpSpPr>
              <a:xfrm>
                <a:off x="3314326" y="2334451"/>
                <a:ext cx="2330750" cy="2027294"/>
                <a:chOff x="3314326" y="2334451"/>
                <a:chExt cx="2330750" cy="2027294"/>
              </a:xfrm>
            </p:grpSpPr>
            <p:grpSp>
              <p:nvGrpSpPr>
                <p:cNvPr id="143" name="Google Shape;143;p19"/>
                <p:cNvGrpSpPr/>
                <p:nvPr/>
              </p:nvGrpSpPr>
              <p:grpSpPr>
                <a:xfrm rot="10800000" flipH="1">
                  <a:off x="3314326" y="2334451"/>
                  <a:ext cx="2330750" cy="1953399"/>
                  <a:chOff x="1284175" y="1609751"/>
                  <a:chExt cx="2330750" cy="1953399"/>
                </a:xfrm>
              </p:grpSpPr>
              <p:sp>
                <p:nvSpPr>
                  <p:cNvPr id="144" name="Google Shape;144;p19"/>
                  <p:cNvSpPr/>
                  <p:nvPr/>
                </p:nvSpPr>
                <p:spPr>
                  <a:xfrm>
                    <a:off x="1284175" y="1990250"/>
                    <a:ext cx="868800" cy="830100"/>
                  </a:xfrm>
                  <a:prstGeom prst="arc">
                    <a:avLst>
                      <a:gd name="adj1" fmla="val 8316671"/>
                      <a:gd name="adj2" fmla="val 12985080"/>
                    </a:avLst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19"/>
                  <p:cNvSpPr/>
                  <p:nvPr/>
                </p:nvSpPr>
                <p:spPr>
                  <a:xfrm>
                    <a:off x="2016175" y="2754950"/>
                    <a:ext cx="871800" cy="808200"/>
                  </a:xfrm>
                  <a:prstGeom prst="arc">
                    <a:avLst>
                      <a:gd name="adj1" fmla="val 2568671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46" name="Google Shape;146;p19"/>
                  <p:cNvCxnSpPr>
                    <a:stCxn id="144" idx="0"/>
                    <a:endCxn id="145" idx="2"/>
                  </p:cNvCxnSpPr>
                  <p:nvPr/>
                </p:nvCxnSpPr>
                <p:spPr>
                  <a:xfrm>
                    <a:off x="1399262" y="2686702"/>
                    <a:ext cx="762300" cy="7737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47" name="Google Shape;147;p19"/>
                  <p:cNvCxnSpPr>
                    <a:endCxn id="144" idx="2"/>
                  </p:cNvCxnSpPr>
                  <p:nvPr/>
                </p:nvCxnSpPr>
                <p:spPr>
                  <a:xfrm flipH="1">
                    <a:off x="1374744" y="1940139"/>
                    <a:ext cx="193500" cy="2115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48" name="Google Shape;148;p19"/>
                  <p:cNvCxnSpPr>
                    <a:endCxn id="149" idx="2"/>
                  </p:cNvCxnSpPr>
                  <p:nvPr/>
                </p:nvCxnSpPr>
                <p:spPr>
                  <a:xfrm rot="10800000" flipH="1">
                    <a:off x="2761164" y="2704301"/>
                    <a:ext cx="750900" cy="739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49" name="Google Shape;149;p19"/>
                  <p:cNvSpPr/>
                  <p:nvPr/>
                </p:nvSpPr>
                <p:spPr>
                  <a:xfrm rot="-5400000">
                    <a:off x="2774925" y="2009650"/>
                    <a:ext cx="871800" cy="808200"/>
                  </a:xfrm>
                  <a:prstGeom prst="arc">
                    <a:avLst>
                      <a:gd name="adj1" fmla="val 5234364"/>
                      <a:gd name="adj2" fmla="val 8037917"/>
                    </a:avLst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50" name="Google Shape;150;p19"/>
                  <p:cNvCxnSpPr/>
                  <p:nvPr/>
                </p:nvCxnSpPr>
                <p:spPr>
                  <a:xfrm rot="10800000">
                    <a:off x="3002799" y="1609751"/>
                    <a:ext cx="459300" cy="449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51" name="Google Shape;151;p19"/>
                <p:cNvGrpSpPr/>
                <p:nvPr/>
              </p:nvGrpSpPr>
              <p:grpSpPr>
                <a:xfrm rot="10800000">
                  <a:off x="3542443" y="3898307"/>
                  <a:ext cx="463438" cy="463438"/>
                  <a:chOff x="2900798" y="1222606"/>
                  <a:chExt cx="463438" cy="463438"/>
                </a:xfrm>
              </p:grpSpPr>
              <p:sp>
                <p:nvSpPr>
                  <p:cNvPr id="152" name="Google Shape;152;p19"/>
                  <p:cNvSpPr/>
                  <p:nvPr/>
                </p:nvSpPr>
                <p:spPr>
                  <a:xfrm>
                    <a:off x="2909775" y="1239675"/>
                    <a:ext cx="445375" cy="42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15" h="17097" extrusionOk="0">
                        <a:moveTo>
                          <a:pt x="0" y="4185"/>
                        </a:moveTo>
                        <a:lnTo>
                          <a:pt x="10282" y="14347"/>
                        </a:lnTo>
                        <a:lnTo>
                          <a:pt x="17815" y="17097"/>
                        </a:lnTo>
                        <a:lnTo>
                          <a:pt x="14945" y="10163"/>
                        </a:lnTo>
                        <a:lnTo>
                          <a:pt x="478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3" name="Google Shape;153;p19"/>
                  <p:cNvSpPr/>
                  <p:nvPr/>
                </p:nvSpPr>
                <p:spPr>
                  <a:xfrm flipH="1">
                    <a:off x="2900798" y="1222606"/>
                    <a:ext cx="463438" cy="463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1" h="9551" extrusionOk="0">
                        <a:moveTo>
                          <a:pt x="7002" y="525"/>
                        </a:moveTo>
                        <a:lnTo>
                          <a:pt x="9002" y="2525"/>
                        </a:lnTo>
                        <a:lnTo>
                          <a:pt x="8121" y="3383"/>
                        </a:lnTo>
                        <a:lnTo>
                          <a:pt x="6145" y="1406"/>
                        </a:lnTo>
                        <a:lnTo>
                          <a:pt x="7002" y="525"/>
                        </a:lnTo>
                        <a:close/>
                        <a:moveTo>
                          <a:pt x="5883" y="1716"/>
                        </a:moveTo>
                        <a:lnTo>
                          <a:pt x="7169" y="3002"/>
                        </a:lnTo>
                        <a:lnTo>
                          <a:pt x="3620" y="6550"/>
                        </a:lnTo>
                        <a:lnTo>
                          <a:pt x="3930" y="6812"/>
                        </a:lnTo>
                        <a:lnTo>
                          <a:pt x="7478" y="3263"/>
                        </a:lnTo>
                        <a:lnTo>
                          <a:pt x="7883" y="3692"/>
                        </a:lnTo>
                        <a:lnTo>
                          <a:pt x="3930" y="7621"/>
                        </a:lnTo>
                        <a:lnTo>
                          <a:pt x="2048" y="8336"/>
                        </a:lnTo>
                        <a:lnTo>
                          <a:pt x="1215" y="7502"/>
                        </a:lnTo>
                        <a:lnTo>
                          <a:pt x="1834" y="5859"/>
                        </a:lnTo>
                        <a:lnTo>
                          <a:pt x="2763" y="6788"/>
                        </a:lnTo>
                        <a:lnTo>
                          <a:pt x="3072" y="6526"/>
                        </a:lnTo>
                        <a:lnTo>
                          <a:pt x="2072" y="5526"/>
                        </a:lnTo>
                        <a:lnTo>
                          <a:pt x="4763" y="2859"/>
                        </a:lnTo>
                        <a:lnTo>
                          <a:pt x="5478" y="3573"/>
                        </a:lnTo>
                        <a:lnTo>
                          <a:pt x="5740" y="3311"/>
                        </a:lnTo>
                        <a:lnTo>
                          <a:pt x="5025" y="2597"/>
                        </a:lnTo>
                        <a:lnTo>
                          <a:pt x="5335" y="2287"/>
                        </a:lnTo>
                        <a:lnTo>
                          <a:pt x="6049" y="3002"/>
                        </a:lnTo>
                        <a:lnTo>
                          <a:pt x="6335" y="2740"/>
                        </a:lnTo>
                        <a:lnTo>
                          <a:pt x="5621" y="2025"/>
                        </a:lnTo>
                        <a:lnTo>
                          <a:pt x="5883" y="1716"/>
                        </a:lnTo>
                        <a:close/>
                        <a:moveTo>
                          <a:pt x="1048" y="7907"/>
                        </a:moveTo>
                        <a:lnTo>
                          <a:pt x="1620" y="8479"/>
                        </a:lnTo>
                        <a:lnTo>
                          <a:pt x="691" y="8836"/>
                        </a:lnTo>
                        <a:lnTo>
                          <a:pt x="1048" y="7907"/>
                        </a:lnTo>
                        <a:close/>
                        <a:moveTo>
                          <a:pt x="7002" y="1"/>
                        </a:moveTo>
                        <a:lnTo>
                          <a:pt x="1572" y="5407"/>
                        </a:lnTo>
                        <a:lnTo>
                          <a:pt x="0" y="9550"/>
                        </a:lnTo>
                        <a:lnTo>
                          <a:pt x="4144" y="7979"/>
                        </a:lnTo>
                        <a:lnTo>
                          <a:pt x="8431" y="3692"/>
                        </a:lnTo>
                        <a:lnTo>
                          <a:pt x="9550" y="2549"/>
                        </a:lnTo>
                        <a:lnTo>
                          <a:pt x="700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4" name="Google Shape;154;p19"/>
              <p:cNvSpPr/>
              <p:nvPr/>
            </p:nvSpPr>
            <p:spPr>
              <a:xfrm>
                <a:off x="5277069" y="3049653"/>
                <a:ext cx="472086" cy="78871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solidFill>
                      <a:schemeClr val="lt1"/>
                    </a:solidFill>
                    <a:latin typeface="Fira Sans Extra Condensed"/>
                  </a:rPr>
                  <a:t>2</a:t>
                </a:r>
              </a:p>
            </p:txBody>
          </p:sp>
        </p:grpSp>
      </p:grpSp>
      <p:sp>
        <p:nvSpPr>
          <p:cNvPr id="54" name="Nadpis 1">
            <a:extLst>
              <a:ext uri="{FF2B5EF4-FFF2-40B4-BE49-F238E27FC236}">
                <a16:creationId xmlns:a16="http://schemas.microsoft.com/office/drawing/2014/main" id="{1EA4E06C-12C6-4B0C-86CD-7D353529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141498"/>
            <a:ext cx="8282940" cy="572700"/>
          </a:xfrm>
        </p:spPr>
        <p:txBody>
          <a:bodyPr/>
          <a:lstStyle/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KOLOKVIUM</a:t>
            </a:r>
            <a:r>
              <a:rPr lang="cs-CZ" sz="2400" b="1" dirty="0"/>
              <a:t>: Zhodnocení vaší práce v průběhu semestru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8B253992-44C0-4D1D-BE1D-3D17BD63B4DA}"/>
              </a:ext>
            </a:extLst>
          </p:cNvPr>
          <p:cNvSpPr txBox="1"/>
          <p:nvPr/>
        </p:nvSpPr>
        <p:spPr>
          <a:xfrm>
            <a:off x="95967" y="3030918"/>
            <a:ext cx="8919870" cy="1998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Co jsem v průběhu semestru dělal/a?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Jaká pro mě práce s deníkem byla?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Co jsem se při ní dozvěděl/a?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Co se mi dařilo? Co ne? Kdy mi psaní šlo samo a kdy bylo třeba se přemlouvat? Vypadl/a jsem někdy? Podařilo se navázat?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Jak se mi podařilo plnit záměr na první straně mého deníku?</a:t>
            </a:r>
            <a:b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</a:br>
            <a:r>
              <a:rPr lang="cs-CZ" dirty="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Co mi tato zkušenost zatím přinesla?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02870-2BA9-60E4-B31F-168C64A9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Tipy na konec</a:t>
            </a:r>
          </a:p>
        </p:txBody>
      </p:sp>
    </p:spTree>
    <p:extLst>
      <p:ext uri="{BB962C8B-B14F-4D97-AF65-F5344CB8AC3E}">
        <p14:creationId xmlns:p14="http://schemas.microsoft.com/office/powerpoint/2010/main" val="405457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D6410-F95D-2C41-332E-AF715B80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ze světa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E240DE69-4554-3C46-C493-81AA7B9955D3}"/>
              </a:ext>
            </a:extLst>
          </p:cNvPr>
          <p:cNvSpPr txBox="1">
            <a:spLocks/>
          </p:cNvSpPr>
          <p:nvPr/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Institut terapeutického psaní: 			twinstitute.net </a:t>
            </a:r>
          </a:p>
          <a:p>
            <a:pPr>
              <a:lnSpc>
                <a:spcPct val="200000"/>
              </a:lnSpc>
            </a:pP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Centrum „</a:t>
            </a:r>
            <a:r>
              <a:rPr lang="cs-CZ" sz="1800" dirty="0" err="1">
                <a:solidFill>
                  <a:schemeClr val="dk1"/>
                </a:solidFill>
                <a:latin typeface="Fira Sans Extra Condensed SemiBold"/>
              </a:rPr>
              <a:t>journal</a:t>
            </a: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Fira Sans Extra Condensed SemiBold"/>
              </a:rPr>
              <a:t>therapy</a:t>
            </a: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“: 			journaltherapy.com</a:t>
            </a:r>
          </a:p>
          <a:p>
            <a:pPr>
              <a:lnSpc>
                <a:spcPct val="200000"/>
              </a:lnSpc>
            </a:pP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Mezinárodní federace pro </a:t>
            </a:r>
            <a:r>
              <a:rPr lang="cs-CZ" sz="1800" dirty="0" err="1">
                <a:solidFill>
                  <a:schemeClr val="dk1"/>
                </a:solidFill>
                <a:latin typeface="Fira Sans Extra Condensed SemiBold"/>
              </a:rPr>
              <a:t>biblio</a:t>
            </a: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/</a:t>
            </a:r>
            <a:r>
              <a:rPr lang="cs-CZ" sz="1800" dirty="0" err="1">
                <a:solidFill>
                  <a:schemeClr val="dk1"/>
                </a:solidFill>
                <a:latin typeface="Fira Sans Extra Condensed SemiBold"/>
              </a:rPr>
              <a:t>poetoterapii</a:t>
            </a:r>
            <a:r>
              <a:rPr lang="cs-CZ" sz="1800" dirty="0">
                <a:solidFill>
                  <a:schemeClr val="dk1"/>
                </a:solidFill>
                <a:latin typeface="Fira Sans Extra Condensed SemiBold"/>
              </a:rPr>
              <a:t>: 	ifbpt.org  </a:t>
            </a:r>
          </a:p>
        </p:txBody>
      </p:sp>
    </p:spTree>
    <p:extLst>
      <p:ext uri="{BB962C8B-B14F-4D97-AF65-F5344CB8AC3E}">
        <p14:creationId xmlns:p14="http://schemas.microsoft.com/office/powerpoint/2010/main" val="4016932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F9AAE-C693-38CD-8FE0-144EF718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na online nástroje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4E537971-BCF5-3745-CB8F-2CA40257085E}"/>
              </a:ext>
            </a:extLst>
          </p:cNvPr>
          <p:cNvSpPr txBox="1">
            <a:spLocks/>
          </p:cNvSpPr>
          <p:nvPr/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endParaRPr lang="cs-CZ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4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9611C-457F-3BB4-AE99-CC5ECAFD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Happy </a:t>
            </a:r>
            <a:r>
              <a:rPr lang="cs-CZ" dirty="0" err="1"/>
              <a:t>feed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8DA13F-92B4-77C0-B5D2-9C34A714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82040"/>
            <a:ext cx="7520940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1C6D9-FF2F-10EB-855A-B29B55F5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one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EE5699-D55A-5FF2-1155-CFA74EB8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0" y="959796"/>
            <a:ext cx="706581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3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1DE6E-BF9C-86F3-1C6F-55F7F668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EB6DED-DBAB-D0E0-ADFC-B273A453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65" y="1053105"/>
            <a:ext cx="4979670" cy="36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0FB4E-F9F4-8D41-AC08-0FBB07EB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Dabble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743386-76FE-7F42-6D65-0B5627CF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03" y="959796"/>
            <a:ext cx="6056194" cy="39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2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969D9-B379-11A3-4212-3698EBC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Daylio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2B5E90-8646-BAF0-3DCA-10CBA599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00" y="1016496"/>
            <a:ext cx="7273380" cy="38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6FCAE-D273-49B0-B8DF-5CC9EFA1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CC6600"/>
                </a:solidFill>
              </a:rPr>
              <a:t>TÉMA: PŘESAH – A CO DÁL?</a:t>
            </a:r>
            <a:br>
              <a:rPr lang="cs-CZ" sz="2000" dirty="0"/>
            </a:br>
            <a:r>
              <a:rPr lang="cs-CZ" dirty="0"/>
              <a:t>Dnes budete odcházet s: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BAC0215A-DDB3-406C-8C24-5A4828886989}"/>
              </a:ext>
            </a:extLst>
          </p:cNvPr>
          <p:cNvSpPr txBox="1">
            <a:spLocks/>
          </p:cNvSpPr>
          <p:nvPr/>
        </p:nvSpPr>
        <p:spPr>
          <a:xfrm>
            <a:off x="512074" y="1676400"/>
            <a:ext cx="8493542" cy="300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další technikou, kterou můžete ve své práci využít</a:t>
            </a:r>
            <a:b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povědomím o tom, jak využít znalosti pro práci s vybranými cílovými skupinami</a:t>
            </a:r>
            <a:b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nahlédnutím do výzkumu v ČR</a:t>
            </a:r>
            <a:b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vyplněnou druhou částí výzkumu</a:t>
            </a:r>
            <a:b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pár dalšími tipy</a:t>
            </a:r>
            <a:b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... zápočtem  </a:t>
            </a:r>
          </a:p>
        </p:txBody>
      </p:sp>
    </p:spTree>
    <p:extLst>
      <p:ext uri="{BB962C8B-B14F-4D97-AF65-F5344CB8AC3E}">
        <p14:creationId xmlns:p14="http://schemas.microsoft.com/office/powerpoint/2010/main" val="1142358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CF4DC-E5F9-43A0-39B8-FAF04C43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Grid</a:t>
            </a:r>
            <a:r>
              <a:rPr lang="cs-CZ" dirty="0"/>
              <a:t> </a:t>
            </a:r>
            <a:r>
              <a:rPr lang="cs-CZ" dirty="0" err="1"/>
              <a:t>diary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3D9203A-956D-8B92-1367-7C98FF13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861536"/>
            <a:ext cx="7246620" cy="40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8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3F3AF-C5DB-5C65-EFF1-6ADAD7E2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Diarium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E427A2-799D-FF0C-EEFE-A9CFA9F8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64" y="992124"/>
            <a:ext cx="6690071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1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76E01-C7CA-B558-9ED0-54B928A5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Momento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FEB007-718C-9782-BE9A-47436EF9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959796"/>
            <a:ext cx="7284720" cy="38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22466-57CB-5AE3-ABA8-0BD3F777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750 </a:t>
            </a:r>
            <a:r>
              <a:rPr lang="cs-CZ" sz="2800" dirty="0" err="1"/>
              <a:t>words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A03805-6B16-8F59-9C08-CD1A9346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49" y="1017725"/>
            <a:ext cx="5885702" cy="34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1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4B930B-6880-BFD5-FD58-AA7FEA15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Další: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FE2519-F589-627B-97D9-FD1AEF70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Journey.cloud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DiveThru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: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Mental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Health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App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Evernote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Ommwriter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Five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Minute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Journal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App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681609-52AA-05FF-9130-650DDB4A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70" y="3214357"/>
            <a:ext cx="3181233" cy="1553336"/>
          </a:xfrm>
          <a:prstGeom prst="rect">
            <a:avLst/>
          </a:prstGeom>
        </p:spPr>
      </p:pic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8BE090CE-CE80-4680-A345-59653002C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867" y="209353"/>
            <a:ext cx="2783873" cy="2783873"/>
          </a:xfrm>
          <a:prstGeom prst="rect">
            <a:avLst/>
          </a:prstGeom>
        </p:spPr>
      </p:pic>
      <p:pic>
        <p:nvPicPr>
          <p:cNvPr id="8" name="Obrázek 7" descr="Obsah obrázku text, elektronika&#10;&#10;Popis byl vytvořen automaticky">
            <a:extLst>
              <a:ext uri="{FF2B5EF4-FFF2-40B4-BE49-F238E27FC236}">
                <a16:creationId xmlns:a16="http://schemas.microsoft.com/office/drawing/2014/main" id="{BEF4E52A-91CF-4E23-8A52-AE586FE81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664" y="209353"/>
            <a:ext cx="2783873" cy="2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9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4B930B-6880-BFD5-FD58-AA7FEA15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Podpora při psaní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FE2519-F589-627B-97D9-FD1AEF70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brainsparker.com/spark-cards-journal-pack/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Arial"/>
              </a:rPr>
              <a:t>journalsmarter.com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2C362B-51C9-9EED-1010-C5EFC9CA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69" y="1918621"/>
            <a:ext cx="6594640" cy="29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4B930B-6880-BFD5-FD58-AA7FEA15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1205"/>
            <a:ext cx="7704000" cy="572700"/>
          </a:xfrm>
        </p:spPr>
        <p:txBody>
          <a:bodyPr/>
          <a:lstStyle/>
          <a:p>
            <a:pPr algn="ctr"/>
            <a:r>
              <a:rPr lang="cs-CZ" dirty="0"/>
              <a:t>Tipy na literaturu</a:t>
            </a:r>
          </a:p>
        </p:txBody>
      </p:sp>
    </p:spTree>
    <p:extLst>
      <p:ext uri="{BB962C8B-B14F-4D97-AF65-F5344CB8AC3E}">
        <p14:creationId xmlns:p14="http://schemas.microsoft.com/office/powerpoint/2010/main" val="3453866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6DD01-8437-54FB-4A7C-E1EE19BB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7" y="112283"/>
            <a:ext cx="7704000" cy="572700"/>
          </a:xfrm>
        </p:spPr>
        <p:txBody>
          <a:bodyPr/>
          <a:lstStyle/>
          <a:p>
            <a:r>
              <a:rPr lang="cs-CZ" dirty="0"/>
              <a:t>1. Odborná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5741096-C813-C96F-5D1D-AA6DBD19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29" y="262807"/>
            <a:ext cx="1619250" cy="228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67A318-C58C-9594-DE16-8DC3383EE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16" y="130223"/>
            <a:ext cx="1733550" cy="2476500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9756D43A-34A8-2717-04C8-B945B901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830" y="2730024"/>
            <a:ext cx="1365885" cy="2174976"/>
          </a:xfrm>
          <a:prstGeom prst="rect">
            <a:avLst/>
          </a:prstGeom>
        </p:spPr>
      </p:pic>
      <p:pic>
        <p:nvPicPr>
          <p:cNvPr id="14" name="Obrázek 13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C778555E-E95A-3B0D-09F4-4B2C91D40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427" y="130223"/>
            <a:ext cx="1619631" cy="24765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E3BBD45-DEC9-DBC8-73BB-F3236A9BD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244" y="2709193"/>
            <a:ext cx="1531492" cy="2281237"/>
          </a:xfrm>
          <a:prstGeom prst="rect">
            <a:avLst/>
          </a:prstGeom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EFE9A3D3-3369-6400-2BEA-17429D706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43" y="2902921"/>
            <a:ext cx="1378697" cy="2065976"/>
          </a:xfrm>
          <a:prstGeom prst="rect">
            <a:avLst/>
          </a:prstGeom>
        </p:spPr>
      </p:pic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52008356-25C6-B824-6D73-FFC0FA4F5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3981" y="2687660"/>
            <a:ext cx="1615169" cy="2302770"/>
          </a:xfrm>
          <a:prstGeom prst="rect">
            <a:avLst/>
          </a:prstGeom>
        </p:spPr>
      </p:pic>
      <p:pic>
        <p:nvPicPr>
          <p:cNvPr id="22" name="Obrázek 21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E8193F9-89C8-F510-B4E8-BAA8BDF89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016" y="770413"/>
            <a:ext cx="1258053" cy="1906480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9DCD92D0-D326-EC1D-F7AA-323A094DF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5811" y="332506"/>
            <a:ext cx="1457764" cy="2193395"/>
          </a:xfrm>
          <a:prstGeom prst="rect">
            <a:avLst/>
          </a:prstGeom>
        </p:spPr>
      </p:pic>
      <p:sp>
        <p:nvSpPr>
          <p:cNvPr id="25" name="Ovál 24">
            <a:extLst>
              <a:ext uri="{FF2B5EF4-FFF2-40B4-BE49-F238E27FC236}">
                <a16:creationId xmlns:a16="http://schemas.microsoft.com/office/drawing/2014/main" id="{B4AF101E-C01A-B372-0A8D-096F33D5A651}"/>
              </a:ext>
            </a:extLst>
          </p:cNvPr>
          <p:cNvSpPr/>
          <p:nvPr/>
        </p:nvSpPr>
        <p:spPr>
          <a:xfrm>
            <a:off x="2077617" y="204272"/>
            <a:ext cx="1733339" cy="24406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DE094A-FEEA-47AB-B224-E2999D659B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2079" y="2709193"/>
            <a:ext cx="1615170" cy="23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4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4B930B-6880-BFD5-FD58-AA7FEA15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7" y="175870"/>
            <a:ext cx="7704000" cy="572700"/>
          </a:xfrm>
        </p:spPr>
        <p:txBody>
          <a:bodyPr/>
          <a:lstStyle/>
          <a:p>
            <a:r>
              <a:rPr lang="cs-CZ" dirty="0"/>
              <a:t>Neodborná (pro klienty...)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FE2519-F589-627B-97D9-FD1AEF70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114" y="983634"/>
            <a:ext cx="2142538" cy="572700"/>
          </a:xfrm>
        </p:spPr>
        <p:txBody>
          <a:bodyPr/>
          <a:lstStyle/>
          <a:p>
            <a:pPr marL="139700" indent="0" algn="ctr">
              <a:buNone/>
            </a:pPr>
            <a:r>
              <a:rPr lang="cs-CZ" dirty="0"/>
              <a:t>první čtyři pro mladistvé/děti</a:t>
            </a:r>
          </a:p>
          <a:p>
            <a:pPr marL="139700" indent="0" algn="ctr">
              <a:buNone/>
            </a:pPr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A58991C1-54DC-5D73-13A9-99D46CB8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95" y="3152826"/>
            <a:ext cx="1321062" cy="180136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57DF64B3-34E9-EA89-5C9A-C77710E8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5" y="1885592"/>
            <a:ext cx="1645636" cy="2330221"/>
          </a:xfrm>
          <a:prstGeom prst="rect">
            <a:avLst/>
          </a:prstGeom>
        </p:spPr>
      </p:pic>
      <p:pic>
        <p:nvPicPr>
          <p:cNvPr id="13" name="Obrázek 12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FB4DDAA7-0488-9095-CE45-AE6A45A92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768" y="1023283"/>
            <a:ext cx="1409627" cy="19347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6C7396-17BC-E364-94DE-71D2D44DD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253" y="2621501"/>
            <a:ext cx="1622107" cy="2280088"/>
          </a:xfrm>
          <a:prstGeom prst="rect">
            <a:avLst/>
          </a:prstGeom>
        </p:spPr>
      </p:pic>
      <p:pic>
        <p:nvPicPr>
          <p:cNvPr id="17" name="Obrázek 16" descr="Obsah obrázku text, tkanina&#10;&#10;Popis byl vytvořen automaticky">
            <a:extLst>
              <a:ext uri="{FF2B5EF4-FFF2-40B4-BE49-F238E27FC236}">
                <a16:creationId xmlns:a16="http://schemas.microsoft.com/office/drawing/2014/main" id="{8F96DA04-DB56-5D45-6934-3446B8774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546" y="333666"/>
            <a:ext cx="1585913" cy="23812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022880C-D742-87F0-843B-854E170BF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614" y="928168"/>
            <a:ext cx="1432757" cy="1914407"/>
          </a:xfrm>
          <a:prstGeom prst="rect">
            <a:avLst/>
          </a:prstGeom>
        </p:spPr>
      </p:pic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DD890BC9-F775-9838-C526-0928FB304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693" y="333666"/>
            <a:ext cx="1543435" cy="203212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74C9DA3-4E12-A734-BA44-F450E9C9F3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3339" y="2869468"/>
            <a:ext cx="1334327" cy="203212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C4D68334-95F9-C1A9-7AF8-168A001B6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0012" y="2922068"/>
            <a:ext cx="1497352" cy="20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09B8A-E567-7850-4E10-5995D0EF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Reflektivní deník pro učitele</a:t>
            </a:r>
          </a:p>
        </p:txBody>
      </p:sp>
      <p:pic>
        <p:nvPicPr>
          <p:cNvPr id="1026" name="Picture 2" descr="Katedra pedagogiky PdF MU - Reflektivní deník učitele Tým z fakulty  informatiky MU dlouhodobě pracuje na reflektivním deníku pro své učitele a  studenty, kteří vyučují semináře na fakultě. Deník je i inspirací">
            <a:extLst>
              <a:ext uri="{FF2B5EF4-FFF2-40B4-BE49-F238E27FC236}">
                <a16:creationId xmlns:a16="http://schemas.microsoft.com/office/drawing/2014/main" id="{E4A72DF9-3924-4673-90DA-BDB6F072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97" y="1413229"/>
            <a:ext cx="3526100" cy="26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428B86-42F8-4347-9551-8D8E9D8D30B8}"/>
              </a:ext>
            </a:extLst>
          </p:cNvPr>
          <p:cNvSpPr txBox="1"/>
          <p:nvPr/>
        </p:nvSpPr>
        <p:spPr>
          <a:xfrm>
            <a:off x="529802" y="379279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https://www.em.muni.cz/student/12128-reflektivni-denik-pomaha-mladym-ucitelum-zlepsovat-vyuku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FD726B-CC55-48F0-87B9-DA38B2922A6E}"/>
              </a:ext>
            </a:extLst>
          </p:cNvPr>
          <p:cNvSpPr txBox="1"/>
          <p:nvPr/>
        </p:nvSpPr>
        <p:spPr>
          <a:xfrm>
            <a:off x="529802" y="329960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https://github.com/teaching-lab/reflective-diary</a:t>
            </a:r>
          </a:p>
        </p:txBody>
      </p:sp>
    </p:spTree>
    <p:extLst>
      <p:ext uri="{BB962C8B-B14F-4D97-AF65-F5344CB8AC3E}">
        <p14:creationId xmlns:p14="http://schemas.microsoft.com/office/powerpoint/2010/main" val="62011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D15E5-D881-4D47-8066-36717AB7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Ohlédnutí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4A9F4DB0-2458-495B-933B-4165D7A59994}"/>
              </a:ext>
            </a:extLst>
          </p:cNvPr>
          <p:cNvSpPr txBox="1">
            <a:spLocks/>
          </p:cNvSpPr>
          <p:nvPr/>
        </p:nvSpPr>
        <p:spPr>
          <a:xfrm>
            <a:off x="449789" y="830672"/>
            <a:ext cx="8493542" cy="392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>
              <a:lnSpc>
                <a:spcPct val="150000"/>
              </a:lnSpc>
            </a:pPr>
            <a:endParaRPr lang="cs-CZ" sz="2400" dirty="0"/>
          </a:p>
          <a:p>
            <a:pPr algn="ctr">
              <a:lnSpc>
                <a:spcPct val="150000"/>
              </a:lnSpc>
            </a:pPr>
            <a:r>
              <a:rPr lang="cs-CZ" sz="2400" dirty="0"/>
              <a:t>Co si pamatujete z minula?</a:t>
            </a:r>
          </a:p>
        </p:txBody>
      </p:sp>
      <p:pic>
        <p:nvPicPr>
          <p:cNvPr id="1026" name="Picture 2" descr="A Look Back | Peatix">
            <a:extLst>
              <a:ext uri="{FF2B5EF4-FFF2-40B4-BE49-F238E27FC236}">
                <a16:creationId xmlns:a16="http://schemas.microsoft.com/office/drawing/2014/main" id="{0A603AD7-BEB3-4267-887C-43B7523A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42134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32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5B7C6-1624-F1C8-A3B5-BA21D832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www.posvitsi.cz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256B9D-D5AA-B346-63EC-D01D43E71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0" t="19787" r="35773" b="28310"/>
          <a:stretch/>
        </p:blipFill>
        <p:spPr>
          <a:xfrm>
            <a:off x="2917902" y="1195966"/>
            <a:ext cx="3308196" cy="33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8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4B930B-6880-BFD5-FD58-AA7FEA15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Journal</a:t>
            </a:r>
            <a:r>
              <a:rPr lang="cs-CZ" dirty="0"/>
              <a:t> vs. </a:t>
            </a:r>
            <a:r>
              <a:rPr lang="cs-CZ" dirty="0" err="1"/>
              <a:t>diary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FE2519-F589-627B-97D9-FD1AEF70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</p:spPr>
        <p:txBody>
          <a:bodyPr/>
          <a:lstStyle/>
          <a:p>
            <a:pPr fontAlgn="b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Keeping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Diary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: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Recording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specific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events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experiences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as a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record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of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your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life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.</a:t>
            </a:r>
          </a:p>
          <a:p>
            <a:pPr fontAlgn="b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Journaling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: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Recording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specific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events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experiences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along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with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your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thoughts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,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feelings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,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emotions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.</a:t>
            </a:r>
          </a:p>
          <a:p>
            <a:pPr fontAlgn="b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Reflection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: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Taking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time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to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look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back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on past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events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experiences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along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with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thoughts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,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emotions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feelings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you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had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at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time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, so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that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you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can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learn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and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grow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from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them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.</a:t>
            </a:r>
          </a:p>
          <a:p>
            <a:pPr marL="139700" indent="0" fontAlgn="b">
              <a:lnSpc>
                <a:spcPct val="150000"/>
              </a:lnSpc>
              <a:buClr>
                <a:srgbClr val="000000"/>
              </a:buClr>
              <a:buNone/>
            </a:pP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  <a:sym typeface="Wingdings" panose="05000000000000000000" pitchFamily="2" charset="2"/>
              </a:rPr>
              <a:t> 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A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Journal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Is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Used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To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Reflect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, A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Diary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Is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Used</a:t>
            </a:r>
            <a:r>
              <a:rPr lang="cs-CZ" dirty="0">
                <a:solidFill>
                  <a:schemeClr val="dk1"/>
                </a:solidFill>
                <a:latin typeface="Fira Sans Extra Condensed SemiBold"/>
                <a:cs typeface="Arial"/>
              </a:rPr>
              <a:t> To </a:t>
            </a:r>
            <a:r>
              <a:rPr lang="cs-CZ" dirty="0" err="1">
                <a:solidFill>
                  <a:schemeClr val="dk1"/>
                </a:solidFill>
                <a:latin typeface="Fira Sans Extra Condensed SemiBold"/>
                <a:cs typeface="Arial"/>
              </a:rPr>
              <a:t>Record</a:t>
            </a:r>
            <a:endParaRPr lang="cs-CZ" dirty="0">
              <a:solidFill>
                <a:schemeClr val="dk1"/>
              </a:solidFill>
              <a:latin typeface="Fira Sans Extra Condensed SemiBold"/>
              <a:cs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endParaRPr lang="cs-CZ" dirty="0">
              <a:solidFill>
                <a:schemeClr val="dk1"/>
              </a:solidFill>
              <a:latin typeface="Fira Sans Extra Condensed Semi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5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688;p49">
            <a:extLst>
              <a:ext uri="{FF2B5EF4-FFF2-40B4-BE49-F238E27FC236}">
                <a16:creationId xmlns:a16="http://schemas.microsoft.com/office/drawing/2014/main" id="{49DC7C61-2554-4CA9-A1D5-E0849FC0734F}"/>
              </a:ext>
            </a:extLst>
          </p:cNvPr>
          <p:cNvSpPr txBox="1"/>
          <p:nvPr/>
        </p:nvSpPr>
        <p:spPr>
          <a:xfrm>
            <a:off x="1101812" y="1326789"/>
            <a:ext cx="8040649" cy="36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br>
              <a:rPr lang="cs-CZ" sz="1100" dirty="0">
                <a:solidFill>
                  <a:schemeClr val="tx1"/>
                </a:solidFill>
              </a:rPr>
            </a:br>
            <a:br>
              <a:rPr lang="cs-CZ" sz="1100" dirty="0">
                <a:solidFill>
                  <a:schemeClr val="tx1"/>
                </a:solidFill>
              </a:rPr>
            </a:br>
            <a:endParaRPr lang="cs-CZ" sz="11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800" i="1" dirty="0">
                <a:solidFill>
                  <a:schemeClr val="tx1"/>
                </a:solidFill>
              </a:rPr>
              <a:t>Šablona prezentace: Slidesgo.com</a:t>
            </a:r>
            <a:endParaRPr lang="cs-CZ" sz="600" i="1" dirty="0">
              <a:solidFill>
                <a:schemeClr val="tx1"/>
              </a:solidFill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2519875" y="3937825"/>
            <a:ext cx="1430776" cy="1222900"/>
          </a:xfrm>
          <a:custGeom>
            <a:avLst/>
            <a:gdLst/>
            <a:ahLst/>
            <a:cxnLst/>
            <a:rect l="l" t="t" r="r" b="b"/>
            <a:pathLst>
              <a:path w="45719" h="48916" extrusionOk="0">
                <a:moveTo>
                  <a:pt x="639" y="48916"/>
                </a:moveTo>
                <a:lnTo>
                  <a:pt x="0" y="0"/>
                </a:lnTo>
                <a:lnTo>
                  <a:pt x="45719" y="15666"/>
                </a:lnTo>
                <a:lnTo>
                  <a:pt x="45399" y="485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85" name="Google Shape;785;p32"/>
          <p:cNvSpPr/>
          <p:nvPr/>
        </p:nvSpPr>
        <p:spPr>
          <a:xfrm flipH="1">
            <a:off x="4406749" y="3937825"/>
            <a:ext cx="1430776" cy="1222900"/>
          </a:xfrm>
          <a:custGeom>
            <a:avLst/>
            <a:gdLst/>
            <a:ahLst/>
            <a:cxnLst/>
            <a:rect l="l" t="t" r="r" b="b"/>
            <a:pathLst>
              <a:path w="45719" h="48916" extrusionOk="0">
                <a:moveTo>
                  <a:pt x="639" y="48916"/>
                </a:moveTo>
                <a:lnTo>
                  <a:pt x="0" y="0"/>
                </a:lnTo>
                <a:lnTo>
                  <a:pt x="45719" y="15666"/>
                </a:lnTo>
                <a:lnTo>
                  <a:pt x="45399" y="485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86" name="Google Shape;786;p32"/>
          <p:cNvSpPr/>
          <p:nvPr/>
        </p:nvSpPr>
        <p:spPr>
          <a:xfrm>
            <a:off x="5411250" y="1607750"/>
            <a:ext cx="737100" cy="737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2"/>
          <p:cNvGrpSpPr/>
          <p:nvPr/>
        </p:nvGrpSpPr>
        <p:grpSpPr>
          <a:xfrm>
            <a:off x="2737806" y="3661846"/>
            <a:ext cx="2910357" cy="1479949"/>
            <a:chOff x="3235900" y="3597675"/>
            <a:chExt cx="1838275" cy="1010825"/>
          </a:xfrm>
        </p:grpSpPr>
        <p:sp>
          <p:nvSpPr>
            <p:cNvPr id="788" name="Google Shape;788;p32"/>
            <p:cNvSpPr/>
            <p:nvPr/>
          </p:nvSpPr>
          <p:spPr>
            <a:xfrm>
              <a:off x="4233375" y="3703450"/>
              <a:ext cx="840800" cy="905050"/>
            </a:xfrm>
            <a:custGeom>
              <a:avLst/>
              <a:gdLst/>
              <a:ahLst/>
              <a:cxnLst/>
              <a:rect l="l" t="t" r="r" b="b"/>
              <a:pathLst>
                <a:path w="33632" h="36202" extrusionOk="0">
                  <a:moveTo>
                    <a:pt x="33631" y="1"/>
                  </a:moveTo>
                  <a:lnTo>
                    <a:pt x="1" y="11848"/>
                  </a:lnTo>
                  <a:lnTo>
                    <a:pt x="1" y="36201"/>
                  </a:lnTo>
                  <a:lnTo>
                    <a:pt x="784" y="36201"/>
                  </a:lnTo>
                  <a:lnTo>
                    <a:pt x="784" y="12412"/>
                  </a:lnTo>
                  <a:lnTo>
                    <a:pt x="32848" y="1129"/>
                  </a:lnTo>
                  <a:lnTo>
                    <a:pt x="32817" y="36201"/>
                  </a:lnTo>
                  <a:lnTo>
                    <a:pt x="33600" y="36201"/>
                  </a:lnTo>
                  <a:lnTo>
                    <a:pt x="33631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4226325" y="3659575"/>
              <a:ext cx="778100" cy="286025"/>
            </a:xfrm>
            <a:custGeom>
              <a:avLst/>
              <a:gdLst/>
              <a:ahLst/>
              <a:cxnLst/>
              <a:rect l="l" t="t" r="r" b="b"/>
              <a:pathLst>
                <a:path w="31124" h="11441" extrusionOk="0">
                  <a:moveTo>
                    <a:pt x="30999" y="1"/>
                  </a:moveTo>
                  <a:lnTo>
                    <a:pt x="1" y="11064"/>
                  </a:lnTo>
                  <a:lnTo>
                    <a:pt x="158" y="11441"/>
                  </a:lnTo>
                  <a:lnTo>
                    <a:pt x="31124" y="377"/>
                  </a:lnTo>
                  <a:lnTo>
                    <a:pt x="30999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4227125" y="3625875"/>
              <a:ext cx="690325" cy="253900"/>
            </a:xfrm>
            <a:custGeom>
              <a:avLst/>
              <a:gdLst/>
              <a:ahLst/>
              <a:cxnLst/>
              <a:rect l="l" t="t" r="r" b="b"/>
              <a:pathLst>
                <a:path w="27613" h="10156" extrusionOk="0">
                  <a:moveTo>
                    <a:pt x="27488" y="1"/>
                  </a:moveTo>
                  <a:lnTo>
                    <a:pt x="0" y="9780"/>
                  </a:lnTo>
                  <a:lnTo>
                    <a:pt x="126" y="10156"/>
                  </a:lnTo>
                  <a:lnTo>
                    <a:pt x="27613" y="346"/>
                  </a:lnTo>
                  <a:lnTo>
                    <a:pt x="27488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4226325" y="3597675"/>
              <a:ext cx="588500" cy="217850"/>
            </a:xfrm>
            <a:custGeom>
              <a:avLst/>
              <a:gdLst/>
              <a:ahLst/>
              <a:cxnLst/>
              <a:rect l="l" t="t" r="r" b="b"/>
              <a:pathLst>
                <a:path w="23540" h="8714" extrusionOk="0">
                  <a:moveTo>
                    <a:pt x="23414" y="1"/>
                  </a:moveTo>
                  <a:lnTo>
                    <a:pt x="1" y="8338"/>
                  </a:lnTo>
                  <a:lnTo>
                    <a:pt x="158" y="8714"/>
                  </a:lnTo>
                  <a:lnTo>
                    <a:pt x="23539" y="377"/>
                  </a:lnTo>
                  <a:lnTo>
                    <a:pt x="23414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35900" y="3703450"/>
              <a:ext cx="840800" cy="905050"/>
            </a:xfrm>
            <a:custGeom>
              <a:avLst/>
              <a:gdLst/>
              <a:ahLst/>
              <a:cxnLst/>
              <a:rect l="l" t="t" r="r" b="b"/>
              <a:pathLst>
                <a:path w="33632" h="36202" extrusionOk="0">
                  <a:moveTo>
                    <a:pt x="1" y="1"/>
                  </a:moveTo>
                  <a:lnTo>
                    <a:pt x="32" y="36201"/>
                  </a:lnTo>
                  <a:lnTo>
                    <a:pt x="816" y="36201"/>
                  </a:lnTo>
                  <a:lnTo>
                    <a:pt x="784" y="1129"/>
                  </a:lnTo>
                  <a:lnTo>
                    <a:pt x="784" y="1129"/>
                  </a:lnTo>
                  <a:lnTo>
                    <a:pt x="32848" y="12412"/>
                  </a:lnTo>
                  <a:lnTo>
                    <a:pt x="32848" y="36201"/>
                  </a:lnTo>
                  <a:lnTo>
                    <a:pt x="33631" y="36201"/>
                  </a:lnTo>
                  <a:lnTo>
                    <a:pt x="33631" y="118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04850" y="3659575"/>
              <a:ext cx="778125" cy="285250"/>
            </a:xfrm>
            <a:custGeom>
              <a:avLst/>
              <a:gdLst/>
              <a:ahLst/>
              <a:cxnLst/>
              <a:rect l="l" t="t" r="r" b="b"/>
              <a:pathLst>
                <a:path w="31125" h="11410" extrusionOk="0">
                  <a:moveTo>
                    <a:pt x="126" y="1"/>
                  </a:moveTo>
                  <a:lnTo>
                    <a:pt x="1" y="377"/>
                  </a:lnTo>
                  <a:lnTo>
                    <a:pt x="30999" y="11409"/>
                  </a:lnTo>
                  <a:lnTo>
                    <a:pt x="31124" y="11064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92625" y="3625875"/>
              <a:ext cx="690350" cy="253900"/>
            </a:xfrm>
            <a:custGeom>
              <a:avLst/>
              <a:gdLst/>
              <a:ahLst/>
              <a:cxnLst/>
              <a:rect l="l" t="t" r="r" b="b"/>
              <a:pathLst>
                <a:path w="27614" h="10156" extrusionOk="0">
                  <a:moveTo>
                    <a:pt x="126" y="1"/>
                  </a:moveTo>
                  <a:lnTo>
                    <a:pt x="0" y="346"/>
                  </a:lnTo>
                  <a:lnTo>
                    <a:pt x="27488" y="10156"/>
                  </a:lnTo>
                  <a:lnTo>
                    <a:pt x="27613" y="981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494475" y="3597675"/>
              <a:ext cx="588500" cy="217850"/>
            </a:xfrm>
            <a:custGeom>
              <a:avLst/>
              <a:gdLst/>
              <a:ahLst/>
              <a:cxnLst/>
              <a:rect l="l" t="t" r="r" b="b"/>
              <a:pathLst>
                <a:path w="23540" h="8714" extrusionOk="0">
                  <a:moveTo>
                    <a:pt x="126" y="1"/>
                  </a:moveTo>
                  <a:lnTo>
                    <a:pt x="1" y="377"/>
                  </a:lnTo>
                  <a:lnTo>
                    <a:pt x="23414" y="8714"/>
                  </a:lnTo>
                  <a:lnTo>
                    <a:pt x="23539" y="8338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4108800" y="4005125"/>
              <a:ext cx="90925" cy="603375"/>
            </a:xfrm>
            <a:custGeom>
              <a:avLst/>
              <a:gdLst/>
              <a:ahLst/>
              <a:cxnLst/>
              <a:rect l="l" t="t" r="r" b="b"/>
              <a:pathLst>
                <a:path w="3637" h="24135" extrusionOk="0">
                  <a:moveTo>
                    <a:pt x="0" y="1"/>
                  </a:moveTo>
                  <a:lnTo>
                    <a:pt x="0" y="24134"/>
                  </a:lnTo>
                  <a:lnTo>
                    <a:pt x="784" y="24134"/>
                  </a:lnTo>
                  <a:lnTo>
                    <a:pt x="784" y="784"/>
                  </a:lnTo>
                  <a:lnTo>
                    <a:pt x="2853" y="784"/>
                  </a:lnTo>
                  <a:lnTo>
                    <a:pt x="2853" y="24134"/>
                  </a:lnTo>
                  <a:lnTo>
                    <a:pt x="3636" y="24134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32"/>
          <p:cNvSpPr/>
          <p:nvPr/>
        </p:nvSpPr>
        <p:spPr>
          <a:xfrm>
            <a:off x="2490275" y="1885073"/>
            <a:ext cx="1592875" cy="2012550"/>
          </a:xfrm>
          <a:custGeom>
            <a:avLst/>
            <a:gdLst/>
            <a:ahLst/>
            <a:cxnLst/>
            <a:rect l="l" t="t" r="r" b="b"/>
            <a:pathLst>
              <a:path w="63715" h="80502" extrusionOk="0">
                <a:moveTo>
                  <a:pt x="63715" y="80502"/>
                </a:moveTo>
                <a:cubicBezTo>
                  <a:pt x="63231" y="74447"/>
                  <a:pt x="62068" y="53762"/>
                  <a:pt x="60808" y="44170"/>
                </a:cubicBezTo>
                <a:cubicBezTo>
                  <a:pt x="59549" y="34579"/>
                  <a:pt x="57890" y="28443"/>
                  <a:pt x="56158" y="22953"/>
                </a:cubicBezTo>
                <a:cubicBezTo>
                  <a:pt x="54426" y="17463"/>
                  <a:pt x="52556" y="14280"/>
                  <a:pt x="50416" y="11228"/>
                </a:cubicBezTo>
                <a:cubicBezTo>
                  <a:pt x="48276" y="8176"/>
                  <a:pt x="46038" y="6396"/>
                  <a:pt x="43316" y="4639"/>
                </a:cubicBezTo>
                <a:cubicBezTo>
                  <a:pt x="40594" y="2882"/>
                  <a:pt x="37161" y="1418"/>
                  <a:pt x="34084" y="686"/>
                </a:cubicBezTo>
                <a:cubicBezTo>
                  <a:pt x="31007" y="-46"/>
                  <a:pt x="27615" y="-192"/>
                  <a:pt x="24854" y="247"/>
                </a:cubicBezTo>
                <a:cubicBezTo>
                  <a:pt x="22093" y="686"/>
                  <a:pt x="19962" y="1784"/>
                  <a:pt x="17516" y="3321"/>
                </a:cubicBezTo>
                <a:cubicBezTo>
                  <a:pt x="15070" y="4858"/>
                  <a:pt x="12191" y="7055"/>
                  <a:pt x="10179" y="9471"/>
                </a:cubicBezTo>
                <a:cubicBezTo>
                  <a:pt x="8167" y="11887"/>
                  <a:pt x="6904" y="14669"/>
                  <a:pt x="5444" y="17817"/>
                </a:cubicBezTo>
                <a:cubicBezTo>
                  <a:pt x="3984" y="20965"/>
                  <a:pt x="2328" y="25212"/>
                  <a:pt x="1421" y="28360"/>
                </a:cubicBezTo>
                <a:cubicBezTo>
                  <a:pt x="514" y="31508"/>
                  <a:pt x="237" y="35315"/>
                  <a:pt x="0" y="367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98" name="Google Shape;798;p32"/>
          <p:cNvSpPr/>
          <p:nvPr/>
        </p:nvSpPr>
        <p:spPr>
          <a:xfrm>
            <a:off x="4213950" y="1257563"/>
            <a:ext cx="1981825" cy="2952500"/>
          </a:xfrm>
          <a:custGeom>
            <a:avLst/>
            <a:gdLst/>
            <a:ahLst/>
            <a:cxnLst/>
            <a:rect l="l" t="t" r="r" b="b"/>
            <a:pathLst>
              <a:path w="79273" h="118100" extrusionOk="0">
                <a:moveTo>
                  <a:pt x="0" y="118100"/>
                </a:moveTo>
                <a:cubicBezTo>
                  <a:pt x="318" y="108160"/>
                  <a:pt x="815" y="72884"/>
                  <a:pt x="1910" y="58461"/>
                </a:cubicBezTo>
                <a:cubicBezTo>
                  <a:pt x="3006" y="44039"/>
                  <a:pt x="4333" y="38737"/>
                  <a:pt x="6573" y="31565"/>
                </a:cubicBezTo>
                <a:cubicBezTo>
                  <a:pt x="8813" y="24393"/>
                  <a:pt x="12106" y="19854"/>
                  <a:pt x="15352" y="15427"/>
                </a:cubicBezTo>
                <a:cubicBezTo>
                  <a:pt x="18598" y="11000"/>
                  <a:pt x="21982" y="7527"/>
                  <a:pt x="26051" y="5005"/>
                </a:cubicBezTo>
                <a:cubicBezTo>
                  <a:pt x="30120" y="2484"/>
                  <a:pt x="35545" y="1001"/>
                  <a:pt x="39768" y="298"/>
                </a:cubicBezTo>
                <a:cubicBezTo>
                  <a:pt x="43991" y="-405"/>
                  <a:pt x="47958" y="291"/>
                  <a:pt x="51389" y="785"/>
                </a:cubicBezTo>
                <a:cubicBezTo>
                  <a:pt x="54820" y="1280"/>
                  <a:pt x="57367" y="2025"/>
                  <a:pt x="60355" y="3265"/>
                </a:cubicBezTo>
                <a:cubicBezTo>
                  <a:pt x="63344" y="4505"/>
                  <a:pt x="66862" y="6278"/>
                  <a:pt x="69320" y="8227"/>
                </a:cubicBezTo>
                <a:cubicBezTo>
                  <a:pt x="71778" y="10176"/>
                  <a:pt x="73583" y="12363"/>
                  <a:pt x="75105" y="14961"/>
                </a:cubicBezTo>
                <a:cubicBezTo>
                  <a:pt x="76627" y="17559"/>
                  <a:pt x="77755" y="21188"/>
                  <a:pt x="78450" y="23816"/>
                </a:cubicBezTo>
                <a:cubicBezTo>
                  <a:pt x="79145" y="26444"/>
                  <a:pt x="79136" y="29578"/>
                  <a:pt x="79273" y="3073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99" name="Google Shape;799;p32"/>
          <p:cNvSpPr/>
          <p:nvPr/>
        </p:nvSpPr>
        <p:spPr>
          <a:xfrm>
            <a:off x="5458675" y="1551250"/>
            <a:ext cx="737100" cy="7371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2"/>
          <p:cNvSpPr txBox="1"/>
          <p:nvPr/>
        </p:nvSpPr>
        <p:spPr>
          <a:xfrm>
            <a:off x="357510" y="2446719"/>
            <a:ext cx="200895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Otázky</a:t>
            </a:r>
            <a:endParaRPr sz="20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5" name="Google Shape;805;p32"/>
          <p:cNvSpPr txBox="1"/>
          <p:nvPr/>
        </p:nvSpPr>
        <p:spPr>
          <a:xfrm>
            <a:off x="6379530" y="1488891"/>
            <a:ext cx="2817236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2000" b="1" dirty="0">
                <a:solidFill>
                  <a:schemeClr val="accent2"/>
                </a:solidFill>
                <a:highlight>
                  <a:schemeClr val="lt1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fabianova.ma</a:t>
            </a:r>
            <a:r>
              <a:rPr lang="en-GB" sz="2000" b="1" dirty="0">
                <a:solidFill>
                  <a:schemeClr val="accent2"/>
                </a:solidFill>
                <a:highlight>
                  <a:schemeClr val="lt1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@gmail.com</a:t>
            </a:r>
            <a:endParaRPr lang="cs-CZ" sz="2000" b="1" dirty="0">
              <a:solidFill>
                <a:schemeClr val="accent2"/>
              </a:solidFill>
              <a:highlight>
                <a:schemeClr val="lt1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b="1" dirty="0">
              <a:solidFill>
                <a:schemeClr val="accent2"/>
              </a:solidFill>
              <a:highlight>
                <a:schemeClr val="lt1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8" name="Google Shape;808;p32"/>
          <p:cNvSpPr txBox="1"/>
          <p:nvPr/>
        </p:nvSpPr>
        <p:spPr>
          <a:xfrm>
            <a:off x="6799751" y="3440809"/>
            <a:ext cx="240811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2"/>
                </a:solidFill>
                <a:highlight>
                  <a:schemeClr val="lt1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Uzavření</a:t>
            </a:r>
            <a:endParaRPr lang="cs-CZ" sz="2000" b="1" dirty="0">
              <a:solidFill>
                <a:schemeClr val="dk2"/>
              </a:solidFill>
              <a:highlight>
                <a:schemeClr val="lt1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10" name="Google Shape;810;p32"/>
          <p:cNvSpPr/>
          <p:nvPr/>
        </p:nvSpPr>
        <p:spPr>
          <a:xfrm flipH="1">
            <a:off x="5780369" y="3091988"/>
            <a:ext cx="889800" cy="88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2"/>
          <p:cNvSpPr/>
          <p:nvPr/>
        </p:nvSpPr>
        <p:spPr>
          <a:xfrm>
            <a:off x="4395600" y="2559017"/>
            <a:ext cx="2334700" cy="1316800"/>
          </a:xfrm>
          <a:custGeom>
            <a:avLst/>
            <a:gdLst/>
            <a:ahLst/>
            <a:cxnLst/>
            <a:rect l="l" t="t" r="r" b="b"/>
            <a:pathLst>
              <a:path w="93388" h="52672" extrusionOk="0">
                <a:moveTo>
                  <a:pt x="0" y="52672"/>
                </a:moveTo>
                <a:cubicBezTo>
                  <a:pt x="194" y="50589"/>
                  <a:pt x="-146" y="44970"/>
                  <a:pt x="1162" y="40174"/>
                </a:cubicBezTo>
                <a:cubicBezTo>
                  <a:pt x="2470" y="35378"/>
                  <a:pt x="5037" y="28790"/>
                  <a:pt x="7847" y="23897"/>
                </a:cubicBezTo>
                <a:cubicBezTo>
                  <a:pt x="10657" y="19004"/>
                  <a:pt x="14096" y="14354"/>
                  <a:pt x="18020" y="10818"/>
                </a:cubicBezTo>
                <a:cubicBezTo>
                  <a:pt x="21944" y="7282"/>
                  <a:pt x="26933" y="4472"/>
                  <a:pt x="31390" y="2680"/>
                </a:cubicBezTo>
                <a:cubicBezTo>
                  <a:pt x="35847" y="888"/>
                  <a:pt x="40443" y="332"/>
                  <a:pt x="44760" y="64"/>
                </a:cubicBezTo>
                <a:cubicBezTo>
                  <a:pt x="49077" y="-204"/>
                  <a:pt x="53426" y="413"/>
                  <a:pt x="57290" y="1070"/>
                </a:cubicBezTo>
                <a:cubicBezTo>
                  <a:pt x="61155" y="1728"/>
                  <a:pt x="64395" y="2539"/>
                  <a:pt x="67947" y="4009"/>
                </a:cubicBezTo>
                <a:cubicBezTo>
                  <a:pt x="71499" y="5479"/>
                  <a:pt x="75682" y="7579"/>
                  <a:pt x="78604" y="9889"/>
                </a:cubicBezTo>
                <a:cubicBezTo>
                  <a:pt x="81526" y="12199"/>
                  <a:pt x="83361" y="14859"/>
                  <a:pt x="85481" y="17869"/>
                </a:cubicBezTo>
                <a:cubicBezTo>
                  <a:pt x="87601" y="20879"/>
                  <a:pt x="90006" y="24938"/>
                  <a:pt x="91324" y="27948"/>
                </a:cubicBezTo>
                <a:cubicBezTo>
                  <a:pt x="92642" y="30958"/>
                  <a:pt x="93044" y="34598"/>
                  <a:pt x="93388" y="3592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12" name="Google Shape;812;p32"/>
          <p:cNvSpPr/>
          <p:nvPr/>
        </p:nvSpPr>
        <p:spPr>
          <a:xfrm flipH="1">
            <a:off x="5840488" y="3059488"/>
            <a:ext cx="889800" cy="889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2"/>
          <p:cNvSpPr/>
          <p:nvPr/>
        </p:nvSpPr>
        <p:spPr>
          <a:xfrm>
            <a:off x="2561103" y="2344860"/>
            <a:ext cx="889800" cy="88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/>
          <p:nvPr/>
        </p:nvSpPr>
        <p:spPr>
          <a:xfrm>
            <a:off x="2490278" y="2349960"/>
            <a:ext cx="889800" cy="889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2"/>
          <p:cNvGrpSpPr/>
          <p:nvPr/>
        </p:nvGrpSpPr>
        <p:grpSpPr>
          <a:xfrm>
            <a:off x="2756814" y="2617318"/>
            <a:ext cx="368501" cy="356621"/>
            <a:chOff x="-1183550" y="3586525"/>
            <a:chExt cx="296175" cy="290550"/>
          </a:xfrm>
        </p:grpSpPr>
        <p:sp>
          <p:nvSpPr>
            <p:cNvPr id="816" name="Google Shape;816;p32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2"/>
          <p:cNvGrpSpPr/>
          <p:nvPr/>
        </p:nvGrpSpPr>
        <p:grpSpPr>
          <a:xfrm>
            <a:off x="5637030" y="1741483"/>
            <a:ext cx="380402" cy="356629"/>
            <a:chOff x="-11295075" y="4092875"/>
            <a:chExt cx="355250" cy="330825"/>
          </a:xfrm>
        </p:grpSpPr>
        <p:sp>
          <p:nvSpPr>
            <p:cNvPr id="826" name="Google Shape;826;p32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32"/>
          <p:cNvSpPr/>
          <p:nvPr/>
        </p:nvSpPr>
        <p:spPr>
          <a:xfrm>
            <a:off x="6149726" y="3327472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30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243;p39">
            <a:extLst>
              <a:ext uri="{FF2B5EF4-FFF2-40B4-BE49-F238E27FC236}">
                <a16:creationId xmlns:a16="http://schemas.microsoft.com/office/drawing/2014/main" id="{8D0428BE-0BF7-41C9-BE9D-6FCFD00FAD20}"/>
              </a:ext>
            </a:extLst>
          </p:cNvPr>
          <p:cNvSpPr txBox="1"/>
          <p:nvPr/>
        </p:nvSpPr>
        <p:spPr>
          <a:xfrm>
            <a:off x="1314181" y="2008781"/>
            <a:ext cx="4393314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813;p32">
            <a:extLst>
              <a:ext uri="{FF2B5EF4-FFF2-40B4-BE49-F238E27FC236}">
                <a16:creationId xmlns:a16="http://schemas.microsoft.com/office/drawing/2014/main" id="{E9C92C9C-3786-4986-B8EA-3B6B8EF8D9D8}"/>
              </a:ext>
            </a:extLst>
          </p:cNvPr>
          <p:cNvSpPr/>
          <p:nvPr/>
        </p:nvSpPr>
        <p:spPr>
          <a:xfrm>
            <a:off x="4009713" y="852927"/>
            <a:ext cx="1278785" cy="124677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" name="Google Shape;815;p32">
            <a:extLst>
              <a:ext uri="{FF2B5EF4-FFF2-40B4-BE49-F238E27FC236}">
                <a16:creationId xmlns:a16="http://schemas.microsoft.com/office/drawing/2014/main" id="{702655B7-D7EE-41DB-B8A7-88FDF70DA35C}"/>
              </a:ext>
            </a:extLst>
          </p:cNvPr>
          <p:cNvGrpSpPr/>
          <p:nvPr/>
        </p:nvGrpSpPr>
        <p:grpSpPr>
          <a:xfrm>
            <a:off x="4343848" y="1230002"/>
            <a:ext cx="610514" cy="574816"/>
            <a:chOff x="-1183550" y="3586525"/>
            <a:chExt cx="296175" cy="290550"/>
          </a:xfrm>
        </p:grpSpPr>
        <p:sp>
          <p:nvSpPr>
            <p:cNvPr id="45" name="Google Shape;816;p32">
              <a:extLst>
                <a:ext uri="{FF2B5EF4-FFF2-40B4-BE49-F238E27FC236}">
                  <a16:creationId xmlns:a16="http://schemas.microsoft.com/office/drawing/2014/main" id="{10B9D995-401C-49DB-8F9E-1C0CA9515D50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7;p32">
              <a:extLst>
                <a:ext uri="{FF2B5EF4-FFF2-40B4-BE49-F238E27FC236}">
                  <a16:creationId xmlns:a16="http://schemas.microsoft.com/office/drawing/2014/main" id="{9B35D93E-9694-4CBA-9325-187554C64EFC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8;p32">
              <a:extLst>
                <a:ext uri="{FF2B5EF4-FFF2-40B4-BE49-F238E27FC236}">
                  <a16:creationId xmlns:a16="http://schemas.microsoft.com/office/drawing/2014/main" id="{5B75539F-32A0-490B-AF30-3EA0B59EA43A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9;p32">
              <a:extLst>
                <a:ext uri="{FF2B5EF4-FFF2-40B4-BE49-F238E27FC236}">
                  <a16:creationId xmlns:a16="http://schemas.microsoft.com/office/drawing/2014/main" id="{2510AB9D-4FBA-4227-B752-803268223082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0;p32">
              <a:extLst>
                <a:ext uri="{FF2B5EF4-FFF2-40B4-BE49-F238E27FC236}">
                  <a16:creationId xmlns:a16="http://schemas.microsoft.com/office/drawing/2014/main" id="{25AC3273-CABB-4107-82D8-B13BC9E3498C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1;p32">
              <a:extLst>
                <a:ext uri="{FF2B5EF4-FFF2-40B4-BE49-F238E27FC236}">
                  <a16:creationId xmlns:a16="http://schemas.microsoft.com/office/drawing/2014/main" id="{80C87E40-2CE4-4032-96E2-E4512765F5F5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2;p32">
              <a:extLst>
                <a:ext uri="{FF2B5EF4-FFF2-40B4-BE49-F238E27FC236}">
                  <a16:creationId xmlns:a16="http://schemas.microsoft.com/office/drawing/2014/main" id="{50A3FC3A-FA1A-4528-AE0B-6189243BC1AD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23;p32">
              <a:extLst>
                <a:ext uri="{FF2B5EF4-FFF2-40B4-BE49-F238E27FC236}">
                  <a16:creationId xmlns:a16="http://schemas.microsoft.com/office/drawing/2014/main" id="{8CC72D92-1CDA-46D1-8D52-59A252CC412B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24;p32">
              <a:extLst>
                <a:ext uri="{FF2B5EF4-FFF2-40B4-BE49-F238E27FC236}">
                  <a16:creationId xmlns:a16="http://schemas.microsoft.com/office/drawing/2014/main" id="{183F9F5F-65B3-4ED7-973A-41C4258EE9B4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00;p19">
            <a:extLst>
              <a:ext uri="{FF2B5EF4-FFF2-40B4-BE49-F238E27FC236}">
                <a16:creationId xmlns:a16="http://schemas.microsoft.com/office/drawing/2014/main" id="{17B697C5-C254-4BA0-9EA1-4B0BDE4FE146}"/>
              </a:ext>
            </a:extLst>
          </p:cNvPr>
          <p:cNvSpPr txBox="1">
            <a:spLocks/>
          </p:cNvSpPr>
          <p:nvPr/>
        </p:nvSpPr>
        <p:spPr>
          <a:xfrm>
            <a:off x="790612" y="23006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/>
            <a:r>
              <a:rPr lang="cs-CZ" sz="2800" b="1" dirty="0"/>
              <a:t>Prosba o vyplnění výzkumu a ZV</a:t>
            </a:r>
          </a:p>
        </p:txBody>
      </p:sp>
    </p:spTree>
    <p:extLst>
      <p:ext uri="{BB962C8B-B14F-4D97-AF65-F5344CB8AC3E}">
        <p14:creationId xmlns:p14="http://schemas.microsoft.com/office/powerpoint/2010/main" val="29739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338AD-5868-BFDF-029C-71465DBA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Deník vděčnosti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E24090-8792-3699-D3A8-527650A1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018" y="963930"/>
            <a:ext cx="2225357" cy="3215640"/>
          </a:xfrm>
          <a:prstGeom prst="rect">
            <a:avLst/>
          </a:prstGeom>
        </p:spPr>
      </p:pic>
      <p:sp>
        <p:nvSpPr>
          <p:cNvPr id="5" name="Google Shape;100;p19">
            <a:extLst>
              <a:ext uri="{FF2B5EF4-FFF2-40B4-BE49-F238E27FC236}">
                <a16:creationId xmlns:a16="http://schemas.microsoft.com/office/drawing/2014/main" id="{C672D67A-35FD-0B0F-56BF-E486504802F3}"/>
              </a:ext>
            </a:extLst>
          </p:cNvPr>
          <p:cNvSpPr txBox="1">
            <a:spLocks/>
          </p:cNvSpPr>
          <p:nvPr/>
        </p:nvSpPr>
        <p:spPr>
          <a:xfrm>
            <a:off x="348662" y="1018709"/>
            <a:ext cx="5663410" cy="367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z pozitivní psychologie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ym typeface="Wingdings" panose="05000000000000000000" pitchFamily="2" charset="2"/>
              </a:rPr>
              <a:t> prof. </a:t>
            </a:r>
            <a:r>
              <a:rPr lang="cs-CZ" sz="1600" dirty="0" err="1">
                <a:sym typeface="Wingdings" panose="05000000000000000000" pitchFamily="2" charset="2"/>
              </a:rPr>
              <a:t>Emmons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1-3 věci každý den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příp. 3 dobré věci každý den (atp.) - </a:t>
            </a:r>
            <a:r>
              <a:rPr lang="cs-CZ" sz="1600" dirty="0" err="1"/>
              <a:t>Seligman</a:t>
            </a:r>
            <a:br>
              <a:rPr lang="cs-CZ" sz="1600" dirty="0"/>
            </a:br>
            <a:r>
              <a:rPr lang="cs-CZ" sz="1600" dirty="0">
                <a:sym typeface="Wingdings" panose="05000000000000000000" pitchFamily="2" charset="2"/>
              </a:rPr>
              <a:t> p</a:t>
            </a:r>
            <a:r>
              <a:rPr lang="cs-CZ" sz="1600" dirty="0"/>
              <a:t>ozitivní vliv na spokojenost, kvalitu života, fyzické i duševní zdraví</a:t>
            </a:r>
          </a:p>
          <a:p>
            <a:pPr>
              <a:lnSpc>
                <a:spcPct val="150000"/>
              </a:lnSpc>
            </a:pPr>
            <a:endParaRPr lang="cs-CZ" sz="200" dirty="0"/>
          </a:p>
          <a:p>
            <a:pPr>
              <a:lnSpc>
                <a:spcPct val="100000"/>
              </a:lnSpc>
            </a:pPr>
            <a:br>
              <a:rPr lang="cs-CZ" sz="1600" dirty="0"/>
            </a:br>
            <a:r>
              <a:rPr lang="cs-CZ" sz="1600" dirty="0"/>
              <a:t>Výzkum např.</a:t>
            </a:r>
            <a:br>
              <a:rPr lang="cs-CZ" sz="2000" dirty="0"/>
            </a:br>
            <a:r>
              <a:rPr lang="en-US" sz="1000" dirty="0"/>
              <a:t>Boehm, J. K., &amp; Lyubomirsky, S. (2009). The promise of sustainable happiness.</a:t>
            </a:r>
            <a:endParaRPr lang="cs-CZ" sz="1000" dirty="0"/>
          </a:p>
          <a:p>
            <a:pPr>
              <a:lnSpc>
                <a:spcPct val="100000"/>
              </a:lnSpc>
            </a:pPr>
            <a:r>
              <a:rPr lang="en-US" sz="1000" dirty="0"/>
              <a:t>Burton, C. M., &amp; King, L. A. (2004). The health benefits of writing about intensely positive experiences. </a:t>
            </a:r>
            <a:r>
              <a:rPr lang="en-US" sz="1000" i="1" dirty="0"/>
              <a:t>Journal of research in personality</a:t>
            </a:r>
            <a:r>
              <a:rPr lang="en-US" sz="1000" dirty="0"/>
              <a:t>, </a:t>
            </a:r>
            <a:r>
              <a:rPr lang="en-US" sz="1000" i="1" dirty="0"/>
              <a:t>38</a:t>
            </a:r>
            <a:r>
              <a:rPr lang="en-US" sz="1000" dirty="0"/>
              <a:t>(2), 150-163.</a:t>
            </a:r>
            <a:endParaRPr lang="cs-CZ" sz="1000" dirty="0"/>
          </a:p>
          <a:p>
            <a:pPr>
              <a:lnSpc>
                <a:spcPct val="100000"/>
              </a:lnSpc>
            </a:pPr>
            <a:r>
              <a:rPr lang="en-US" sz="1000" dirty="0" err="1"/>
              <a:t>Jans</a:t>
            </a:r>
            <a:r>
              <a:rPr lang="en-US" sz="1000" dirty="0"/>
              <a:t>-Beken, L., Jacobs, N., Janssens, M., </a:t>
            </a:r>
            <a:r>
              <a:rPr lang="en-US" sz="1000" dirty="0" err="1"/>
              <a:t>Peeters</a:t>
            </a:r>
            <a:r>
              <a:rPr lang="en-US" sz="1000" dirty="0"/>
              <a:t>, S., </a:t>
            </a:r>
            <a:r>
              <a:rPr lang="en-US" sz="1000" dirty="0" err="1"/>
              <a:t>Reijnders</a:t>
            </a:r>
            <a:r>
              <a:rPr lang="en-US" sz="1000" dirty="0"/>
              <a:t>, J., Lechner, L., &amp; </a:t>
            </a:r>
            <a:r>
              <a:rPr lang="en-US" sz="1000" dirty="0" err="1"/>
              <a:t>Lataster</a:t>
            </a:r>
            <a:r>
              <a:rPr lang="en-US" sz="1000" dirty="0"/>
              <a:t>, J. (2020). Gratitude and health: An updated review. </a:t>
            </a:r>
            <a:r>
              <a:rPr lang="en-US" sz="1000" i="1" dirty="0"/>
              <a:t>The Journal of Positive Psychology</a:t>
            </a:r>
            <a:r>
              <a:rPr lang="en-US" sz="1000" dirty="0"/>
              <a:t>, </a:t>
            </a:r>
            <a:r>
              <a:rPr lang="en-US" sz="1000" i="1" dirty="0"/>
              <a:t>15</a:t>
            </a:r>
            <a:r>
              <a:rPr lang="en-US" sz="1000" dirty="0"/>
              <a:t>(6), 743-782.</a:t>
            </a:r>
          </a:p>
          <a:p>
            <a:pPr>
              <a:lnSpc>
                <a:spcPct val="100000"/>
              </a:lnSpc>
            </a:pPr>
            <a:r>
              <a:rPr lang="cs-CZ" sz="1000" dirty="0" err="1"/>
              <a:t>Tan</a:t>
            </a:r>
            <a:r>
              <a:rPr lang="cs-CZ" sz="1000" dirty="0"/>
              <a:t>, T. T., </a:t>
            </a:r>
            <a:r>
              <a:rPr lang="cs-CZ" sz="1000" dirty="0" err="1"/>
              <a:t>Tan</a:t>
            </a:r>
            <a:r>
              <a:rPr lang="cs-CZ" sz="1000" dirty="0"/>
              <a:t>, M. P., Lam, C. L., Loh, E. C., </a:t>
            </a:r>
            <a:r>
              <a:rPr lang="cs-CZ" sz="1000" dirty="0" err="1"/>
              <a:t>Capelle</a:t>
            </a:r>
            <a:r>
              <a:rPr lang="cs-CZ" sz="1000" dirty="0"/>
              <a:t>, D. P., </a:t>
            </a:r>
            <a:r>
              <a:rPr lang="cs-CZ" sz="1000" dirty="0" err="1"/>
              <a:t>Zainuddin</a:t>
            </a:r>
            <a:r>
              <a:rPr lang="cs-CZ" sz="1000" dirty="0"/>
              <a:t>, S. I., ... &amp; </a:t>
            </a:r>
            <a:r>
              <a:rPr lang="cs-CZ" sz="1000" dirty="0" err="1"/>
              <a:t>Tan</a:t>
            </a:r>
            <a:r>
              <a:rPr lang="cs-CZ" sz="1000" dirty="0"/>
              <a:t>, S. B. (2021). </a:t>
            </a:r>
            <a:r>
              <a:rPr lang="cs-CZ" sz="1000" dirty="0" err="1"/>
              <a:t>Mindful</a:t>
            </a:r>
            <a:r>
              <a:rPr lang="cs-CZ" sz="1000" dirty="0"/>
              <a:t> </a:t>
            </a:r>
            <a:r>
              <a:rPr lang="cs-CZ" sz="1000" dirty="0" err="1"/>
              <a:t>gratitude</a:t>
            </a:r>
            <a:r>
              <a:rPr lang="cs-CZ" sz="1000" dirty="0"/>
              <a:t> </a:t>
            </a:r>
            <a:r>
              <a:rPr lang="cs-CZ" sz="1000" dirty="0" err="1"/>
              <a:t>journaling</a:t>
            </a:r>
            <a:r>
              <a:rPr lang="cs-CZ" sz="1000" dirty="0"/>
              <a:t>: </a:t>
            </a:r>
            <a:r>
              <a:rPr lang="cs-CZ" sz="1000" dirty="0" err="1"/>
              <a:t>psychological</a:t>
            </a:r>
            <a:r>
              <a:rPr lang="cs-CZ" sz="1000" dirty="0"/>
              <a:t> </a:t>
            </a:r>
            <a:r>
              <a:rPr lang="cs-CZ" sz="1000" dirty="0" err="1"/>
              <a:t>distress</a:t>
            </a:r>
            <a:r>
              <a:rPr lang="cs-CZ" sz="1000" dirty="0"/>
              <a:t>, </a:t>
            </a:r>
            <a:r>
              <a:rPr lang="cs-CZ" sz="1000" dirty="0" err="1"/>
              <a:t>quality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life</a:t>
            </a:r>
            <a:r>
              <a:rPr lang="cs-CZ" sz="1000" dirty="0"/>
              <a:t> and </a:t>
            </a:r>
            <a:r>
              <a:rPr lang="cs-CZ" sz="1000" dirty="0" err="1"/>
              <a:t>suffering</a:t>
            </a:r>
            <a:r>
              <a:rPr lang="cs-CZ" sz="1000" dirty="0"/>
              <a:t> in </a:t>
            </a:r>
            <a:r>
              <a:rPr lang="cs-CZ" sz="1000" dirty="0" err="1"/>
              <a:t>advanced</a:t>
            </a:r>
            <a:r>
              <a:rPr lang="cs-CZ" sz="1000" dirty="0"/>
              <a:t> </a:t>
            </a:r>
            <a:r>
              <a:rPr lang="cs-CZ" sz="1000" dirty="0" err="1"/>
              <a:t>cancer</a:t>
            </a:r>
            <a:r>
              <a:rPr lang="cs-CZ" sz="1000" dirty="0"/>
              <a:t>: a </a:t>
            </a:r>
            <a:r>
              <a:rPr lang="cs-CZ" sz="1000" dirty="0" err="1"/>
              <a:t>randomised</a:t>
            </a:r>
            <a:r>
              <a:rPr lang="cs-CZ" sz="1000" dirty="0"/>
              <a:t> </a:t>
            </a:r>
            <a:r>
              <a:rPr lang="cs-CZ" sz="1000" dirty="0" err="1"/>
              <a:t>controlled</a:t>
            </a:r>
            <a:r>
              <a:rPr lang="cs-CZ" sz="1000" dirty="0"/>
              <a:t> trial. </a:t>
            </a:r>
            <a:r>
              <a:rPr lang="cs-CZ" sz="1000" i="1" dirty="0"/>
              <a:t>BMJ </a:t>
            </a:r>
            <a:r>
              <a:rPr lang="cs-CZ" sz="1000" i="1" dirty="0" err="1"/>
              <a:t>supportive</a:t>
            </a:r>
            <a:r>
              <a:rPr lang="cs-CZ" sz="1000" i="1" dirty="0"/>
              <a:t> &amp; </a:t>
            </a:r>
            <a:r>
              <a:rPr lang="cs-CZ" sz="1000" i="1" dirty="0" err="1"/>
              <a:t>palliative</a:t>
            </a:r>
            <a:r>
              <a:rPr lang="cs-CZ" sz="1000" i="1" dirty="0"/>
              <a:t> care</a:t>
            </a:r>
            <a:r>
              <a:rPr lang="cs-CZ" sz="1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900" dirty="0" err="1"/>
              <a:t>Emmonse</a:t>
            </a:r>
            <a:r>
              <a:rPr lang="en-US" sz="900" dirty="0"/>
              <a:t>, R. A., &amp; Mccullough, M. E. (2003). Counting blessings versus burdens: An experimental investigation of gratitude and subjective well-being in daily life. </a:t>
            </a:r>
            <a:r>
              <a:rPr lang="en-US" sz="900" i="1" dirty="0"/>
              <a:t>Journal of Personality and Social Psychology</a:t>
            </a:r>
            <a:r>
              <a:rPr lang="en-US" sz="900" dirty="0"/>
              <a:t>, </a:t>
            </a:r>
            <a:r>
              <a:rPr lang="en-US" sz="900" i="1" dirty="0"/>
              <a:t>84</a:t>
            </a:r>
            <a:r>
              <a:rPr lang="en-US" sz="900" dirty="0"/>
              <a:t>(2), 377-389.</a:t>
            </a:r>
          </a:p>
          <a:p>
            <a:pPr>
              <a:lnSpc>
                <a:spcPct val="100000"/>
              </a:lnSpc>
            </a:pPr>
            <a:endParaRPr lang="cs-CZ" sz="900" dirty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2565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6EC51-B55B-BF8F-5918-6049AA30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7669"/>
            <a:ext cx="7704000" cy="572700"/>
          </a:xfrm>
        </p:spPr>
        <p:txBody>
          <a:bodyPr/>
          <a:lstStyle/>
          <a:p>
            <a:r>
              <a:rPr lang="cs-CZ" dirty="0"/>
              <a:t>Video: </a:t>
            </a:r>
            <a:br>
              <a:rPr lang="cs-CZ" dirty="0"/>
            </a:br>
            <a:r>
              <a:rPr lang="cs-CZ" dirty="0"/>
              <a:t>Robert </a:t>
            </a:r>
            <a:r>
              <a:rPr lang="cs-CZ" dirty="0" err="1"/>
              <a:t>Emmons</a:t>
            </a:r>
            <a:r>
              <a:rPr lang="cs-CZ" dirty="0"/>
              <a:t>: </a:t>
            </a:r>
            <a:r>
              <a:rPr lang="cs-CZ" dirty="0" err="1"/>
              <a:t>Benefits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gratitude</a:t>
            </a:r>
            <a:br>
              <a:rPr lang="cs-CZ" dirty="0"/>
            </a:b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happy?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grateful</a:t>
            </a:r>
            <a:br>
              <a:rPr lang="cs-CZ" dirty="0"/>
            </a:b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gratitude</a:t>
            </a:r>
            <a:r>
              <a:rPr lang="cs-CZ" dirty="0"/>
              <a:t> </a:t>
            </a:r>
            <a:r>
              <a:rPr lang="cs-CZ" dirty="0" err="1"/>
              <a:t>rewires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brain?</a:t>
            </a:r>
          </a:p>
        </p:txBody>
      </p:sp>
    </p:spTree>
    <p:extLst>
      <p:ext uri="{BB962C8B-B14F-4D97-AF65-F5344CB8AC3E}">
        <p14:creationId xmlns:p14="http://schemas.microsoft.com/office/powerpoint/2010/main" val="180885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7CD86-6819-6203-D640-6BCB268B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</a:t>
            </a:r>
          </a:p>
        </p:txBody>
      </p:sp>
    </p:spTree>
    <p:extLst>
      <p:ext uri="{BB962C8B-B14F-4D97-AF65-F5344CB8AC3E}">
        <p14:creationId xmlns:p14="http://schemas.microsoft.com/office/powerpoint/2010/main" val="90683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91622-52DC-8E0E-827A-021C8218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techniky</a:t>
            </a: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299BD801-CFA3-8D46-0FB8-0FB8687E224F}"/>
              </a:ext>
            </a:extLst>
          </p:cNvPr>
          <p:cNvSpPr txBox="1">
            <a:spLocks/>
          </p:cNvSpPr>
          <p:nvPr/>
        </p:nvSpPr>
        <p:spPr>
          <a:xfrm>
            <a:off x="897280" y="716280"/>
            <a:ext cx="7704000" cy="38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/>
              <a:t>Ranní řádky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Videodeníky a </a:t>
            </a:r>
            <a:r>
              <a:rPr lang="cs-CZ" sz="1800" dirty="0" err="1"/>
              <a:t>audiodeníky</a:t>
            </a:r>
            <a:r>
              <a:rPr lang="cs-CZ" sz="1800" dirty="0"/>
              <a:t> (využití ve výzkumu)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Zapisování snů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Psaní při meditaci</a:t>
            </a:r>
            <a:br>
              <a:rPr lang="cs-CZ" sz="1800" dirty="0"/>
            </a:b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Myšlenkové mapy</a:t>
            </a:r>
          </a:p>
          <a:p>
            <a:pPr>
              <a:lnSpc>
                <a:spcPct val="150000"/>
              </a:lnSpc>
            </a:pPr>
            <a:r>
              <a:rPr lang="cs-CZ" sz="180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Bullet</a:t>
            </a:r>
            <a:r>
              <a:rPr lang="cs-CZ" sz="1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journal</a:t>
            </a:r>
            <a:endParaRPr lang="cs-CZ" sz="18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Vision </a:t>
            </a:r>
            <a:r>
              <a:rPr lang="cs-CZ" sz="180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board</a:t>
            </a:r>
            <a:endParaRPr lang="cs-CZ" sz="18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Kreativní deník</a:t>
            </a:r>
          </a:p>
          <a:p>
            <a:pPr>
              <a:lnSpc>
                <a:spcPct val="150000"/>
              </a:lnSpc>
            </a:pPr>
            <a:r>
              <a:rPr lang="cs-CZ" sz="180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Arte</a:t>
            </a:r>
            <a:r>
              <a:rPr lang="cs-CZ" sz="1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-deník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53FF02-C70A-9E4D-25DD-00A9A900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40" y="1521004"/>
            <a:ext cx="2123960" cy="2906216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D2BE9A5-FAD3-19AE-23D7-2EC9ECC579AA}"/>
              </a:ext>
            </a:extLst>
          </p:cNvPr>
          <p:cNvCxnSpPr>
            <a:cxnSpLocks/>
          </p:cNvCxnSpPr>
          <p:nvPr/>
        </p:nvCxnSpPr>
        <p:spPr>
          <a:xfrm>
            <a:off x="2344160" y="1889760"/>
            <a:ext cx="3520440" cy="482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1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27463-0EB9-44A4-A200-2FB91410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59796"/>
            <a:ext cx="7704000" cy="572700"/>
          </a:xfrm>
        </p:spPr>
        <p:txBody>
          <a:bodyPr/>
          <a:lstStyle/>
          <a:p>
            <a:r>
              <a:rPr lang="cs-CZ" b="1" dirty="0"/>
              <a:t>ČR</a:t>
            </a:r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756C5838-18BE-44A8-B630-4C9076F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43" y="1532496"/>
            <a:ext cx="4515171" cy="30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7519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 Styles Infographics by Slidesgo">
  <a:themeElements>
    <a:clrScheme name="Simple Light">
      <a:dk1>
        <a:srgbClr val="000000"/>
      </a:dk1>
      <a:lt1>
        <a:srgbClr val="FFFFFF"/>
      </a:lt1>
      <a:dk2>
        <a:srgbClr val="58687A"/>
      </a:dk2>
      <a:lt2>
        <a:srgbClr val="EEEEEE"/>
      </a:lt2>
      <a:accent1>
        <a:srgbClr val="882315"/>
      </a:accent1>
      <a:accent2>
        <a:srgbClr val="BE3626"/>
      </a:accent2>
      <a:accent3>
        <a:srgbClr val="E75B30"/>
      </a:accent3>
      <a:accent4>
        <a:srgbClr val="BD782A"/>
      </a:accent4>
      <a:accent5>
        <a:srgbClr val="E7A33E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2456</Words>
  <Application>Microsoft Office PowerPoint</Application>
  <PresentationFormat>Předvádění na obrazovce (16:9)</PresentationFormat>
  <Paragraphs>218</Paragraphs>
  <Slides>43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Roboto</vt:lpstr>
      <vt:lpstr>Fira Sans Extra Condensed</vt:lpstr>
      <vt:lpstr>Calibri</vt:lpstr>
      <vt:lpstr>Fira Sans Extra Condensed SemiBold</vt:lpstr>
      <vt:lpstr>Arial</vt:lpstr>
      <vt:lpstr>Writing Styles Infographics by Slidesgo</vt:lpstr>
      <vt:lpstr>Prezentace aplikace PowerPoint</vt:lpstr>
      <vt:lpstr>Jména</vt:lpstr>
      <vt:lpstr>TÉMA: PŘESAH – A CO DÁL? Dnes budete odcházet s:</vt:lpstr>
      <vt:lpstr>Ohlédnutí</vt:lpstr>
      <vt:lpstr>Deník vděčnosti</vt:lpstr>
      <vt:lpstr>Video:  Robert Emmons: Benefits of gratitude Want to be happy? Be grateful How gratitude rewires your brain?</vt:lpstr>
      <vt:lpstr>Aktivita</vt:lpstr>
      <vt:lpstr>Další techniky</vt:lpstr>
      <vt:lpstr>ČR</vt:lpstr>
      <vt:lpstr>Vedení deníku v rámci terapeutické komunity</vt:lpstr>
      <vt:lpstr>Výzkumníci a popularizátoři</vt:lpstr>
      <vt:lpstr>Využití</vt:lpstr>
      <vt:lpstr>„Říkám si, jestli jste si někdy vedl deník?”</vt:lpstr>
      <vt:lpstr>Skazkoterapie</vt:lpstr>
      <vt:lpstr>Ateliér</vt:lpstr>
      <vt:lpstr>Tipy na projekty z oblasti biblioterapie</vt:lpstr>
      <vt:lpstr>Tipy na knihy</vt:lpstr>
      <vt:lpstr>Jak využít pro práci s cílovou skupinou?</vt:lpstr>
      <vt:lpstr>Cílové skupiny – tipy do praxe a z výzkumu</vt:lpstr>
      <vt:lpstr>Zápočet bude udělen všem, kteří:</vt:lpstr>
      <vt:lpstr>KOLOKVIUM: Zhodnocení vaší práce v průběhu semestru</vt:lpstr>
      <vt:lpstr>Tipy na konec</vt:lpstr>
      <vt:lpstr>Tipy ze světa</vt:lpstr>
      <vt:lpstr>Tipy na online nástroje</vt:lpstr>
      <vt:lpstr>Happy feed</vt:lpstr>
      <vt:lpstr>Day one</vt:lpstr>
      <vt:lpstr>Penzu</vt:lpstr>
      <vt:lpstr>Dabble me</vt:lpstr>
      <vt:lpstr>Daylio</vt:lpstr>
      <vt:lpstr>Grid diary</vt:lpstr>
      <vt:lpstr>Diarium</vt:lpstr>
      <vt:lpstr>Momento</vt:lpstr>
      <vt:lpstr>750 words</vt:lpstr>
      <vt:lpstr>Další: </vt:lpstr>
      <vt:lpstr>Podpora při psaní</vt:lpstr>
      <vt:lpstr>Tipy na literaturu</vt:lpstr>
      <vt:lpstr>1. Odborná</vt:lpstr>
      <vt:lpstr>Neodborná (pro klienty...)</vt:lpstr>
      <vt:lpstr>Reflektivní deník pro učitele</vt:lpstr>
      <vt:lpstr>www.posvitsi.cz</vt:lpstr>
      <vt:lpstr>Journal vs. diary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Stručné uvedení  do deníkové metody</dc:title>
  <dc:creator>Allemis</dc:creator>
  <cp:lastModifiedBy>Martina Fabianová</cp:lastModifiedBy>
  <cp:revision>633</cp:revision>
  <dcterms:modified xsi:type="dcterms:W3CDTF">2022-05-14T09:00:16Z</dcterms:modified>
</cp:coreProperties>
</file>