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omments/comment1.xml" ContentType="application/vnd.openxmlformats-officedocument.presentationml.comment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317" r:id="rId3"/>
    <p:sldId id="270" r:id="rId4"/>
    <p:sldId id="268" r:id="rId5"/>
    <p:sldId id="321" r:id="rId6"/>
    <p:sldId id="322" r:id="rId7"/>
    <p:sldId id="316" r:id="rId8"/>
    <p:sldId id="314" r:id="rId9"/>
    <p:sldId id="313" r:id="rId10"/>
    <p:sldId id="311" r:id="rId11"/>
    <p:sldId id="279" r:id="rId12"/>
    <p:sldId id="280" r:id="rId13"/>
    <p:sldId id="282" r:id="rId14"/>
    <p:sldId id="304" r:id="rId15"/>
    <p:sldId id="281" r:id="rId16"/>
    <p:sldId id="283" r:id="rId17"/>
    <p:sldId id="315" r:id="rId18"/>
    <p:sldId id="318" r:id="rId19"/>
    <p:sldId id="305" r:id="rId20"/>
    <p:sldId id="308" r:id="rId21"/>
    <p:sldId id="306" r:id="rId22"/>
    <p:sldId id="319" r:id="rId23"/>
    <p:sldId id="309" r:id="rId24"/>
    <p:sldId id="320" r:id="rId25"/>
    <p:sldId id="307" r:id="rId26"/>
    <p:sldId id="310" r:id="rId27"/>
    <p:sldId id="269" r:id="rId28"/>
    <p:sldId id="301" r:id="rId29"/>
    <p:sldId id="299" r:id="rId30"/>
    <p:sldId id="271" r:id="rId31"/>
    <p:sldId id="302" r:id="rId32"/>
    <p:sldId id="298" r:id="rId33"/>
    <p:sldId id="272" r:id="rId34"/>
    <p:sldId id="303" r:id="rId35"/>
    <p:sldId id="300" r:id="rId36"/>
    <p:sldId id="273" r:id="rId37"/>
    <p:sldId id="274" r:id="rId38"/>
    <p:sldId id="275" r:id="rId39"/>
    <p:sldId id="276" r:id="rId40"/>
    <p:sldId id="277" r:id="rId41"/>
    <p:sldId id="278" r:id="rId42"/>
    <p:sldId id="312" r:id="rId43"/>
    <p:sldId id="297" r:id="rId44"/>
    <p:sldId id="296" r:id="rId4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ěj Stříteský" initials="MS" lastIdx="3" clrIdx="0">
    <p:extLst>
      <p:ext uri="{19B8F6BF-5375-455C-9EA6-DF929625EA0E}">
        <p15:presenceInfo xmlns:p15="http://schemas.microsoft.com/office/powerpoint/2012/main" userId="Matěj Střítesk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4" autoAdjust="0"/>
    <p:restoredTop sz="94660"/>
  </p:normalViewPr>
  <p:slideViewPr>
    <p:cSldViewPr snapToGrid="0">
      <p:cViewPr varScale="1">
        <p:scale>
          <a:sx n="114" d="100"/>
          <a:sy n="114" d="100"/>
        </p:scale>
        <p:origin x="8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cs-CZ"/>
              <a:t>Jak se pacient do nemocnice dostal?</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cs-CZ"/>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1808179832500795"/>
          <c:w val="1"/>
          <c:h val="0.86524931435899266"/>
        </c:manualLayout>
      </c:layout>
      <c:pie3DChart>
        <c:varyColors val="1"/>
        <c:ser>
          <c:idx val="0"/>
          <c:order val="0"/>
          <c:explosion val="17"/>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052D-4A33-BB95-E3DE6F6194F0}"/>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052D-4A33-BB95-E3DE6F6194F0}"/>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sp3d/>
            </c:spPr>
            <c:extLst>
              <c:ext xmlns:c16="http://schemas.microsoft.com/office/drawing/2014/chart" uri="{C3380CC4-5D6E-409C-BE32-E72D297353CC}">
                <c16:uniqueId val="{00000005-052D-4A33-BB95-E3DE6F6194F0}"/>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sp3d/>
            </c:spPr>
            <c:extLst>
              <c:ext xmlns:c16="http://schemas.microsoft.com/office/drawing/2014/chart" uri="{C3380CC4-5D6E-409C-BE32-E72D297353CC}">
                <c16:uniqueId val="{00000007-052D-4A33-BB95-E3DE6F6194F0}"/>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sp3d/>
            </c:spPr>
            <c:extLst>
              <c:ext xmlns:c16="http://schemas.microsoft.com/office/drawing/2014/chart" uri="{C3380CC4-5D6E-409C-BE32-E72D297353CC}">
                <c16:uniqueId val="{00000009-052D-4A33-BB95-E3DE6F6194F0}"/>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sp3d/>
            </c:spPr>
            <c:extLst>
              <c:ext xmlns:c16="http://schemas.microsoft.com/office/drawing/2014/chart" uri="{C3380CC4-5D6E-409C-BE32-E72D297353CC}">
                <c16:uniqueId val="{0000000B-052D-4A33-BB95-E3DE6F6194F0}"/>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D-052D-4A33-BB95-E3DE6F6194F0}"/>
              </c:ext>
            </c:extLst>
          </c:dPt>
          <c:dPt>
            <c:idx val="7"/>
            <c:bubble3D val="0"/>
            <c:explosion val="29"/>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0F-052D-4A33-BB95-E3DE6F6194F0}"/>
              </c:ext>
            </c:extLst>
          </c:dPt>
          <c:dPt>
            <c:idx val="8"/>
            <c:bubble3D val="0"/>
            <c:explosion val="32"/>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11-052D-4A33-BB95-E3DE6F6194F0}"/>
              </c:ext>
            </c:extLst>
          </c:dPt>
          <c:dPt>
            <c:idx val="9"/>
            <c:bubble3D val="0"/>
            <c:explosion val="35"/>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sp3d/>
            </c:spPr>
            <c:extLst>
              <c:ext xmlns:c16="http://schemas.microsoft.com/office/drawing/2014/chart" uri="{C3380CC4-5D6E-409C-BE32-E72D297353CC}">
                <c16:uniqueId val="{00000013-052D-4A33-BB95-E3DE6F6194F0}"/>
              </c:ext>
            </c:extLst>
          </c:dPt>
          <c:dLbls>
            <c:dLbl>
              <c:idx val="7"/>
              <c:layout>
                <c:manualLayout>
                  <c:x val="8.0964069832179977E-2"/>
                  <c:y val="-2.260031674212958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F-052D-4A33-BB95-E3DE6F6194F0}"/>
                </c:ext>
              </c:extLst>
            </c:dLbl>
            <c:dLbl>
              <c:idx val="8"/>
              <c:layout>
                <c:manualLayout>
                  <c:x val="-3.1295633500357953E-2"/>
                  <c:y val="2.260058264385017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052D-4A33-BB95-E3DE6F6194F0}"/>
                </c:ext>
              </c:extLst>
            </c:dLbl>
            <c:dLbl>
              <c:idx val="9"/>
              <c:layout>
                <c:manualLayout>
                  <c:x val="-3.9566829714467511E-2"/>
                  <c:y val="1.304753152796701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3-052D-4A33-BB95-E3DE6F6194F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cs-CZ"/>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List1!$A$1:$J$1</c:f>
              <c:strCache>
                <c:ptCount val="10"/>
                <c:pt idx="0">
                  <c:v>Přeložen ze somatickéo oddělení (n 17)</c:v>
                </c:pt>
                <c:pt idx="1">
                  <c:v>Neuvedeno (n 16)</c:v>
                </c:pt>
                <c:pt idx="2">
                  <c:v>Volala rodina po konfliktu (n 14)</c:v>
                </c:pt>
                <c:pt idx="3">
                  <c:v>Volala rodina v obavách (n 11)</c:v>
                </c:pt>
                <c:pt idx="4">
                  <c:v>Volali neznámí (n 7)</c:v>
                </c:pt>
                <c:pt idx="5">
                  <c:v>Původně dobrovolný vstup (n 5)</c:v>
                </c:pt>
                <c:pt idx="6">
                  <c:v>Přeložen ze sociální služby (n 5)</c:v>
                </c:pt>
                <c:pt idx="7">
                  <c:v>Volal ambulantní lékař (n 2)</c:v>
                </c:pt>
                <c:pt idx="8">
                  <c:v>Přemístěn ze záchytné stanice (n 2)</c:v>
                </c:pt>
                <c:pt idx="9">
                  <c:v>Sám si přivolal pomoc (n 2)</c:v>
                </c:pt>
              </c:strCache>
            </c:strRef>
          </c:cat>
          <c:val>
            <c:numRef>
              <c:f>List1!$A$2:$J$2</c:f>
              <c:numCache>
                <c:formatCode>General</c:formatCode>
                <c:ptCount val="10"/>
                <c:pt idx="0">
                  <c:v>17</c:v>
                </c:pt>
                <c:pt idx="1">
                  <c:v>16</c:v>
                </c:pt>
                <c:pt idx="2">
                  <c:v>14</c:v>
                </c:pt>
                <c:pt idx="3">
                  <c:v>11</c:v>
                </c:pt>
                <c:pt idx="4">
                  <c:v>7</c:v>
                </c:pt>
                <c:pt idx="5">
                  <c:v>5</c:v>
                </c:pt>
                <c:pt idx="6">
                  <c:v>5</c:v>
                </c:pt>
                <c:pt idx="7">
                  <c:v>2</c:v>
                </c:pt>
                <c:pt idx="8">
                  <c:v>2</c:v>
                </c:pt>
                <c:pt idx="9">
                  <c:v>2</c:v>
                </c:pt>
              </c:numCache>
            </c:numRef>
          </c:val>
          <c:extLst>
            <c:ext xmlns:c16="http://schemas.microsoft.com/office/drawing/2014/chart" uri="{C3380CC4-5D6E-409C-BE32-E72D297353CC}">
              <c16:uniqueId val="{00000014-052D-4A33-BB95-E3DE6F6194F0}"/>
            </c:ext>
          </c:extLst>
        </c:ser>
        <c:dLbls>
          <c:dLblPos val="ctr"/>
          <c:showLegendKey val="0"/>
          <c:showVal val="0"/>
          <c:showCatName val="0"/>
          <c:showSerName val="0"/>
          <c:showPercent val="1"/>
          <c:showBubbleSize val="0"/>
          <c:showLeaderLines val="0"/>
        </c:dLbls>
      </c:pie3DChart>
      <c:spPr>
        <a:noFill/>
        <a:ln>
          <a:noFill/>
        </a:ln>
        <a:effectLst/>
      </c:spPr>
    </c:plotArea>
    <c:legend>
      <c:legendPos val="b"/>
      <c:overlay val="0"/>
      <c:spPr>
        <a:solidFill>
          <a:schemeClr val="bg2"/>
        </a:solidFill>
        <a:ln>
          <a:solidFill>
            <a:schemeClr val="tx1"/>
          </a:solid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cs-CZ"/>
        </a:p>
      </c:txPr>
    </c:title>
    <c:autoTitleDeleted val="0"/>
    <c:plotArea>
      <c:layout/>
      <c:pieChart>
        <c:varyColors val="1"/>
        <c:ser>
          <c:idx val="0"/>
          <c:order val="0"/>
          <c:tx>
            <c:strRef>
              <c:f>List1!$B$1</c:f>
              <c:strCache>
                <c:ptCount val="1"/>
                <c:pt idx="0">
                  <c:v>souhlas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473-4E95-B448-8C3D4403EB66}"/>
              </c:ext>
            </c:extLst>
          </c:dPt>
          <c:dPt>
            <c:idx val="1"/>
            <c:bubble3D val="0"/>
            <c:explosion val="2"/>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2-ACD8-4BE2-8EA2-53CF4BD10452}"/>
              </c:ext>
            </c:extLst>
          </c:dPt>
          <c:cat>
            <c:strRef>
              <c:f>List1!$A$2:$A$3</c:f>
              <c:strCache>
                <c:ptCount val="2"/>
                <c:pt idx="0">
                  <c:v>ne</c:v>
                </c:pt>
                <c:pt idx="1">
                  <c:v>ano</c:v>
                </c:pt>
              </c:strCache>
            </c:strRef>
          </c:cat>
          <c:val>
            <c:numRef>
              <c:f>List1!$B$2:$B$3</c:f>
              <c:numCache>
                <c:formatCode>General</c:formatCode>
                <c:ptCount val="2"/>
                <c:pt idx="0">
                  <c:v>7</c:v>
                </c:pt>
                <c:pt idx="1">
                  <c:v>13</c:v>
                </c:pt>
              </c:numCache>
            </c:numRef>
          </c:val>
          <c:extLst>
            <c:ext xmlns:c16="http://schemas.microsoft.com/office/drawing/2014/chart" uri="{C3380CC4-5D6E-409C-BE32-E72D297353CC}">
              <c16:uniqueId val="{00000000-ACD8-4BE2-8EA2-53CF4BD10452}"/>
            </c:ext>
          </c:extLst>
        </c:ser>
        <c:dLbls>
          <c:showLegendKey val="0"/>
          <c:showVal val="0"/>
          <c:showCatName val="0"/>
          <c:showSerName val="0"/>
          <c:showPercent val="0"/>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cs-CZ"/>
        </a:p>
      </c:txPr>
    </c:title>
    <c:autoTitleDeleted val="0"/>
    <c:plotArea>
      <c:layout>
        <c:manualLayout>
          <c:layoutTarget val="inner"/>
          <c:xMode val="edge"/>
          <c:yMode val="edge"/>
          <c:x val="0.35562753519446433"/>
          <c:y val="0.18902501284305309"/>
          <c:w val="0.2685430088284419"/>
          <c:h val="0.71823059422652913"/>
        </c:manualLayout>
      </c:layout>
      <c:pieChart>
        <c:varyColors val="1"/>
        <c:ser>
          <c:idx val="0"/>
          <c:order val="0"/>
          <c:tx>
            <c:strRef>
              <c:f>List1!$B$1</c:f>
              <c:strCache>
                <c:ptCount val="1"/>
                <c:pt idx="0">
                  <c:v>souhlas</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1-0377-4662-BFC5-82E0E0C7A3E9}"/>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0377-4662-BFC5-82E0E0C7A3E9}"/>
              </c:ext>
            </c:extLst>
          </c:dPt>
          <c:dLbls>
            <c:dLbl>
              <c:idx val="0"/>
              <c:layout>
                <c:manualLayout>
                  <c:x val="-8.9993140062037791E-2"/>
                  <c:y val="0.127399098274085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377-4662-BFC5-82E0E0C7A3E9}"/>
                </c:ext>
              </c:extLst>
            </c:dLbl>
            <c:dLbl>
              <c:idx val="1"/>
              <c:layout>
                <c:manualLayout>
                  <c:x val="8.7467788117394418E-2"/>
                  <c:y val="-0.1240221464225050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377-4662-BFC5-82E0E0C7A3E9}"/>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95000"/>
                        <a:lumOff val="5000"/>
                      </a:schemeClr>
                    </a:solidFill>
                    <a:latin typeface="+mn-lt"/>
                    <a:ea typeface="+mn-ea"/>
                    <a:cs typeface="+mn-cs"/>
                  </a:defRPr>
                </a:pPr>
                <a:endParaRPr lang="cs-CZ"/>
              </a:p>
            </c:txPr>
            <c:dLblPos val="in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List1!$A$2:$A$3</c:f>
              <c:strCache>
                <c:ptCount val="2"/>
                <c:pt idx="0">
                  <c:v>ne</c:v>
                </c:pt>
                <c:pt idx="1">
                  <c:v>ano</c:v>
                </c:pt>
              </c:strCache>
            </c:strRef>
          </c:cat>
          <c:val>
            <c:numRef>
              <c:f>List1!$B$2:$B$3</c:f>
              <c:numCache>
                <c:formatCode>General</c:formatCode>
                <c:ptCount val="2"/>
                <c:pt idx="0">
                  <c:v>7</c:v>
                </c:pt>
                <c:pt idx="1">
                  <c:v>13</c:v>
                </c:pt>
              </c:numCache>
            </c:numRef>
          </c:val>
          <c:extLst>
            <c:ext xmlns:c16="http://schemas.microsoft.com/office/drawing/2014/chart" uri="{C3380CC4-5D6E-409C-BE32-E72D297353CC}">
              <c16:uniqueId val="{00000004-0377-4662-BFC5-82E0E0C7A3E9}"/>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cs-CZ"/>
        </a:p>
      </c:txPr>
    </c:title>
    <c:autoTitleDeleted val="0"/>
    <c:plotArea>
      <c:layout>
        <c:manualLayout>
          <c:layoutTarget val="inner"/>
          <c:xMode val="edge"/>
          <c:yMode val="edge"/>
          <c:x val="0.35562753519446433"/>
          <c:y val="0.18902501284305309"/>
          <c:w val="0.2685430088284419"/>
          <c:h val="0.71823059422652913"/>
        </c:manualLayout>
      </c:layout>
      <c:pieChart>
        <c:varyColors val="1"/>
        <c:ser>
          <c:idx val="0"/>
          <c:order val="0"/>
          <c:tx>
            <c:strRef>
              <c:f>List1!$B$1</c:f>
              <c:strCache>
                <c:ptCount val="1"/>
                <c:pt idx="0">
                  <c:v>souhlas</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1-04C5-433E-86AC-97784D8329EA}"/>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04C5-433E-86AC-97784D8329EA}"/>
              </c:ext>
            </c:extLst>
          </c:dPt>
          <c:dLbls>
            <c:dLbl>
              <c:idx val="0"/>
              <c:layout>
                <c:manualLayout>
                  <c:x val="-0.10388202895092659"/>
                  <c:y val="-0.1536824197482017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4C5-433E-86AC-97784D8329EA}"/>
                </c:ext>
              </c:extLst>
            </c:dLbl>
            <c:dLbl>
              <c:idx val="1"/>
              <c:layout>
                <c:manualLayout>
                  <c:x val="7.4841525491131738E-2"/>
                  <c:y val="0.14613400170389818"/>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4C5-433E-86AC-97784D8329E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95000"/>
                        <a:lumOff val="5000"/>
                      </a:schemeClr>
                    </a:solidFill>
                    <a:latin typeface="+mn-lt"/>
                    <a:ea typeface="+mn-ea"/>
                    <a:cs typeface="+mn-cs"/>
                  </a:defRPr>
                </a:pPr>
                <a:endParaRPr lang="cs-CZ"/>
              </a:p>
            </c:txPr>
            <c:dLblPos val="in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List1!$A$2:$A$3</c:f>
              <c:strCache>
                <c:ptCount val="2"/>
                <c:pt idx="0">
                  <c:v>ne</c:v>
                </c:pt>
                <c:pt idx="1">
                  <c:v>ano</c:v>
                </c:pt>
              </c:strCache>
            </c:strRef>
          </c:cat>
          <c:val>
            <c:numRef>
              <c:f>List1!$B$2:$B$3</c:f>
              <c:numCache>
                <c:formatCode>General</c:formatCode>
                <c:ptCount val="2"/>
                <c:pt idx="0">
                  <c:v>14</c:v>
                </c:pt>
                <c:pt idx="1">
                  <c:v>6</c:v>
                </c:pt>
              </c:numCache>
            </c:numRef>
          </c:val>
          <c:extLst>
            <c:ext xmlns:c16="http://schemas.microsoft.com/office/drawing/2014/chart" uri="{C3380CC4-5D6E-409C-BE32-E72D297353CC}">
              <c16:uniqueId val="{00000004-04C5-433E-86AC-97784D8329EA}"/>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cs-CZ"/>
        </a:p>
      </c:txPr>
    </c:title>
    <c:autoTitleDeleted val="0"/>
    <c:plotArea>
      <c:layout/>
      <c:pieChart>
        <c:varyColors val="1"/>
        <c:ser>
          <c:idx val="0"/>
          <c:order val="0"/>
          <c:tx>
            <c:strRef>
              <c:f>List1!$B$1</c:f>
              <c:strCache>
                <c:ptCount val="1"/>
                <c:pt idx="0">
                  <c:v>souhlas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1713-462E-81E8-FFC51AB7970E}"/>
              </c:ext>
            </c:extLst>
          </c:dPt>
          <c:dPt>
            <c:idx val="1"/>
            <c:bubble3D val="0"/>
            <c:explosion val="2"/>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1713-462E-81E8-FFC51AB7970E}"/>
              </c:ext>
            </c:extLst>
          </c:dPt>
          <c:cat>
            <c:strRef>
              <c:f>List1!$A$2:$A$3</c:f>
              <c:strCache>
                <c:ptCount val="2"/>
                <c:pt idx="0">
                  <c:v>ne</c:v>
                </c:pt>
                <c:pt idx="1">
                  <c:v>ano</c:v>
                </c:pt>
              </c:strCache>
            </c:strRef>
          </c:cat>
          <c:val>
            <c:numRef>
              <c:f>List1!$B$2:$B$3</c:f>
              <c:numCache>
                <c:formatCode>General</c:formatCode>
                <c:ptCount val="2"/>
                <c:pt idx="0">
                  <c:v>7</c:v>
                </c:pt>
                <c:pt idx="1">
                  <c:v>13</c:v>
                </c:pt>
              </c:numCache>
            </c:numRef>
          </c:val>
          <c:extLst>
            <c:ext xmlns:c16="http://schemas.microsoft.com/office/drawing/2014/chart" uri="{C3380CC4-5D6E-409C-BE32-E72D297353CC}">
              <c16:uniqueId val="{00000004-1713-462E-81E8-FFC51AB7970E}"/>
            </c:ext>
          </c:extLst>
        </c:ser>
        <c:dLbls>
          <c:showLegendKey val="0"/>
          <c:showVal val="0"/>
          <c:showCatName val="0"/>
          <c:showSerName val="0"/>
          <c:showPercent val="0"/>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cs-CZ"/>
        </a:p>
      </c:txPr>
    </c:title>
    <c:autoTitleDeleted val="0"/>
    <c:plotArea>
      <c:layout>
        <c:manualLayout>
          <c:layoutTarget val="inner"/>
          <c:xMode val="edge"/>
          <c:yMode val="edge"/>
          <c:x val="0.35562753519446433"/>
          <c:y val="0.18902501284305309"/>
          <c:w val="0.2685430088284419"/>
          <c:h val="0.71823059422652913"/>
        </c:manualLayout>
      </c:layout>
      <c:pieChart>
        <c:varyColors val="1"/>
        <c:ser>
          <c:idx val="0"/>
          <c:order val="0"/>
          <c:tx>
            <c:strRef>
              <c:f>List1!$B$1</c:f>
              <c:strCache>
                <c:ptCount val="1"/>
                <c:pt idx="0">
                  <c:v>souhlas</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1-4C0A-4715-8C4F-FC1AC6C39FB0}"/>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4C0A-4715-8C4F-FC1AC6C39FB0}"/>
              </c:ext>
            </c:extLst>
          </c:dPt>
          <c:dLbls>
            <c:dLbl>
              <c:idx val="0"/>
              <c:layout>
                <c:manualLayout>
                  <c:x val="-8.9993140062037791E-2"/>
                  <c:y val="0.127399098274085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C0A-4715-8C4F-FC1AC6C39FB0}"/>
                </c:ext>
              </c:extLst>
            </c:dLbl>
            <c:dLbl>
              <c:idx val="1"/>
              <c:layout>
                <c:manualLayout>
                  <c:x val="8.7467788117394418E-2"/>
                  <c:y val="-0.1240221464225050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C0A-4715-8C4F-FC1AC6C39FB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95000"/>
                        <a:lumOff val="5000"/>
                      </a:schemeClr>
                    </a:solidFill>
                    <a:latin typeface="+mn-lt"/>
                    <a:ea typeface="+mn-ea"/>
                    <a:cs typeface="+mn-cs"/>
                  </a:defRPr>
                </a:pPr>
                <a:endParaRPr lang="cs-CZ"/>
              </a:p>
            </c:txPr>
            <c:dLblPos val="inEnd"/>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List1!$A$2:$A$3</c:f>
              <c:strCache>
                <c:ptCount val="2"/>
                <c:pt idx="0">
                  <c:v>ne</c:v>
                </c:pt>
                <c:pt idx="1">
                  <c:v>ano</c:v>
                </c:pt>
              </c:strCache>
            </c:strRef>
          </c:cat>
          <c:val>
            <c:numRef>
              <c:f>List1!$B$2:$B$3</c:f>
              <c:numCache>
                <c:formatCode>General</c:formatCode>
                <c:ptCount val="2"/>
                <c:pt idx="0">
                  <c:v>9</c:v>
                </c:pt>
                <c:pt idx="1">
                  <c:v>13</c:v>
                </c:pt>
              </c:numCache>
            </c:numRef>
          </c:val>
          <c:extLst>
            <c:ext xmlns:c16="http://schemas.microsoft.com/office/drawing/2014/chart" uri="{C3380CC4-5D6E-409C-BE32-E72D297353CC}">
              <c16:uniqueId val="{00000004-4C0A-4715-8C4F-FC1AC6C39FB0}"/>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3-30T22:15:19.612" idx="3">
    <p:pos x="7027" y="1328"/>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11/11/2021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1648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11/11/2021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345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11/11/2021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519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11/11/2021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424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11/11/2021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4093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11/11/2021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78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11/11/2021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844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11/11/2021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648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11/11/2021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689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11/11/2021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1176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11/11/2021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80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11/11/2021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416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zakonyprolidi.cz/cs/2011-37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zakonyprolidi.cz/cs/2013-29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s.cuni.cz/webapps/zzp/detail/8071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rtpAozyWu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ceskatelevize.cz/porady/10318730018-polosero/217562222000008-polosero-jak-jsem-se-stal-necloveke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chrance.cz/uploads-import/ochrana_osob/ZARIZENI/Veznice/Zabezpecovaci_detence_2019.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slp.justice.cz/justice/judikatura_eslp.nsf/0/4E98049B384F8E80C125807B003B2825/$file/%C4%8Cervenka-rozsudek.pdf?open&am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4FF693-C9C1-4CFC-B8CA-628558FB9F65}"/>
              </a:ext>
            </a:extLst>
          </p:cNvPr>
          <p:cNvPicPr>
            <a:picLocks noChangeAspect="1"/>
          </p:cNvPicPr>
          <p:nvPr/>
        </p:nvPicPr>
        <p:blipFill rotWithShape="1">
          <a:blip r:embed="rId2">
            <a:alphaModFix amt="35000"/>
          </a:blip>
          <a:srcRect t="1607" b="4643"/>
          <a:stretch/>
        </p:blipFill>
        <p:spPr>
          <a:xfrm>
            <a:off x="-1" y="10"/>
            <a:ext cx="12191999" cy="6857990"/>
          </a:xfrm>
          <a:prstGeom prst="rect">
            <a:avLst/>
          </a:prstGeom>
        </p:spPr>
      </p:pic>
      <p:sp>
        <p:nvSpPr>
          <p:cNvPr id="2" name="Nadpis 1">
            <a:extLst>
              <a:ext uri="{FF2B5EF4-FFF2-40B4-BE49-F238E27FC236}">
                <a16:creationId xmlns:a16="http://schemas.microsoft.com/office/drawing/2014/main" id="{4AA6F682-2814-4B44-95D6-C956D1D19493}"/>
              </a:ext>
            </a:extLst>
          </p:cNvPr>
          <p:cNvSpPr>
            <a:spLocks noGrp="1"/>
          </p:cNvSpPr>
          <p:nvPr>
            <p:ph type="ctrTitle"/>
          </p:nvPr>
        </p:nvSpPr>
        <p:spPr>
          <a:xfrm>
            <a:off x="1097280" y="758952"/>
            <a:ext cx="10058400" cy="3566160"/>
          </a:xfrm>
        </p:spPr>
        <p:txBody>
          <a:bodyPr>
            <a:normAutofit/>
          </a:bodyPr>
          <a:lstStyle/>
          <a:p>
            <a:r>
              <a:rPr lang="cs-CZ">
                <a:solidFill>
                  <a:srgbClr val="FFFFFF"/>
                </a:solidFill>
              </a:rPr>
              <a:t>Právo v klinické psychologii</a:t>
            </a:r>
          </a:p>
        </p:txBody>
      </p:sp>
      <p:sp>
        <p:nvSpPr>
          <p:cNvPr id="3" name="Podnadpis 2">
            <a:extLst>
              <a:ext uri="{FF2B5EF4-FFF2-40B4-BE49-F238E27FC236}">
                <a16:creationId xmlns:a16="http://schemas.microsoft.com/office/drawing/2014/main" id="{5B619A9C-D160-48EA-A8AF-471DEC6B4EBE}"/>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Matěj Stříteský</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81758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fontScale="85000" lnSpcReduction="20000"/>
          </a:bodyPr>
          <a:lstStyle/>
          <a:p>
            <a:r>
              <a:rPr lang="cs-CZ" sz="3200" b="1" dirty="0"/>
              <a:t>Rozdíl mezi ochranným léčením a nedobrovolnou hospitalizací (psychiatrickou detencí). </a:t>
            </a:r>
          </a:p>
          <a:p>
            <a:r>
              <a:rPr lang="cs-CZ" sz="3200" dirty="0"/>
              <a:t>Aktuální situaci popisuje MUDr. Páv a Švarc v publikaci: </a:t>
            </a:r>
            <a:r>
              <a:rPr lang="cs-CZ" sz="3200" i="1" dirty="0"/>
              <a:t>Stávající stav a doporučení k dalšímu  rozvoji sítě ochranného léčení </a:t>
            </a:r>
          </a:p>
          <a:p>
            <a:r>
              <a:rPr lang="cs-CZ" sz="3200" dirty="0"/>
              <a:t>(Dostupné online: https://www.researchgate.net/</a:t>
            </a:r>
            <a:r>
              <a:rPr lang="cs-CZ" sz="3200" dirty="0" err="1"/>
              <a:t>publication</a:t>
            </a:r>
            <a:r>
              <a:rPr lang="cs-CZ" sz="3200" dirty="0"/>
              <a:t>/334965659_Stavajici_stav_a_doporuceni_k_dalsimu_rozvoji_site_ochranneho_leceni)</a:t>
            </a:r>
          </a:p>
          <a:p>
            <a:r>
              <a:rPr lang="cs-CZ" sz="3200" b="1" i="1"/>
              <a:t>Data ukazují trend nárůstu počtu nemocných v OL, kdy za 18 měsíců (1,5 roku) vzrostl počet ústavních OL z 847 na 956, což je nárůst o 13%.</a:t>
            </a:r>
            <a:endParaRPr lang="cs-CZ" sz="3200" b="1" i="1" dirty="0"/>
          </a:p>
        </p:txBody>
      </p:sp>
    </p:spTree>
    <p:extLst>
      <p:ext uri="{BB962C8B-B14F-4D97-AF65-F5344CB8AC3E}">
        <p14:creationId xmlns:p14="http://schemas.microsoft.com/office/powerpoint/2010/main" val="89998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6CEEB-38B7-4D30-A3DB-5CB932421B98}"/>
              </a:ext>
            </a:extLst>
          </p:cNvPr>
          <p:cNvSpPr>
            <a:spLocks noGrp="1"/>
          </p:cNvSpPr>
          <p:nvPr>
            <p:ph type="title"/>
          </p:nvPr>
        </p:nvSpPr>
        <p:spPr/>
        <p:txBody>
          <a:bodyPr/>
          <a:lstStyle/>
          <a:p>
            <a:r>
              <a:rPr lang="cs-CZ" dirty="0"/>
              <a:t>Pravidla pro hospitalizaci pacienta bez souhlasu</a:t>
            </a:r>
          </a:p>
        </p:txBody>
      </p:sp>
      <p:sp>
        <p:nvSpPr>
          <p:cNvPr id="3" name="Zástupný obsah 2">
            <a:extLst>
              <a:ext uri="{FF2B5EF4-FFF2-40B4-BE49-F238E27FC236}">
                <a16:creationId xmlns:a16="http://schemas.microsoft.com/office/drawing/2014/main" id="{F26486B3-0195-47D8-8026-DB8E6344A19F}"/>
              </a:ext>
            </a:extLst>
          </p:cNvPr>
          <p:cNvSpPr>
            <a:spLocks noGrp="1"/>
          </p:cNvSpPr>
          <p:nvPr>
            <p:ph idx="1"/>
          </p:nvPr>
        </p:nvSpPr>
        <p:spPr/>
        <p:txBody>
          <a:bodyPr>
            <a:normAutofit fontScale="77500" lnSpcReduction="20000"/>
          </a:bodyPr>
          <a:lstStyle/>
          <a:p>
            <a:pPr marL="0" indent="0">
              <a:buNone/>
            </a:pPr>
            <a:r>
              <a:rPr lang="cs-CZ" sz="3000" b="1" dirty="0">
                <a:hlinkClick r:id="rId2"/>
              </a:rPr>
              <a:t>Zákon č. 372/2011 Sb., o zdravotních službách (ZZS) </a:t>
            </a:r>
            <a:endParaRPr lang="cs-CZ" sz="3000" b="1" dirty="0"/>
          </a:p>
          <a:p>
            <a:pPr marL="0" indent="0">
              <a:buNone/>
            </a:pPr>
            <a:r>
              <a:rPr lang="cs-CZ" sz="2600" dirty="0"/>
              <a:t>§ 38 odst. 1</a:t>
            </a:r>
          </a:p>
          <a:p>
            <a:pPr marL="0" indent="0">
              <a:buNone/>
            </a:pPr>
            <a:r>
              <a:rPr lang="cs-CZ" sz="2600" dirty="0"/>
              <a:t>(1) Pacienta lze bez souhlasu hospitalizovat, jestliže a) mu</a:t>
            </a:r>
          </a:p>
          <a:p>
            <a:pPr marL="0" indent="0">
              <a:buNone/>
            </a:pPr>
            <a:r>
              <a:rPr lang="cs-CZ" sz="2600" dirty="0"/>
              <a:t>1. bylo pravomocným rozhodnutím soudu uloženo </a:t>
            </a:r>
            <a:r>
              <a:rPr lang="cs-CZ" sz="2600" b="1" dirty="0"/>
              <a:t>ochranné léčení formou lůžkové péče</a:t>
            </a:r>
            <a:br>
              <a:rPr lang="cs-CZ" sz="2600" b="1" dirty="0"/>
            </a:br>
            <a:r>
              <a:rPr lang="cs-CZ" sz="2600" dirty="0"/>
              <a:t>(https://ochrance.cz/fileadmin/user_upload/ESO/21-2016-NZ-MLU_SZ-ochranne_leceni.pdf)</a:t>
            </a:r>
          </a:p>
          <a:p>
            <a:pPr marL="0" indent="0">
              <a:buNone/>
            </a:pPr>
            <a:r>
              <a:rPr lang="cs-CZ" sz="2600" dirty="0"/>
              <a:t>2. je nařízena </a:t>
            </a:r>
            <a:r>
              <a:rPr lang="cs-CZ" sz="2600" b="1" dirty="0"/>
              <a:t>izolace, karanténa </a:t>
            </a:r>
            <a:r>
              <a:rPr lang="cs-CZ" sz="2600" dirty="0"/>
              <a:t>nebo léčení podle zákona o ochraně veřejného zdraví (https://www.prazskypatriot.cz/bezdomovci-a-nasilnici-s-covid-19-budou-umisteni-do-karanteny-ve-stanovem-mestecku-v-troji/)</a:t>
            </a:r>
          </a:p>
          <a:p>
            <a:pPr marL="0" indent="0">
              <a:buNone/>
            </a:pPr>
            <a:r>
              <a:rPr lang="cs-CZ" sz="2600" dirty="0"/>
              <a:t>3. je podle trestního řádu nebo zákona o zvláštních řízeních soudních </a:t>
            </a:r>
            <a:r>
              <a:rPr lang="cs-CZ" sz="2600" b="1" dirty="0"/>
              <a:t>nařízeno vyšetření zdravotního stavu</a:t>
            </a:r>
          </a:p>
          <a:p>
            <a:pPr marL="0" indent="0">
              <a:buNone/>
            </a:pPr>
            <a:endParaRPr lang="cs-CZ" dirty="0"/>
          </a:p>
        </p:txBody>
      </p:sp>
    </p:spTree>
    <p:extLst>
      <p:ext uri="{BB962C8B-B14F-4D97-AF65-F5344CB8AC3E}">
        <p14:creationId xmlns:p14="http://schemas.microsoft.com/office/powerpoint/2010/main" val="3519448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7D51C-2079-45D7-BFA4-4E2669DAC3B4}"/>
              </a:ext>
            </a:extLst>
          </p:cNvPr>
          <p:cNvSpPr>
            <a:spLocks noGrp="1"/>
          </p:cNvSpPr>
          <p:nvPr>
            <p:ph type="title"/>
          </p:nvPr>
        </p:nvSpPr>
        <p:spPr/>
        <p:txBody>
          <a:bodyPr/>
          <a:lstStyle/>
          <a:p>
            <a:r>
              <a:rPr lang="cs-CZ" dirty="0"/>
              <a:t>Pravidla pro hospitalizaci pacienta bez souhlasu</a:t>
            </a:r>
          </a:p>
        </p:txBody>
      </p:sp>
      <p:sp>
        <p:nvSpPr>
          <p:cNvPr id="3" name="Zástupný obsah 2">
            <a:extLst>
              <a:ext uri="{FF2B5EF4-FFF2-40B4-BE49-F238E27FC236}">
                <a16:creationId xmlns:a16="http://schemas.microsoft.com/office/drawing/2014/main" id="{799B4E9E-F4AB-4B1E-8BA0-896CE1ADF6E9}"/>
              </a:ext>
            </a:extLst>
          </p:cNvPr>
          <p:cNvSpPr>
            <a:spLocks noGrp="1"/>
          </p:cNvSpPr>
          <p:nvPr>
            <p:ph idx="1"/>
          </p:nvPr>
        </p:nvSpPr>
        <p:spPr/>
        <p:txBody>
          <a:bodyPr>
            <a:normAutofit lnSpcReduction="10000"/>
          </a:bodyPr>
          <a:lstStyle/>
          <a:p>
            <a:pPr marL="0" indent="0">
              <a:buNone/>
            </a:pPr>
            <a:r>
              <a:rPr lang="cs-CZ" dirty="0"/>
              <a:t>§ 38 odst. 1 (ZZS)</a:t>
            </a:r>
          </a:p>
          <a:p>
            <a:r>
              <a:rPr lang="cs-CZ" dirty="0"/>
              <a:t>b) ohrožuje bezprostředně a závažným způsobem sebe nebo své okolí a jeví známky duševní poruchy nebo touto poruchou trpí nebo je pod vlivem návykové látky, pokud hrozbu pro pacienta nebo jeho okolí nelze odvrátit jinak, nebo</a:t>
            </a:r>
          </a:p>
          <a:p>
            <a:r>
              <a:rPr lang="cs-CZ" dirty="0"/>
              <a:t>c) jeho zdravotní stav vyžaduje poskytnutí neodkladné péče a zároveň neumožňuje, aby vyslovil souhlas.</a:t>
            </a:r>
          </a:p>
          <a:p>
            <a:pPr marL="0" indent="0">
              <a:buNone/>
            </a:pPr>
            <a:r>
              <a:rPr lang="cs-CZ" dirty="0"/>
              <a:t>§ 38 odst. 2 (ZZS)</a:t>
            </a:r>
          </a:p>
          <a:p>
            <a:pPr marL="0" indent="0">
              <a:buNone/>
            </a:pPr>
            <a:r>
              <a:rPr lang="cs-CZ" dirty="0"/>
              <a:t>Nezletilého pacienta nebo pacienta s omezenou svéprávností lze bez souhlasu zákonného zástupce nebo opatrovníka hospitalizovat též v případě, jde-li o podezření na týrání, zneužívání nebo zanedbávání.</a:t>
            </a:r>
          </a:p>
          <a:p>
            <a:endParaRPr lang="cs-CZ" dirty="0"/>
          </a:p>
        </p:txBody>
      </p:sp>
    </p:spTree>
    <p:extLst>
      <p:ext uri="{BB962C8B-B14F-4D97-AF65-F5344CB8AC3E}">
        <p14:creationId xmlns:p14="http://schemas.microsoft.com/office/powerpoint/2010/main" val="3775311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072B4-5C48-4A0C-A08D-BD5BA195ABA4}"/>
              </a:ext>
            </a:extLst>
          </p:cNvPr>
          <p:cNvSpPr>
            <a:spLocks noGrp="1"/>
          </p:cNvSpPr>
          <p:nvPr>
            <p:ph type="title"/>
          </p:nvPr>
        </p:nvSpPr>
        <p:spPr/>
        <p:txBody>
          <a:bodyPr/>
          <a:lstStyle/>
          <a:p>
            <a:r>
              <a:rPr lang="cs-CZ" dirty="0"/>
              <a:t>Podmínky při nichž je hospitalizace bez souhlasu pacienta přípustná</a:t>
            </a:r>
          </a:p>
        </p:txBody>
      </p:sp>
      <p:sp>
        <p:nvSpPr>
          <p:cNvPr id="3" name="Zástupný obsah 2">
            <a:extLst>
              <a:ext uri="{FF2B5EF4-FFF2-40B4-BE49-F238E27FC236}">
                <a16:creationId xmlns:a16="http://schemas.microsoft.com/office/drawing/2014/main" id="{AE44DA00-B193-4E40-B34E-E9EA7378B625}"/>
              </a:ext>
            </a:extLst>
          </p:cNvPr>
          <p:cNvSpPr>
            <a:spLocks noGrp="1"/>
          </p:cNvSpPr>
          <p:nvPr>
            <p:ph idx="1"/>
          </p:nvPr>
        </p:nvSpPr>
        <p:spPr/>
        <p:txBody>
          <a:bodyPr/>
          <a:lstStyle/>
          <a:p>
            <a:pPr marL="514350" lvl="0" indent="-514350">
              <a:buFont typeface="+mj-lt"/>
              <a:buAutoNum type="arabicPeriod"/>
            </a:pPr>
            <a:r>
              <a:rPr lang="cs-CZ" sz="2800" dirty="0"/>
              <a:t>Jeví osoba známky duševní poruchy nebo jí trpí nebo je pod vlivem návykové látky?</a:t>
            </a:r>
          </a:p>
          <a:p>
            <a:pPr marL="514350" lvl="0" indent="-514350">
              <a:buFont typeface="+mj-lt"/>
              <a:buAutoNum type="arabicPeriod"/>
            </a:pPr>
            <a:r>
              <a:rPr lang="cs-CZ" sz="2800" dirty="0"/>
              <a:t>Ohrožuje tato osoba sebe nebo své okolí?</a:t>
            </a:r>
          </a:p>
          <a:p>
            <a:pPr marL="514350" lvl="0" indent="-514350">
              <a:buFont typeface="+mj-lt"/>
              <a:buAutoNum type="arabicPeriod"/>
            </a:pPr>
            <a:r>
              <a:rPr lang="cs-CZ" sz="2800" dirty="0"/>
              <a:t>Je toto ohrožení závažné?</a:t>
            </a:r>
          </a:p>
          <a:p>
            <a:pPr marL="514350" lvl="0" indent="-514350">
              <a:buFont typeface="+mj-lt"/>
              <a:buAutoNum type="arabicPeriod"/>
            </a:pPr>
            <a:r>
              <a:rPr lang="cs-CZ" sz="2800" dirty="0"/>
              <a:t>Je toto ohrožení bezprostřední?</a:t>
            </a:r>
          </a:p>
          <a:p>
            <a:pPr marL="514350" lvl="0" indent="-514350">
              <a:buFont typeface="+mj-lt"/>
              <a:buAutoNum type="arabicPeriod"/>
            </a:pPr>
            <a:r>
              <a:rPr lang="cs-CZ" sz="2800" dirty="0"/>
              <a:t>Je pravdou, že toto ohrožení nelze odvrátit jinak?</a:t>
            </a:r>
          </a:p>
          <a:p>
            <a:endParaRPr lang="cs-CZ" dirty="0"/>
          </a:p>
        </p:txBody>
      </p:sp>
    </p:spTree>
    <p:extLst>
      <p:ext uri="{BB962C8B-B14F-4D97-AF65-F5344CB8AC3E}">
        <p14:creationId xmlns:p14="http://schemas.microsoft.com/office/powerpoint/2010/main" val="3724072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072B4-5C48-4A0C-A08D-BD5BA195ABA4}"/>
              </a:ext>
            </a:extLst>
          </p:cNvPr>
          <p:cNvSpPr>
            <a:spLocks noGrp="1"/>
          </p:cNvSpPr>
          <p:nvPr>
            <p:ph type="title"/>
          </p:nvPr>
        </p:nvSpPr>
        <p:spPr/>
        <p:txBody>
          <a:bodyPr/>
          <a:lstStyle/>
          <a:p>
            <a:r>
              <a:rPr lang="cs-CZ" dirty="0"/>
              <a:t>Podmínky při nichž je hospitalizace bez souhlasu pacienta přípustná</a:t>
            </a:r>
          </a:p>
        </p:txBody>
      </p:sp>
      <p:sp>
        <p:nvSpPr>
          <p:cNvPr id="3" name="Zástupný obsah 2">
            <a:extLst>
              <a:ext uri="{FF2B5EF4-FFF2-40B4-BE49-F238E27FC236}">
                <a16:creationId xmlns:a16="http://schemas.microsoft.com/office/drawing/2014/main" id="{AE44DA00-B193-4E40-B34E-E9EA7378B625}"/>
              </a:ext>
            </a:extLst>
          </p:cNvPr>
          <p:cNvSpPr>
            <a:spLocks noGrp="1"/>
          </p:cNvSpPr>
          <p:nvPr>
            <p:ph idx="1"/>
          </p:nvPr>
        </p:nvSpPr>
        <p:spPr/>
        <p:txBody>
          <a:bodyPr>
            <a:normAutofit fontScale="92500" lnSpcReduction="20000"/>
          </a:bodyPr>
          <a:lstStyle/>
          <a:p>
            <a:r>
              <a:rPr lang="cs-CZ" sz="2800" b="0" dirty="0"/>
              <a:t>Ročně dojde ke 40.000 psychiatrickým hospitalizacím (Ústav zdravotnických informací)</a:t>
            </a:r>
          </a:p>
          <a:p>
            <a:r>
              <a:rPr lang="cs-CZ" sz="2800" b="0" dirty="0"/>
              <a:t>Z toho 5 – 15 % hospitalizací je nedobrovolných (číslo založeno na výzkumu oslovením soudů)</a:t>
            </a:r>
          </a:p>
          <a:p>
            <a:r>
              <a:rPr lang="cs-CZ" sz="2800" b="0" dirty="0"/>
              <a:t>Soudy tedy rozhodují o 2 –6000 případech ročně, tzn. až 23 případů se rozhoduje každý pracovní den.</a:t>
            </a:r>
          </a:p>
          <a:p>
            <a:r>
              <a:rPr lang="cs-CZ" sz="2800" b="1" dirty="0"/>
              <a:t>V kolika procentech případů myslíte, že je soudem hospitalizace shledána jako nepřípustná, tedy že člověk byl v ústavu držen proti své vůli neoprávněně?</a:t>
            </a:r>
          </a:p>
          <a:p>
            <a:endParaRPr lang="cs-CZ" dirty="0"/>
          </a:p>
        </p:txBody>
      </p:sp>
    </p:spTree>
    <p:extLst>
      <p:ext uri="{BB962C8B-B14F-4D97-AF65-F5344CB8AC3E}">
        <p14:creationId xmlns:p14="http://schemas.microsoft.com/office/powerpoint/2010/main" val="2415988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BBAC17-B27A-4E11-9DD9-451BAC7BE337}"/>
              </a:ext>
            </a:extLst>
          </p:cNvPr>
          <p:cNvSpPr>
            <a:spLocks noGrp="1"/>
          </p:cNvSpPr>
          <p:nvPr>
            <p:ph type="title"/>
          </p:nvPr>
        </p:nvSpPr>
        <p:spPr>
          <a:xfrm>
            <a:off x="1097280" y="449943"/>
            <a:ext cx="10058400" cy="1287417"/>
          </a:xfrm>
        </p:spPr>
        <p:txBody>
          <a:bodyPr>
            <a:normAutofit/>
          </a:bodyPr>
          <a:lstStyle/>
          <a:p>
            <a:r>
              <a:rPr lang="cs-CZ" dirty="0"/>
              <a:t>Jak se pacient do nemocnice dostal</a:t>
            </a:r>
            <a:br>
              <a:rPr lang="cs-CZ" dirty="0"/>
            </a:br>
            <a:r>
              <a:rPr lang="cs-CZ" sz="1600" dirty="0"/>
              <a:t>(Tematická analýza 81 rozhodnutí o přípustnosti převzetí do zdravotnického ústavu se zaměřením na ochranu soukromí</a:t>
            </a:r>
            <a:br>
              <a:rPr lang="cs-CZ" sz="1600" dirty="0"/>
            </a:br>
            <a:r>
              <a:rPr lang="cs-CZ" sz="1600" dirty="0"/>
              <a:t>http://cofola.law.muni.cz/dokumenty/51242)</a:t>
            </a:r>
          </a:p>
        </p:txBody>
      </p:sp>
      <p:graphicFrame>
        <p:nvGraphicFramePr>
          <p:cNvPr id="4" name="Zástupný obsah 3">
            <a:extLst>
              <a:ext uri="{FF2B5EF4-FFF2-40B4-BE49-F238E27FC236}">
                <a16:creationId xmlns:a16="http://schemas.microsoft.com/office/drawing/2014/main" id="{0E76ABBA-AA32-4F06-8FCF-5981E42C7B68}"/>
              </a:ext>
            </a:extLst>
          </p:cNvPr>
          <p:cNvGraphicFramePr>
            <a:graphicFrameLocks noGrp="1"/>
          </p:cNvGraphicFramePr>
          <p:nvPr>
            <p:ph idx="1"/>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476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C9AEA-7B08-4BE2-9776-9373B476035E}"/>
              </a:ext>
            </a:extLst>
          </p:cNvPr>
          <p:cNvSpPr>
            <a:spLocks noGrp="1"/>
          </p:cNvSpPr>
          <p:nvPr>
            <p:ph type="title"/>
          </p:nvPr>
        </p:nvSpPr>
        <p:spPr/>
        <p:txBody>
          <a:bodyPr/>
          <a:lstStyle/>
          <a:p>
            <a:r>
              <a:rPr lang="cs-CZ" dirty="0"/>
              <a:t>O nedobrovolné hospitalizaci musí rozhodnout soud</a:t>
            </a:r>
          </a:p>
        </p:txBody>
      </p:sp>
      <p:sp>
        <p:nvSpPr>
          <p:cNvPr id="3" name="Zástupný obsah 2">
            <a:extLst>
              <a:ext uri="{FF2B5EF4-FFF2-40B4-BE49-F238E27FC236}">
                <a16:creationId xmlns:a16="http://schemas.microsoft.com/office/drawing/2014/main" id="{1936FE51-2438-44D3-A5D0-DEFDC203ABF6}"/>
              </a:ext>
            </a:extLst>
          </p:cNvPr>
          <p:cNvSpPr>
            <a:spLocks noGrp="1"/>
          </p:cNvSpPr>
          <p:nvPr>
            <p:ph idx="1"/>
          </p:nvPr>
        </p:nvSpPr>
        <p:spPr/>
        <p:txBody>
          <a:bodyPr>
            <a:normAutofit/>
          </a:bodyPr>
          <a:lstStyle/>
          <a:p>
            <a:r>
              <a:rPr lang="cs-CZ" sz="2800" dirty="0"/>
              <a:t>Zákon o zdravotních službách v § 40 stanoví povinnost poskytovatele zdravotních služeb oznámit hospitalizaci pacienta bez jeho souhlasu do 24 hodin od převzetí soudu, a to za podmínky že v této době není souhlas udělen. </a:t>
            </a:r>
          </a:p>
          <a:p>
            <a:r>
              <a:rPr lang="cs-CZ" sz="2800" dirty="0"/>
              <a:t>Postup soudu upravuje </a:t>
            </a:r>
            <a:r>
              <a:rPr lang="cs-CZ" sz="2800" dirty="0">
                <a:hlinkClick r:id="rId2"/>
              </a:rPr>
              <a:t>zákon č. 292/2013 Sb., o zvláštních řízeních soudních </a:t>
            </a:r>
            <a:r>
              <a:rPr lang="cs-CZ" sz="2800" dirty="0"/>
              <a:t>v § 66 a násl.</a:t>
            </a:r>
          </a:p>
        </p:txBody>
      </p:sp>
    </p:spTree>
    <p:extLst>
      <p:ext uri="{BB962C8B-B14F-4D97-AF65-F5344CB8AC3E}">
        <p14:creationId xmlns:p14="http://schemas.microsoft.com/office/powerpoint/2010/main" val="291378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Jak byste se rozhodli Vy?</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sz="3200" dirty="0"/>
              <a:t>O tom, zda bude člověk zadržen v nemocnici proti své vůli rozhoduje lékař následně s k tomu vyjadřuje soud pro psychologa  je však dobré mít přehled o tom, jak omezování osobní svobody funguje.</a:t>
            </a:r>
          </a:p>
          <a:p>
            <a:r>
              <a:rPr lang="cs-CZ" sz="3200" dirty="0"/>
              <a:t>Pro inspiraci dizertační práce Tomáše Petra PhD.</a:t>
            </a:r>
          </a:p>
          <a:p>
            <a:r>
              <a:rPr lang="cs-CZ" sz="2800" dirty="0">
                <a:hlinkClick r:id="rId2"/>
              </a:rPr>
              <a:t>Dodržování lidských práv duševně nemocných. Etické aspekty nedobrovolné hospitalizace. (cuni.cz)</a:t>
            </a:r>
            <a:endParaRPr lang="cs-CZ" sz="3200" dirty="0"/>
          </a:p>
        </p:txBody>
      </p:sp>
    </p:spTree>
    <p:extLst>
      <p:ext uri="{BB962C8B-B14F-4D97-AF65-F5344CB8AC3E}">
        <p14:creationId xmlns:p14="http://schemas.microsoft.com/office/powerpoint/2010/main" val="422932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PAN K.</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fontScale="85000" lnSpcReduction="10000"/>
          </a:bodyPr>
          <a:lstStyle/>
          <a:p>
            <a:r>
              <a:rPr lang="cs-CZ" sz="2800" b="0" i="0" dirty="0">
                <a:solidFill>
                  <a:srgbClr val="202124"/>
                </a:solidFill>
                <a:effectLst/>
                <a:latin typeface="Roboto" panose="02000000000000000000" pitchFamily="2" charset="0"/>
              </a:rPr>
              <a:t>Pana K přivezla do Léčebny policie, byl zadržen, jak se pouze ve spodním prádle a triku pohybuje v dopoledních hodinách ulicemi města, když k němu někdo přiblížil, křičel a házel kamení po projíždějících automobilech. Policie sděluje, že útěk pana K hlásila jeho matka, která se o něj v domácím prostředí stará, pan K trpí závažnou formou poruchy autistického spektra, policie uvádí, že pan K využil nepozornosti své matky, která zapomněla zamknout, a vyběhl na ulici, jedná se o ojedinělý případ. Matka pana K si nepřeje, aby byl umístěn v léčebně.</a:t>
            </a:r>
            <a:br>
              <a:rPr lang="cs-CZ" sz="2800" dirty="0"/>
            </a:br>
            <a:br>
              <a:rPr lang="cs-CZ" sz="2800" dirty="0"/>
            </a:br>
            <a:r>
              <a:rPr lang="cs-CZ" sz="2800" b="0" i="0" dirty="0">
                <a:solidFill>
                  <a:srgbClr val="202124"/>
                </a:solidFill>
                <a:effectLst/>
                <a:latin typeface="Roboto" panose="02000000000000000000" pitchFamily="2" charset="0"/>
              </a:rPr>
              <a:t>Pan K je vysoký urostlý mladý muž, který musí být doprovázen dvěma policisty, aby neutekl, s personálem nekomunikuje.</a:t>
            </a:r>
            <a:endParaRPr lang="cs-CZ" sz="3200" dirty="0"/>
          </a:p>
        </p:txBody>
      </p:sp>
    </p:spTree>
    <p:extLst>
      <p:ext uri="{BB962C8B-B14F-4D97-AF65-F5344CB8AC3E}">
        <p14:creationId xmlns:p14="http://schemas.microsoft.com/office/powerpoint/2010/main" val="122559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CCEB0-8DA5-4EB7-A29F-E54D69870A46}"/>
              </a:ext>
            </a:extLst>
          </p:cNvPr>
          <p:cNvSpPr>
            <a:spLocks noGrp="1"/>
          </p:cNvSpPr>
          <p:nvPr>
            <p:ph type="title"/>
          </p:nvPr>
        </p:nvSpPr>
        <p:spPr/>
        <p:txBody>
          <a:bodyPr>
            <a:noAutofit/>
          </a:bodyPr>
          <a:lstStyle/>
          <a:p>
            <a:r>
              <a:rPr lang="cs-CZ" sz="2400" dirty="0"/>
              <a:t>Pana K přivezla do Léčebny policie, byl zadržen, jak se pouze ve spodním prádle a triku pohybuje v dopoledních hodinách ulicemi města, když se k němu někdo přiblížil, křičel a házel kamení ….</a:t>
            </a:r>
          </a:p>
        </p:txBody>
      </p:sp>
      <p:graphicFrame>
        <p:nvGraphicFramePr>
          <p:cNvPr id="8" name="Zástupný obsah 7">
            <a:extLst>
              <a:ext uri="{FF2B5EF4-FFF2-40B4-BE49-F238E27FC236}">
                <a16:creationId xmlns:a16="http://schemas.microsoft.com/office/drawing/2014/main" id="{4D9152C7-DB69-4A3C-A093-2705D7B8B0AB}"/>
              </a:ext>
            </a:extLst>
          </p:cNvPr>
          <p:cNvGraphicFramePr>
            <a:graphicFrameLocks noGrp="1"/>
          </p:cNvGraphicFramePr>
          <p:nvPr>
            <p:ph idx="1"/>
            <p:extLst>
              <p:ext uri="{D42A27DB-BD31-4B8C-83A1-F6EECF244321}">
                <p14:modId xmlns:p14="http://schemas.microsoft.com/office/powerpoint/2010/main" val="2984302471"/>
              </p:ext>
            </p:extLst>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Zástupný obsah 7">
            <a:extLst>
              <a:ext uri="{FF2B5EF4-FFF2-40B4-BE49-F238E27FC236}">
                <a16:creationId xmlns:a16="http://schemas.microsoft.com/office/drawing/2014/main" id="{34C2658D-CC4E-4B4B-B700-5076B85F5ACB}"/>
              </a:ext>
            </a:extLst>
          </p:cNvPr>
          <p:cNvGraphicFramePr>
            <a:graphicFrameLocks/>
          </p:cNvGraphicFramePr>
          <p:nvPr>
            <p:extLst>
              <p:ext uri="{D42A27DB-BD31-4B8C-83A1-F6EECF244321}">
                <p14:modId xmlns:p14="http://schemas.microsoft.com/office/powerpoint/2010/main" val="68113199"/>
              </p:ext>
            </p:extLst>
          </p:nvPr>
        </p:nvGraphicFramePr>
        <p:xfrm>
          <a:off x="1249363" y="2260600"/>
          <a:ext cx="10058400" cy="3760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057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v USA</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fontScale="85000" lnSpcReduction="20000"/>
          </a:bodyPr>
          <a:lstStyle/>
          <a:p>
            <a:pPr marL="0" indent="0">
              <a:buNone/>
            </a:pPr>
            <a:r>
              <a:rPr lang="cs-CZ" dirty="0"/>
              <a:t>Oznamovací povinnost terapeuta byla v USA řešena v případu </a:t>
            </a:r>
            <a:r>
              <a:rPr lang="cs-CZ" dirty="0" err="1"/>
              <a:t>Tarasoff</a:t>
            </a:r>
            <a:r>
              <a:rPr lang="cs-CZ" dirty="0"/>
              <a:t> vs </a:t>
            </a:r>
            <a:r>
              <a:rPr lang="cs-CZ" dirty="0" err="1"/>
              <a:t>Regents</a:t>
            </a:r>
            <a:r>
              <a:rPr lang="cs-CZ" dirty="0"/>
              <a:t> </a:t>
            </a:r>
            <a:r>
              <a:rPr lang="cs-CZ" dirty="0" err="1"/>
              <a:t>of</a:t>
            </a:r>
            <a:r>
              <a:rPr lang="cs-CZ" dirty="0"/>
              <a:t> </a:t>
            </a:r>
            <a:r>
              <a:rPr lang="cs-CZ" dirty="0" err="1"/>
              <a:t>the</a:t>
            </a:r>
            <a:r>
              <a:rPr lang="cs-CZ" dirty="0"/>
              <a:t> University </a:t>
            </a:r>
            <a:r>
              <a:rPr lang="cs-CZ" dirty="0" err="1"/>
              <a:t>of</a:t>
            </a:r>
            <a:r>
              <a:rPr lang="cs-CZ" dirty="0"/>
              <a:t> </a:t>
            </a:r>
            <a:r>
              <a:rPr lang="cs-CZ" dirty="0" err="1"/>
              <a:t>California</a:t>
            </a:r>
            <a:r>
              <a:rPr lang="cs-CZ" dirty="0"/>
              <a:t>, v němž se řešila odpovědnost terapeuta, který neoznámil, že jeho klient plánuje vraždu/zabití.</a:t>
            </a:r>
          </a:p>
          <a:p>
            <a:pPr marL="0" indent="0">
              <a:buNone/>
            </a:pPr>
            <a:r>
              <a:rPr lang="cs-CZ" dirty="0"/>
              <a:t>V českém prostředí by terapeut byl pravděpodobně trestně odpovědný za nepřekažení trestného činu. Jak se na to koukají v USA najdete shrnuté např. ve videu zde:</a:t>
            </a:r>
            <a:br>
              <a:rPr lang="cs-CZ" dirty="0"/>
            </a:br>
            <a:r>
              <a:rPr lang="cs-CZ" dirty="0">
                <a:hlinkClick r:id="rId2">
                  <a:extLst>
                    <a:ext uri="{A12FA001-AC4F-418D-AE19-62706E023703}">
                      <ahyp:hlinkClr xmlns:ahyp="http://schemas.microsoft.com/office/drawing/2018/hyperlinkcolor" val="tx"/>
                    </a:ext>
                  </a:extLst>
                </a:hlinkClick>
              </a:rPr>
              <a:t>https://www.youtube.com/</a:t>
            </a:r>
            <a:r>
              <a:rPr lang="cs-CZ" dirty="0" err="1">
                <a:hlinkClick r:id="rId2">
                  <a:extLst>
                    <a:ext uri="{A12FA001-AC4F-418D-AE19-62706E023703}">
                      <ahyp:hlinkClr xmlns:ahyp="http://schemas.microsoft.com/office/drawing/2018/hyperlinkcolor" val="tx"/>
                    </a:ext>
                  </a:extLst>
                </a:hlinkClick>
              </a:rPr>
              <a:t>watch?v</a:t>
            </a:r>
            <a:r>
              <a:rPr lang="cs-CZ" dirty="0">
                <a:hlinkClick r:id="rId2">
                  <a:extLst>
                    <a:ext uri="{A12FA001-AC4F-418D-AE19-62706E023703}">
                      <ahyp:hlinkClr xmlns:ahyp="http://schemas.microsoft.com/office/drawing/2018/hyperlinkcolor" val="tx"/>
                    </a:ext>
                  </a:extLst>
                </a:hlinkClick>
              </a:rPr>
              <a:t>=crtpAozyWu4</a:t>
            </a:r>
            <a:r>
              <a:rPr lang="cs-CZ" dirty="0"/>
              <a:t>.</a:t>
            </a:r>
          </a:p>
          <a:p>
            <a:pPr marL="0" indent="0">
              <a:buNone/>
            </a:pPr>
            <a:r>
              <a:rPr lang="cs-CZ" dirty="0"/>
              <a:t>V závěru videa jsou formulována na tři doporučení ve vztahu k oznamovací povinnosti, s nimiž se ztotožňuji:</a:t>
            </a:r>
          </a:p>
          <a:p>
            <a:pPr>
              <a:buFont typeface="Wingdings" panose="05000000000000000000" pitchFamily="2" charset="2"/>
              <a:buChar char="§"/>
            </a:pPr>
            <a:r>
              <a:rPr lang="cs-CZ" dirty="0"/>
              <a:t> Znát právní úpravu, která na Vás dopadá</a:t>
            </a:r>
          </a:p>
          <a:p>
            <a:pPr>
              <a:buFont typeface="Wingdings" panose="05000000000000000000" pitchFamily="2" charset="2"/>
              <a:buChar char="§"/>
            </a:pPr>
            <a:r>
              <a:rPr lang="cs-CZ" dirty="0"/>
              <a:t> Pečlivě vést dokumentaci, aby bylo zřejmé, že postupuje v souladu s touto úpravou</a:t>
            </a:r>
          </a:p>
          <a:p>
            <a:pPr>
              <a:buFont typeface="Wingdings" panose="05000000000000000000" pitchFamily="2" charset="2"/>
              <a:buChar char="§"/>
            </a:pPr>
            <a:r>
              <a:rPr lang="cs-CZ" dirty="0"/>
              <a:t> Nejasné případy konzultovat v rámci supervize</a:t>
            </a:r>
          </a:p>
          <a:p>
            <a:pPr marL="0" indent="0">
              <a:buNone/>
            </a:pPr>
            <a:r>
              <a:rPr lang="cs-CZ" dirty="0"/>
              <a:t>Navíc doplňuji</a:t>
            </a:r>
          </a:p>
          <a:p>
            <a:pPr>
              <a:buFont typeface="Wingdings" panose="05000000000000000000" pitchFamily="2" charset="2"/>
              <a:buChar char="§"/>
            </a:pPr>
            <a:r>
              <a:rPr lang="cs-CZ" dirty="0"/>
              <a:t> Na počátku terapie informujete klienta o tom, jaké informace budete nuceni oznámit</a:t>
            </a:r>
          </a:p>
        </p:txBody>
      </p:sp>
    </p:spTree>
    <p:extLst>
      <p:ext uri="{BB962C8B-B14F-4D97-AF65-F5344CB8AC3E}">
        <p14:creationId xmlns:p14="http://schemas.microsoft.com/office/powerpoint/2010/main" val="3168327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F9EFB8-C50F-46B2-B17C-2CC58320621F}"/>
              </a:ext>
            </a:extLst>
          </p:cNvPr>
          <p:cNvSpPr>
            <a:spLocks noGrp="1"/>
          </p:cNvSpPr>
          <p:nvPr>
            <p:ph type="title"/>
          </p:nvPr>
        </p:nvSpPr>
        <p:spPr/>
        <p:txBody>
          <a:bodyPr/>
          <a:lstStyle/>
          <a:p>
            <a:r>
              <a:rPr lang="cs-CZ" dirty="0"/>
              <a:t>Co si o případu myslí Matěj</a:t>
            </a:r>
          </a:p>
        </p:txBody>
      </p:sp>
      <p:sp>
        <p:nvSpPr>
          <p:cNvPr id="3" name="Zástupný obsah 2">
            <a:extLst>
              <a:ext uri="{FF2B5EF4-FFF2-40B4-BE49-F238E27FC236}">
                <a16:creationId xmlns:a16="http://schemas.microsoft.com/office/drawing/2014/main" id="{6F5D1CF0-2166-4042-B523-5A93285F69BE}"/>
              </a:ext>
            </a:extLst>
          </p:cNvPr>
          <p:cNvSpPr>
            <a:spLocks noGrp="1"/>
          </p:cNvSpPr>
          <p:nvPr>
            <p:ph idx="1"/>
          </p:nvPr>
        </p:nvSpPr>
        <p:spPr/>
        <p:txBody>
          <a:bodyPr/>
          <a:lstStyle/>
          <a:p>
            <a:pPr marL="514350" lvl="0" indent="-514350">
              <a:buFont typeface="+mj-lt"/>
              <a:buAutoNum type="arabicPeriod"/>
            </a:pPr>
            <a:r>
              <a:rPr lang="cs-CZ" sz="2000" dirty="0"/>
              <a:t>Jeví osoba známky duševní poruchy nebo jí trpí nebo je pod vlivem návykové látky? ANO</a:t>
            </a:r>
          </a:p>
          <a:p>
            <a:pPr marL="514350" lvl="0" indent="-514350">
              <a:buFont typeface="+mj-lt"/>
              <a:buAutoNum type="arabicPeriod"/>
            </a:pPr>
            <a:r>
              <a:rPr lang="cs-CZ" sz="2000" dirty="0"/>
              <a:t>Ohrožuje tato osoba sebe nebo své okolí? ANO</a:t>
            </a:r>
          </a:p>
          <a:p>
            <a:pPr marL="514350" lvl="0" indent="-514350">
              <a:buFont typeface="+mj-lt"/>
              <a:buAutoNum type="arabicPeriod"/>
            </a:pPr>
            <a:r>
              <a:rPr lang="cs-CZ" sz="2000" dirty="0"/>
              <a:t>Je toto ohrožení závažné? ANO</a:t>
            </a:r>
          </a:p>
          <a:p>
            <a:pPr marL="514350" lvl="0" indent="-514350">
              <a:buFont typeface="+mj-lt"/>
              <a:buAutoNum type="arabicPeriod"/>
            </a:pPr>
            <a:r>
              <a:rPr lang="cs-CZ" sz="2000" dirty="0"/>
              <a:t>Je toto ohrožení bezprostřední? ANO</a:t>
            </a:r>
          </a:p>
          <a:p>
            <a:pPr marL="514350" lvl="0" indent="-514350">
              <a:buFont typeface="+mj-lt"/>
              <a:buAutoNum type="arabicPeriod"/>
            </a:pPr>
            <a:r>
              <a:rPr lang="cs-CZ" sz="2000" dirty="0"/>
              <a:t>Je pravdou, že toto ohrožení nelze odvrátit jinak? NE</a:t>
            </a:r>
          </a:p>
          <a:p>
            <a:pPr marL="0" lvl="0" indent="0">
              <a:buNone/>
            </a:pPr>
            <a:endParaRPr lang="cs-CZ" dirty="0"/>
          </a:p>
          <a:p>
            <a:pPr marL="0" lvl="0" indent="0">
              <a:buNone/>
            </a:pPr>
            <a:r>
              <a:rPr lang="cs-CZ" sz="2000" dirty="0"/>
              <a:t>Pána je možné vrátit do péče matky a nabídnout jí např. pomoc terénní služby. Stejně jako pán odešel z domu, tak může odejít z </a:t>
            </a:r>
            <a:r>
              <a:rPr lang="cs-CZ" dirty="0"/>
              <a:t>p</a:t>
            </a:r>
            <a:r>
              <a:rPr lang="cs-CZ" sz="2000" dirty="0"/>
              <a:t>sychiatrické nemocnice.</a:t>
            </a:r>
          </a:p>
          <a:p>
            <a:endParaRPr lang="cs-CZ" dirty="0"/>
          </a:p>
        </p:txBody>
      </p:sp>
    </p:spTree>
    <p:extLst>
      <p:ext uri="{BB962C8B-B14F-4D97-AF65-F5344CB8AC3E}">
        <p14:creationId xmlns:p14="http://schemas.microsoft.com/office/powerpoint/2010/main" val="2145398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97990-BB75-4A9D-84D9-6BF71F20550E}"/>
              </a:ext>
            </a:extLst>
          </p:cNvPr>
          <p:cNvSpPr>
            <a:spLocks noGrp="1"/>
          </p:cNvSpPr>
          <p:nvPr>
            <p:ph type="title"/>
          </p:nvPr>
        </p:nvSpPr>
        <p:spPr/>
        <p:txBody>
          <a:bodyPr>
            <a:noAutofit/>
          </a:bodyPr>
          <a:lstStyle/>
          <a:p>
            <a:r>
              <a:rPr lang="cs-CZ" sz="4000" dirty="0"/>
              <a:t>PANÍ Z.</a:t>
            </a:r>
          </a:p>
        </p:txBody>
      </p:sp>
      <p:sp>
        <p:nvSpPr>
          <p:cNvPr id="4" name="Zástupný obsah 3">
            <a:extLst>
              <a:ext uri="{FF2B5EF4-FFF2-40B4-BE49-F238E27FC236}">
                <a16:creationId xmlns:a16="http://schemas.microsoft.com/office/drawing/2014/main" id="{07BC5DB6-F548-4A20-A4CB-5FC24BCBD50B}"/>
              </a:ext>
            </a:extLst>
          </p:cNvPr>
          <p:cNvSpPr>
            <a:spLocks noGrp="1"/>
          </p:cNvSpPr>
          <p:nvPr>
            <p:ph idx="1"/>
          </p:nvPr>
        </p:nvSpPr>
        <p:spPr/>
        <p:txBody>
          <a:bodyPr/>
          <a:lstStyle/>
          <a:p>
            <a:r>
              <a:rPr lang="cs-CZ" sz="2400" dirty="0">
                <a:solidFill>
                  <a:srgbClr val="202124"/>
                </a:solidFill>
                <a:latin typeface="Roboto" panose="02000000000000000000" pitchFamily="2" charset="0"/>
              </a:rPr>
              <a:t>Sousedé paní Z., si všimli, že se chová zvláštně, doma hromadí odpadky a z jejího bytu se šíří zápach. Paní Z. od nedávné smrti manžela žije sama. V bytovém domě, kde bydlí někdy v noci chodí po chodbách a zvoní na sousedy s nejrůznějšími nesmyslnými dotazy. Dříve paní Z. taková nebyla. Sousedé nevědí o tom, že by paní Z. měla příbuzné. Při jedné z jejich nočních pochůzek po domě sousedé zavolají záchrannou službu a ta paní Z. doveze do nemocnice, kde ji proti jejímu výslovnému přání jít domů hospitalizují.</a:t>
            </a:r>
            <a:endParaRPr lang="en-GB" sz="2400" dirty="0">
              <a:solidFill>
                <a:srgbClr val="202124"/>
              </a:solidFill>
              <a:latin typeface="Roboto" panose="02000000000000000000" pitchFamily="2" charset="0"/>
            </a:endParaRPr>
          </a:p>
        </p:txBody>
      </p:sp>
    </p:spTree>
    <p:extLst>
      <p:ext uri="{BB962C8B-B14F-4D97-AF65-F5344CB8AC3E}">
        <p14:creationId xmlns:p14="http://schemas.microsoft.com/office/powerpoint/2010/main" val="1324273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97990-BB75-4A9D-84D9-6BF71F20550E}"/>
              </a:ext>
            </a:extLst>
          </p:cNvPr>
          <p:cNvSpPr>
            <a:spLocks noGrp="1"/>
          </p:cNvSpPr>
          <p:nvPr>
            <p:ph type="title"/>
          </p:nvPr>
        </p:nvSpPr>
        <p:spPr/>
        <p:txBody>
          <a:bodyPr>
            <a:noAutofit/>
          </a:bodyPr>
          <a:lstStyle/>
          <a:p>
            <a:r>
              <a:rPr lang="cs-CZ" sz="2800" dirty="0"/>
              <a:t>Sousedé paní Z si všimli, že se chová zvláštně, doma hromadí odpadky a z jejího bytu se šíří zápach. Paní Z od nedávné smrti manžela žije sama. …</a:t>
            </a:r>
          </a:p>
        </p:txBody>
      </p:sp>
      <p:sp>
        <p:nvSpPr>
          <p:cNvPr id="4" name="Zástupný obsah 3">
            <a:extLst>
              <a:ext uri="{FF2B5EF4-FFF2-40B4-BE49-F238E27FC236}">
                <a16:creationId xmlns:a16="http://schemas.microsoft.com/office/drawing/2014/main" id="{07BC5DB6-F548-4A20-A4CB-5FC24BCBD50B}"/>
              </a:ext>
            </a:extLst>
          </p:cNvPr>
          <p:cNvSpPr>
            <a:spLocks noGrp="1"/>
          </p:cNvSpPr>
          <p:nvPr>
            <p:ph idx="1"/>
          </p:nvPr>
        </p:nvSpPr>
        <p:spPr/>
        <p:txBody>
          <a:bodyPr/>
          <a:lstStyle/>
          <a:p>
            <a:endParaRPr lang="en-GB"/>
          </a:p>
        </p:txBody>
      </p:sp>
      <p:graphicFrame>
        <p:nvGraphicFramePr>
          <p:cNvPr id="6" name="Zástupný obsah 7">
            <a:extLst>
              <a:ext uri="{FF2B5EF4-FFF2-40B4-BE49-F238E27FC236}">
                <a16:creationId xmlns:a16="http://schemas.microsoft.com/office/drawing/2014/main" id="{7292888D-80EE-4D9C-8882-EF596A4C13F1}"/>
              </a:ext>
            </a:extLst>
          </p:cNvPr>
          <p:cNvGraphicFramePr>
            <a:graphicFrameLocks/>
          </p:cNvGraphicFramePr>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3896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28888A-CBA9-45BF-9115-98836490DC90}"/>
              </a:ext>
            </a:extLst>
          </p:cNvPr>
          <p:cNvSpPr>
            <a:spLocks noGrp="1"/>
          </p:cNvSpPr>
          <p:nvPr>
            <p:ph type="title"/>
          </p:nvPr>
        </p:nvSpPr>
        <p:spPr/>
        <p:txBody>
          <a:bodyPr/>
          <a:lstStyle/>
          <a:p>
            <a:r>
              <a:rPr lang="cs-CZ" dirty="0"/>
              <a:t>Co si o případu myslí Matěj</a:t>
            </a:r>
          </a:p>
        </p:txBody>
      </p:sp>
      <p:sp>
        <p:nvSpPr>
          <p:cNvPr id="3" name="Zástupný obsah 2">
            <a:extLst>
              <a:ext uri="{FF2B5EF4-FFF2-40B4-BE49-F238E27FC236}">
                <a16:creationId xmlns:a16="http://schemas.microsoft.com/office/drawing/2014/main" id="{DFFEC246-87EB-4E4F-92CA-DF1E22D7012B}"/>
              </a:ext>
            </a:extLst>
          </p:cNvPr>
          <p:cNvSpPr>
            <a:spLocks noGrp="1"/>
          </p:cNvSpPr>
          <p:nvPr>
            <p:ph idx="1"/>
          </p:nvPr>
        </p:nvSpPr>
        <p:spPr/>
        <p:txBody>
          <a:bodyPr/>
          <a:lstStyle/>
          <a:p>
            <a:pPr marL="514350" lvl="0" indent="-514350">
              <a:buFont typeface="+mj-lt"/>
              <a:buAutoNum type="arabicPeriod"/>
            </a:pPr>
            <a:r>
              <a:rPr lang="cs-CZ" sz="2000" dirty="0"/>
              <a:t>Jeví osoba známky duševní poruchy nebo jí trpí nebo je pod vlivem návykové látky? ANO</a:t>
            </a:r>
          </a:p>
          <a:p>
            <a:pPr marL="514350" lvl="0" indent="-514350">
              <a:buFont typeface="+mj-lt"/>
              <a:buAutoNum type="arabicPeriod"/>
            </a:pPr>
            <a:r>
              <a:rPr lang="cs-CZ" sz="2000" dirty="0"/>
              <a:t>Ohrožuje tato osoba sebe nebo své okolí? </a:t>
            </a:r>
            <a:r>
              <a:rPr lang="cs-CZ" dirty="0"/>
              <a:t>ANO (lze spekulovat o riziku vzniku požáru v bytě paní nebo o šíření nakažlivých nemocí z bytu paní)</a:t>
            </a:r>
            <a:endParaRPr lang="cs-CZ" sz="2000" dirty="0"/>
          </a:p>
          <a:p>
            <a:pPr marL="514350" lvl="0" indent="-514350">
              <a:buFont typeface="+mj-lt"/>
              <a:buAutoNum type="arabicPeriod"/>
            </a:pPr>
            <a:r>
              <a:rPr lang="cs-CZ" sz="2000" dirty="0"/>
              <a:t>Je toto ohrožení závažné? ANO</a:t>
            </a:r>
          </a:p>
          <a:p>
            <a:pPr marL="514350" lvl="0" indent="-514350">
              <a:buFont typeface="+mj-lt"/>
              <a:buAutoNum type="arabicPeriod"/>
            </a:pPr>
            <a:r>
              <a:rPr lang="cs-CZ" sz="2000" dirty="0"/>
              <a:t>Je toto ohrožení bezprostřední? Nevím, z popisu nic nesvědčí pro to, že by paní nějak zavdala podezření k tomu, že byt podpálí, nebo že by se z bytu šířily nemoci. </a:t>
            </a:r>
          </a:p>
          <a:p>
            <a:pPr marL="514350" lvl="0" indent="-514350">
              <a:buFont typeface="+mj-lt"/>
              <a:buAutoNum type="arabicPeriod"/>
            </a:pPr>
            <a:r>
              <a:rPr lang="cs-CZ" sz="2000" dirty="0"/>
              <a:t>Je pravdou, že toto ohrožení nelze odvrátit jinak? NE </a:t>
            </a:r>
          </a:p>
          <a:p>
            <a:pPr marL="0" lvl="0" indent="0">
              <a:buNone/>
            </a:pPr>
            <a:r>
              <a:rPr lang="cs-CZ" dirty="0"/>
              <a:t>P</a:t>
            </a:r>
            <a:r>
              <a:rPr lang="cs-CZ" sz="2000" dirty="0"/>
              <a:t>aní má být nabídnuta pomoc terénních sociálních služeb, případně lze zvážit podání návrhu na omezení svéprávnosti, pokud nechce/není schopna využít nabízenou pomoc.</a:t>
            </a:r>
          </a:p>
          <a:p>
            <a:endParaRPr lang="cs-CZ" dirty="0"/>
          </a:p>
        </p:txBody>
      </p:sp>
    </p:spTree>
    <p:extLst>
      <p:ext uri="{BB962C8B-B14F-4D97-AF65-F5344CB8AC3E}">
        <p14:creationId xmlns:p14="http://schemas.microsoft.com/office/powerpoint/2010/main" val="4255950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97990-BB75-4A9D-84D9-6BF71F20550E}"/>
              </a:ext>
            </a:extLst>
          </p:cNvPr>
          <p:cNvSpPr>
            <a:spLocks noGrp="1"/>
          </p:cNvSpPr>
          <p:nvPr>
            <p:ph type="title"/>
          </p:nvPr>
        </p:nvSpPr>
        <p:spPr/>
        <p:txBody>
          <a:bodyPr>
            <a:noAutofit/>
          </a:bodyPr>
          <a:lstStyle/>
          <a:p>
            <a:r>
              <a:rPr lang="cs-CZ" sz="4400" dirty="0"/>
              <a:t>PAN U.</a:t>
            </a:r>
          </a:p>
        </p:txBody>
      </p:sp>
      <p:sp>
        <p:nvSpPr>
          <p:cNvPr id="4" name="Zástupný obsah 3">
            <a:extLst>
              <a:ext uri="{FF2B5EF4-FFF2-40B4-BE49-F238E27FC236}">
                <a16:creationId xmlns:a16="http://schemas.microsoft.com/office/drawing/2014/main" id="{D6278F61-EDB8-4C2C-80DB-C6D0C7346990}"/>
              </a:ext>
            </a:extLst>
          </p:cNvPr>
          <p:cNvSpPr>
            <a:spLocks noGrp="1"/>
          </p:cNvSpPr>
          <p:nvPr>
            <p:ph idx="1"/>
          </p:nvPr>
        </p:nvSpPr>
        <p:spPr/>
        <p:txBody>
          <a:bodyPr/>
          <a:lstStyle/>
          <a:p>
            <a:r>
              <a:rPr lang="cs-CZ" b="0" i="0" dirty="0">
                <a:solidFill>
                  <a:srgbClr val="202124"/>
                </a:solidFill>
                <a:effectLst/>
                <a:latin typeface="Roboto" panose="02000000000000000000" pitchFamily="2" charset="0"/>
              </a:rPr>
              <a:t>Pan U byl do nemocnice dovezen po té, co chodil po městě a oslovoval kolemjdoucí s tím, že je vyslanec vyšších bytostí, které mu předali důležité poselství a že by se všichni lidé měli shromáždit v parku v Lužánkách a čekat, až je vyšší bytosti osloví. Na prorocké sdělení pana U reagoval jeden z oslovených úderem pěstí, a to přes to, že pan U nijak agresivní nebyl. Pan U měl naražený nos, který silně krvácel, i přes to pokrčoval v oslovování lidí, ti přivolali PČR a ta ho odvezla na ošetření do nemocnice. Po ošetření z pana U z ambulance odvezli na psychiatrické oddělení, kde ho proti jeho přání hospitalizovali.</a:t>
            </a:r>
            <a:endParaRPr lang="en-GB" dirty="0"/>
          </a:p>
        </p:txBody>
      </p:sp>
    </p:spTree>
    <p:extLst>
      <p:ext uri="{BB962C8B-B14F-4D97-AF65-F5344CB8AC3E}">
        <p14:creationId xmlns:p14="http://schemas.microsoft.com/office/powerpoint/2010/main" val="2658384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A97990-BB75-4A9D-84D9-6BF71F20550E}"/>
              </a:ext>
            </a:extLst>
          </p:cNvPr>
          <p:cNvSpPr>
            <a:spLocks noGrp="1"/>
          </p:cNvSpPr>
          <p:nvPr>
            <p:ph type="title"/>
          </p:nvPr>
        </p:nvSpPr>
        <p:spPr/>
        <p:txBody>
          <a:bodyPr>
            <a:noAutofit/>
          </a:bodyPr>
          <a:lstStyle/>
          <a:p>
            <a:r>
              <a:rPr lang="cs-CZ" sz="2400" dirty="0"/>
              <a:t>Pan U byl do nemocnice dovezen po té, co chodil po městě a oslovoval kolemjdoucí s tím, že je vyslanec vyšších bytostí, které mu předali důležité poselství a že by se všichni lidé měli shromáždit v parku v Lužánkách a čekat, až je vyšší bytosti osloví. …</a:t>
            </a:r>
          </a:p>
        </p:txBody>
      </p:sp>
      <p:sp>
        <p:nvSpPr>
          <p:cNvPr id="4" name="Zástupný obsah 3">
            <a:extLst>
              <a:ext uri="{FF2B5EF4-FFF2-40B4-BE49-F238E27FC236}">
                <a16:creationId xmlns:a16="http://schemas.microsoft.com/office/drawing/2014/main" id="{D6278F61-EDB8-4C2C-80DB-C6D0C7346990}"/>
              </a:ext>
            </a:extLst>
          </p:cNvPr>
          <p:cNvSpPr>
            <a:spLocks noGrp="1"/>
          </p:cNvSpPr>
          <p:nvPr>
            <p:ph idx="1"/>
          </p:nvPr>
        </p:nvSpPr>
        <p:spPr/>
        <p:txBody>
          <a:bodyPr/>
          <a:lstStyle/>
          <a:p>
            <a:endParaRPr lang="en-GB"/>
          </a:p>
        </p:txBody>
      </p:sp>
      <p:graphicFrame>
        <p:nvGraphicFramePr>
          <p:cNvPr id="6" name="Zástupný obsah 7">
            <a:extLst>
              <a:ext uri="{FF2B5EF4-FFF2-40B4-BE49-F238E27FC236}">
                <a16:creationId xmlns:a16="http://schemas.microsoft.com/office/drawing/2014/main" id="{58309883-3A0B-4F87-B369-FB6F65BA1813}"/>
              </a:ext>
            </a:extLst>
          </p:cNvPr>
          <p:cNvGraphicFramePr>
            <a:graphicFrameLocks/>
          </p:cNvGraphicFramePr>
          <p:nvPr>
            <p:extLst>
              <p:ext uri="{D42A27DB-BD31-4B8C-83A1-F6EECF244321}">
                <p14:modId xmlns:p14="http://schemas.microsoft.com/office/powerpoint/2010/main" val="2758958382"/>
              </p:ext>
            </p:extLst>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Zástupný obsah 7">
            <a:extLst>
              <a:ext uri="{FF2B5EF4-FFF2-40B4-BE49-F238E27FC236}">
                <a16:creationId xmlns:a16="http://schemas.microsoft.com/office/drawing/2014/main" id="{F6F5083D-0918-4CA8-9277-EBECB86F53B3}"/>
              </a:ext>
            </a:extLst>
          </p:cNvPr>
          <p:cNvGraphicFramePr>
            <a:graphicFrameLocks/>
          </p:cNvGraphicFramePr>
          <p:nvPr>
            <p:extLst>
              <p:ext uri="{D42A27DB-BD31-4B8C-83A1-F6EECF244321}">
                <p14:modId xmlns:p14="http://schemas.microsoft.com/office/powerpoint/2010/main" val="835708714"/>
              </p:ext>
            </p:extLst>
          </p:nvPr>
        </p:nvGraphicFramePr>
        <p:xfrm>
          <a:off x="1249363" y="2260600"/>
          <a:ext cx="10058400" cy="3760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5001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B58052-3142-4357-87C0-4D1ECA37AE2E}"/>
              </a:ext>
            </a:extLst>
          </p:cNvPr>
          <p:cNvSpPr>
            <a:spLocks noGrp="1"/>
          </p:cNvSpPr>
          <p:nvPr>
            <p:ph type="title"/>
          </p:nvPr>
        </p:nvSpPr>
        <p:spPr/>
        <p:txBody>
          <a:bodyPr/>
          <a:lstStyle/>
          <a:p>
            <a:r>
              <a:rPr lang="cs-CZ" dirty="0"/>
              <a:t>Co si o případu myslí Matěj</a:t>
            </a:r>
          </a:p>
        </p:txBody>
      </p:sp>
      <p:sp>
        <p:nvSpPr>
          <p:cNvPr id="3" name="Zástupný obsah 2">
            <a:extLst>
              <a:ext uri="{FF2B5EF4-FFF2-40B4-BE49-F238E27FC236}">
                <a16:creationId xmlns:a16="http://schemas.microsoft.com/office/drawing/2014/main" id="{786A115D-2EB0-4FAD-B261-B4E11D0651C7}"/>
              </a:ext>
            </a:extLst>
          </p:cNvPr>
          <p:cNvSpPr>
            <a:spLocks noGrp="1"/>
          </p:cNvSpPr>
          <p:nvPr>
            <p:ph idx="1"/>
          </p:nvPr>
        </p:nvSpPr>
        <p:spPr/>
        <p:txBody>
          <a:bodyPr/>
          <a:lstStyle/>
          <a:p>
            <a:pPr marL="514350" lvl="0" indent="-514350">
              <a:buFont typeface="+mj-lt"/>
              <a:buAutoNum type="arabicPeriod"/>
            </a:pPr>
            <a:r>
              <a:rPr lang="cs-CZ" sz="2000" dirty="0"/>
              <a:t>Jeví osoba známky duševní poruchy nebo jí trpí nebo je pod vlivem návykové látky? ANO</a:t>
            </a:r>
          </a:p>
          <a:p>
            <a:pPr marL="514350" lvl="0" indent="-514350">
              <a:buFont typeface="+mj-lt"/>
              <a:buAutoNum type="arabicPeriod"/>
            </a:pPr>
            <a:r>
              <a:rPr lang="cs-CZ" sz="2000" dirty="0"/>
              <a:t>Ohrožuje tato osoba sebe nebo své okolí? NE pán byl napaden, napadení nelze považovat za obranu před jednáním ze strany pana U.</a:t>
            </a:r>
          </a:p>
          <a:p>
            <a:pPr marL="514350" lvl="0" indent="-514350">
              <a:buFont typeface="+mj-lt"/>
              <a:buAutoNum type="arabicPeriod"/>
            </a:pPr>
            <a:r>
              <a:rPr lang="cs-CZ" sz="2000" dirty="0"/>
              <a:t>Je toto ohrožení závažné? NE</a:t>
            </a:r>
          </a:p>
          <a:p>
            <a:pPr marL="514350" lvl="0" indent="-514350">
              <a:buFont typeface="+mj-lt"/>
              <a:buAutoNum type="arabicPeriod"/>
            </a:pPr>
            <a:r>
              <a:rPr lang="cs-CZ" sz="2000" dirty="0"/>
              <a:t>Je toto ohrožení bezprostřední? NE</a:t>
            </a:r>
          </a:p>
          <a:p>
            <a:pPr marL="514350" lvl="0" indent="-514350">
              <a:buFont typeface="+mj-lt"/>
              <a:buAutoNum type="arabicPeriod"/>
            </a:pPr>
            <a:r>
              <a:rPr lang="cs-CZ" sz="2000" dirty="0"/>
              <a:t>Je pravdou, že toto ohrožení nelze odvrátit jinak? NE</a:t>
            </a:r>
          </a:p>
          <a:p>
            <a:pPr marL="0" lvl="0" indent="0">
              <a:buNone/>
            </a:pPr>
            <a:r>
              <a:rPr lang="cs-CZ" dirty="0"/>
              <a:t>Pánovi by měl být nabídnut kontakt s terénním týmem pro podporu osob s duševním postižením, který by ho měl směřovat k dobrovolnému vyhledání pomoci.</a:t>
            </a:r>
            <a:endParaRPr lang="cs-CZ" sz="2000" dirty="0"/>
          </a:p>
          <a:p>
            <a:endParaRPr lang="cs-CZ" dirty="0"/>
          </a:p>
        </p:txBody>
      </p:sp>
    </p:spTree>
    <p:extLst>
      <p:ext uri="{BB962C8B-B14F-4D97-AF65-F5344CB8AC3E}">
        <p14:creationId xmlns:p14="http://schemas.microsoft.com/office/powerpoint/2010/main" val="2012077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6E547-A496-4C39-842B-CBEAF780FF56}"/>
              </a:ext>
            </a:extLst>
          </p:cNvPr>
          <p:cNvSpPr>
            <a:spLocks noGrp="1"/>
          </p:cNvSpPr>
          <p:nvPr>
            <p:ph type="title"/>
          </p:nvPr>
        </p:nvSpPr>
        <p:spPr/>
        <p:txBody>
          <a:bodyPr/>
          <a:lstStyle/>
          <a:p>
            <a:r>
              <a:rPr lang="cs-CZ" dirty="0"/>
              <a:t>Příklad 1</a:t>
            </a:r>
          </a:p>
        </p:txBody>
      </p:sp>
      <p:sp>
        <p:nvSpPr>
          <p:cNvPr id="3" name="Zástupný obsah 2">
            <a:extLst>
              <a:ext uri="{FF2B5EF4-FFF2-40B4-BE49-F238E27FC236}">
                <a16:creationId xmlns:a16="http://schemas.microsoft.com/office/drawing/2014/main" id="{2AA43BE9-48EE-4234-AF8A-812489EA7CAD}"/>
              </a:ext>
            </a:extLst>
          </p:cNvPr>
          <p:cNvSpPr>
            <a:spLocks noGrp="1"/>
          </p:cNvSpPr>
          <p:nvPr>
            <p:ph idx="1"/>
          </p:nvPr>
        </p:nvSpPr>
        <p:spPr/>
        <p:txBody>
          <a:bodyPr>
            <a:normAutofit/>
          </a:bodyPr>
          <a:lstStyle/>
          <a:p>
            <a:pPr marL="0" indent="0">
              <a:buNone/>
            </a:pPr>
            <a:r>
              <a:rPr lang="cs-CZ" sz="2800" i="1" dirty="0"/>
              <a:t>„Žena se dostavila na PČR, sdělila, že má pocit, že ji někdo pronásleduje. Nejspíše se jedná o jejího předchozího obchodního partnera. Žena tvrdí, že muž jí vniká do bytu a nechává tam svoje značky. Všechno je to součást širší kampaně vůči její osobě. Žena často jezdí autem a za poslední dny měla několik drobných dopravních nehod. Policista zavolá RZS a paní odvezou do PN.“</a:t>
            </a:r>
            <a:endParaRPr lang="cs-CZ" sz="2800" dirty="0"/>
          </a:p>
          <a:p>
            <a:pPr marL="0" indent="0">
              <a:buNone/>
            </a:pPr>
            <a:r>
              <a:rPr lang="cs-CZ" sz="2800" b="1" dirty="0"/>
              <a:t>Byla v tomto případě nedobrovolná hospitalizace na místě?</a:t>
            </a:r>
          </a:p>
          <a:p>
            <a:pPr marL="0" indent="0">
              <a:buNone/>
            </a:pPr>
            <a:endParaRPr lang="cs-CZ" dirty="0"/>
          </a:p>
        </p:txBody>
      </p:sp>
    </p:spTree>
    <p:extLst>
      <p:ext uri="{BB962C8B-B14F-4D97-AF65-F5344CB8AC3E}">
        <p14:creationId xmlns:p14="http://schemas.microsoft.com/office/powerpoint/2010/main" val="1361793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6E547-A496-4C39-842B-CBEAF780FF56}"/>
              </a:ext>
            </a:extLst>
          </p:cNvPr>
          <p:cNvSpPr>
            <a:spLocks noGrp="1"/>
          </p:cNvSpPr>
          <p:nvPr>
            <p:ph type="title"/>
          </p:nvPr>
        </p:nvSpPr>
        <p:spPr/>
        <p:txBody>
          <a:bodyPr/>
          <a:lstStyle/>
          <a:p>
            <a:r>
              <a:rPr lang="cs-CZ" dirty="0"/>
              <a:t>Příklad 1 – Vaše odpovědi</a:t>
            </a:r>
          </a:p>
        </p:txBody>
      </p:sp>
      <p:pic>
        <p:nvPicPr>
          <p:cNvPr id="5" name="Zástupný obsah 4">
            <a:extLst>
              <a:ext uri="{FF2B5EF4-FFF2-40B4-BE49-F238E27FC236}">
                <a16:creationId xmlns:a16="http://schemas.microsoft.com/office/drawing/2014/main" id="{4194C1F2-CF37-4126-B5CE-1F5EB0D9A989}"/>
              </a:ext>
            </a:extLst>
          </p:cNvPr>
          <p:cNvPicPr>
            <a:picLocks noGrp="1" noChangeAspect="1"/>
          </p:cNvPicPr>
          <p:nvPr>
            <p:ph idx="1"/>
          </p:nvPr>
        </p:nvPicPr>
        <p:blipFill>
          <a:blip r:embed="rId2"/>
          <a:stretch>
            <a:fillRect/>
          </a:stretch>
        </p:blipFill>
        <p:spPr>
          <a:xfrm>
            <a:off x="2717800" y="2328333"/>
            <a:ext cx="7277414" cy="3059295"/>
          </a:xfrm>
        </p:spPr>
      </p:pic>
    </p:spTree>
    <p:extLst>
      <p:ext uri="{BB962C8B-B14F-4D97-AF65-F5344CB8AC3E}">
        <p14:creationId xmlns:p14="http://schemas.microsoft.com/office/powerpoint/2010/main" val="3747260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6AE101-38D7-452F-830C-62CACFE1A4C6}"/>
              </a:ext>
            </a:extLst>
          </p:cNvPr>
          <p:cNvSpPr>
            <a:spLocks noGrp="1"/>
          </p:cNvSpPr>
          <p:nvPr>
            <p:ph type="title"/>
          </p:nvPr>
        </p:nvSpPr>
        <p:spPr/>
        <p:txBody>
          <a:bodyPr/>
          <a:lstStyle/>
          <a:p>
            <a:r>
              <a:rPr lang="cs-CZ" dirty="0"/>
              <a:t>Aktuální vývoj v případu z předešlého snímku</a:t>
            </a:r>
          </a:p>
        </p:txBody>
      </p:sp>
      <p:sp>
        <p:nvSpPr>
          <p:cNvPr id="3" name="Zástupný obsah 2">
            <a:extLst>
              <a:ext uri="{FF2B5EF4-FFF2-40B4-BE49-F238E27FC236}">
                <a16:creationId xmlns:a16="http://schemas.microsoft.com/office/drawing/2014/main" id="{4EEE538A-0B83-4185-9F68-14E725EF2A59}"/>
              </a:ext>
            </a:extLst>
          </p:cNvPr>
          <p:cNvSpPr>
            <a:spLocks noGrp="1"/>
          </p:cNvSpPr>
          <p:nvPr>
            <p:ph idx="1"/>
          </p:nvPr>
        </p:nvSpPr>
        <p:spPr/>
        <p:txBody>
          <a:bodyPr>
            <a:normAutofit lnSpcReduction="10000"/>
          </a:bodyPr>
          <a:lstStyle/>
          <a:p>
            <a:r>
              <a:rPr lang="cs-CZ" sz="2800" dirty="0"/>
              <a:t>Žena byla nedobrovolně hospitalizována cca. 14 dní, s nedobrovolnou hospitalizací nesouhlasila ani po jejím skončení, byla přeložena do jiného zdravotnického zařízení a následně propuštěna.</a:t>
            </a:r>
          </a:p>
          <a:p>
            <a:r>
              <a:rPr lang="cs-CZ" sz="2800" dirty="0"/>
              <a:t>Soud prvního stupně konstatoval, že hospitalizace byla nepřípustná, protože nebylo dáno žádné ohrožení kohokoliv. </a:t>
            </a:r>
          </a:p>
          <a:p>
            <a:r>
              <a:rPr lang="cs-CZ" sz="2800" dirty="0"/>
              <a:t>V případě je zajímavá otázka, které zdravotnické zařízení má být účastníkem řízení, zda to, které hospitalizaci zahájilo, nebo to kam bylo přeloženo. </a:t>
            </a:r>
          </a:p>
          <a:p>
            <a:endParaRPr lang="cs-CZ" dirty="0"/>
          </a:p>
        </p:txBody>
      </p:sp>
    </p:spTree>
    <p:extLst>
      <p:ext uri="{BB962C8B-B14F-4D97-AF65-F5344CB8AC3E}">
        <p14:creationId xmlns:p14="http://schemas.microsoft.com/office/powerpoint/2010/main" val="21793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Resty/tresty z minula</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fontScale="92500" lnSpcReduction="20000"/>
          </a:bodyPr>
          <a:lstStyle/>
          <a:p>
            <a:r>
              <a:rPr lang="cs-CZ" sz="2800" dirty="0"/>
              <a:t>§ 367 a § 368 trestního zákoníku </a:t>
            </a:r>
            <a:r>
              <a:rPr lang="cs-CZ" sz="2400" b="0" i="0" dirty="0">
                <a:solidFill>
                  <a:srgbClr val="000000"/>
                </a:solidFill>
                <a:effectLst/>
                <a:latin typeface="Arial" panose="020B0604020202020204" pitchFamily="34" charset="0"/>
              </a:rPr>
              <a:t>spáchání nebo dokončení takového trestného činu nepřekazí nebo neoznámí, bude potrestán odnětím svobody až na tři léta; stanoví-li tento zákon na některý z těchto trestných činů trest mírnější, bude potrestán oním trestem mírnějším.</a:t>
            </a:r>
          </a:p>
          <a:p>
            <a:pPr marL="0" indent="0">
              <a:buNone/>
            </a:pPr>
            <a:endParaRPr lang="cs-CZ" sz="2400" dirty="0">
              <a:solidFill>
                <a:srgbClr val="000000"/>
              </a:solidFill>
              <a:latin typeface="Arial" panose="020B0604020202020204" pitchFamily="34" charset="0"/>
            </a:endParaRPr>
          </a:p>
          <a:p>
            <a:r>
              <a:rPr lang="cs-CZ" sz="2400" dirty="0">
                <a:solidFill>
                  <a:srgbClr val="000000"/>
                </a:solidFill>
                <a:latin typeface="Arial" panose="020B0604020202020204" pitchFamily="34" charset="0"/>
              </a:rPr>
              <a:t>§ 59 odst. c) zákon o sociálně právní ochraně dětí (1) Fyzická, právnická nebo podnikající fyzická osoba se jako pověřená osoba, poskytovatel zdravotních služeb, škola, školské zařízení nebo jiné obdobné zařízení nebo jako osoba odpovědná za školu, školské zařízení nebo jiné zařízení určené pro děti dopustí přestupku tím, že nesplní oznamovací povinnost podle § 10 odst. 4.</a:t>
            </a:r>
          </a:p>
          <a:p>
            <a:r>
              <a:rPr lang="cs-CZ" sz="2400" dirty="0">
                <a:solidFill>
                  <a:srgbClr val="000000"/>
                </a:solidFill>
                <a:latin typeface="Arial" panose="020B0604020202020204" pitchFamily="34" charset="0"/>
              </a:rPr>
              <a:t>(2) Za přestupek podle odstavce 1 lze uložit pokutu do 50000 Kč.</a:t>
            </a:r>
          </a:p>
          <a:p>
            <a:endParaRPr lang="cs-CZ" sz="2800" dirty="0"/>
          </a:p>
          <a:p>
            <a:endParaRPr lang="cs-CZ" sz="2800" dirty="0"/>
          </a:p>
        </p:txBody>
      </p:sp>
    </p:spTree>
    <p:extLst>
      <p:ext uri="{BB962C8B-B14F-4D97-AF65-F5344CB8AC3E}">
        <p14:creationId xmlns:p14="http://schemas.microsoft.com/office/powerpoint/2010/main" val="2931718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BCA2D-E7C1-4A10-B815-54862E6AAB1D}"/>
              </a:ext>
            </a:extLst>
          </p:cNvPr>
          <p:cNvSpPr>
            <a:spLocks noGrp="1"/>
          </p:cNvSpPr>
          <p:nvPr>
            <p:ph type="title"/>
          </p:nvPr>
        </p:nvSpPr>
        <p:spPr/>
        <p:txBody>
          <a:bodyPr/>
          <a:lstStyle/>
          <a:p>
            <a:r>
              <a:rPr lang="cs-CZ" dirty="0"/>
              <a:t>Příklad 2</a:t>
            </a:r>
          </a:p>
        </p:txBody>
      </p:sp>
      <p:sp>
        <p:nvSpPr>
          <p:cNvPr id="3" name="Zástupný obsah 2">
            <a:extLst>
              <a:ext uri="{FF2B5EF4-FFF2-40B4-BE49-F238E27FC236}">
                <a16:creationId xmlns:a16="http://schemas.microsoft.com/office/drawing/2014/main" id="{80443370-B663-4911-B7BD-86AB63AA55DE}"/>
              </a:ext>
            </a:extLst>
          </p:cNvPr>
          <p:cNvSpPr>
            <a:spLocks noGrp="1"/>
          </p:cNvSpPr>
          <p:nvPr>
            <p:ph idx="1"/>
          </p:nvPr>
        </p:nvSpPr>
        <p:spPr/>
        <p:txBody>
          <a:bodyPr>
            <a:normAutofit lnSpcReduction="10000"/>
          </a:bodyPr>
          <a:lstStyle/>
          <a:p>
            <a:pPr marL="0" indent="0">
              <a:buNone/>
            </a:pPr>
            <a:r>
              <a:rPr lang="cs-CZ" sz="2800" i="1" dirty="0"/>
              <a:t>„Muž v kostýmu piráta je zastaven v rámci silniční kontroly. Policie měla podezření, že muž řídí pod vlivem marihuany, muž odmítal dát krev či moč. Policie navrhla, že by ho taky mohla odvést do PN. Muž souhlasil. Na příjmu v PN muž sdělil, že je pirát a že všichni lidé jsou v podstatě piráti, protože každý by rád měl truhlu zlata, válel se na pláži v Karibiku a pil dobrý rum. Dodal také, že jeho život nemá žádný smysl, stejně jako nemá smysl život nikoho jiného, protože všechno je jen náhoda.“</a:t>
            </a:r>
            <a:endParaRPr lang="cs-CZ" sz="2800" b="1" dirty="0"/>
          </a:p>
          <a:p>
            <a:pPr marL="0" indent="0">
              <a:buNone/>
            </a:pPr>
            <a:r>
              <a:rPr lang="cs-CZ" sz="2800" b="1" dirty="0"/>
              <a:t>Byla v tomto případě nedobrovolná hospitalizace na místě?</a:t>
            </a:r>
          </a:p>
        </p:txBody>
      </p:sp>
    </p:spTree>
    <p:extLst>
      <p:ext uri="{BB962C8B-B14F-4D97-AF65-F5344CB8AC3E}">
        <p14:creationId xmlns:p14="http://schemas.microsoft.com/office/powerpoint/2010/main" val="3465304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BCA2D-E7C1-4A10-B815-54862E6AAB1D}"/>
              </a:ext>
            </a:extLst>
          </p:cNvPr>
          <p:cNvSpPr>
            <a:spLocks noGrp="1"/>
          </p:cNvSpPr>
          <p:nvPr>
            <p:ph type="title"/>
          </p:nvPr>
        </p:nvSpPr>
        <p:spPr/>
        <p:txBody>
          <a:bodyPr/>
          <a:lstStyle/>
          <a:p>
            <a:r>
              <a:rPr lang="cs-CZ" dirty="0"/>
              <a:t>Příklad 2 – Vaše odpovědi</a:t>
            </a:r>
          </a:p>
        </p:txBody>
      </p:sp>
      <p:pic>
        <p:nvPicPr>
          <p:cNvPr id="6" name="Zástupný obsah 5">
            <a:extLst>
              <a:ext uri="{FF2B5EF4-FFF2-40B4-BE49-F238E27FC236}">
                <a16:creationId xmlns:a16="http://schemas.microsoft.com/office/drawing/2014/main" id="{A816E682-966B-46B3-B697-9B831ADBD801}"/>
              </a:ext>
            </a:extLst>
          </p:cNvPr>
          <p:cNvPicPr>
            <a:picLocks noGrp="1" noChangeAspect="1"/>
          </p:cNvPicPr>
          <p:nvPr>
            <p:ph idx="1"/>
          </p:nvPr>
        </p:nvPicPr>
        <p:blipFill>
          <a:blip r:embed="rId2"/>
          <a:stretch>
            <a:fillRect/>
          </a:stretch>
        </p:blipFill>
        <p:spPr>
          <a:xfrm>
            <a:off x="2402292" y="2260133"/>
            <a:ext cx="7387415" cy="2987557"/>
          </a:xfrm>
        </p:spPr>
      </p:pic>
    </p:spTree>
    <p:extLst>
      <p:ext uri="{BB962C8B-B14F-4D97-AF65-F5344CB8AC3E}">
        <p14:creationId xmlns:p14="http://schemas.microsoft.com/office/powerpoint/2010/main" val="3599483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53D46-D76D-4293-A45F-3B25AF64DA2E}"/>
              </a:ext>
            </a:extLst>
          </p:cNvPr>
          <p:cNvSpPr>
            <a:spLocks noGrp="1"/>
          </p:cNvSpPr>
          <p:nvPr>
            <p:ph type="title"/>
          </p:nvPr>
        </p:nvSpPr>
        <p:spPr/>
        <p:txBody>
          <a:bodyPr>
            <a:normAutofit/>
          </a:bodyPr>
          <a:lstStyle/>
          <a:p>
            <a:r>
              <a:rPr lang="cs-CZ" dirty="0"/>
              <a:t>Aktuální vývoj v případu z předešlého snímku</a:t>
            </a:r>
          </a:p>
        </p:txBody>
      </p:sp>
      <p:sp>
        <p:nvSpPr>
          <p:cNvPr id="3" name="Zástupný obsah 2">
            <a:extLst>
              <a:ext uri="{FF2B5EF4-FFF2-40B4-BE49-F238E27FC236}">
                <a16:creationId xmlns:a16="http://schemas.microsoft.com/office/drawing/2014/main" id="{82C74335-FEE7-400E-A808-8A54D56527F0}"/>
              </a:ext>
            </a:extLst>
          </p:cNvPr>
          <p:cNvSpPr>
            <a:spLocks noGrp="1"/>
          </p:cNvSpPr>
          <p:nvPr>
            <p:ph idx="1"/>
          </p:nvPr>
        </p:nvSpPr>
        <p:spPr/>
        <p:txBody>
          <a:bodyPr>
            <a:normAutofit lnSpcReduction="10000"/>
          </a:bodyPr>
          <a:lstStyle/>
          <a:p>
            <a:r>
              <a:rPr lang="cs-CZ" sz="2800" dirty="0"/>
              <a:t>Muž byl nedobrovolně hospitalizován týden.</a:t>
            </a:r>
          </a:p>
          <a:p>
            <a:r>
              <a:rPr lang="cs-CZ" sz="2800" dirty="0"/>
              <a:t>Soud prvního stupně potvrdil přípustnost nedobrovolné hospitalizace, bylo podáno odvolání, dovolání a následně Ústavní stížnost (II.ÚS 2545/17). Ústavní soud rozhodnutí obecných soudů zrušil a věc vrátil na začátek.</a:t>
            </a:r>
          </a:p>
          <a:p>
            <a:r>
              <a:rPr lang="cs-CZ" sz="2800" dirty="0"/>
              <a:t>V nálezu ÚS se řeší otázka, zda a kdy je nutné, aby se ke stavu nedobrovolně hospitalizovaného vyjádřil psychiatr nezávislý na PN, kde hospitalizace probíhá</a:t>
            </a:r>
            <a:r>
              <a:rPr lang="cs-CZ" dirty="0"/>
              <a:t>.</a:t>
            </a:r>
          </a:p>
          <a:p>
            <a:endParaRPr lang="cs-CZ" dirty="0"/>
          </a:p>
        </p:txBody>
      </p:sp>
    </p:spTree>
    <p:extLst>
      <p:ext uri="{BB962C8B-B14F-4D97-AF65-F5344CB8AC3E}">
        <p14:creationId xmlns:p14="http://schemas.microsoft.com/office/powerpoint/2010/main" val="2654969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100956-E5CA-4FD4-A547-6E3EBAA1412B}"/>
              </a:ext>
            </a:extLst>
          </p:cNvPr>
          <p:cNvSpPr>
            <a:spLocks noGrp="1"/>
          </p:cNvSpPr>
          <p:nvPr>
            <p:ph type="title"/>
          </p:nvPr>
        </p:nvSpPr>
        <p:spPr/>
        <p:txBody>
          <a:bodyPr/>
          <a:lstStyle/>
          <a:p>
            <a:r>
              <a:rPr lang="cs-CZ" dirty="0"/>
              <a:t>Příklad 3</a:t>
            </a:r>
          </a:p>
        </p:txBody>
      </p:sp>
      <p:sp>
        <p:nvSpPr>
          <p:cNvPr id="3" name="Zástupný obsah 2">
            <a:extLst>
              <a:ext uri="{FF2B5EF4-FFF2-40B4-BE49-F238E27FC236}">
                <a16:creationId xmlns:a16="http://schemas.microsoft.com/office/drawing/2014/main" id="{1CE2BEE7-5CD9-4557-A0E9-B18FC3D16C79}"/>
              </a:ext>
            </a:extLst>
          </p:cNvPr>
          <p:cNvSpPr>
            <a:spLocks noGrp="1"/>
          </p:cNvSpPr>
          <p:nvPr>
            <p:ph idx="1"/>
          </p:nvPr>
        </p:nvSpPr>
        <p:spPr/>
        <p:txBody>
          <a:bodyPr>
            <a:normAutofit/>
          </a:bodyPr>
          <a:lstStyle/>
          <a:p>
            <a:pPr marL="0" indent="0">
              <a:buNone/>
            </a:pPr>
            <a:r>
              <a:rPr lang="cs-CZ" sz="2800" i="1" dirty="0"/>
              <a:t>„Nezletilý chlapec (15) s autismem reaguje na šikanu ve škole křikem a tvrzeními, že si “něco“ udělá. Chlapec se nedá utišit. Škola přivolá RZS a ta chlapce převeze do PN. Chlapec je stále neklidný, říká, že jeho osud už zde skončil. Když ho z příjmového oddělení odvádí na dětské vzpouzí se a je tak umístěn na dospělé. Do PN dorazí matka chlapce, která ho přišla vyzvednout do školy, kde jí řekli, že je v PN. Chlapec je i přes nesouhlas matky ponechán v PN.“</a:t>
            </a:r>
          </a:p>
          <a:p>
            <a:pPr marL="0" indent="0">
              <a:buNone/>
            </a:pPr>
            <a:r>
              <a:rPr lang="cs-CZ" sz="2800" b="1" dirty="0"/>
              <a:t>Byla v tomto případě nedobrovolná hospitalizace na místě?</a:t>
            </a:r>
          </a:p>
          <a:p>
            <a:pPr marL="0" indent="0">
              <a:buNone/>
            </a:pPr>
            <a:endParaRPr lang="cs-CZ" sz="2800" b="1" dirty="0"/>
          </a:p>
        </p:txBody>
      </p:sp>
    </p:spTree>
    <p:extLst>
      <p:ext uri="{BB962C8B-B14F-4D97-AF65-F5344CB8AC3E}">
        <p14:creationId xmlns:p14="http://schemas.microsoft.com/office/powerpoint/2010/main" val="181292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100956-E5CA-4FD4-A547-6E3EBAA1412B}"/>
              </a:ext>
            </a:extLst>
          </p:cNvPr>
          <p:cNvSpPr>
            <a:spLocks noGrp="1"/>
          </p:cNvSpPr>
          <p:nvPr>
            <p:ph type="title"/>
          </p:nvPr>
        </p:nvSpPr>
        <p:spPr/>
        <p:txBody>
          <a:bodyPr/>
          <a:lstStyle/>
          <a:p>
            <a:r>
              <a:rPr lang="cs-CZ" dirty="0"/>
              <a:t>Příklad 3 – Vaše odpovědi</a:t>
            </a:r>
          </a:p>
        </p:txBody>
      </p:sp>
      <p:sp>
        <p:nvSpPr>
          <p:cNvPr id="3" name="Zástupný obsah 2">
            <a:extLst>
              <a:ext uri="{FF2B5EF4-FFF2-40B4-BE49-F238E27FC236}">
                <a16:creationId xmlns:a16="http://schemas.microsoft.com/office/drawing/2014/main" id="{1CE2BEE7-5CD9-4557-A0E9-B18FC3D16C79}"/>
              </a:ext>
            </a:extLst>
          </p:cNvPr>
          <p:cNvSpPr>
            <a:spLocks noGrp="1"/>
          </p:cNvSpPr>
          <p:nvPr>
            <p:ph idx="1"/>
          </p:nvPr>
        </p:nvSpPr>
        <p:spPr/>
        <p:txBody>
          <a:bodyPr>
            <a:normAutofit/>
          </a:bodyPr>
          <a:lstStyle/>
          <a:p>
            <a:pPr marL="0" indent="0">
              <a:buNone/>
            </a:pPr>
            <a:endParaRPr lang="cs-CZ" sz="2800" dirty="0"/>
          </a:p>
        </p:txBody>
      </p:sp>
      <p:pic>
        <p:nvPicPr>
          <p:cNvPr id="6" name="Obrázek 5">
            <a:extLst>
              <a:ext uri="{FF2B5EF4-FFF2-40B4-BE49-F238E27FC236}">
                <a16:creationId xmlns:a16="http://schemas.microsoft.com/office/drawing/2014/main" id="{3321ED60-B5E5-450B-9C0F-6B8C47CB56BB}"/>
              </a:ext>
            </a:extLst>
          </p:cNvPr>
          <p:cNvPicPr>
            <a:picLocks noChangeAspect="1"/>
          </p:cNvPicPr>
          <p:nvPr/>
        </p:nvPicPr>
        <p:blipFill>
          <a:blip r:embed="rId2"/>
          <a:stretch>
            <a:fillRect/>
          </a:stretch>
        </p:blipFill>
        <p:spPr>
          <a:xfrm>
            <a:off x="2636690" y="2244652"/>
            <a:ext cx="8212629" cy="3487988"/>
          </a:xfrm>
          <a:prstGeom prst="rect">
            <a:avLst/>
          </a:prstGeom>
        </p:spPr>
      </p:pic>
    </p:spTree>
    <p:extLst>
      <p:ext uri="{BB962C8B-B14F-4D97-AF65-F5344CB8AC3E}">
        <p14:creationId xmlns:p14="http://schemas.microsoft.com/office/powerpoint/2010/main" val="770896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D7EA8E-C434-4B76-A7A0-BF3BAF88619A}"/>
              </a:ext>
            </a:extLst>
          </p:cNvPr>
          <p:cNvSpPr>
            <a:spLocks noGrp="1"/>
          </p:cNvSpPr>
          <p:nvPr>
            <p:ph type="title"/>
          </p:nvPr>
        </p:nvSpPr>
        <p:spPr/>
        <p:txBody>
          <a:bodyPr/>
          <a:lstStyle/>
          <a:p>
            <a:r>
              <a:rPr lang="cs-CZ" dirty="0"/>
              <a:t>Aktuální vývoj v případu z předešlého snímku</a:t>
            </a:r>
          </a:p>
        </p:txBody>
      </p:sp>
      <p:sp>
        <p:nvSpPr>
          <p:cNvPr id="3" name="Zástupný obsah 2">
            <a:extLst>
              <a:ext uri="{FF2B5EF4-FFF2-40B4-BE49-F238E27FC236}">
                <a16:creationId xmlns:a16="http://schemas.microsoft.com/office/drawing/2014/main" id="{B0EF21C0-B1E5-4423-8949-9B73C8F13574}"/>
              </a:ext>
            </a:extLst>
          </p:cNvPr>
          <p:cNvSpPr>
            <a:spLocks noGrp="1"/>
          </p:cNvSpPr>
          <p:nvPr>
            <p:ph idx="1"/>
          </p:nvPr>
        </p:nvSpPr>
        <p:spPr/>
        <p:txBody>
          <a:bodyPr>
            <a:normAutofit fontScale="92500" lnSpcReduction="20000"/>
          </a:bodyPr>
          <a:lstStyle/>
          <a:p>
            <a:r>
              <a:rPr lang="cs-CZ" dirty="0"/>
              <a:t>Bylo podáno odvolání, odvolací soud mu vyhověl a vrátil věc k novému rozhodnutí soudu prvního stupně. Soud prvního stupně doplnil dokazování, ale hospitalizaci stále shledal jako přípustnou, bylo podáno další odvolání a následně dovolání, jak odvolací, tak Nejvyšší soud shledali hospitalizaci jako přípustnou.</a:t>
            </a:r>
          </a:p>
          <a:p>
            <a:r>
              <a:rPr lang="cs-CZ" dirty="0"/>
              <a:t>Rozhodnutí Nejvyššího soudu je dostupné zde:</a:t>
            </a:r>
          </a:p>
          <a:p>
            <a:r>
              <a:rPr lang="cs-CZ" dirty="0"/>
              <a:t>http://nsoud.cz/Judikatura/judikatura_ns.nsf/WebSearch/13F2DF7A94D1F977C125848300160823?openDocument</a:t>
            </a:r>
          </a:p>
          <a:p>
            <a:r>
              <a:rPr lang="cs-CZ" dirty="0"/>
              <a:t>Ústavní stížnost podána nebyla.</a:t>
            </a:r>
          </a:p>
          <a:p>
            <a:r>
              <a:rPr lang="cs-CZ" dirty="0"/>
              <a:t>Žádný ze soudů se dle mého názoru nevyrovnal s tím, proč předání dítěte do péče matky nepředstavovalo alternativu k hospitalizaci.</a:t>
            </a:r>
          </a:p>
          <a:p>
            <a:r>
              <a:rPr lang="cs-CZ" dirty="0"/>
              <a:t> </a:t>
            </a:r>
          </a:p>
        </p:txBody>
      </p:sp>
    </p:spTree>
    <p:extLst>
      <p:ext uri="{BB962C8B-B14F-4D97-AF65-F5344CB8AC3E}">
        <p14:creationId xmlns:p14="http://schemas.microsoft.com/office/powerpoint/2010/main" val="3410628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C9A41-0124-42DF-B939-D6A39928CBCA}"/>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5B30883-2ADE-40AE-AEA4-B8DB5C892A33}"/>
              </a:ext>
            </a:extLst>
          </p:cNvPr>
          <p:cNvSpPr>
            <a:spLocks noGrp="1"/>
          </p:cNvSpPr>
          <p:nvPr>
            <p:ph idx="1"/>
          </p:nvPr>
        </p:nvSpPr>
        <p:spPr/>
        <p:txBody>
          <a:bodyPr/>
          <a:lstStyle/>
          <a:p>
            <a:pPr marL="0" indent="0">
              <a:buNone/>
            </a:pPr>
            <a:r>
              <a:rPr lang="cs-CZ" sz="2400" dirty="0"/>
              <a:t>A) Někdo z okolí osoby získá přesvědčení, že osoba není duševně v pořádku a že je pravděpodobně nebezpečná.</a:t>
            </a:r>
          </a:p>
          <a:p>
            <a:pPr marL="0" indent="0">
              <a:buNone/>
            </a:pPr>
            <a:r>
              <a:rPr lang="cs-CZ" dirty="0"/>
              <a:t>Zde hraje velkou roli </a:t>
            </a:r>
            <a:r>
              <a:rPr lang="cs-CZ" dirty="0" err="1"/>
              <a:t>destigmatizace</a:t>
            </a:r>
            <a:r>
              <a:rPr lang="cs-CZ" dirty="0"/>
              <a:t> duševních onemocnění, pokud se veřejnost z neznalosti osob s duševním onemocněním bojí, bude nedobrovolná hospitalizace využívána k řešení tohoto strachu.</a:t>
            </a:r>
            <a:endParaRPr lang="cs-CZ" sz="2400" dirty="0"/>
          </a:p>
          <a:p>
            <a:pPr marL="0" indent="0">
              <a:buNone/>
            </a:pPr>
            <a:r>
              <a:rPr lang="cs-CZ" sz="2400" dirty="0"/>
              <a:t>B) O potencionální hrozbě je informována PČR nebo RZS a ta po zvážení informací dorazí na místo.</a:t>
            </a:r>
          </a:p>
          <a:p>
            <a:pPr marL="0" indent="0">
              <a:buNone/>
            </a:pPr>
            <a:r>
              <a:rPr lang="cs-CZ" dirty="0"/>
              <a:t>Zde je důležité školení zdravotníků a policistů o práci s člověkem v krizové situaci, protože převoz do PL, může paradoxně vést k vyhrocení situace.</a:t>
            </a:r>
          </a:p>
          <a:p>
            <a:endParaRPr lang="cs-CZ" dirty="0"/>
          </a:p>
        </p:txBody>
      </p:sp>
    </p:spTree>
    <p:extLst>
      <p:ext uri="{BB962C8B-B14F-4D97-AF65-F5344CB8AC3E}">
        <p14:creationId xmlns:p14="http://schemas.microsoft.com/office/powerpoint/2010/main" val="2751355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5B79B-ACEC-430C-B553-8710421C3099}"/>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32EEB183-0A32-4AEC-9BA4-9140CD5EA50D}"/>
              </a:ext>
            </a:extLst>
          </p:cNvPr>
          <p:cNvSpPr>
            <a:spLocks noGrp="1"/>
          </p:cNvSpPr>
          <p:nvPr>
            <p:ph idx="1"/>
          </p:nvPr>
        </p:nvSpPr>
        <p:spPr/>
        <p:txBody>
          <a:bodyPr>
            <a:normAutofit fontScale="92500" lnSpcReduction="10000"/>
          </a:bodyPr>
          <a:lstStyle/>
          <a:p>
            <a:pPr marL="0" indent="0">
              <a:buNone/>
            </a:pPr>
            <a:r>
              <a:rPr lang="cs-CZ" sz="2800" dirty="0"/>
              <a:t>C) Osoba je přivezena do PN (nebo se tam dostaví sama, ale nechce být hospitalizována, nebo chce být hospitalizována na jiném oddělení). Lékař na příjmu rozhodne o tom, zda jsou naplněny podmínky pro převzetí člověka bez jeho souhlasu či nikoliv. Nedobrovolná hospitalizace může začít i tak, že člověk nastoupí dobrovolně ale posléze, chce proti vůli zdravotníků léčbu ukončit, Pokud naplnění podmínek shledá, přistoupí k nedobrovolné hospitalizaci.</a:t>
            </a:r>
          </a:p>
          <a:p>
            <a:pPr marL="0" indent="0">
              <a:buNone/>
            </a:pPr>
            <a:r>
              <a:rPr lang="cs-CZ" sz="2800" dirty="0"/>
              <a:t>D) Zdravotnický ústav musí do 24 h. od převzetí člověka bez jeho souhlasu vyrozumět soud (v jehož obvodu nemocnice leží), že člověka převzal.</a:t>
            </a:r>
          </a:p>
          <a:p>
            <a:endParaRPr lang="cs-CZ" dirty="0"/>
          </a:p>
        </p:txBody>
      </p:sp>
    </p:spTree>
    <p:extLst>
      <p:ext uri="{BB962C8B-B14F-4D97-AF65-F5344CB8AC3E}">
        <p14:creationId xmlns:p14="http://schemas.microsoft.com/office/powerpoint/2010/main" val="176745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fontScale="85000" lnSpcReduction="20000"/>
          </a:bodyPr>
          <a:lstStyle/>
          <a:p>
            <a:pPr marL="0" indent="0">
              <a:buNone/>
            </a:pPr>
            <a:r>
              <a:rPr lang="cs-CZ" sz="3200" dirty="0"/>
              <a:t>E) Soud zahájí řízení o vyslovení  přípustnosti nedobrovolné hospitalizace a ustanoví člověku advokáta jako opatrovníka pro toto řízení.</a:t>
            </a:r>
          </a:p>
          <a:p>
            <a:pPr marL="0" indent="0">
              <a:buNone/>
            </a:pPr>
            <a:r>
              <a:rPr lang="cs-CZ" dirty="0"/>
              <a:t>Vyrozumění o zahájení řízení a o ustanovení advokáta je doručeno nedobrovolně hospitalizovanému. Nedobrovolně hospitalizovaný si pro řízení může zvolit vlastního advokáta (nebo jiného zástupce), ale náklady na jeho práci si na rozdíl od ustanoveného nese sám. </a:t>
            </a:r>
            <a:r>
              <a:rPr lang="cs-CZ" b="1" dirty="0"/>
              <a:t>Jaký je k tomu důvod?</a:t>
            </a:r>
            <a:endParaRPr lang="cs-CZ" sz="3200" dirty="0"/>
          </a:p>
          <a:p>
            <a:pPr marL="0" indent="0">
              <a:buNone/>
            </a:pPr>
            <a:r>
              <a:rPr lang="cs-CZ" sz="3200" dirty="0"/>
              <a:t>F) Soud a advokát by měli navštívit nedobrovolně hospitalizovaného v PN</a:t>
            </a:r>
          </a:p>
          <a:p>
            <a:pPr marL="0" indent="0">
              <a:buNone/>
            </a:pPr>
            <a:r>
              <a:rPr lang="cs-CZ" dirty="0"/>
              <a:t>Zde je problematické, když k návštěvě nedojde, nebo ji nevykoná přímo soudce, ale pošle soudního úředníka. Problém je i to, když soudce bez dalšího přijme názor lékaře o neschopnosti výslechu. Stav osoby je ovlivněn medikací.</a:t>
            </a:r>
          </a:p>
          <a:p>
            <a:endParaRPr lang="cs-CZ" dirty="0"/>
          </a:p>
        </p:txBody>
      </p:sp>
    </p:spTree>
    <p:extLst>
      <p:ext uri="{BB962C8B-B14F-4D97-AF65-F5344CB8AC3E}">
        <p14:creationId xmlns:p14="http://schemas.microsoft.com/office/powerpoint/2010/main" val="794188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a:bodyPr>
          <a:lstStyle/>
          <a:p>
            <a:pPr marL="0" indent="0">
              <a:buNone/>
            </a:pPr>
            <a:r>
              <a:rPr lang="cs-CZ" sz="2400" dirty="0"/>
              <a:t>G) Soud do </a:t>
            </a:r>
            <a:r>
              <a:rPr lang="cs-CZ" sz="2400" b="1" dirty="0"/>
              <a:t>sedmi dnů, </a:t>
            </a:r>
            <a:r>
              <a:rPr lang="cs-CZ" sz="2400" dirty="0"/>
              <a:t>kdy mu PN sdělila, že převzala osobu bez jejího souhlasu rozhodne, zda toto rozhodnutí bylo v souladu se zákonem. Výsledkem rozhodnutí je konstatování, zda byla hospitalizace přípustná, či nikoliv, pokud je shledána nepřípustnou musí být pacient okamžitě propuštěn. </a:t>
            </a:r>
          </a:p>
          <a:p>
            <a:pPr marL="0" indent="0">
              <a:buNone/>
            </a:pPr>
            <a:r>
              <a:rPr lang="cs-CZ" sz="2400" dirty="0"/>
              <a:t>Soud rozhoduje bez jednání, má ale svolat tzv. jiný soudní rok, to znamená, že věc projedná v PN.</a:t>
            </a:r>
          </a:p>
          <a:p>
            <a:pPr marL="0" indent="0">
              <a:buNone/>
            </a:pPr>
            <a:r>
              <a:rPr lang="cs-CZ" sz="2400" dirty="0"/>
              <a:t>Soud provede důkazy potřebné pro posouzení, zda k převzetí došlo ze zákonných důvodů; k tomu zejména vyslechne umístěného člověka, ošetřujícího lékaře a další osoby, o jejichž vyslechnutí umístěný člověk požádá.  </a:t>
            </a:r>
          </a:p>
        </p:txBody>
      </p:sp>
    </p:spTree>
    <p:extLst>
      <p:ext uri="{BB962C8B-B14F-4D97-AF65-F5344CB8AC3E}">
        <p14:creationId xmlns:p14="http://schemas.microsoft.com/office/powerpoint/2010/main" val="416168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93A8B-960A-46C6-959E-70C4B1213D89}"/>
              </a:ext>
            </a:extLst>
          </p:cNvPr>
          <p:cNvSpPr>
            <a:spLocks noGrp="1"/>
          </p:cNvSpPr>
          <p:nvPr>
            <p:ph type="ctrTitle"/>
          </p:nvPr>
        </p:nvSpPr>
        <p:spPr/>
        <p:txBody>
          <a:bodyPr/>
          <a:lstStyle/>
          <a:p>
            <a:r>
              <a:rPr lang="cs-CZ" dirty="0"/>
              <a:t>Omezení osobní svobody z důvodu duševního onemocnění</a:t>
            </a:r>
          </a:p>
        </p:txBody>
      </p:sp>
      <p:sp>
        <p:nvSpPr>
          <p:cNvPr id="3" name="Podnadpis 2">
            <a:extLst>
              <a:ext uri="{FF2B5EF4-FFF2-40B4-BE49-F238E27FC236}">
                <a16:creationId xmlns:a16="http://schemas.microsoft.com/office/drawing/2014/main" id="{3D4F9DA9-DCDE-4566-9D81-AD2816C33B2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36969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a:t>Nedobrovolná hospitalizace obvyklý průběh</a:t>
            </a:r>
            <a:endParaRPr lang="cs-CZ" dirty="0"/>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fontScale="92500" lnSpcReduction="10000"/>
          </a:bodyPr>
          <a:lstStyle/>
          <a:p>
            <a:pPr marL="0" indent="0">
              <a:buNone/>
            </a:pPr>
            <a:r>
              <a:rPr lang="cs-CZ" sz="2800"/>
              <a:t>H) Osoba, která byla nedobrovolně hospitalizována se může proti rozhodnutí o přípustnosti nedobrovolné hospitalizace odvolat, a to do 15ti dnů od doručení rozhodnutí o přípustnosti nedobrovolné hospitalizace. Rozhodnutí musí být doručeno do 24h od vydání rozhodnutí.</a:t>
            </a:r>
          </a:p>
          <a:p>
            <a:pPr marL="0" indent="0">
              <a:buNone/>
            </a:pPr>
            <a:r>
              <a:rPr lang="cs-CZ" sz="2800"/>
              <a:t>CH) Pokud dojde k propuštění osoby, dokud není pravomocně rozhodnuto o přípustnosti nedobrovolné hospitalizace, soud řízení zastaví. Pokud však propuštěný do dvou týdnů soudu sdělí, že na projednání přípustnosti hospitalizace trvá, soud věc projedná i po propuštění. </a:t>
            </a:r>
            <a:r>
              <a:rPr lang="cs-CZ" sz="2800" b="1"/>
              <a:t>Proč tato úprava existuje?</a:t>
            </a:r>
            <a:endParaRPr lang="cs-CZ" sz="2800" b="1" dirty="0"/>
          </a:p>
        </p:txBody>
      </p:sp>
    </p:spTree>
    <p:extLst>
      <p:ext uri="{BB962C8B-B14F-4D97-AF65-F5344CB8AC3E}">
        <p14:creationId xmlns:p14="http://schemas.microsoft.com/office/powerpoint/2010/main" val="706681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3AB25-DDFF-420E-AF1F-9973DEB96A37}"/>
              </a:ext>
            </a:extLst>
          </p:cNvPr>
          <p:cNvSpPr>
            <a:spLocks noGrp="1"/>
          </p:cNvSpPr>
          <p:nvPr>
            <p:ph type="title"/>
          </p:nvPr>
        </p:nvSpPr>
        <p:spPr/>
        <p:txBody>
          <a:bodyPr/>
          <a:lstStyle/>
          <a:p>
            <a:r>
              <a:rPr lang="cs-CZ" dirty="0"/>
              <a:t>Nedobrovolná hospitalizace obvyklý průběh</a:t>
            </a:r>
          </a:p>
        </p:txBody>
      </p:sp>
      <p:sp>
        <p:nvSpPr>
          <p:cNvPr id="3" name="Zástupný obsah 2">
            <a:extLst>
              <a:ext uri="{FF2B5EF4-FFF2-40B4-BE49-F238E27FC236}">
                <a16:creationId xmlns:a16="http://schemas.microsoft.com/office/drawing/2014/main" id="{B29C6DF0-049F-492F-A46D-B7C1AE570142}"/>
              </a:ext>
            </a:extLst>
          </p:cNvPr>
          <p:cNvSpPr>
            <a:spLocks noGrp="1"/>
          </p:cNvSpPr>
          <p:nvPr>
            <p:ph idx="1"/>
          </p:nvPr>
        </p:nvSpPr>
        <p:spPr/>
        <p:txBody>
          <a:bodyPr>
            <a:normAutofit lnSpcReduction="10000"/>
          </a:bodyPr>
          <a:lstStyle/>
          <a:p>
            <a:pPr marL="0" indent="0">
              <a:buNone/>
            </a:pPr>
            <a:r>
              <a:rPr lang="cs-CZ" sz="2800" dirty="0"/>
              <a:t>I) Odvolací soud přezkoumá, rozhodnutí soudu prvního stupně, proti jeho rozhodnutí je možno podat dovolání, následně je možné podat ústavní stížnost a následně je možné obrátit se na Evropský soud pro liská práva. Jedna nedobrovolná hospitalizace se tak může řešit i více jak pět let, tedy dlouhou dobu po tom, co byl člověk z PL propuštěn. </a:t>
            </a:r>
          </a:p>
          <a:p>
            <a:pPr marL="0" indent="0">
              <a:buNone/>
            </a:pPr>
            <a:r>
              <a:rPr lang="cs-CZ" sz="2800" dirty="0"/>
              <a:t>Pokud nedobrovolná hospitalizace stále trvá, tak ZZŘS opět vyžaduje rychlé projednání odvolání. Soud prvního stupně musí odvolacímu soudu předložit spis neprodleně a odvolací soud musí rozhodnout do jednoho měsíce od předložení.</a:t>
            </a:r>
          </a:p>
        </p:txBody>
      </p:sp>
    </p:spTree>
    <p:extLst>
      <p:ext uri="{BB962C8B-B14F-4D97-AF65-F5344CB8AC3E}">
        <p14:creationId xmlns:p14="http://schemas.microsoft.com/office/powerpoint/2010/main" val="3786819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pPr algn="ctr"/>
            <a:endParaRPr lang="cs-CZ" sz="2800" b="1" dirty="0"/>
          </a:p>
          <a:p>
            <a:pPr algn="ctr"/>
            <a:r>
              <a:rPr lang="cs-CZ" sz="2800" b="1" dirty="0"/>
              <a:t>Svoboda x bezpečnost</a:t>
            </a:r>
          </a:p>
          <a:p>
            <a:pPr algn="ctr"/>
            <a:r>
              <a:rPr lang="pt-BR" sz="2800" dirty="0"/>
              <a:t>CASE OF FERNANDES DE OLIVEIRA v. PORTUGAL</a:t>
            </a:r>
          </a:p>
          <a:p>
            <a:pPr algn="ctr"/>
            <a:r>
              <a:rPr lang="pt-BR" sz="2800" dirty="0"/>
              <a:t>(Application no. 78103/14)</a:t>
            </a:r>
            <a:endParaRPr lang="cs-CZ" sz="2800" dirty="0"/>
          </a:p>
          <a:p>
            <a:pPr algn="ctr"/>
            <a:r>
              <a:rPr lang="cs-CZ" sz="2800" dirty="0"/>
              <a:t>https://forms.gle/8zVqb1gv6Sym8EJD8</a:t>
            </a:r>
          </a:p>
        </p:txBody>
      </p:sp>
    </p:spTree>
    <p:extLst>
      <p:ext uri="{BB962C8B-B14F-4D97-AF65-F5344CB8AC3E}">
        <p14:creationId xmlns:p14="http://schemas.microsoft.com/office/powerpoint/2010/main" val="3238739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8D0D58-5C5B-4FC5-A7DF-75C13EF77368}"/>
              </a:ext>
            </a:extLst>
          </p:cNvPr>
          <p:cNvSpPr>
            <a:spLocks noGrp="1"/>
          </p:cNvSpPr>
          <p:nvPr>
            <p:ph type="title"/>
          </p:nvPr>
        </p:nvSpPr>
        <p:spPr/>
        <p:txBody>
          <a:bodyPr/>
          <a:lstStyle/>
          <a:p>
            <a:r>
              <a:rPr lang="cs-CZ" dirty="0"/>
              <a:t>Příště nás čeká svéprávnost</a:t>
            </a:r>
          </a:p>
        </p:txBody>
      </p:sp>
      <p:sp>
        <p:nvSpPr>
          <p:cNvPr id="3" name="Zástupný obsah 2">
            <a:extLst>
              <a:ext uri="{FF2B5EF4-FFF2-40B4-BE49-F238E27FC236}">
                <a16:creationId xmlns:a16="http://schemas.microsoft.com/office/drawing/2014/main" id="{1196F0BB-EE1A-4E00-BA9B-0077DE64BC55}"/>
              </a:ext>
            </a:extLst>
          </p:cNvPr>
          <p:cNvSpPr>
            <a:spLocks noGrp="1"/>
          </p:cNvSpPr>
          <p:nvPr>
            <p:ph idx="1"/>
          </p:nvPr>
        </p:nvSpPr>
        <p:spPr/>
        <p:txBody>
          <a:bodyPr>
            <a:normAutofit fontScale="85000" lnSpcReduction="10000"/>
          </a:bodyPr>
          <a:lstStyle/>
          <a:p>
            <a:r>
              <a:rPr lang="cs-CZ" sz="2800" dirty="0"/>
              <a:t>- Co je to svéprávnost?</a:t>
            </a:r>
          </a:p>
          <a:p>
            <a:r>
              <a:rPr lang="cs-CZ" sz="2800" dirty="0"/>
              <a:t>- Kolik lidí v České republice má svéprávnost omezenou?</a:t>
            </a:r>
          </a:p>
          <a:p>
            <a:r>
              <a:rPr lang="cs-CZ" sz="2800" dirty="0"/>
              <a:t>- Jak poznám, že má někdo omezenou svéprávnost?</a:t>
            </a:r>
          </a:p>
          <a:p>
            <a:r>
              <a:rPr lang="cs-CZ" sz="2800" dirty="0"/>
              <a:t>- Jaké dopady má omezení svéprávnosti na člověka ? Co všechno mu lze zakázat?</a:t>
            </a:r>
          </a:p>
          <a:p>
            <a:r>
              <a:rPr lang="cs-CZ" sz="2800" dirty="0"/>
              <a:t>Výpovědi lidí, kteří byli omezeni ve svéprávnosti můžete shlédnout v pořadu „Pološero - Jak jsem se stal </a:t>
            </a:r>
            <a:r>
              <a:rPr lang="cs-CZ" sz="2800" dirty="0" err="1"/>
              <a:t>nečlověkem</a:t>
            </a:r>
            <a:r>
              <a:rPr lang="cs-CZ" sz="2800" dirty="0"/>
              <a:t>“</a:t>
            </a:r>
          </a:p>
          <a:p>
            <a:r>
              <a:rPr lang="cs-CZ" sz="2800" dirty="0">
                <a:hlinkClick r:id="rId2">
                  <a:extLst>
                    <a:ext uri="{A12FA001-AC4F-418D-AE19-62706E023703}">
                      <ahyp:hlinkClr xmlns:ahyp="http://schemas.microsoft.com/office/drawing/2018/hyperlinkcolor" val="tx"/>
                    </a:ext>
                  </a:extLst>
                </a:hlinkClick>
              </a:rPr>
              <a:t>https://www.ceskatelevize.cz/porady/10318730018-polosero/217562222000008-polosero-jak-jsem-se-stal-neclovekem/</a:t>
            </a:r>
            <a:r>
              <a:rPr lang="cs-CZ" sz="2800" dirty="0"/>
              <a:t> (9:00)</a:t>
            </a:r>
          </a:p>
          <a:p>
            <a:endParaRPr lang="cs-CZ" dirty="0"/>
          </a:p>
        </p:txBody>
      </p:sp>
    </p:spTree>
    <p:extLst>
      <p:ext uri="{BB962C8B-B14F-4D97-AF65-F5344CB8AC3E}">
        <p14:creationId xmlns:p14="http://schemas.microsoft.com/office/powerpoint/2010/main" val="6132988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ADF376-683C-42A5-8016-2821A3904A4D}"/>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193924F-54EF-45F3-9EBF-154246040F3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1351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sz="2400" b="0" i="0" dirty="0">
                <a:solidFill>
                  <a:srgbClr val="202124"/>
                </a:solidFill>
                <a:effectLst/>
                <a:latin typeface="Roboto" panose="02000000000000000000" pitchFamily="2" charset="0"/>
              </a:rPr>
              <a:t>Máte v péči pacienta, který Vám na terapii oznámí, že se hodlá zabít, za Vámi přišel pro radu, jak to co nejcitlivěji sdělit blízkým. Ačkoliv v průběhu terapie děláte, co umíte, tak klient odchází s tím, že v nejbližší době zabije.</a:t>
            </a:r>
          </a:p>
          <a:p>
            <a:pPr>
              <a:lnSpc>
                <a:spcPct val="110000"/>
              </a:lnSpc>
            </a:pPr>
            <a:r>
              <a:rPr lang="cs-CZ" sz="2400" dirty="0">
                <a:solidFill>
                  <a:srgbClr val="202124"/>
                </a:solidFill>
                <a:latin typeface="Roboto" panose="02000000000000000000" pitchFamily="2" charset="0"/>
              </a:rPr>
              <a:t>Zavolali byste klientovi RZS proti jeho vůli?</a:t>
            </a:r>
          </a:p>
          <a:p>
            <a:pPr>
              <a:lnSpc>
                <a:spcPct val="110000"/>
              </a:lnSpc>
            </a:pPr>
            <a:r>
              <a:rPr lang="cs-CZ" sz="2400" dirty="0">
                <a:solidFill>
                  <a:srgbClr val="202124"/>
                </a:solidFill>
                <a:latin typeface="Roboto" panose="02000000000000000000" pitchFamily="2" charset="0"/>
              </a:rPr>
              <a:t>Změnilo by se nějak Vaše rozhodnutí, pokud byste s klientem měli uzavřenou tzv </a:t>
            </a:r>
            <a:r>
              <a:rPr lang="cs-CZ" sz="2400" dirty="0" err="1">
                <a:solidFill>
                  <a:srgbClr val="202124"/>
                </a:solidFill>
                <a:latin typeface="Roboto" panose="02000000000000000000" pitchFamily="2" charset="0"/>
              </a:rPr>
              <a:t>antisusidiální</a:t>
            </a:r>
            <a:r>
              <a:rPr lang="cs-CZ" sz="2400" dirty="0">
                <a:solidFill>
                  <a:srgbClr val="202124"/>
                </a:solidFill>
                <a:latin typeface="Roboto" panose="02000000000000000000" pitchFamily="2" charset="0"/>
              </a:rPr>
              <a:t> smlouvu? (podepíše Vám ji s komentářem, mé rozhodnutí znáte, ale pokud Vám to pomůže podepíšu to)</a:t>
            </a:r>
          </a:p>
          <a:p>
            <a:endParaRPr lang="cs-CZ" sz="2800" dirty="0"/>
          </a:p>
        </p:txBody>
      </p:sp>
    </p:spTree>
    <p:extLst>
      <p:ext uri="{BB962C8B-B14F-4D97-AF65-F5344CB8AC3E}">
        <p14:creationId xmlns:p14="http://schemas.microsoft.com/office/powerpoint/2010/main" val="78865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a:xfrm>
            <a:off x="571752" y="2799654"/>
            <a:ext cx="3005462" cy="3189665"/>
          </a:xfrm>
        </p:spPr>
        <p:txBody>
          <a:bodyPr>
            <a:normAutofit/>
          </a:bodyPr>
          <a:lstStyle/>
          <a:p>
            <a:r>
              <a:rPr lang="cs-CZ" sz="1800" dirty="0">
                <a:solidFill>
                  <a:srgbClr val="FFFFFF"/>
                </a:solidFill>
              </a:rPr>
              <a:t>Modelový kontrakt vytvořený pro účely soutěže lidskoprávní </a:t>
            </a:r>
            <a:r>
              <a:rPr lang="cs-CZ" sz="1800" dirty="0" err="1">
                <a:solidFill>
                  <a:srgbClr val="FFFFFF"/>
                </a:solidFill>
              </a:rPr>
              <a:t>mootcourt</a:t>
            </a:r>
            <a:r>
              <a:rPr lang="cs-CZ" sz="1800" dirty="0">
                <a:solidFill>
                  <a:srgbClr val="FFFFFF"/>
                </a:solidFill>
              </a:rPr>
              <a:t>.</a:t>
            </a:r>
          </a:p>
        </p:txBody>
      </p:sp>
      <p:pic>
        <p:nvPicPr>
          <p:cNvPr id="5" name="Obrázek 4" descr="Obsah obrázku text&#10;&#10;Popis byl vytvořen automaticky">
            <a:extLst>
              <a:ext uri="{FF2B5EF4-FFF2-40B4-BE49-F238E27FC236}">
                <a16:creationId xmlns:a16="http://schemas.microsoft.com/office/drawing/2014/main" id="{5C651836-E62D-4B15-854C-2665B018A4A0}"/>
              </a:ext>
            </a:extLst>
          </p:cNvPr>
          <p:cNvPicPr>
            <a:picLocks noChangeAspect="1"/>
          </p:cNvPicPr>
          <p:nvPr/>
        </p:nvPicPr>
        <p:blipFill>
          <a:blip r:embed="rId2"/>
          <a:stretch>
            <a:fillRect/>
          </a:stretch>
        </p:blipFill>
        <p:spPr>
          <a:xfrm>
            <a:off x="5084707" y="640080"/>
            <a:ext cx="6112702" cy="5577840"/>
          </a:xfrm>
          <a:prstGeom prst="rect">
            <a:avLst/>
          </a:prstGeom>
        </p:spPr>
      </p:pic>
      <p:sp>
        <p:nvSpPr>
          <p:cNvPr id="11" name="TextovéPole 10">
            <a:extLst>
              <a:ext uri="{FF2B5EF4-FFF2-40B4-BE49-F238E27FC236}">
                <a16:creationId xmlns:a16="http://schemas.microsoft.com/office/drawing/2014/main" id="{29BDC6BD-CF20-458F-BA94-A27C39443058}"/>
              </a:ext>
            </a:extLst>
          </p:cNvPr>
          <p:cNvSpPr txBox="1"/>
          <p:nvPr/>
        </p:nvSpPr>
        <p:spPr>
          <a:xfrm>
            <a:off x="571752" y="1684680"/>
            <a:ext cx="3005462" cy="954107"/>
          </a:xfrm>
          <a:prstGeom prst="rect">
            <a:avLst/>
          </a:prstGeom>
          <a:noFill/>
        </p:spPr>
        <p:txBody>
          <a:bodyPr wrap="square">
            <a:spAutoFit/>
          </a:bodyPr>
          <a:lstStyle/>
          <a:p>
            <a:r>
              <a:rPr lang="cs-CZ" sz="2800" dirty="0" err="1">
                <a:solidFill>
                  <a:srgbClr val="FFFFFF"/>
                </a:solidFill>
              </a:rPr>
              <a:t>Antisuicidální</a:t>
            </a:r>
            <a:r>
              <a:rPr lang="cs-CZ" sz="2800" dirty="0">
                <a:solidFill>
                  <a:srgbClr val="FFFFFF"/>
                </a:solidFill>
              </a:rPr>
              <a:t> kontrakt</a:t>
            </a:r>
          </a:p>
        </p:txBody>
      </p:sp>
    </p:spTree>
    <p:extLst>
      <p:ext uri="{BB962C8B-B14F-4D97-AF65-F5344CB8AC3E}">
        <p14:creationId xmlns:p14="http://schemas.microsoft.com/office/powerpoint/2010/main" val="107145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sz="2800" dirty="0"/>
              <a:t>Bez osobní svobody se požívání většiny práv stává iluzorním a její zbavení v podobě trestu odnětí osobní svobody představuje nezávažnější trest, který naše společnost ukládá. Zdraví však představuje neméně důležitou hodnotu a právo tak nastavuje pravidla pro situace, v nichž se tyto dvě hodnoty dostanou do konfliktu.</a:t>
            </a:r>
          </a:p>
        </p:txBody>
      </p:sp>
    </p:spTree>
    <p:extLst>
      <p:ext uri="{BB962C8B-B14F-4D97-AF65-F5344CB8AC3E}">
        <p14:creationId xmlns:p14="http://schemas.microsoft.com/office/powerpoint/2010/main" val="3616149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b="1" dirty="0"/>
              <a:t>Zabezpečovací detence</a:t>
            </a:r>
          </a:p>
          <a:p>
            <a:r>
              <a:rPr lang="cs-CZ" dirty="0"/>
              <a:t>Opatření obdobné ochrannému léčení, ale svou povahou je určeno pro více nebezpečné lidi, u nichž nejsou podmínky v ochranném léčení dostatečně bezpečné, kombinuje vězeňské a medicínské prvky. Člověk (chovanec) do detence po pravomocném rozhodnutí soudu. (ve výkonu 100 lidí) (pro více </a:t>
            </a:r>
            <a:r>
              <a:rPr lang="cs-CZ" dirty="0" err="1"/>
              <a:t>info</a:t>
            </a:r>
            <a:r>
              <a:rPr lang="cs-CZ" dirty="0"/>
              <a:t>. viz </a:t>
            </a:r>
            <a:r>
              <a:rPr lang="cs-CZ" dirty="0">
                <a:hlinkClick r:id="rId2"/>
              </a:rPr>
              <a:t>Zabezpecovaci_detence_2019.pdf (ochrance.cz)</a:t>
            </a:r>
            <a:r>
              <a:rPr lang="cs-CZ" dirty="0"/>
              <a:t>)</a:t>
            </a:r>
          </a:p>
          <a:p>
            <a:r>
              <a:rPr lang="cs-CZ" b="1" dirty="0"/>
              <a:t>Ochranné léčení</a:t>
            </a:r>
          </a:p>
          <a:p>
            <a:r>
              <a:rPr lang="cs-CZ" dirty="0"/>
              <a:t>Opatření uložené člověku soudem po té, co člověk spáchal čin zakázaný trestními předpisy a tento čin nějak souvisel s duševním onemocněním nebo intoxikací. Pacient léčení nastupuje po pravomocném rozhodnutí soudu. (ve výkonu 1000 lidí) (pro více </a:t>
            </a:r>
            <a:r>
              <a:rPr lang="cs-CZ" dirty="0" err="1"/>
              <a:t>info</a:t>
            </a:r>
            <a:r>
              <a:rPr lang="cs-CZ" dirty="0"/>
              <a:t>. viz 21-2016-NZ-MLU_SZ-ochranne_leceni.pdf (ochrance.cz))</a:t>
            </a:r>
          </a:p>
          <a:p>
            <a:endParaRPr lang="cs-CZ" dirty="0"/>
          </a:p>
        </p:txBody>
      </p:sp>
    </p:spTree>
    <p:extLst>
      <p:ext uri="{BB962C8B-B14F-4D97-AF65-F5344CB8AC3E}">
        <p14:creationId xmlns:p14="http://schemas.microsoft.com/office/powerpoint/2010/main" val="41007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254C2-F589-4C6F-B19A-17FB3C5465A7}"/>
              </a:ext>
            </a:extLst>
          </p:cNvPr>
          <p:cNvSpPr>
            <a:spLocks noGrp="1"/>
          </p:cNvSpPr>
          <p:nvPr>
            <p:ph type="title"/>
          </p:nvPr>
        </p:nvSpPr>
        <p:spPr/>
        <p:txBody>
          <a:bodyPr/>
          <a:lstStyle/>
          <a:p>
            <a:r>
              <a:rPr lang="cs-CZ" dirty="0"/>
              <a:t>Osobní svoboda a duševní onemocnění</a:t>
            </a:r>
          </a:p>
        </p:txBody>
      </p:sp>
      <p:sp>
        <p:nvSpPr>
          <p:cNvPr id="3" name="Zástupný obsah 2">
            <a:extLst>
              <a:ext uri="{FF2B5EF4-FFF2-40B4-BE49-F238E27FC236}">
                <a16:creationId xmlns:a16="http://schemas.microsoft.com/office/drawing/2014/main" id="{71E42BF9-F91A-46B3-B833-FA9923337797}"/>
              </a:ext>
            </a:extLst>
          </p:cNvPr>
          <p:cNvSpPr>
            <a:spLocks noGrp="1"/>
          </p:cNvSpPr>
          <p:nvPr>
            <p:ph idx="1"/>
          </p:nvPr>
        </p:nvSpPr>
        <p:spPr/>
        <p:txBody>
          <a:bodyPr>
            <a:normAutofit/>
          </a:bodyPr>
          <a:lstStyle/>
          <a:p>
            <a:r>
              <a:rPr lang="cs-CZ" b="1" dirty="0"/>
              <a:t>Nedobrovolná hospitalizace (psychiatrická detence)</a:t>
            </a:r>
          </a:p>
          <a:p>
            <a:r>
              <a:rPr lang="cs-CZ" sz="2100" dirty="0"/>
              <a:t>Reakce na akutní závažné ohrožující jednání člověka jevícího známky duševního onemocnění. </a:t>
            </a:r>
            <a:r>
              <a:rPr lang="cs-CZ" dirty="0"/>
              <a:t>Pacient léčení nastupuje okamžitě, soud zpětně schvaluje jeho zadržení. (ročně hospitalizací projde několik tisíc lidí)</a:t>
            </a:r>
          </a:p>
          <a:p>
            <a:r>
              <a:rPr lang="cs-CZ" b="1" dirty="0"/>
              <a:t>Pobyt v zařízení sociálních služeb na základě souhlasu opatrovníka</a:t>
            </a:r>
          </a:p>
          <a:p>
            <a:r>
              <a:rPr lang="cs-CZ" dirty="0"/>
              <a:t>Opatrovník může uzavřít smlouvu s poskytovatelem zdravotních nebo sociálních služeb, že jeho </a:t>
            </a:r>
            <a:r>
              <a:rPr lang="cs-CZ" dirty="0" err="1"/>
              <a:t>opatrovanec</a:t>
            </a:r>
            <a:r>
              <a:rPr lang="cs-CZ" dirty="0"/>
              <a:t> bude pobývat v nemocnice / zařízení sociálních služeb, člověk zde není zadržován násilím, ale fakticky je závislý na péči a nemá kam odejít. Pokud s rozhodnutím svého opatrovníka </a:t>
            </a:r>
            <a:r>
              <a:rPr lang="cs-CZ" dirty="0" err="1"/>
              <a:t>opatrovanec</a:t>
            </a:r>
            <a:r>
              <a:rPr lang="cs-CZ" dirty="0"/>
              <a:t> nesouhlasí může se obrátit na soud, který rozhodnutí opatrovníka přezkoumá. (pro související </a:t>
            </a:r>
            <a:r>
              <a:rPr lang="cs-CZ" dirty="0" err="1"/>
              <a:t>info</a:t>
            </a:r>
            <a:r>
              <a:rPr lang="cs-CZ" dirty="0"/>
              <a:t>. viz Červenka proti ČR </a:t>
            </a:r>
            <a:r>
              <a:rPr lang="cs-CZ" dirty="0">
                <a:hlinkClick r:id="rId2"/>
              </a:rPr>
              <a:t>Rozsudek </a:t>
            </a:r>
            <a:r>
              <a:rPr lang="cs-CZ" dirty="0" err="1">
                <a:hlinkClick r:id="rId2"/>
              </a:rPr>
              <a:t>Červenka_CZ</a:t>
            </a:r>
            <a:r>
              <a:rPr lang="cs-CZ" dirty="0">
                <a:hlinkClick r:id="rId2"/>
              </a:rPr>
              <a:t> (justice.cz)</a:t>
            </a:r>
            <a:r>
              <a:rPr lang="cs-CZ" dirty="0"/>
              <a:t>)</a:t>
            </a:r>
          </a:p>
          <a:p>
            <a:endParaRPr lang="cs-CZ" b="1" dirty="0"/>
          </a:p>
          <a:p>
            <a:endParaRPr lang="cs-CZ" dirty="0"/>
          </a:p>
        </p:txBody>
      </p:sp>
    </p:spTree>
    <p:extLst>
      <p:ext uri="{BB962C8B-B14F-4D97-AF65-F5344CB8AC3E}">
        <p14:creationId xmlns:p14="http://schemas.microsoft.com/office/powerpoint/2010/main" val="2446157339"/>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141"/>
      </a:dk2>
      <a:lt2>
        <a:srgbClr val="E8E3E2"/>
      </a:lt2>
      <a:accent1>
        <a:srgbClr val="2BB1C6"/>
      </a:accent1>
      <a:accent2>
        <a:srgbClr val="4E94EB"/>
      </a:accent2>
      <a:accent3>
        <a:srgbClr val="6E72EE"/>
      </a:accent3>
      <a:accent4>
        <a:srgbClr val="8A4EEB"/>
      </a:accent4>
      <a:accent5>
        <a:srgbClr val="D56EEE"/>
      </a:accent5>
      <a:accent6>
        <a:srgbClr val="EB4EC9"/>
      </a:accent6>
      <a:hlink>
        <a:srgbClr val="AE7369"/>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2035</TotalTime>
  <Words>3523</Words>
  <Application>Microsoft Office PowerPoint</Application>
  <PresentationFormat>Širokoúhlá obrazovka</PresentationFormat>
  <Paragraphs>173</Paragraphs>
  <Slides>44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Calibri</vt:lpstr>
      <vt:lpstr>Calibri Light</vt:lpstr>
      <vt:lpstr>Roboto</vt:lpstr>
      <vt:lpstr>Wingdings</vt:lpstr>
      <vt:lpstr>RetrospectVTI</vt:lpstr>
      <vt:lpstr>Právo v klinické psychologii</vt:lpstr>
      <vt:lpstr>Oznamovací povinnost v USA</vt:lpstr>
      <vt:lpstr>Resty/tresty z minula</vt:lpstr>
      <vt:lpstr>Omezení osobní svobody z důvodu duševního onemocnění</vt:lpstr>
      <vt:lpstr>Osobní svoboda a duševní onemocnění</vt:lpstr>
      <vt:lpstr>Prezentace aplikace PowerPoint</vt:lpstr>
      <vt:lpstr>Osobní svoboda a duševní onemocnění</vt:lpstr>
      <vt:lpstr>Osobní svoboda a duševní onemocnění</vt:lpstr>
      <vt:lpstr>Osobní svoboda a duševní onemocnění</vt:lpstr>
      <vt:lpstr>Osobní svoboda a duševní onemocnění</vt:lpstr>
      <vt:lpstr>Pravidla pro hospitalizaci pacienta bez souhlasu</vt:lpstr>
      <vt:lpstr>Pravidla pro hospitalizaci pacienta bez souhlasu</vt:lpstr>
      <vt:lpstr>Podmínky při nichž je hospitalizace bez souhlasu pacienta přípustná</vt:lpstr>
      <vt:lpstr>Podmínky při nichž je hospitalizace bez souhlasu pacienta přípustná</vt:lpstr>
      <vt:lpstr>Jak se pacient do nemocnice dostal (Tematická analýza 81 rozhodnutí o přípustnosti převzetí do zdravotnického ústavu se zaměřením na ochranu soukromí http://cofola.law.muni.cz/dokumenty/51242)</vt:lpstr>
      <vt:lpstr>O nedobrovolné hospitalizaci musí rozhodnout soud</vt:lpstr>
      <vt:lpstr>Jak byste se rozhodli Vy?</vt:lpstr>
      <vt:lpstr>PAN K.</vt:lpstr>
      <vt:lpstr>Pana K přivezla do Léčebny policie, byl zadržen, jak se pouze ve spodním prádle a triku pohybuje v dopoledních hodinách ulicemi města, když se k němu někdo přiblížil, křičel a házel kamení ….</vt:lpstr>
      <vt:lpstr>Co si o případu myslí Matěj</vt:lpstr>
      <vt:lpstr>PANÍ Z.</vt:lpstr>
      <vt:lpstr>Sousedé paní Z si všimli, že se chová zvláštně, doma hromadí odpadky a z jejího bytu se šíří zápach. Paní Z od nedávné smrti manžela žije sama. …</vt:lpstr>
      <vt:lpstr>Co si o případu myslí Matěj</vt:lpstr>
      <vt:lpstr>PAN U.</vt:lpstr>
      <vt:lpstr>Pan U byl do nemocnice dovezen po té, co chodil po městě a oslovoval kolemjdoucí s tím, že je vyslanec vyšších bytostí, které mu předali důležité poselství a že by se všichni lidé měli shromáždit v parku v Lužánkách a čekat, až je vyšší bytosti osloví. …</vt:lpstr>
      <vt:lpstr>Co si o případu myslí Matěj</vt:lpstr>
      <vt:lpstr>Příklad 1</vt:lpstr>
      <vt:lpstr>Příklad 1 – Vaše odpovědi</vt:lpstr>
      <vt:lpstr>Aktuální vývoj v případu z předešlého snímku</vt:lpstr>
      <vt:lpstr>Příklad 2</vt:lpstr>
      <vt:lpstr>Příklad 2 – Vaše odpovědi</vt:lpstr>
      <vt:lpstr>Aktuální vývoj v případu z předešlého snímku</vt:lpstr>
      <vt:lpstr>Příklad 3</vt:lpstr>
      <vt:lpstr>Příklad 3 – Vaše odpovědi</vt:lpstr>
      <vt:lpstr>Aktuální vývoj v případu z předešlého snímku</vt:lpstr>
      <vt:lpstr>Nedobrovolná hospitalizace obvyklý průběh</vt:lpstr>
      <vt:lpstr>Nedobrovolná hospitalizace obvyklý průběh</vt:lpstr>
      <vt:lpstr>Nedobrovolná hospitalizace obvyklý průběh</vt:lpstr>
      <vt:lpstr>Nedobrovolná hospitalizace obvyklý průběh</vt:lpstr>
      <vt:lpstr>Nedobrovolná hospitalizace obvyklý průběh</vt:lpstr>
      <vt:lpstr>Nedobrovolná hospitalizace obvyklý průběh</vt:lpstr>
      <vt:lpstr>Osobní svoboda a duševní onemocnění</vt:lpstr>
      <vt:lpstr>Příště nás čeká svéprávnost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Matěj Stříteský</cp:lastModifiedBy>
  <cp:revision>40</cp:revision>
  <dcterms:created xsi:type="dcterms:W3CDTF">2019-09-30T13:42:57Z</dcterms:created>
  <dcterms:modified xsi:type="dcterms:W3CDTF">2021-11-11T15:57:34Z</dcterms:modified>
</cp:coreProperties>
</file>