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308" r:id="rId4"/>
    <p:sldId id="257" r:id="rId5"/>
    <p:sldId id="261" r:id="rId6"/>
    <p:sldId id="290" r:id="rId7"/>
    <p:sldId id="289" r:id="rId8"/>
    <p:sldId id="258" r:id="rId9"/>
    <p:sldId id="292" r:id="rId10"/>
    <p:sldId id="284" r:id="rId11"/>
    <p:sldId id="288" r:id="rId12"/>
    <p:sldId id="293" r:id="rId13"/>
    <p:sldId id="297" r:id="rId14"/>
    <p:sldId id="301" r:id="rId15"/>
    <p:sldId id="296" r:id="rId16"/>
    <p:sldId id="304" r:id="rId17"/>
    <p:sldId id="300" r:id="rId18"/>
    <p:sldId id="294" r:id="rId19"/>
    <p:sldId id="295" r:id="rId20"/>
    <p:sldId id="29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ěj Stříteský" initials="MS" lastIdx="2" clrIdx="0">
    <p:extLst>
      <p:ext uri="{19B8F6BF-5375-455C-9EA6-DF929625EA0E}">
        <p15:presenceInfo xmlns:p15="http://schemas.microsoft.com/office/powerpoint/2012/main" userId="Matěj Střítesk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16" autoAdjust="0"/>
    <p:restoredTop sz="94660"/>
  </p:normalViewPr>
  <p:slideViewPr>
    <p:cSldViewPr snapToGrid="0">
      <p:cViewPr varScale="1">
        <p:scale>
          <a:sx n="114" d="100"/>
          <a:sy n="114" d="100"/>
        </p:scale>
        <p:origin x="3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6B768F10-B702-4E4E-92C6-FA3DECE5E215}" type="datetimeFigureOut">
              <a:rPr lang="cs-CZ" smtClean="0"/>
              <a:t>11.04.2022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163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B768F10-B702-4E4E-92C6-FA3DECE5E215}" type="datetimeFigureOut">
              <a:rPr lang="cs-CZ" smtClean="0"/>
              <a:t>11.04.2022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2118088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B768F10-B702-4E4E-92C6-FA3DECE5E215}" type="datetimeFigureOut">
              <a:rPr lang="cs-CZ" smtClean="0"/>
              <a:t>11.04.2022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6261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B768F10-B702-4E4E-92C6-FA3DECE5E215}" type="datetimeFigureOut">
              <a:rPr lang="cs-CZ" smtClean="0"/>
              <a:t>11.04.2022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2179434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6B768F10-B702-4E4E-92C6-FA3DECE5E215}" type="datetimeFigureOut">
              <a:rPr lang="cs-CZ" smtClean="0"/>
              <a:t>11.04.2022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05BC5C3-D3E4-4C1D-9387-0C764D1324DB}"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123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B768F10-B702-4E4E-92C6-FA3DECE5E215}" type="datetimeFigureOut">
              <a:rPr lang="cs-CZ" smtClean="0"/>
              <a:t>11.04.2022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130230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9088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B768F10-B702-4E4E-92C6-FA3DECE5E215}" type="datetimeFigureOut">
              <a:rPr lang="cs-CZ" smtClean="0"/>
              <a:t>11.04.2022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783963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B768F10-B702-4E4E-92C6-FA3DECE5E215}" type="datetimeFigureOut">
              <a:rPr lang="cs-CZ" smtClean="0"/>
              <a:t>11.04.2022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250092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768F10-B702-4E4E-92C6-FA3DECE5E215}" type="datetimeFigureOut">
              <a:rPr lang="cs-CZ" smtClean="0"/>
              <a:t>11.04.2022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130199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B768F10-B702-4E4E-92C6-FA3DECE5E215}" type="datetimeFigureOut">
              <a:rPr lang="cs-CZ" smtClean="0"/>
              <a:t>11.04.2022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05BC5C3-D3E4-4C1D-9387-0C764D1324DB}" type="slidenum">
              <a:rPr lang="cs-CZ" smtClean="0"/>
              <a:t>‹#›</a:t>
            </a:fld>
            <a:endParaRPr lang="cs-CZ"/>
          </a:p>
        </p:txBody>
      </p:sp>
    </p:spTree>
    <p:extLst>
      <p:ext uri="{BB962C8B-B14F-4D97-AF65-F5344CB8AC3E}">
        <p14:creationId xmlns:p14="http://schemas.microsoft.com/office/powerpoint/2010/main" val="1853138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B768F10-B702-4E4E-92C6-FA3DECE5E215}" type="datetimeFigureOut">
              <a:rPr lang="cs-CZ" smtClean="0"/>
              <a:t>11.04.2022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05BC5C3-D3E4-4C1D-9387-0C764D1324DB}"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31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768F10-B702-4E4E-92C6-FA3DECE5E215}" type="datetimeFigureOut">
              <a:rPr lang="cs-CZ" smtClean="0"/>
              <a:t>11.04.2022</a:t>
            </a:fld>
            <a:endParaRPr lang="cs-CZ"/>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05BC5C3-D3E4-4C1D-9387-0C764D1324DB}" type="slidenum">
              <a:rPr lang="cs-CZ" smtClean="0"/>
              <a:t>‹#›</a:t>
            </a:fld>
            <a:endParaRPr lang="cs-CZ"/>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82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zakonyprolidi.cz/cs/2011-372#f443733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eskatelevize.cz/porady/10318730018-polosero/217562222000008-polosero-jak-jsem-se-stal-necloveke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ochrance.cz/fileadmin/user_upload/CRPD/Vyzkumy/2018_61_Vyzkum-svepravnos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ochrance.cz/fileadmin/user_upload/CRPD/Vyzkumy/2018_61_Vyzkum-svepravno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lstStyle/>
          <a:p>
            <a:r>
              <a:rPr lang="cs-CZ" dirty="0"/>
              <a:t>Právo v Klinické psychologii</a:t>
            </a:r>
            <a:br>
              <a:rPr lang="cs-CZ" dirty="0"/>
            </a:br>
            <a:r>
              <a:rPr lang="cs-CZ" dirty="0"/>
              <a:t>Svéprávnost</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31. 3. 2022</a:t>
            </a:r>
          </a:p>
        </p:txBody>
      </p:sp>
    </p:spTree>
    <p:extLst>
      <p:ext uri="{BB962C8B-B14F-4D97-AF65-F5344CB8AC3E}">
        <p14:creationId xmlns:p14="http://schemas.microsoft.com/office/powerpoint/2010/main" val="3406439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err="1"/>
              <a:t>DříVe</a:t>
            </a:r>
            <a:r>
              <a:rPr lang="cs-CZ" dirty="0"/>
              <a:t> Vyslovené přání</a:t>
            </a:r>
            <a:br>
              <a:rPr lang="cs-CZ" dirty="0"/>
            </a:br>
            <a:r>
              <a:rPr lang="cs-CZ" dirty="0"/>
              <a:t>Cestování vůle časem</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dirty="0"/>
              <a:t>Co to je dříve vyslovené přání?</a:t>
            </a:r>
          </a:p>
          <a:p>
            <a:pPr marL="0" indent="0">
              <a:buNone/>
            </a:pPr>
            <a:r>
              <a:rPr lang="cs-CZ" dirty="0">
                <a:hlinkClick r:id="rId2"/>
              </a:rPr>
              <a:t>§ 36 odst. 1 ZZS</a:t>
            </a:r>
            <a:endParaRPr lang="cs-CZ" dirty="0"/>
          </a:p>
          <a:p>
            <a:pPr marL="0" indent="0">
              <a:buNone/>
            </a:pPr>
            <a:r>
              <a:rPr lang="cs-CZ" dirty="0"/>
              <a:t>Pacient může pro případ, kdy by se dostal do takového zdravotního stavu, ve kterém nebude schopen vyslovit souhlas nebo nesouhlas s poskytnutím zdravotních služeb a způsobem jejich poskytnutí, tento souhlas nebo nesouhlas předem vyslovit.</a:t>
            </a:r>
          </a:p>
          <a:p>
            <a:pPr marL="0" indent="0">
              <a:buNone/>
            </a:pPr>
            <a:r>
              <a:rPr lang="cs-CZ" b="1" dirty="0"/>
              <a:t>Může se jím být odmítnuta nedobrovolná hospitalizace? </a:t>
            </a:r>
            <a:r>
              <a:rPr lang="cs-CZ" dirty="0"/>
              <a:t>Ne</a:t>
            </a:r>
          </a:p>
          <a:p>
            <a:pPr marL="0" indent="0">
              <a:buNone/>
            </a:pPr>
            <a:r>
              <a:rPr lang="cs-CZ" b="1" dirty="0"/>
              <a:t>Musí být v respektováno při nedobrovolné léčbě? </a:t>
            </a:r>
            <a:r>
              <a:rPr lang="cs-CZ" dirty="0"/>
              <a:t>Odpověď není jistá, případ, kdy by psychiatrický pacient měl k dispozici dříve vyslovené přání sepsané prokazatelně v plné remisi, nebo před propuknutím onemocnění, se dle mých informací nevyskytl, je pak otázka výkladu zákona, zda by takové přání nebýt léčen mělo být respektováno.</a:t>
            </a:r>
          </a:p>
          <a:p>
            <a:endParaRPr lang="cs-CZ" dirty="0"/>
          </a:p>
        </p:txBody>
      </p:sp>
    </p:spTree>
    <p:extLst>
      <p:ext uri="{BB962C8B-B14F-4D97-AF65-F5344CB8AC3E}">
        <p14:creationId xmlns:p14="http://schemas.microsoft.com/office/powerpoint/2010/main" val="2966533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A07EA-0DB0-4F77-98ED-E8F50D61C3B4}"/>
              </a:ext>
            </a:extLst>
          </p:cNvPr>
          <p:cNvSpPr>
            <a:spLocks noGrp="1"/>
          </p:cNvSpPr>
          <p:nvPr>
            <p:ph type="ctrTitle"/>
          </p:nvPr>
        </p:nvSpPr>
        <p:spPr/>
        <p:txBody>
          <a:bodyPr>
            <a:normAutofit/>
          </a:bodyPr>
          <a:lstStyle/>
          <a:p>
            <a:r>
              <a:rPr lang="cs-CZ" dirty="0"/>
              <a:t>Nezletilý pacient</a:t>
            </a:r>
          </a:p>
        </p:txBody>
      </p:sp>
      <p:sp>
        <p:nvSpPr>
          <p:cNvPr id="3" name="Podnadpis 2">
            <a:extLst>
              <a:ext uri="{FF2B5EF4-FFF2-40B4-BE49-F238E27FC236}">
                <a16:creationId xmlns:a16="http://schemas.microsoft.com/office/drawing/2014/main" id="{9A29E4B0-40D1-4542-919A-9924BCF16F5C}"/>
              </a:ext>
            </a:extLst>
          </p:cNvPr>
          <p:cNvSpPr>
            <a:spLocks noGrp="1"/>
          </p:cNvSpPr>
          <p:nvPr>
            <p:ph type="subTitle" idx="1"/>
          </p:nvPr>
        </p:nvSpPr>
        <p:spPr/>
        <p:txBody>
          <a:bodyPr/>
          <a:lstStyle/>
          <a:p>
            <a:r>
              <a:rPr lang="cs-CZ" dirty="0"/>
              <a:t>23. 11. 2020</a:t>
            </a:r>
          </a:p>
        </p:txBody>
      </p:sp>
    </p:spTree>
    <p:extLst>
      <p:ext uri="{BB962C8B-B14F-4D97-AF65-F5344CB8AC3E}">
        <p14:creationId xmlns:p14="http://schemas.microsoft.com/office/powerpoint/2010/main" val="1684319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Nezletilý pacient - příklad</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fontScale="92500"/>
          </a:bodyPr>
          <a:lstStyle/>
          <a:p>
            <a:r>
              <a:rPr lang="cs-CZ" dirty="0"/>
              <a:t>Pracujete jako soukromý klinický psycholog. Do Vaší ordinace po předchozím objednání dorazí nový klient, z jeho kartičky pojištěnce, zjistíte, že mu/jí ještě nebylo 18 let, je mu/jí 17 let. Klient Vám sdělí, že nechce, aby jste kontaktovali jeho rodiče. V terapii chce klient řešit svůj strach z toho, že rodiče nepřijmou jeho/její </a:t>
            </a:r>
            <a:r>
              <a:rPr lang="cs-CZ" dirty="0" err="1"/>
              <a:t>coming</a:t>
            </a:r>
            <a:r>
              <a:rPr lang="cs-CZ" dirty="0"/>
              <a:t> </a:t>
            </a:r>
            <a:r>
              <a:rPr lang="cs-CZ" dirty="0" err="1"/>
              <a:t>out</a:t>
            </a:r>
            <a:r>
              <a:rPr lang="cs-CZ" dirty="0"/>
              <a:t>.</a:t>
            </a:r>
          </a:p>
          <a:p>
            <a:r>
              <a:rPr lang="cs-CZ" dirty="0"/>
              <a:t>https://forms.gle/GTAqNtKTz6Ybuie48</a:t>
            </a:r>
          </a:p>
          <a:p>
            <a:r>
              <a:rPr lang="cs-CZ" dirty="0"/>
              <a:t>- přijmete klienta do péče bez souhlasu rodičů?</a:t>
            </a:r>
          </a:p>
          <a:p>
            <a:r>
              <a:rPr lang="cs-CZ" dirty="0"/>
              <a:t>- budete rodiče o přijetí informovat, nebo klientovi slíbíte, že nic oznamovat nebudete?  </a:t>
            </a:r>
          </a:p>
          <a:p>
            <a:r>
              <a:rPr lang="cs-CZ" dirty="0"/>
              <a:t>- sdělíte rodičům klienta, že ho/ji máte v péči (našli Vaši vizitku v jeho/jejích věcech, mají strach, protože se chová jinak)</a:t>
            </a:r>
          </a:p>
          <a:p>
            <a:r>
              <a:rPr lang="cs-CZ" dirty="0"/>
              <a:t>- ukončíte péči o klienta, když Vám rodiče řeknou, že si nepřejí, aby za Vámi docházel?</a:t>
            </a:r>
          </a:p>
          <a:p>
            <a:endParaRPr lang="cs-CZ" dirty="0"/>
          </a:p>
        </p:txBody>
      </p:sp>
    </p:spTree>
    <p:extLst>
      <p:ext uri="{BB962C8B-B14F-4D97-AF65-F5344CB8AC3E}">
        <p14:creationId xmlns:p14="http://schemas.microsoft.com/office/powerpoint/2010/main" val="1489358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normAutofit fontScale="90000"/>
          </a:bodyPr>
          <a:lstStyle/>
          <a:p>
            <a:r>
              <a:rPr lang="cs-CZ" dirty="0"/>
              <a:t>Nezletilý pacient – Mohu Nezletilého Přijmout na základě jeho souhlasu, nebo potřebuji souhlas rodičů?</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fontScale="92500" lnSpcReduction="10000"/>
          </a:bodyPr>
          <a:lstStyle/>
          <a:p>
            <a:pPr marL="0" indent="0" algn="just">
              <a:buNone/>
            </a:pPr>
            <a:r>
              <a:rPr lang="cs-CZ" dirty="0"/>
              <a:t>§ 892 odst. 1) </a:t>
            </a:r>
            <a:r>
              <a:rPr lang="cs-CZ" i="1" dirty="0"/>
              <a:t>„Rodiče mají povinnost a právo zastupovat dítě při právních jednáních, ke kterým není právně způsobilé“</a:t>
            </a:r>
          </a:p>
          <a:p>
            <a:pPr marL="0" indent="0">
              <a:buNone/>
            </a:pPr>
            <a:r>
              <a:rPr lang="cs-CZ" dirty="0"/>
              <a:t>§ 31 NOZ </a:t>
            </a:r>
            <a:r>
              <a:rPr lang="cs-CZ" i="1" dirty="0"/>
              <a:t>„Má se za to, že každý nezletilý, který nenabyl plné svéprávnosti, je způsobilý k právním jednáním co do povahy přiměřeným rozumové a volní vyspělosti nezletilých jeho věku.“</a:t>
            </a:r>
          </a:p>
          <a:p>
            <a:pPr marL="0" indent="0">
              <a:buNone/>
            </a:pPr>
            <a:r>
              <a:rPr lang="cs-CZ" dirty="0"/>
              <a:t>§ 95 NOZ </a:t>
            </a:r>
            <a:r>
              <a:rPr lang="cs-CZ" i="1" dirty="0"/>
              <a:t>„Nezletilý, který není plně svéprávný, může v obvyklých záležitostech udělit souhlas k zákroku na svém těle také sám, je-li to přiměřené rozumové a volní vyspělosti nezletilých jeho věku a jedná-li se o zákrok nezanechávající trvalé nebo závažné následky.“</a:t>
            </a:r>
          </a:p>
          <a:p>
            <a:pPr marL="0" indent="0">
              <a:buNone/>
            </a:pPr>
            <a:r>
              <a:rPr lang="cs-CZ" dirty="0"/>
              <a:t>Mimo zdravotní služby, je to jednoduší – bude to závazkový v oblasti péče o zdraví § 2636 OZ nebo </a:t>
            </a:r>
            <a:r>
              <a:rPr lang="cs-CZ" dirty="0" err="1"/>
              <a:t>nebo</a:t>
            </a:r>
            <a:r>
              <a:rPr lang="cs-CZ" dirty="0"/>
              <a:t> nepojmenovaný závazkový vztah, a bude záležet na posouzení rozumové a volní vyspělosti nezletilého jednat samostatně.</a:t>
            </a:r>
          </a:p>
          <a:p>
            <a:pPr marL="0" indent="0">
              <a:buNone/>
            </a:pPr>
            <a:r>
              <a:rPr lang="cs-CZ" b="1" dirty="0"/>
              <a:t>Není potřeba čekat do 18, ale individuálně posoudit, zda je nezletilý dostatečně vyspělý k udělení souhlasu.</a:t>
            </a:r>
          </a:p>
          <a:p>
            <a:endParaRPr lang="cs-CZ" dirty="0"/>
          </a:p>
        </p:txBody>
      </p:sp>
    </p:spTree>
    <p:extLst>
      <p:ext uri="{BB962C8B-B14F-4D97-AF65-F5344CB8AC3E}">
        <p14:creationId xmlns:p14="http://schemas.microsoft.com/office/powerpoint/2010/main" val="1512344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normAutofit/>
          </a:bodyPr>
          <a:lstStyle/>
          <a:p>
            <a:r>
              <a:rPr lang="cs-CZ" dirty="0"/>
              <a:t>Nezletilý pacient – Musím rodiče informovat o převzetí pacienta do péče?</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b="0" i="0" dirty="0">
                <a:solidFill>
                  <a:srgbClr val="000000"/>
                </a:solidFill>
                <a:effectLst/>
                <a:latin typeface="Arial" panose="020B0604020202020204" pitchFamily="34" charset="0"/>
              </a:rPr>
              <a:t>§ 35 odst. 1 zákona o zdravotních službách </a:t>
            </a:r>
            <a:r>
              <a:rPr lang="cs-CZ" b="0" i="1" dirty="0">
                <a:solidFill>
                  <a:srgbClr val="000000"/>
                </a:solidFill>
                <a:effectLst/>
                <a:latin typeface="Arial" panose="020B0604020202020204" pitchFamily="34" charset="0"/>
              </a:rPr>
              <a:t>„Jde-li o nezletilého pacienta nebo pacienta s omezenou svéprávností, právo na informace o zdravotním stavu a právo klást otázky náleží zákonnému zástupci nebo opatrovníkovi pacienta a pacientovi, je-li k takovému úkonu přiměřeně rozumově a volně vyspělý.“</a:t>
            </a:r>
            <a:endParaRPr lang="cs-CZ" i="1" dirty="0"/>
          </a:p>
          <a:p>
            <a:r>
              <a:rPr lang="cs-CZ" b="1" dirty="0"/>
              <a:t>Mám za to, že není nutné informovat rodiče pacienta schopného udělit souhlas samostatně o pacienta do péče.</a:t>
            </a:r>
          </a:p>
          <a:p>
            <a:endParaRPr lang="cs-CZ" dirty="0"/>
          </a:p>
        </p:txBody>
      </p:sp>
    </p:spTree>
    <p:extLst>
      <p:ext uri="{BB962C8B-B14F-4D97-AF65-F5344CB8AC3E}">
        <p14:creationId xmlns:p14="http://schemas.microsoft.com/office/powerpoint/2010/main" val="542518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Co Musím Sdělit rodičům nezletilého pacienta? Kteří se ptají?</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fontScale="77500" lnSpcReduction="20000"/>
          </a:bodyPr>
          <a:lstStyle/>
          <a:p>
            <a:r>
              <a:rPr lang="cs-CZ" b="0" i="0" dirty="0">
                <a:solidFill>
                  <a:srgbClr val="000000"/>
                </a:solidFill>
                <a:effectLst/>
                <a:latin typeface="Arial" panose="020B0604020202020204" pitchFamily="34" charset="0"/>
              </a:rPr>
              <a:t>Rodičovská odpovědnost zahrnuje povinnosti a práva rodičů, která spočívají v péči o dítě, zahrnující zejména péči o jeho zdraví, jeho tělesný, citový, rozumový a mravní vývoj, v ochraně dítěte.</a:t>
            </a:r>
          </a:p>
          <a:p>
            <a:r>
              <a:rPr lang="cs-CZ" b="0" i="0" dirty="0">
                <a:solidFill>
                  <a:srgbClr val="000000"/>
                </a:solidFill>
                <a:effectLst/>
                <a:latin typeface="Arial" panose="020B0604020202020204" pitchFamily="34" charset="0"/>
              </a:rPr>
              <a:t>(§ 858 občanského zákoníku)</a:t>
            </a:r>
          </a:p>
          <a:p>
            <a:r>
              <a:rPr lang="cs-CZ" b="0" i="0" dirty="0">
                <a:solidFill>
                  <a:srgbClr val="000000"/>
                </a:solidFill>
                <a:effectLst/>
                <a:latin typeface="Arial" panose="020B0604020202020204" pitchFamily="34" charset="0"/>
              </a:rPr>
              <a:t>Jde-li o nezletilého pacienta nebo pacienta s omezenou svéprávností, právo na informace o zdravotním stavu a právo klást otázky náleží zákonnému zástupci nebo opatrovníkovi pacienta a pacientovi, je-li k takovému úkonu přiměřeně rozumově a volně vyspělý.</a:t>
            </a:r>
          </a:p>
          <a:p>
            <a:r>
              <a:rPr lang="cs-CZ" dirty="0">
                <a:solidFill>
                  <a:srgbClr val="000000"/>
                </a:solidFill>
                <a:latin typeface="Arial" panose="020B0604020202020204" pitchFamily="34" charset="0"/>
              </a:rPr>
              <a:t>(§ 35 odst. 5 zákona o zdravotních službách)</a:t>
            </a:r>
          </a:p>
          <a:p>
            <a:r>
              <a:rPr lang="cs-CZ" dirty="0">
                <a:solidFill>
                  <a:srgbClr val="000000"/>
                </a:solidFill>
                <a:latin typeface="Arial" panose="020B0604020202020204" pitchFamily="34" charset="0"/>
              </a:rPr>
              <a:t>Do zdravotnické dokumentace vedené o pacientovi mohou v přítomnosti zaměstnance pověřeného poskytovatelem nahlížet, pořizovat si její výpisy nebo kopie pacient, zákonný zástupce nebo opatrovník pacienta</a:t>
            </a:r>
          </a:p>
          <a:p>
            <a:r>
              <a:rPr lang="cs-CZ" dirty="0">
                <a:solidFill>
                  <a:srgbClr val="000000"/>
                </a:solidFill>
                <a:latin typeface="Arial" panose="020B0604020202020204" pitchFamily="34" charset="0"/>
              </a:rPr>
              <a:t>(§ 65 odst. 1 písm. a) zákona o zdravotních službách)</a:t>
            </a:r>
          </a:p>
          <a:p>
            <a:r>
              <a:rPr lang="cs-CZ" b="1" dirty="0">
                <a:solidFill>
                  <a:srgbClr val="000000"/>
                </a:solidFill>
                <a:latin typeface="Arial" panose="020B0604020202020204" pitchFamily="34" charset="0"/>
              </a:rPr>
              <a:t>Pokud se rodiče aktivně zajímají, mám za to, že jim mají být sděleny informace o jejich dítěti, i v případě, že dítě je způsobilé dát souhlas s poskytováním zdravotních služeb samostatně.</a:t>
            </a:r>
          </a:p>
          <a:p>
            <a:endParaRPr lang="cs-CZ" dirty="0">
              <a:solidFill>
                <a:srgbClr val="000000"/>
              </a:solidFill>
              <a:latin typeface="Arial" panose="020B0604020202020204" pitchFamily="34" charset="0"/>
            </a:endParaRPr>
          </a:p>
        </p:txBody>
      </p:sp>
    </p:spTree>
    <p:extLst>
      <p:ext uri="{BB962C8B-B14F-4D97-AF65-F5344CB8AC3E}">
        <p14:creationId xmlns:p14="http://schemas.microsoft.com/office/powerpoint/2010/main" val="1090656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Co Musím Sdělit rodičům nezletilého pacienta?</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dirty="0">
                <a:solidFill>
                  <a:srgbClr val="000000"/>
                </a:solidFill>
                <a:latin typeface="Arial" panose="020B0604020202020204" pitchFamily="34" charset="0"/>
              </a:rPr>
              <a:t>Musím “udat“ pacienta rodiči, o němž pacient říká, že mu rodič ubližuje?</a:t>
            </a:r>
          </a:p>
          <a:p>
            <a:r>
              <a:rPr lang="cs-CZ" b="0" i="0" dirty="0">
                <a:solidFill>
                  <a:srgbClr val="000000"/>
                </a:solidFill>
                <a:effectLst/>
                <a:latin typeface="Arial" panose="020B0604020202020204" pitchFamily="34" charset="0"/>
              </a:rPr>
              <a:t>§ 32 odst. 3) zákona o zdravotních službách</a:t>
            </a:r>
          </a:p>
          <a:p>
            <a:r>
              <a:rPr lang="cs-CZ" b="0" i="0" dirty="0">
                <a:solidFill>
                  <a:srgbClr val="000000"/>
                </a:solidFill>
                <a:effectLst/>
                <a:latin typeface="Arial" panose="020B0604020202020204" pitchFamily="34" charset="0"/>
              </a:rPr>
              <a:t>Poskytovatel může v nezbytném rozsahu zadržet informaci o zdravotním stavu nezletilého pacienta jeho zákonnému zástupci, pěstounovi nebo jiné pečující osobě v případě podezření, že se tato osoba podílí na zneužívání nebo týrání nebo ohrožování zdravého vývoje tohoto nezletilého pacienta, lze-li předpokládat, že poskytnutím této informace by mohlo dojít k ohrožení pacienta. Obdobně se postupuje, jde-li o pacienta s omezenou svéprávností.</a:t>
            </a:r>
            <a:endParaRPr lang="cs-CZ" dirty="0"/>
          </a:p>
        </p:txBody>
      </p:sp>
    </p:spTree>
    <p:extLst>
      <p:ext uri="{BB962C8B-B14F-4D97-AF65-F5344CB8AC3E}">
        <p14:creationId xmlns:p14="http://schemas.microsoft.com/office/powerpoint/2010/main" val="3542247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Co Musím Sdělit rodičům nezletilého pacienta?</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dirty="0">
                <a:solidFill>
                  <a:srgbClr val="000000"/>
                </a:solidFill>
                <a:latin typeface="Arial" panose="020B0604020202020204" pitchFamily="34" charset="0"/>
              </a:rPr>
              <a:t>Musím “udat“ pacienta rodiči, o němž pacient říká, že mu rodič ubližuje?</a:t>
            </a:r>
          </a:p>
          <a:p>
            <a:r>
              <a:rPr lang="cs-CZ" b="0" i="0" dirty="0">
                <a:solidFill>
                  <a:srgbClr val="000000"/>
                </a:solidFill>
                <a:effectLst/>
                <a:latin typeface="Arial" panose="020B0604020202020204" pitchFamily="34" charset="0"/>
              </a:rPr>
              <a:t>§ 32 odst. 3) zákona o zdravotních službách</a:t>
            </a:r>
          </a:p>
          <a:p>
            <a:r>
              <a:rPr lang="cs-CZ" b="0" i="0" dirty="0">
                <a:solidFill>
                  <a:srgbClr val="000000"/>
                </a:solidFill>
                <a:effectLst/>
                <a:latin typeface="Arial" panose="020B0604020202020204" pitchFamily="34" charset="0"/>
              </a:rPr>
              <a:t>Poskytovatel může v nezbytném rozsahu zadržet informaci o zdravotním stavu nezletilého pacienta jeho zákonnému zástupci, pěstounovi nebo jiné pečující osobě v případě podezření, že se tato osoba podílí na zneužívání nebo týrání nebo ohrožování zdravého vývoje tohoto nezletilého pacienta, lze-li předpokládat, že poskytnutím této informace by mohlo dojít k ohrožení pacienta. Obdobně se postupuje, jde-li o pacienta s omezenou svéprávností.</a:t>
            </a:r>
            <a:endParaRPr lang="cs-CZ" dirty="0"/>
          </a:p>
        </p:txBody>
      </p:sp>
    </p:spTree>
    <p:extLst>
      <p:ext uri="{BB962C8B-B14F-4D97-AF65-F5344CB8AC3E}">
        <p14:creationId xmlns:p14="http://schemas.microsoft.com/office/powerpoint/2010/main" val="3742270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normAutofit fontScale="90000"/>
          </a:bodyPr>
          <a:lstStyle/>
          <a:p>
            <a:r>
              <a:rPr lang="cs-CZ" dirty="0"/>
              <a:t>Co Musím Sdělit rodičům nezletilého pacienta? Pokud to jde, vyjasněte si to předem.</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dirty="0">
                <a:solidFill>
                  <a:srgbClr val="000000"/>
                </a:solidFill>
                <a:latin typeface="Arial" panose="020B0604020202020204" pitchFamily="34" charset="0"/>
              </a:rPr>
              <a:t>Smlouva s rodičem o tom, co sdělím nebo nesdělím?</a:t>
            </a:r>
          </a:p>
          <a:p>
            <a:r>
              <a:rPr lang="cs-CZ" b="0" i="0" dirty="0">
                <a:solidFill>
                  <a:srgbClr val="000000"/>
                </a:solidFill>
                <a:effectLst/>
                <a:latin typeface="Arial" panose="020B0604020202020204" pitchFamily="34" charset="0"/>
              </a:rPr>
              <a:t>§ 32 odst. 1) zákona o zdravotních službách</a:t>
            </a:r>
          </a:p>
          <a:p>
            <a:r>
              <a:rPr lang="cs-CZ" b="0" i="0" dirty="0">
                <a:solidFill>
                  <a:srgbClr val="000000"/>
                </a:solidFill>
                <a:effectLst/>
                <a:latin typeface="Arial" panose="020B0604020202020204" pitchFamily="34" charset="0"/>
              </a:rPr>
              <a:t>Záznam o vzdání se podání informace o zdravotním stavu a určení osoby, které má být informace o zdravotním stavu podána, je součástí zdravotnické dokumentace vedené o pacientovi; záznam podepíše pacient a zdravotnický pracovník. K vzdání se podání informace o zdravotním stavu se nepřihlíží, jde-li o informaci, že pacient trpí infekční nemocí nebo jinou nemocí, v souvislosti s níž může ohrozit zdraví nebo život jiných osob.</a:t>
            </a:r>
            <a:endParaRPr lang="cs-CZ" dirty="0"/>
          </a:p>
        </p:txBody>
      </p:sp>
    </p:spTree>
    <p:extLst>
      <p:ext uri="{BB962C8B-B14F-4D97-AF65-F5344CB8AC3E}">
        <p14:creationId xmlns:p14="http://schemas.microsoft.com/office/powerpoint/2010/main" val="2962190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lstStyle/>
          <a:p>
            <a:r>
              <a:rPr lang="cs-CZ" dirty="0"/>
              <a:t>Co Musím Sdělit rodičům – odbočka ke školní psychologii</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pPr algn="just"/>
            <a:r>
              <a:rPr lang="cs-CZ" b="0" i="0" dirty="0">
                <a:solidFill>
                  <a:srgbClr val="000000"/>
                </a:solidFill>
                <a:effectLst/>
                <a:latin typeface="Arial" panose="020B0604020202020204" pitchFamily="34" charset="0"/>
              </a:rPr>
              <a:t>Pedagogický pracovník je povinen</a:t>
            </a:r>
            <a:endParaRPr lang="cs-CZ" b="1" i="0" dirty="0">
              <a:solidFill>
                <a:srgbClr val="000000"/>
              </a:solidFill>
              <a:effectLst/>
              <a:latin typeface="Arial" panose="020B0604020202020204" pitchFamily="34" charset="0"/>
            </a:endParaRPr>
          </a:p>
          <a:p>
            <a:pPr algn="just"/>
            <a:r>
              <a:rPr lang="cs-CZ" b="1" i="0" dirty="0">
                <a:solidFill>
                  <a:srgbClr val="000000"/>
                </a:solidFill>
                <a:effectLst/>
                <a:latin typeface="Arial" panose="020B0604020202020204" pitchFamily="34" charset="0"/>
              </a:rPr>
              <a:t>e)</a:t>
            </a:r>
            <a:r>
              <a:rPr lang="cs-CZ" b="0" i="0" dirty="0">
                <a:solidFill>
                  <a:srgbClr val="000000"/>
                </a:solidFill>
                <a:effectLst/>
                <a:latin typeface="Arial" panose="020B0604020202020204" pitchFamily="34" charset="0"/>
              </a:rPr>
              <a:t> zachovávat mlčenlivost a chránit před zneužitím osobní údaje, informace o zdravotním stavu dětí, žáků a studentů a výsledky poradenské pomoci školského poradenského zařízení a školního poradenského pracoviště, s nimiž přišel do styku,</a:t>
            </a:r>
          </a:p>
          <a:p>
            <a:pPr algn="just"/>
            <a:r>
              <a:rPr lang="cs-CZ" b="1" i="0" dirty="0">
                <a:solidFill>
                  <a:srgbClr val="000000"/>
                </a:solidFill>
                <a:effectLst/>
                <a:latin typeface="Arial" panose="020B0604020202020204" pitchFamily="34" charset="0"/>
              </a:rPr>
              <a:t>f)</a:t>
            </a:r>
            <a:r>
              <a:rPr lang="cs-CZ" b="0" i="0" dirty="0">
                <a:solidFill>
                  <a:srgbClr val="000000"/>
                </a:solidFill>
                <a:effectLst/>
                <a:latin typeface="Arial" panose="020B0604020202020204" pitchFamily="34" charset="0"/>
              </a:rPr>
              <a:t> poskytovat dítěti, žáku, studentovi nebo zákonnému zástupci nezletilého dítěte nebo žáka informace spojené s výchovou a vzděláváním.</a:t>
            </a:r>
            <a:endParaRPr lang="cs-CZ" dirty="0">
              <a:solidFill>
                <a:srgbClr val="000000"/>
              </a:solidFill>
              <a:latin typeface="Arial" panose="020B0604020202020204" pitchFamily="34" charset="0"/>
            </a:endParaRPr>
          </a:p>
          <a:p>
            <a:pPr marL="0" indent="0">
              <a:buNone/>
            </a:pPr>
            <a:r>
              <a:rPr lang="cs-CZ" b="1" dirty="0">
                <a:solidFill>
                  <a:srgbClr val="000000"/>
                </a:solidFill>
                <a:latin typeface="Arial" panose="020B0604020202020204" pitchFamily="34" charset="0"/>
              </a:rPr>
              <a:t>Je školní psycholog pedagogický pracovník? ANO</a:t>
            </a:r>
          </a:p>
          <a:p>
            <a:pPr marL="0" indent="0">
              <a:buNone/>
            </a:pPr>
            <a:r>
              <a:rPr lang="cs-CZ" dirty="0">
                <a:solidFill>
                  <a:srgbClr val="000000"/>
                </a:solidFill>
                <a:latin typeface="Arial" panose="020B0604020202020204" pitchFamily="34" charset="0"/>
              </a:rPr>
              <a:t>Zákon č. 563/2004 Sb. - Zákon o pedagogických pracovnících a o změně některých zákonů.</a:t>
            </a:r>
          </a:p>
        </p:txBody>
      </p:sp>
    </p:spTree>
    <p:extLst>
      <p:ext uri="{BB962C8B-B14F-4D97-AF65-F5344CB8AC3E}">
        <p14:creationId xmlns:p14="http://schemas.microsoft.com/office/powerpoint/2010/main" val="1950776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F9765-44A0-4938-92F9-98B18A161D44}"/>
              </a:ext>
            </a:extLst>
          </p:cNvPr>
          <p:cNvSpPr>
            <a:spLocks noGrp="1"/>
          </p:cNvSpPr>
          <p:nvPr>
            <p:ph type="title"/>
          </p:nvPr>
        </p:nvSpPr>
        <p:spPr/>
        <p:txBody>
          <a:bodyPr/>
          <a:lstStyle/>
          <a:p>
            <a:r>
              <a:rPr lang="cs-CZ" dirty="0"/>
              <a:t>Shrnutí předchozích seminářů</a:t>
            </a:r>
          </a:p>
        </p:txBody>
      </p:sp>
      <p:sp>
        <p:nvSpPr>
          <p:cNvPr id="3" name="Zástupný obsah 2">
            <a:extLst>
              <a:ext uri="{FF2B5EF4-FFF2-40B4-BE49-F238E27FC236}">
                <a16:creationId xmlns:a16="http://schemas.microsoft.com/office/drawing/2014/main" id="{28870160-0FB1-4373-B5D5-59AEF560C6CD}"/>
              </a:ext>
            </a:extLst>
          </p:cNvPr>
          <p:cNvSpPr>
            <a:spLocks noGrp="1"/>
          </p:cNvSpPr>
          <p:nvPr>
            <p:ph idx="1"/>
          </p:nvPr>
        </p:nvSpPr>
        <p:spPr>
          <a:xfrm>
            <a:off x="1024128" y="2334638"/>
            <a:ext cx="9720073" cy="4023360"/>
          </a:xfrm>
        </p:spPr>
        <p:txBody>
          <a:bodyPr>
            <a:normAutofit fontScale="70000" lnSpcReduction="20000"/>
          </a:bodyPr>
          <a:lstStyle/>
          <a:p>
            <a:pPr marL="0" indent="0">
              <a:buNone/>
            </a:pPr>
            <a:r>
              <a:rPr lang="cs-CZ" sz="2800" b="1" dirty="0"/>
              <a:t>Oznamovací povinnost </a:t>
            </a:r>
          </a:p>
          <a:p>
            <a:pPr>
              <a:buFont typeface="Wingdings" panose="05000000000000000000" pitchFamily="2" charset="2"/>
              <a:buChar char="§"/>
            </a:pPr>
            <a:r>
              <a:rPr lang="cs-CZ" sz="2800" dirty="0"/>
              <a:t>Znát právní úpravu, která na Vás dopadá</a:t>
            </a:r>
          </a:p>
          <a:p>
            <a:pPr>
              <a:buFont typeface="Wingdings" panose="05000000000000000000" pitchFamily="2" charset="2"/>
              <a:buChar char="§"/>
            </a:pPr>
            <a:r>
              <a:rPr lang="cs-CZ" sz="2800" dirty="0"/>
              <a:t> Pečlivě vést dokumentaci, aby bylo zřejmé, že postupuje v souladu s touto úpravou</a:t>
            </a:r>
          </a:p>
          <a:p>
            <a:pPr>
              <a:buFont typeface="Wingdings" panose="05000000000000000000" pitchFamily="2" charset="2"/>
              <a:buChar char="§"/>
            </a:pPr>
            <a:r>
              <a:rPr lang="cs-CZ" sz="2800" dirty="0"/>
              <a:t> Nejasné případy konzultovat v rámci supervize</a:t>
            </a:r>
          </a:p>
          <a:p>
            <a:pPr marL="0" indent="0">
              <a:buNone/>
            </a:pPr>
            <a:r>
              <a:rPr lang="cs-CZ" sz="2800" b="1" dirty="0"/>
              <a:t>Hospitalizace bez souhlasu</a:t>
            </a:r>
          </a:p>
          <a:p>
            <a:pPr marL="514350" lvl="0" indent="-514350">
              <a:buFont typeface="+mj-lt"/>
              <a:buAutoNum type="arabicPeriod"/>
            </a:pPr>
            <a:r>
              <a:rPr lang="cs-CZ" sz="2800" dirty="0"/>
              <a:t>Jeví osoba známky duševní poruchy nebo jí trpí nebo je pod vlivem návykové látky?</a:t>
            </a:r>
          </a:p>
          <a:p>
            <a:pPr marL="514350" lvl="0" indent="-514350">
              <a:buFont typeface="+mj-lt"/>
              <a:buAutoNum type="arabicPeriod"/>
            </a:pPr>
            <a:r>
              <a:rPr lang="cs-CZ" sz="2800" dirty="0"/>
              <a:t>Ohrožuje tato osoba sebe nebo své okolí?</a:t>
            </a:r>
          </a:p>
          <a:p>
            <a:pPr marL="514350" lvl="0" indent="-514350">
              <a:buFont typeface="+mj-lt"/>
              <a:buAutoNum type="arabicPeriod"/>
            </a:pPr>
            <a:r>
              <a:rPr lang="cs-CZ" sz="2800" dirty="0"/>
              <a:t>Je toto ohrožení závažné?</a:t>
            </a:r>
          </a:p>
          <a:p>
            <a:pPr marL="514350" lvl="0" indent="-514350">
              <a:buFont typeface="+mj-lt"/>
              <a:buAutoNum type="arabicPeriod"/>
            </a:pPr>
            <a:r>
              <a:rPr lang="cs-CZ" sz="2800" dirty="0"/>
              <a:t>Je toto ohrožení bezprostřední?</a:t>
            </a:r>
          </a:p>
          <a:p>
            <a:pPr marL="514350" lvl="0" indent="-514350">
              <a:buFont typeface="+mj-lt"/>
              <a:buAutoNum type="arabicPeriod"/>
            </a:pPr>
            <a:r>
              <a:rPr lang="cs-CZ" sz="2800" dirty="0"/>
              <a:t>Je pravdou, že toto ohrožení nelze odvrátit jinak?</a:t>
            </a:r>
          </a:p>
          <a:p>
            <a:pPr>
              <a:buFont typeface="Wingdings" panose="05000000000000000000" pitchFamily="2" charset="2"/>
              <a:buChar char="§"/>
            </a:pPr>
            <a:endParaRPr lang="cs-CZ" sz="2800" dirty="0"/>
          </a:p>
          <a:p>
            <a:endParaRPr lang="cs-CZ" sz="3200" dirty="0"/>
          </a:p>
        </p:txBody>
      </p:sp>
    </p:spTree>
    <p:extLst>
      <p:ext uri="{BB962C8B-B14F-4D97-AF65-F5344CB8AC3E}">
        <p14:creationId xmlns:p14="http://schemas.microsoft.com/office/powerpoint/2010/main" val="2342086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ADB87E-520F-4096-8E34-0C7825458451}"/>
              </a:ext>
            </a:extLst>
          </p:cNvPr>
          <p:cNvSpPr>
            <a:spLocks noGrp="1"/>
          </p:cNvSpPr>
          <p:nvPr>
            <p:ph type="title"/>
          </p:nvPr>
        </p:nvSpPr>
        <p:spPr/>
        <p:txBody>
          <a:bodyPr>
            <a:normAutofit/>
          </a:bodyPr>
          <a:lstStyle/>
          <a:p>
            <a:r>
              <a:rPr lang="cs-CZ" dirty="0"/>
              <a:t>Ukončení péče na přání rodičů.</a:t>
            </a:r>
          </a:p>
        </p:txBody>
      </p:sp>
      <p:sp>
        <p:nvSpPr>
          <p:cNvPr id="3" name="Zástupný obsah 2">
            <a:extLst>
              <a:ext uri="{FF2B5EF4-FFF2-40B4-BE49-F238E27FC236}">
                <a16:creationId xmlns:a16="http://schemas.microsoft.com/office/drawing/2014/main" id="{3DFBF064-BA02-4CB6-A135-1F7D5B1D84DE}"/>
              </a:ext>
            </a:extLst>
          </p:cNvPr>
          <p:cNvSpPr>
            <a:spLocks noGrp="1"/>
          </p:cNvSpPr>
          <p:nvPr>
            <p:ph idx="1"/>
          </p:nvPr>
        </p:nvSpPr>
        <p:spPr/>
        <p:txBody>
          <a:bodyPr>
            <a:normAutofit/>
          </a:bodyPr>
          <a:lstStyle/>
          <a:p>
            <a:r>
              <a:rPr lang="cs-CZ" b="0" i="0" dirty="0">
                <a:solidFill>
                  <a:srgbClr val="000000"/>
                </a:solidFill>
                <a:effectLst/>
                <a:latin typeface="Arial" panose="020B0604020202020204" pitchFamily="34" charset="0"/>
              </a:rPr>
              <a:t>§ 437 odst</a:t>
            </a:r>
            <a:r>
              <a:rPr lang="cs-CZ" dirty="0">
                <a:solidFill>
                  <a:srgbClr val="000000"/>
                </a:solidFill>
                <a:latin typeface="Arial" panose="020B0604020202020204" pitchFamily="34" charset="0"/>
              </a:rPr>
              <a:t>.</a:t>
            </a:r>
            <a:r>
              <a:rPr lang="cs-CZ" b="0" i="0" dirty="0">
                <a:solidFill>
                  <a:srgbClr val="000000"/>
                </a:solidFill>
                <a:effectLst/>
                <a:latin typeface="Arial" panose="020B0604020202020204" pitchFamily="34" charset="0"/>
              </a:rPr>
              <a:t> 1 NOZ „Zastoupit jiného nemůže ten, jehož zájmy jsou v rozporu se zájmy zastoupeného …“</a:t>
            </a:r>
            <a:endParaRPr lang="cs-CZ" i="0" dirty="0">
              <a:solidFill>
                <a:srgbClr val="000000"/>
              </a:solidFill>
              <a:effectLst/>
              <a:latin typeface="Arial" panose="020B0604020202020204" pitchFamily="34" charset="0"/>
            </a:endParaRPr>
          </a:p>
          <a:p>
            <a:r>
              <a:rPr lang="cs-CZ" i="0" dirty="0">
                <a:solidFill>
                  <a:srgbClr val="000000"/>
                </a:solidFill>
                <a:effectLst/>
                <a:latin typeface="Arial" panose="020B0604020202020204" pitchFamily="34" charset="0"/>
              </a:rPr>
              <a:t>§ 892 odst. 3 NOZ </a:t>
            </a:r>
            <a:r>
              <a:rPr lang="cs-CZ" i="1" dirty="0">
                <a:solidFill>
                  <a:srgbClr val="000000"/>
                </a:solidFill>
                <a:effectLst/>
                <a:latin typeface="Arial" panose="020B0604020202020204" pitchFamily="34" charset="0"/>
              </a:rPr>
              <a:t>„</a:t>
            </a:r>
            <a:r>
              <a:rPr lang="cs-CZ" b="0" i="1" dirty="0">
                <a:solidFill>
                  <a:srgbClr val="000000"/>
                </a:solidFill>
                <a:effectLst/>
                <a:latin typeface="Arial" panose="020B0604020202020204" pitchFamily="34" charset="0"/>
              </a:rPr>
              <a:t>Rodič nemůže dítě zastoupit, jestliže by mohlo dojít ke střetu zájmů mezi ním a dítětem nebo mezi dětmi týchž rodičů. V takovém případě jmenuje soud dítěti opatrovníka.“</a:t>
            </a:r>
          </a:p>
          <a:p>
            <a:pPr marL="0" indent="0">
              <a:buNone/>
            </a:pPr>
            <a:endParaRPr lang="cs-CZ" i="1" dirty="0">
              <a:solidFill>
                <a:srgbClr val="000000"/>
              </a:solidFill>
              <a:latin typeface="Arial" panose="020B0604020202020204" pitchFamily="34" charset="0"/>
            </a:endParaRPr>
          </a:p>
          <a:p>
            <a:pPr marL="0" indent="0">
              <a:buNone/>
            </a:pPr>
            <a:r>
              <a:rPr lang="cs-CZ" b="1" dirty="0">
                <a:solidFill>
                  <a:srgbClr val="000000"/>
                </a:solidFill>
                <a:effectLst/>
                <a:latin typeface="Arial" panose="020B0604020202020204" pitchFamily="34" charset="0"/>
              </a:rPr>
              <a:t>Pokud nezletilý b</a:t>
            </a:r>
            <a:r>
              <a:rPr lang="cs-CZ" b="1" dirty="0">
                <a:solidFill>
                  <a:srgbClr val="000000"/>
                </a:solidFill>
                <a:latin typeface="Arial" panose="020B0604020202020204" pitchFamily="34" charset="0"/>
              </a:rPr>
              <a:t>yl způsobilý vyslovit souhlas s poskytováním péče a přeje si její pokračování, tak na žádost rodičů nemá být péče ukončena, mají se obrátit na soud, aby jejich rozpor vyřešil.</a:t>
            </a:r>
            <a:endParaRPr lang="cs-CZ" b="1" dirty="0">
              <a:solidFill>
                <a:srgbClr val="000000"/>
              </a:solidFill>
              <a:effectLst/>
              <a:latin typeface="Arial" panose="020B0604020202020204" pitchFamily="34" charset="0"/>
            </a:endParaRPr>
          </a:p>
          <a:p>
            <a:endParaRPr lang="cs-CZ" dirty="0"/>
          </a:p>
        </p:txBody>
      </p:sp>
    </p:spTree>
    <p:extLst>
      <p:ext uri="{BB962C8B-B14F-4D97-AF65-F5344CB8AC3E}">
        <p14:creationId xmlns:p14="http://schemas.microsoft.com/office/powerpoint/2010/main" val="223325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F9765-44A0-4938-92F9-98B18A161D44}"/>
              </a:ext>
            </a:extLst>
          </p:cNvPr>
          <p:cNvSpPr>
            <a:spLocks noGrp="1"/>
          </p:cNvSpPr>
          <p:nvPr>
            <p:ph type="title"/>
          </p:nvPr>
        </p:nvSpPr>
        <p:spPr/>
        <p:txBody>
          <a:bodyPr/>
          <a:lstStyle/>
          <a:p>
            <a:r>
              <a:rPr lang="cs-CZ" dirty="0"/>
              <a:t>Svéprávnost</a:t>
            </a:r>
          </a:p>
        </p:txBody>
      </p:sp>
      <p:sp>
        <p:nvSpPr>
          <p:cNvPr id="3" name="Zástupný obsah 2">
            <a:extLst>
              <a:ext uri="{FF2B5EF4-FFF2-40B4-BE49-F238E27FC236}">
                <a16:creationId xmlns:a16="http://schemas.microsoft.com/office/drawing/2014/main" id="{28870160-0FB1-4373-B5D5-59AEF560C6CD}"/>
              </a:ext>
            </a:extLst>
          </p:cNvPr>
          <p:cNvSpPr>
            <a:spLocks noGrp="1"/>
          </p:cNvSpPr>
          <p:nvPr>
            <p:ph idx="1"/>
          </p:nvPr>
        </p:nvSpPr>
        <p:spPr>
          <a:xfrm>
            <a:off x="1024128" y="2334638"/>
            <a:ext cx="9720073" cy="4023360"/>
          </a:xfrm>
        </p:spPr>
        <p:txBody>
          <a:bodyPr>
            <a:normAutofit fontScale="70000" lnSpcReduction="20000"/>
          </a:bodyPr>
          <a:lstStyle/>
          <a:p>
            <a:r>
              <a:rPr lang="cs-CZ" sz="3200" dirty="0"/>
              <a:t>https://forms.gle/29GQoutcAoXVS8G79</a:t>
            </a:r>
          </a:p>
          <a:p>
            <a:endParaRPr lang="cs-CZ" sz="3200" dirty="0"/>
          </a:p>
          <a:p>
            <a:r>
              <a:rPr lang="cs-CZ" sz="3200" dirty="0"/>
              <a:t>Co je to svéprávnost</a:t>
            </a:r>
          </a:p>
          <a:p>
            <a:r>
              <a:rPr lang="cs-CZ" sz="3200" dirty="0"/>
              <a:t>- Kolik lidí v České republice má svéprávnost omezenou?</a:t>
            </a:r>
          </a:p>
          <a:p>
            <a:r>
              <a:rPr lang="cs-CZ" sz="3200" dirty="0"/>
              <a:t>- Jak poznám, že má někdo omezenou svéprávnost?</a:t>
            </a:r>
          </a:p>
          <a:p>
            <a:r>
              <a:rPr lang="cs-CZ" sz="3200" dirty="0"/>
              <a:t>- Jaké dopady má omezení svéprávnosti na člověka?</a:t>
            </a:r>
          </a:p>
          <a:p>
            <a:r>
              <a:rPr lang="cs-CZ" sz="3200" dirty="0"/>
              <a:t>Výpovědi lidí, kteří byli omezeni ve svéprávnosti můžete shlédnout v pořadu </a:t>
            </a:r>
            <a:r>
              <a:rPr lang="cs-CZ" sz="3200" i="1" dirty="0"/>
              <a:t>„Pološero - Jak jsem se stal </a:t>
            </a:r>
            <a:r>
              <a:rPr lang="cs-CZ" sz="3200" i="1" dirty="0" err="1"/>
              <a:t>nečlověkem</a:t>
            </a:r>
            <a:r>
              <a:rPr lang="cs-CZ" sz="3200" i="1" dirty="0"/>
              <a:t>“</a:t>
            </a:r>
          </a:p>
          <a:p>
            <a:r>
              <a:rPr lang="cs-CZ" sz="3200" dirty="0">
                <a:hlinkClick r:id="rId2"/>
              </a:rPr>
              <a:t>https://www.ceskatelevize.cz/porady/10318730018-polosero/217562222000008-polosero-jak-jsem-se-stal-neclovekem/</a:t>
            </a:r>
            <a:r>
              <a:rPr lang="cs-CZ" sz="3200" dirty="0"/>
              <a:t> (9:00)</a:t>
            </a:r>
          </a:p>
          <a:p>
            <a:endParaRPr lang="cs-CZ" sz="3200" dirty="0"/>
          </a:p>
        </p:txBody>
      </p:sp>
    </p:spTree>
    <p:extLst>
      <p:ext uri="{BB962C8B-B14F-4D97-AF65-F5344CB8AC3E}">
        <p14:creationId xmlns:p14="http://schemas.microsoft.com/office/powerpoint/2010/main" val="731233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FA3724-A6F1-47A1-A15C-C2FB8D592E7D}"/>
              </a:ext>
            </a:extLst>
          </p:cNvPr>
          <p:cNvSpPr>
            <a:spLocks noGrp="1"/>
          </p:cNvSpPr>
          <p:nvPr>
            <p:ph type="title"/>
          </p:nvPr>
        </p:nvSpPr>
        <p:spPr/>
        <p:txBody>
          <a:bodyPr/>
          <a:lstStyle/>
          <a:p>
            <a:r>
              <a:rPr lang="cs-CZ" dirty="0"/>
              <a:t>Svéprávnost – co to je?</a:t>
            </a:r>
          </a:p>
        </p:txBody>
      </p:sp>
      <p:sp>
        <p:nvSpPr>
          <p:cNvPr id="3" name="Zástupný obsah 2">
            <a:extLst>
              <a:ext uri="{FF2B5EF4-FFF2-40B4-BE49-F238E27FC236}">
                <a16:creationId xmlns:a16="http://schemas.microsoft.com/office/drawing/2014/main" id="{8BE2760D-FD7B-4974-8B60-5E164B906DB5}"/>
              </a:ext>
            </a:extLst>
          </p:cNvPr>
          <p:cNvSpPr>
            <a:spLocks noGrp="1"/>
          </p:cNvSpPr>
          <p:nvPr>
            <p:ph idx="1"/>
          </p:nvPr>
        </p:nvSpPr>
        <p:spPr/>
        <p:txBody>
          <a:bodyPr>
            <a:normAutofit fontScale="92500" lnSpcReduction="10000"/>
          </a:bodyPr>
          <a:lstStyle/>
          <a:p>
            <a:r>
              <a:rPr lang="cs-CZ" sz="2800" dirty="0"/>
              <a:t>Svéprávností se rozumí schopnost člověka samostatně právně jednat. Právní jednání pod sebou zahrnuje spoustu činností, kterým je společné, že je právo nějak reguluje. Činnosti, které jsou právním jednáním, jsou jednak činnosti každodenní ale i činnosti velmi výjimečné.</a:t>
            </a:r>
          </a:p>
          <a:p>
            <a:r>
              <a:rPr lang="cs-CZ" sz="2800" dirty="0"/>
              <a:t>Omezit svéprávnost člověka může jen soud, a to po jeho zhlédnutí a s plným uznáváním jeho práv a jeho osobní jedinečnosti. Přitom musí být důkladně vzaty v úvahu rozsah i stupeň neschopnosti člověka postarat se o vlastní záležitosti.</a:t>
            </a:r>
          </a:p>
          <a:p>
            <a:r>
              <a:rPr lang="cs-CZ" sz="2800" dirty="0"/>
              <a:t>Právním jednáním je koupě čehokoliv, uzavření manželství, účast u voleb, sepsání závěti, vyslovení </a:t>
            </a:r>
            <a:r>
              <a:rPr lang="cs-CZ" sz="2800" b="1" dirty="0"/>
              <a:t>souhlas s poskytováním zdravotních služeb</a:t>
            </a:r>
            <a:r>
              <a:rPr lang="cs-CZ" sz="2800" dirty="0"/>
              <a:t> …</a:t>
            </a:r>
          </a:p>
          <a:p>
            <a:endParaRPr lang="cs-CZ" dirty="0"/>
          </a:p>
        </p:txBody>
      </p:sp>
    </p:spTree>
    <p:extLst>
      <p:ext uri="{BB962C8B-B14F-4D97-AF65-F5344CB8AC3E}">
        <p14:creationId xmlns:p14="http://schemas.microsoft.com/office/powerpoint/2010/main" val="2808671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85EF8-C64D-4E36-B458-A1233DC17FB1}"/>
              </a:ext>
            </a:extLst>
          </p:cNvPr>
          <p:cNvSpPr>
            <a:spLocks noGrp="1"/>
          </p:cNvSpPr>
          <p:nvPr>
            <p:ph type="title"/>
          </p:nvPr>
        </p:nvSpPr>
        <p:spPr/>
        <p:txBody>
          <a:bodyPr/>
          <a:lstStyle/>
          <a:p>
            <a:r>
              <a:rPr lang="cs-CZ" dirty="0"/>
              <a:t>Svéprávnost – kolik?</a:t>
            </a:r>
          </a:p>
        </p:txBody>
      </p:sp>
      <p:sp>
        <p:nvSpPr>
          <p:cNvPr id="3" name="Zástupný obsah 2">
            <a:extLst>
              <a:ext uri="{FF2B5EF4-FFF2-40B4-BE49-F238E27FC236}">
                <a16:creationId xmlns:a16="http://schemas.microsoft.com/office/drawing/2014/main" id="{C699D244-5437-4E17-A7D1-CB32D3643977}"/>
              </a:ext>
            </a:extLst>
          </p:cNvPr>
          <p:cNvSpPr>
            <a:spLocks noGrp="1"/>
          </p:cNvSpPr>
          <p:nvPr>
            <p:ph idx="1"/>
          </p:nvPr>
        </p:nvSpPr>
        <p:spPr/>
        <p:txBody>
          <a:bodyPr>
            <a:normAutofit fontScale="85000" lnSpcReduction="20000"/>
          </a:bodyPr>
          <a:lstStyle/>
          <a:p>
            <a:r>
              <a:rPr lang="cs-CZ" sz="3200" dirty="0"/>
              <a:t>V ČR jsou lidé s duševním onemocněním omezováni ve svéprávnosti dříve ve způsobilosti k právním úkonům. Svéprávnost již nelze zcela odebrat.</a:t>
            </a:r>
          </a:p>
          <a:p>
            <a:r>
              <a:rPr lang="cs-CZ" sz="3200" b="1" dirty="0"/>
              <a:t>Křižovatky autonomie. Praxe soudů při rozhodování o podpůrných opatřeních. (Veřejný ochránce práv, 2020)</a:t>
            </a:r>
          </a:p>
          <a:p>
            <a:r>
              <a:rPr lang="cs-CZ" sz="2400" dirty="0">
                <a:hlinkClick r:id="rId2"/>
              </a:rPr>
              <a:t>2018_61_Vyzkum-svepravnost.pdf (ochrance.cz)</a:t>
            </a:r>
            <a:endParaRPr lang="cs-CZ" sz="3200" dirty="0"/>
          </a:p>
          <a:p>
            <a:pPr>
              <a:buFont typeface="Courier New" panose="02070309020205020404" pitchFamily="49" charset="0"/>
              <a:buChar char="o"/>
            </a:pPr>
            <a:r>
              <a:rPr lang="cs-CZ" sz="3200" dirty="0"/>
              <a:t>  V ČR je ve svéprávnosti nějak omezeno více jak 40.000 osob. </a:t>
            </a:r>
          </a:p>
          <a:p>
            <a:pPr>
              <a:buFont typeface="Courier New" panose="02070309020205020404" pitchFamily="49" charset="0"/>
              <a:buChar char="o"/>
            </a:pPr>
            <a:r>
              <a:rPr lang="cs-CZ" sz="3200" dirty="0"/>
              <a:t>  Až 85% z osob, kterých se týkal výzkum uvedený výše bylo omezeno v oblasti vyslovování souhlasu s poskytováním zdravotních služeb.</a:t>
            </a:r>
          </a:p>
          <a:p>
            <a:endParaRPr lang="cs-CZ" sz="3200" dirty="0"/>
          </a:p>
          <a:p>
            <a:pPr marL="0" indent="0">
              <a:buNone/>
            </a:pPr>
            <a:endParaRPr lang="cs-CZ" sz="3200" b="1" dirty="0"/>
          </a:p>
          <a:p>
            <a:endParaRPr lang="cs-CZ" sz="3200" b="1" dirty="0"/>
          </a:p>
          <a:p>
            <a:endParaRPr lang="cs-CZ" sz="3200" dirty="0"/>
          </a:p>
          <a:p>
            <a:endParaRPr lang="cs-CZ" dirty="0"/>
          </a:p>
        </p:txBody>
      </p:sp>
    </p:spTree>
    <p:extLst>
      <p:ext uri="{BB962C8B-B14F-4D97-AF65-F5344CB8AC3E}">
        <p14:creationId xmlns:p14="http://schemas.microsoft.com/office/powerpoint/2010/main" val="4125642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699D244-5437-4E17-A7D1-CB32D3643977}"/>
              </a:ext>
            </a:extLst>
          </p:cNvPr>
          <p:cNvSpPr>
            <a:spLocks noGrp="1"/>
          </p:cNvSpPr>
          <p:nvPr>
            <p:ph idx="1"/>
          </p:nvPr>
        </p:nvSpPr>
        <p:spPr>
          <a:xfrm>
            <a:off x="1024128" y="5522976"/>
            <a:ext cx="9720073" cy="786384"/>
          </a:xfrm>
        </p:spPr>
        <p:txBody>
          <a:bodyPr>
            <a:normAutofit fontScale="47500" lnSpcReduction="20000"/>
          </a:bodyPr>
          <a:lstStyle/>
          <a:p>
            <a:r>
              <a:rPr lang="cs-CZ" sz="3200" dirty="0"/>
              <a:t>Křižovatky autonomie. Praxe soudů při rozhodování o podpůrných opatřeních. (Veřejný ochránce práv, 2020)</a:t>
            </a:r>
          </a:p>
          <a:p>
            <a:r>
              <a:rPr lang="cs-CZ" sz="2400" dirty="0">
                <a:hlinkClick r:id="rId2"/>
              </a:rPr>
              <a:t>2018_61_Vyzkum-svepravnost.pdf (ochrance.cz)</a:t>
            </a:r>
            <a:endParaRPr lang="cs-CZ" sz="3200" dirty="0"/>
          </a:p>
          <a:p>
            <a:endParaRPr lang="cs-CZ" sz="3200" dirty="0"/>
          </a:p>
          <a:p>
            <a:pPr marL="0" indent="0">
              <a:buNone/>
            </a:pPr>
            <a:endParaRPr lang="cs-CZ" sz="3200" b="1" dirty="0"/>
          </a:p>
          <a:p>
            <a:endParaRPr lang="cs-CZ" sz="3200" b="1" dirty="0"/>
          </a:p>
          <a:p>
            <a:endParaRPr lang="cs-CZ" sz="3200" dirty="0"/>
          </a:p>
          <a:p>
            <a:endParaRPr lang="cs-CZ" dirty="0"/>
          </a:p>
        </p:txBody>
      </p:sp>
      <p:pic>
        <p:nvPicPr>
          <p:cNvPr id="5" name="Obrázek 4">
            <a:extLst>
              <a:ext uri="{FF2B5EF4-FFF2-40B4-BE49-F238E27FC236}">
                <a16:creationId xmlns:a16="http://schemas.microsoft.com/office/drawing/2014/main" id="{0F287E1A-369C-45BD-A0E1-42204A410A57}"/>
              </a:ext>
            </a:extLst>
          </p:cNvPr>
          <p:cNvPicPr>
            <a:picLocks noChangeAspect="1"/>
          </p:cNvPicPr>
          <p:nvPr/>
        </p:nvPicPr>
        <p:blipFill>
          <a:blip r:embed="rId3"/>
          <a:stretch>
            <a:fillRect/>
          </a:stretch>
        </p:blipFill>
        <p:spPr>
          <a:xfrm>
            <a:off x="915525" y="863161"/>
            <a:ext cx="7295221" cy="4494377"/>
          </a:xfrm>
          <a:prstGeom prst="rect">
            <a:avLst/>
          </a:prstGeom>
        </p:spPr>
      </p:pic>
    </p:spTree>
    <p:extLst>
      <p:ext uri="{BB962C8B-B14F-4D97-AF65-F5344CB8AC3E}">
        <p14:creationId xmlns:p14="http://schemas.microsoft.com/office/powerpoint/2010/main" val="222607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85EF8-C64D-4E36-B458-A1233DC17FB1}"/>
              </a:ext>
            </a:extLst>
          </p:cNvPr>
          <p:cNvSpPr>
            <a:spLocks noGrp="1"/>
          </p:cNvSpPr>
          <p:nvPr>
            <p:ph type="title"/>
          </p:nvPr>
        </p:nvSpPr>
        <p:spPr/>
        <p:txBody>
          <a:bodyPr/>
          <a:lstStyle/>
          <a:p>
            <a:r>
              <a:rPr lang="cs-CZ" dirty="0"/>
              <a:t>Svéprávnost – jak se to dozvím?</a:t>
            </a:r>
          </a:p>
        </p:txBody>
      </p:sp>
      <p:sp>
        <p:nvSpPr>
          <p:cNvPr id="3" name="Zástupný obsah 2">
            <a:extLst>
              <a:ext uri="{FF2B5EF4-FFF2-40B4-BE49-F238E27FC236}">
                <a16:creationId xmlns:a16="http://schemas.microsoft.com/office/drawing/2014/main" id="{C699D244-5437-4E17-A7D1-CB32D3643977}"/>
              </a:ext>
            </a:extLst>
          </p:cNvPr>
          <p:cNvSpPr>
            <a:spLocks noGrp="1"/>
          </p:cNvSpPr>
          <p:nvPr>
            <p:ph idx="1"/>
          </p:nvPr>
        </p:nvSpPr>
        <p:spPr/>
        <p:txBody>
          <a:bodyPr>
            <a:normAutofit fontScale="92500" lnSpcReduction="20000"/>
          </a:bodyPr>
          <a:lstStyle/>
          <a:p>
            <a:r>
              <a:rPr lang="cs-CZ" sz="2400" dirty="0">
                <a:solidFill>
                  <a:srgbClr val="000000"/>
                </a:solidFill>
                <a:latin typeface="Arial" panose="020B0604020202020204" pitchFamily="34" charset="0"/>
              </a:rPr>
              <a:t>Třetí osoba nijak nezjistí, že se jedná o osobu omezenou ve svéprávnosti.</a:t>
            </a:r>
          </a:p>
          <a:p>
            <a:r>
              <a:rPr lang="cs-CZ" sz="2400" b="1" dirty="0">
                <a:solidFill>
                  <a:srgbClr val="000000"/>
                </a:solidFill>
                <a:latin typeface="Arial" panose="020B0604020202020204" pitchFamily="34" charset="0"/>
              </a:rPr>
              <a:t>Je to dobře nebo špatně?</a:t>
            </a:r>
          </a:p>
          <a:p>
            <a:r>
              <a:rPr lang="cs-CZ" sz="2400" dirty="0">
                <a:solidFill>
                  <a:srgbClr val="000000"/>
                </a:solidFill>
                <a:latin typeface="Arial" panose="020B0604020202020204" pitchFamily="34" charset="0"/>
              </a:rPr>
              <a:t>§ 77 odst. 7 písm. e) ZZS</a:t>
            </a:r>
          </a:p>
          <a:p>
            <a:r>
              <a:rPr lang="cs-CZ" sz="2400" dirty="0">
                <a:solidFill>
                  <a:srgbClr val="000000"/>
                </a:solidFill>
                <a:latin typeface="Arial" panose="020B0604020202020204" pitchFamily="34" charset="0"/>
              </a:rPr>
              <a:t>Policie České republiky poskytne poskytovateli na základě jeho písemné žádosti následující údaje </a:t>
            </a:r>
            <a:r>
              <a:rPr lang="cs-CZ" sz="2400" b="0" i="0" dirty="0">
                <a:solidFill>
                  <a:srgbClr val="000000"/>
                </a:solidFill>
                <a:effectLst/>
                <a:latin typeface="Arial" panose="020B0604020202020204" pitchFamily="34" charset="0"/>
              </a:rPr>
              <a:t>adresu místa pobytu, jméno, popřípadě jména, a příjmení zákonného zástupce pacienta, který je nezletilou osobou, nebo opatrovníka pacienta s omezenou svéprávností, který s ohledem na svůj zdravotní stav nebo věk není schopen sdělit údaje potřebné k vyhledání zákonného zástupce nebo opatrovníka, anebo zemřelého pacienta, který byl nezletilou osobou nebo osobou s omezenou svéprávností.</a:t>
            </a:r>
          </a:p>
          <a:p>
            <a:r>
              <a:rPr lang="cs-CZ" sz="2400" b="0" i="0" dirty="0">
                <a:solidFill>
                  <a:srgbClr val="000000"/>
                </a:solidFill>
                <a:effectLst/>
                <a:latin typeface="Arial" panose="020B0604020202020204" pitchFamily="34" charset="0"/>
              </a:rPr>
              <a:t>Registr ve kterém je obsažena informace o omezení svéprávnosti upravuje</a:t>
            </a:r>
          </a:p>
          <a:p>
            <a:r>
              <a:rPr lang="cs-CZ" sz="2400" dirty="0">
                <a:solidFill>
                  <a:srgbClr val="000000"/>
                </a:solidFill>
                <a:latin typeface="Arial" panose="020B0604020202020204" pitchFamily="34" charset="0"/>
              </a:rPr>
              <a:t>Zákon č. 133/2000 Sb. Zákon o evidenci obyvatel a rodných číslech</a:t>
            </a:r>
          </a:p>
          <a:p>
            <a:endParaRPr lang="cs-CZ" sz="3200" dirty="0"/>
          </a:p>
          <a:p>
            <a:endParaRPr lang="cs-CZ" dirty="0"/>
          </a:p>
        </p:txBody>
      </p:sp>
    </p:spTree>
    <p:extLst>
      <p:ext uri="{BB962C8B-B14F-4D97-AF65-F5344CB8AC3E}">
        <p14:creationId xmlns:p14="http://schemas.microsoft.com/office/powerpoint/2010/main" val="2287764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err="1"/>
              <a:t>SvÉprávnost</a:t>
            </a:r>
            <a:endParaRPr lang="cs-CZ" dirty="0"/>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fontScale="92500" lnSpcReduction="20000"/>
          </a:bodyPr>
          <a:lstStyle/>
          <a:p>
            <a:r>
              <a:rPr lang="cs-CZ" sz="2400" b="1" dirty="0"/>
              <a:t>§ 55 Občanského zákoníku </a:t>
            </a:r>
            <a:r>
              <a:rPr lang="cs-CZ" sz="2400" b="1" i="1" dirty="0"/>
              <a:t>(1)</a:t>
            </a:r>
            <a:r>
              <a:rPr lang="cs-CZ" sz="2400" i="1" dirty="0"/>
              <a:t> K omezení svéprávnosti lze přistoupit jen v zájmu člověka, jehož se to týká, po jeho zhlédnutí a s plným uznáváním jeho práv a jeho osobní jedinečnosti. Přitom musí být důkladně vzaty v úvahu rozsah i stupeň neschopnosti člověka postarat se o vlastní záležitosti.</a:t>
            </a:r>
          </a:p>
          <a:p>
            <a:r>
              <a:rPr lang="cs-CZ" sz="2400" b="1" i="1" dirty="0"/>
              <a:t>(2)</a:t>
            </a:r>
            <a:r>
              <a:rPr lang="cs-CZ" sz="2400" i="1" dirty="0"/>
              <a:t> Omezit svéprávnost člověka lze jen tehdy, hrozila-li by mu jinak závažná újma a nepostačí-li vzhledem k jeho zájmům mírnější a méně omezující opatření.“</a:t>
            </a:r>
          </a:p>
          <a:p>
            <a:r>
              <a:rPr lang="cs-CZ" sz="2400" b="1" dirty="0"/>
              <a:t>Alternativami k omezení svéprávnosti je:</a:t>
            </a:r>
          </a:p>
          <a:p>
            <a:pPr marL="285750" indent="-285750">
              <a:buFont typeface="Arial" panose="020B0604020202020204" pitchFamily="34" charset="0"/>
              <a:buChar char="•"/>
            </a:pPr>
            <a:r>
              <a:rPr lang="cs-CZ" sz="2400" dirty="0"/>
              <a:t>Smlouva o nápomoci</a:t>
            </a:r>
          </a:p>
          <a:p>
            <a:pPr marL="285750" indent="-285750">
              <a:buFont typeface="Arial" panose="020B0604020202020204" pitchFamily="34" charset="0"/>
              <a:buChar char="•"/>
            </a:pPr>
            <a:r>
              <a:rPr lang="cs-CZ" sz="2400" dirty="0"/>
              <a:t>Zastoupení členem domácnosti</a:t>
            </a:r>
          </a:p>
          <a:p>
            <a:pPr marL="285750" indent="-285750">
              <a:buFont typeface="Arial" panose="020B0604020202020204" pitchFamily="34" charset="0"/>
              <a:buChar char="•"/>
            </a:pPr>
            <a:r>
              <a:rPr lang="cs-CZ" sz="2400" dirty="0"/>
              <a:t>Ustanovení opatrovníka bez omezení svéprávnosti</a:t>
            </a:r>
          </a:p>
          <a:p>
            <a:pPr marL="285750" indent="-285750">
              <a:buFont typeface="Arial" panose="020B0604020202020204" pitchFamily="34" charset="0"/>
              <a:buChar char="•"/>
            </a:pPr>
            <a:r>
              <a:rPr lang="cs-CZ" sz="2400" dirty="0"/>
              <a:t>Předběžné prohlášení</a:t>
            </a:r>
          </a:p>
          <a:p>
            <a:endParaRPr lang="cs-CZ" dirty="0"/>
          </a:p>
        </p:txBody>
      </p:sp>
    </p:spTree>
    <p:extLst>
      <p:ext uri="{BB962C8B-B14F-4D97-AF65-F5344CB8AC3E}">
        <p14:creationId xmlns:p14="http://schemas.microsoft.com/office/powerpoint/2010/main" val="50112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67D66-2102-441B-8C79-5FBE939D8DB8}"/>
              </a:ext>
            </a:extLst>
          </p:cNvPr>
          <p:cNvSpPr>
            <a:spLocks noGrp="1"/>
          </p:cNvSpPr>
          <p:nvPr>
            <p:ph type="title"/>
          </p:nvPr>
        </p:nvSpPr>
        <p:spPr/>
        <p:txBody>
          <a:bodyPr/>
          <a:lstStyle/>
          <a:p>
            <a:r>
              <a:rPr lang="cs-CZ" dirty="0" err="1"/>
              <a:t>SvÉprávnost</a:t>
            </a:r>
            <a:r>
              <a:rPr lang="cs-CZ" dirty="0"/>
              <a:t> A zdravotní služby</a:t>
            </a:r>
          </a:p>
        </p:txBody>
      </p:sp>
      <p:sp>
        <p:nvSpPr>
          <p:cNvPr id="3" name="Zástupný obsah 2">
            <a:extLst>
              <a:ext uri="{FF2B5EF4-FFF2-40B4-BE49-F238E27FC236}">
                <a16:creationId xmlns:a16="http://schemas.microsoft.com/office/drawing/2014/main" id="{74D4DCE7-33BA-4773-BA37-FABB86811B52}"/>
              </a:ext>
            </a:extLst>
          </p:cNvPr>
          <p:cNvSpPr>
            <a:spLocks noGrp="1"/>
          </p:cNvSpPr>
          <p:nvPr>
            <p:ph idx="1"/>
          </p:nvPr>
        </p:nvSpPr>
        <p:spPr>
          <a:xfrm>
            <a:off x="1024128" y="2186610"/>
            <a:ext cx="9720073" cy="4122750"/>
          </a:xfrm>
        </p:spPr>
        <p:txBody>
          <a:bodyPr>
            <a:normAutofit fontScale="92500" lnSpcReduction="20000"/>
          </a:bodyPr>
          <a:lstStyle/>
          <a:p>
            <a:r>
              <a:rPr lang="cs-CZ" dirty="0">
                <a:solidFill>
                  <a:srgbClr val="000000"/>
                </a:solidFill>
                <a:latin typeface="Arial" panose="020B0604020202020204" pitchFamily="34" charset="0"/>
              </a:rPr>
              <a:t>J</a:t>
            </a:r>
            <a:r>
              <a:rPr lang="cs-CZ" b="0" i="0" dirty="0">
                <a:solidFill>
                  <a:srgbClr val="000000"/>
                </a:solidFill>
                <a:effectLst/>
                <a:latin typeface="Arial" panose="020B0604020202020204" pitchFamily="34" charset="0"/>
              </a:rPr>
              <a:t>e třeba zjistit jeho názor nezletilého pacienta na poskytnutí zamýšlených zdravotních služeb, jestliže je to přiměřené rozumové a volní vyspělosti.</a:t>
            </a:r>
          </a:p>
          <a:p>
            <a:r>
              <a:rPr lang="cs-CZ" dirty="0">
                <a:solidFill>
                  <a:srgbClr val="000000"/>
                </a:solidFill>
                <a:latin typeface="Arial" panose="020B0604020202020204" pitchFamily="34" charset="0"/>
              </a:rPr>
              <a:t>(§ 35 odst. 1 zákona o zdravotních službách)</a:t>
            </a:r>
          </a:p>
          <a:p>
            <a:r>
              <a:rPr lang="cs-CZ" b="0" i="0" dirty="0">
                <a:solidFill>
                  <a:srgbClr val="000000"/>
                </a:solidFill>
                <a:effectLst/>
                <a:latin typeface="Arial" panose="020B0604020202020204" pitchFamily="34" charset="0"/>
              </a:rPr>
              <a:t>Jde-li o pacienta s omezenou svéprávností, právo na informace o zdravotním stavu a právo klást otázky náleží zákonnému zástupci nebo opatrovníkovi pacienta </a:t>
            </a:r>
            <a:r>
              <a:rPr lang="cs-CZ" b="1" i="0" dirty="0">
                <a:solidFill>
                  <a:srgbClr val="000000"/>
                </a:solidFill>
                <a:effectLst/>
                <a:latin typeface="Arial" panose="020B0604020202020204" pitchFamily="34" charset="0"/>
              </a:rPr>
              <a:t>a pacientovi</a:t>
            </a:r>
            <a:r>
              <a:rPr lang="cs-CZ" b="0" i="0" dirty="0">
                <a:solidFill>
                  <a:srgbClr val="000000"/>
                </a:solidFill>
                <a:effectLst/>
                <a:latin typeface="Arial" panose="020B0604020202020204" pitchFamily="34" charset="0"/>
              </a:rPr>
              <a:t>, je-li k takovému úkonu přiměřeně rozumově a volně vyspělý.</a:t>
            </a:r>
          </a:p>
          <a:p>
            <a:r>
              <a:rPr lang="cs-CZ" dirty="0">
                <a:solidFill>
                  <a:srgbClr val="000000"/>
                </a:solidFill>
                <a:latin typeface="Arial" panose="020B0604020202020204" pitchFamily="34" charset="0"/>
              </a:rPr>
              <a:t>(§ 35 odst. 5 zákona o zdravotních službách)</a:t>
            </a:r>
          </a:p>
          <a:p>
            <a:r>
              <a:rPr lang="cs-CZ" b="0" i="0" dirty="0">
                <a:solidFill>
                  <a:srgbClr val="000000"/>
                </a:solidFill>
                <a:effectLst/>
                <a:latin typeface="Arial" panose="020B0604020202020204" pitchFamily="34" charset="0"/>
              </a:rPr>
              <a:t>Není-li osoba plně svéprávná, je neplatné právní jednání, ke kterému není způsobilá. Neplatné je i právní jednání osoby jednající v duševní poruše, která ji činí neschopnou právně jednat. + Je-li neplatnost právního jednání stanovena na ochranu zájmu určité osoby, může vznést námitku neplatnosti jen tato osoba. Nenamítne-li oprávněná osoba neplatnost právního jednání, považuje se právní jednání za platné.</a:t>
            </a:r>
          </a:p>
          <a:p>
            <a:r>
              <a:rPr lang="cs-CZ" dirty="0">
                <a:solidFill>
                  <a:srgbClr val="000000"/>
                </a:solidFill>
                <a:latin typeface="Arial" panose="020B0604020202020204" pitchFamily="34" charset="0"/>
              </a:rPr>
              <a:t>(§ 581 a 586 občanského zákoníku)</a:t>
            </a:r>
          </a:p>
          <a:p>
            <a:endParaRPr lang="cs-CZ" dirty="0">
              <a:solidFill>
                <a:srgbClr val="000000"/>
              </a:solidFill>
              <a:latin typeface="Arial" panose="020B0604020202020204" pitchFamily="34" charset="0"/>
            </a:endParaRPr>
          </a:p>
          <a:p>
            <a:endParaRPr lang="cs-CZ" dirty="0"/>
          </a:p>
        </p:txBody>
      </p:sp>
    </p:spTree>
    <p:extLst>
      <p:ext uri="{BB962C8B-B14F-4D97-AF65-F5344CB8AC3E}">
        <p14:creationId xmlns:p14="http://schemas.microsoft.com/office/powerpoint/2010/main" val="31422352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42485</TotalTime>
  <Words>2030</Words>
  <Application>Microsoft Office PowerPoint</Application>
  <PresentationFormat>Širokoúhlá obrazovka</PresentationFormat>
  <Paragraphs>117</Paragraphs>
  <Slides>20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20</vt:i4>
      </vt:variant>
    </vt:vector>
  </HeadingPairs>
  <TitlesOfParts>
    <vt:vector size="27" baseType="lpstr">
      <vt:lpstr>Arial</vt:lpstr>
      <vt:lpstr>Courier New</vt:lpstr>
      <vt:lpstr>Tw Cen MT</vt:lpstr>
      <vt:lpstr>Tw Cen MT Condensed</vt:lpstr>
      <vt:lpstr>Wingdings</vt:lpstr>
      <vt:lpstr>Wingdings 3</vt:lpstr>
      <vt:lpstr>Integrál</vt:lpstr>
      <vt:lpstr>Právo v Klinické psychologii Svéprávnost</vt:lpstr>
      <vt:lpstr>Shrnutí předchozích seminářů</vt:lpstr>
      <vt:lpstr>Svéprávnost</vt:lpstr>
      <vt:lpstr>Svéprávnost – co to je?</vt:lpstr>
      <vt:lpstr>Svéprávnost – kolik?</vt:lpstr>
      <vt:lpstr>Prezentace aplikace PowerPoint</vt:lpstr>
      <vt:lpstr>Svéprávnost – jak se to dozvím?</vt:lpstr>
      <vt:lpstr>SvÉprávnost</vt:lpstr>
      <vt:lpstr>SvÉprávnost A zdravotní služby</vt:lpstr>
      <vt:lpstr>DříVe Vyslovené přání Cestování vůle časem</vt:lpstr>
      <vt:lpstr>Nezletilý pacient</vt:lpstr>
      <vt:lpstr>Nezletilý pacient - příklad</vt:lpstr>
      <vt:lpstr>Nezletilý pacient – Mohu Nezletilého Přijmout na základě jeho souhlasu, nebo potřebuji souhlas rodičů?</vt:lpstr>
      <vt:lpstr>Nezletilý pacient – Musím rodiče informovat o převzetí pacienta do péče?</vt:lpstr>
      <vt:lpstr>Co Musím Sdělit rodičům nezletilého pacienta? Kteří se ptají?</vt:lpstr>
      <vt:lpstr>Co Musím Sdělit rodičům nezletilého pacienta?</vt:lpstr>
      <vt:lpstr>Co Musím Sdělit rodičům nezletilého pacienta?</vt:lpstr>
      <vt:lpstr>Co Musím Sdělit rodičům nezletilého pacienta? Pokud to jde, vyjasněte si to předem.</vt:lpstr>
      <vt:lpstr>Co Musím Sdělit rodičům – odbočka ke školní psychologii</vt:lpstr>
      <vt:lpstr>Ukončení péče na přání rodičů.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v Klinické psychologii</dc:title>
  <dc:creator>matej.stritesky@seznam.cz</dc:creator>
  <cp:lastModifiedBy>Matěj Stříteský</cp:lastModifiedBy>
  <cp:revision>69</cp:revision>
  <dcterms:created xsi:type="dcterms:W3CDTF">2019-10-14T12:36:15Z</dcterms:created>
  <dcterms:modified xsi:type="dcterms:W3CDTF">2022-04-11T18:19:43Z</dcterms:modified>
</cp:coreProperties>
</file>