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8" r:id="rId2"/>
    <p:sldId id="293" r:id="rId3"/>
    <p:sldId id="317" r:id="rId4"/>
    <p:sldId id="318" r:id="rId5"/>
    <p:sldId id="319" r:id="rId6"/>
    <p:sldId id="320" r:id="rId7"/>
    <p:sldId id="306" r:id="rId8"/>
    <p:sldId id="301" r:id="rId9"/>
    <p:sldId id="307" r:id="rId10"/>
    <p:sldId id="308" r:id="rId11"/>
    <p:sldId id="294" r:id="rId12"/>
    <p:sldId id="309" r:id="rId13"/>
    <p:sldId id="310" r:id="rId14"/>
    <p:sldId id="311" r:id="rId15"/>
    <p:sldId id="287" r:id="rId16"/>
    <p:sldId id="313" r:id="rId17"/>
    <p:sldId id="303" r:id="rId18"/>
    <p:sldId id="262" r:id="rId19"/>
    <p:sldId id="263" r:id="rId20"/>
    <p:sldId id="302" r:id="rId21"/>
    <p:sldId id="264" r:id="rId22"/>
    <p:sldId id="314" r:id="rId23"/>
    <p:sldId id="265" r:id="rId24"/>
    <p:sldId id="266" r:id="rId25"/>
    <p:sldId id="267" r:id="rId26"/>
    <p:sldId id="315" r:id="rId27"/>
    <p:sldId id="316" r:id="rId28"/>
    <p:sldId id="312" r:id="rId29"/>
    <p:sldId id="283" r:id="rId30"/>
    <p:sldId id="300" r:id="rId31"/>
    <p:sldId id="295" r:id="rId32"/>
    <p:sldId id="296" r:id="rId33"/>
    <p:sldId id="297" r:id="rId34"/>
    <p:sldId id="304" r:id="rId35"/>
    <p:sldId id="298" r:id="rId36"/>
    <p:sldId id="299" r:id="rId37"/>
    <p:sldId id="305" r:id="rId3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52" autoAdjust="0"/>
    <p:restoredTop sz="94660"/>
  </p:normalViewPr>
  <p:slideViewPr>
    <p:cSldViewPr snapToGrid="0">
      <p:cViewPr varScale="1">
        <p:scale>
          <a:sx n="114" d="100"/>
          <a:sy n="114" d="100"/>
        </p:scale>
        <p:origin x="79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6B768F10-B702-4E4E-92C6-FA3DECE5E215}" type="datetimeFigureOut">
              <a:rPr lang="cs-CZ" smtClean="0"/>
              <a:t>08.04.2022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05BC5C3-D3E4-4C1D-9387-0C764D1324DB}" type="slidenum">
              <a:rPr lang="cs-CZ" smtClean="0"/>
              <a:t>‹#›</a:t>
            </a:fld>
            <a:endParaRPr lang="cs-CZ"/>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5824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B768F10-B702-4E4E-92C6-FA3DECE5E215}" type="datetimeFigureOut">
              <a:rPr lang="cs-CZ" smtClean="0"/>
              <a:t>08.04.2022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05BC5C3-D3E4-4C1D-9387-0C764D1324DB}" type="slidenum">
              <a:rPr lang="cs-CZ" smtClean="0"/>
              <a:t>‹#›</a:t>
            </a:fld>
            <a:endParaRPr lang="cs-CZ"/>
          </a:p>
        </p:txBody>
      </p:sp>
    </p:spTree>
    <p:extLst>
      <p:ext uri="{BB962C8B-B14F-4D97-AF65-F5344CB8AC3E}">
        <p14:creationId xmlns:p14="http://schemas.microsoft.com/office/powerpoint/2010/main" val="235987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B768F10-B702-4E4E-92C6-FA3DECE5E215}" type="datetimeFigureOut">
              <a:rPr lang="cs-CZ" smtClean="0"/>
              <a:t>08.04.2022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05BC5C3-D3E4-4C1D-9387-0C764D1324DB}" type="slidenum">
              <a:rPr lang="cs-CZ" smtClean="0"/>
              <a:t>‹#›</a:t>
            </a:fld>
            <a:endParaRPr lang="cs-CZ"/>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8821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B768F10-B702-4E4E-92C6-FA3DECE5E215}" type="datetimeFigureOut">
              <a:rPr lang="cs-CZ" smtClean="0"/>
              <a:t>08.04.2022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05BC5C3-D3E4-4C1D-9387-0C764D1324DB}" type="slidenum">
              <a:rPr lang="cs-CZ" smtClean="0"/>
              <a:t>‹#›</a:t>
            </a:fld>
            <a:endParaRPr lang="cs-CZ"/>
          </a:p>
        </p:txBody>
      </p:sp>
    </p:spTree>
    <p:extLst>
      <p:ext uri="{BB962C8B-B14F-4D97-AF65-F5344CB8AC3E}">
        <p14:creationId xmlns:p14="http://schemas.microsoft.com/office/powerpoint/2010/main" val="1758451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6B768F10-B702-4E4E-92C6-FA3DECE5E215}" type="datetimeFigureOut">
              <a:rPr lang="cs-CZ" smtClean="0"/>
              <a:t>08.04.2022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05BC5C3-D3E4-4C1D-9387-0C764D1324DB}" type="slidenum">
              <a:rPr lang="cs-CZ" smtClean="0"/>
              <a:t>‹#›</a:t>
            </a:fld>
            <a:endParaRPr lang="cs-CZ"/>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6103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6B768F10-B702-4E4E-92C6-FA3DECE5E215}" type="datetimeFigureOut">
              <a:rPr lang="cs-CZ" smtClean="0"/>
              <a:t>08.04.2022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05BC5C3-D3E4-4C1D-9387-0C764D1324DB}" type="slidenum">
              <a:rPr lang="cs-CZ" smtClean="0"/>
              <a:t>‹#›</a:t>
            </a:fld>
            <a:endParaRPr lang="cs-CZ"/>
          </a:p>
        </p:txBody>
      </p:sp>
    </p:spTree>
    <p:extLst>
      <p:ext uri="{BB962C8B-B14F-4D97-AF65-F5344CB8AC3E}">
        <p14:creationId xmlns:p14="http://schemas.microsoft.com/office/powerpoint/2010/main" val="3489651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024128" y="2967788"/>
            <a:ext cx="4754880" cy="33415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Po kliknutí můžete upravovat styly textu v předloze.</a:t>
            </a:r>
          </a:p>
        </p:txBody>
      </p:sp>
      <p:sp>
        <p:nvSpPr>
          <p:cNvPr id="6" name="Content Placeholder 5"/>
          <p:cNvSpPr>
            <a:spLocks noGrp="1"/>
          </p:cNvSpPr>
          <p:nvPr>
            <p:ph sz="quarter" idx="4"/>
          </p:nvPr>
        </p:nvSpPr>
        <p:spPr>
          <a:xfrm>
            <a:off x="5990888" y="2967788"/>
            <a:ext cx="4754880" cy="33415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B768F10-B702-4E4E-92C6-FA3DECE5E215}" type="datetimeFigureOut">
              <a:rPr lang="cs-CZ" smtClean="0"/>
              <a:t>08.04.2022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05BC5C3-D3E4-4C1D-9387-0C764D1324DB}" type="slidenum">
              <a:rPr lang="cs-CZ" smtClean="0"/>
              <a:t>‹#›</a:t>
            </a:fld>
            <a:endParaRPr lang="cs-CZ"/>
          </a:p>
        </p:txBody>
      </p:sp>
    </p:spTree>
    <p:extLst>
      <p:ext uri="{BB962C8B-B14F-4D97-AF65-F5344CB8AC3E}">
        <p14:creationId xmlns:p14="http://schemas.microsoft.com/office/powerpoint/2010/main" val="1622605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6B768F10-B702-4E4E-92C6-FA3DECE5E215}" type="datetimeFigureOut">
              <a:rPr lang="cs-CZ" smtClean="0"/>
              <a:t>08.04.2022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05BC5C3-D3E4-4C1D-9387-0C764D1324DB}" type="slidenum">
              <a:rPr lang="cs-CZ" smtClean="0"/>
              <a:t>‹#›</a:t>
            </a:fld>
            <a:endParaRPr lang="cs-CZ"/>
          </a:p>
        </p:txBody>
      </p:sp>
    </p:spTree>
    <p:extLst>
      <p:ext uri="{BB962C8B-B14F-4D97-AF65-F5344CB8AC3E}">
        <p14:creationId xmlns:p14="http://schemas.microsoft.com/office/powerpoint/2010/main" val="456462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768F10-B702-4E4E-92C6-FA3DECE5E215}" type="datetimeFigureOut">
              <a:rPr lang="cs-CZ" smtClean="0"/>
              <a:t>08.04.2022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05BC5C3-D3E4-4C1D-9387-0C764D1324DB}" type="slidenum">
              <a:rPr lang="cs-CZ" smtClean="0"/>
              <a:t>‹#›</a:t>
            </a:fld>
            <a:endParaRPr lang="cs-CZ"/>
          </a:p>
        </p:txBody>
      </p:sp>
    </p:spTree>
    <p:extLst>
      <p:ext uri="{BB962C8B-B14F-4D97-AF65-F5344CB8AC3E}">
        <p14:creationId xmlns:p14="http://schemas.microsoft.com/office/powerpoint/2010/main" val="2900332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6B768F10-B702-4E4E-92C6-FA3DECE5E215}" type="datetimeFigureOut">
              <a:rPr lang="cs-CZ" smtClean="0"/>
              <a:t>08.04.2022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05BC5C3-D3E4-4C1D-9387-0C764D1324DB}" type="slidenum">
              <a:rPr lang="cs-CZ" smtClean="0"/>
              <a:t>‹#›</a:t>
            </a:fld>
            <a:endParaRPr lang="cs-CZ"/>
          </a:p>
        </p:txBody>
      </p:sp>
    </p:spTree>
    <p:extLst>
      <p:ext uri="{BB962C8B-B14F-4D97-AF65-F5344CB8AC3E}">
        <p14:creationId xmlns:p14="http://schemas.microsoft.com/office/powerpoint/2010/main" val="4215371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6B768F10-B702-4E4E-92C6-FA3DECE5E215}" type="datetimeFigureOut">
              <a:rPr lang="cs-CZ" smtClean="0"/>
              <a:t>08.04.2022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05BC5C3-D3E4-4C1D-9387-0C764D1324DB}" type="slidenum">
              <a:rPr lang="cs-CZ" smtClean="0"/>
              <a:t>‹#›</a:t>
            </a:fld>
            <a:endParaRPr lang="cs-CZ"/>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8914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B768F10-B702-4E4E-92C6-FA3DECE5E215}" type="datetimeFigureOut">
              <a:rPr lang="cs-CZ" smtClean="0"/>
              <a:t>08.04.2022</a:t>
            </a:fld>
            <a:endParaRPr lang="cs-CZ"/>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cs-CZ"/>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05BC5C3-D3E4-4C1D-9387-0C764D1324DB}" type="slidenum">
              <a:rPr lang="cs-CZ" smtClean="0"/>
              <a:t>‹#›</a:t>
            </a:fld>
            <a:endParaRPr lang="cs-CZ"/>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74780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www.cssz.cz/invalidni-duchod#:~:text=dopo%C4%8Dten%C3%A1%20doba%2C%20co%C5%BE%20je%20zjednodu%C5%A1en%C4%9B,stanovuje%20z%C3%A1kon%20o%20d%C5%AFchodov%C3%A9m%20poji%C5%A1t%C4%9Bn%C3%AD."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zakonyprolidi.cz/cs/1995-155?text=o+d%C5%AFchodov%C3%A9m+poji%C5%A1t%C4%9Bn%C3%AD" TargetMode="External"/><Relationship Id="rId2" Type="http://schemas.openxmlformats.org/officeDocument/2006/relationships/hyperlink" Target="https://www.zakonyprolidi.cz/cs/2009-359?text=vyhl%C3%A1%C5%A1ka+o+posuzov%C3%A1n%C3%AD+invalidity" TargetMode="External"/><Relationship Id="rId1" Type="http://schemas.openxmlformats.org/officeDocument/2006/relationships/slideLayout" Target="../slideLayouts/slideLayout2.xml"/><Relationship Id="rId4" Type="http://schemas.openxmlformats.org/officeDocument/2006/relationships/hyperlink" Target="http://www.cssz.cz/cz/o-cssz/informace/media/tiskove-zpravy/tiskove-zpravy-2014/2014-06-10-doplatit-si-zpetne-dobu-duchodoveho-pojisteni-je-mozne-ovsem-jen-v-urcitem-rozsahu.htm"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www.zakonyprolidi.cz/cs/1995-155#p42"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cssz.cz/cz/duchodove-pojisteni/ucast-na-pojisteni/dobrovolna.htm" TargetMode="External"/><Relationship Id="rId2" Type="http://schemas.openxmlformats.org/officeDocument/2006/relationships/hyperlink" Target="https://www.zakonyprolidi.cz/cs/1995-155#p40-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docs.google.com/forms/d/e/1FAIpQLSdycTPDq487J4iwgKe5HGqsFCZDXVi7HwvFBFmpoxFvJ2lmgQ/viewform?usp=sf_link"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ochrance.cz/aktualne/tiskove-zpravy-2017/stanoveni-vzniku-invalidity-typicky-problem-kde-se-ale-dari-chyby-napravovat/" TargetMode="External"/><Relationship Id="rId2" Type="http://schemas.openxmlformats.org/officeDocument/2006/relationships/hyperlink" Target="https://socialnipolitika.eu/2020/05/urceni-data-vzniku-invalidity-bude-vice-respektovat-vyvoj-zdravotniho-stavu/"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penize.cz/invalidni-duchod/430379-invalidni-duchod-2022-kdo-ma-narok-a-kolik-dostane" TargetMode="External"/><Relationship Id="rId2" Type="http://schemas.openxmlformats.org/officeDocument/2006/relationships/hyperlink" Target="https://www.cssz.cz/invalidni-duchody-podrobne#:~:text=%E2%80%9Einvalidn%C3%AD%20d%C5%AFchod%20z%20ml%C3%A1d%C3%AD%E2%80%9C),%C3%BA%C4%8Dastna%20poji%C5%A1t%C4%9Bn%C3%AD%20po%20pot%C5%99ebnou%20dobu."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mpsv.cz/pomoc-v-hmotne-nouzi#hnno" TargetMode="External"/><Relationship Id="rId2" Type="http://schemas.openxmlformats.org/officeDocument/2006/relationships/hyperlink" Target="https://www.ochrance.cz/situace/socialni-pomoc-a-podpora/"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ochrance.cz/uploads-import/ESO/Doporu%C4%8Den%C3%AD%20d%C4%9Btsk%C3%A1%20psychiatrie_002%20Copy.pdf" TargetMode="External"/><Relationship Id="rId2" Type="http://schemas.openxmlformats.org/officeDocument/2006/relationships/hyperlink" Target="https://www.mzcr.cz/poskytovani-zdravotnich-sluzeb-nezletilemu-pacientovi/" TargetMode="External"/><Relationship Id="rId1" Type="http://schemas.openxmlformats.org/officeDocument/2006/relationships/slideLayout" Target="../slideLayouts/slideLayout2.xml"/><Relationship Id="rId4" Type="http://schemas.openxmlformats.org/officeDocument/2006/relationships/hyperlink" Target="file:///C:\Users\hp\Downloads\TEMPUS_MEDICORUM_02_2022_WEB%20(2).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0A07EA-0DB0-4F77-98ED-E8F50D61C3B4}"/>
              </a:ext>
            </a:extLst>
          </p:cNvPr>
          <p:cNvSpPr>
            <a:spLocks noGrp="1"/>
          </p:cNvSpPr>
          <p:nvPr>
            <p:ph type="ctrTitle"/>
          </p:nvPr>
        </p:nvSpPr>
        <p:spPr/>
        <p:txBody>
          <a:bodyPr>
            <a:normAutofit/>
          </a:bodyPr>
          <a:lstStyle/>
          <a:p>
            <a:r>
              <a:rPr lang="cs-CZ" dirty="0"/>
              <a:t>Nezletilý pacient</a:t>
            </a:r>
          </a:p>
        </p:txBody>
      </p:sp>
      <p:sp>
        <p:nvSpPr>
          <p:cNvPr id="3" name="Podnadpis 2">
            <a:extLst>
              <a:ext uri="{FF2B5EF4-FFF2-40B4-BE49-F238E27FC236}">
                <a16:creationId xmlns:a16="http://schemas.microsoft.com/office/drawing/2014/main" id="{9A29E4B0-40D1-4542-919A-9924BCF16F5C}"/>
              </a:ext>
            </a:extLst>
          </p:cNvPr>
          <p:cNvSpPr>
            <a:spLocks noGrp="1"/>
          </p:cNvSpPr>
          <p:nvPr>
            <p:ph type="subTitle" idx="1"/>
          </p:nvPr>
        </p:nvSpPr>
        <p:spPr/>
        <p:txBody>
          <a:bodyPr/>
          <a:lstStyle/>
          <a:p>
            <a:r>
              <a:rPr lang="cs-CZ" dirty="0"/>
              <a:t>14. 4. 2022</a:t>
            </a:r>
          </a:p>
        </p:txBody>
      </p:sp>
    </p:spTree>
    <p:extLst>
      <p:ext uri="{BB962C8B-B14F-4D97-AF65-F5344CB8AC3E}">
        <p14:creationId xmlns:p14="http://schemas.microsoft.com/office/powerpoint/2010/main" val="1684319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a:t>Co Musím Sdělit rodičům nezletilého pacienta?</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p:txBody>
          <a:bodyPr>
            <a:normAutofit/>
          </a:bodyPr>
          <a:lstStyle/>
          <a:p>
            <a:r>
              <a:rPr lang="cs-CZ" dirty="0">
                <a:solidFill>
                  <a:srgbClr val="000000"/>
                </a:solidFill>
                <a:latin typeface="Arial" panose="020B0604020202020204" pitchFamily="34" charset="0"/>
              </a:rPr>
              <a:t>Musím “udat“ pacienta rodiči, o němž pacient říká, že mu rodič ubližuje?</a:t>
            </a:r>
          </a:p>
          <a:p>
            <a:r>
              <a:rPr lang="cs-CZ" b="0" i="0" dirty="0">
                <a:solidFill>
                  <a:srgbClr val="000000"/>
                </a:solidFill>
                <a:effectLst/>
                <a:latin typeface="Arial" panose="020B0604020202020204" pitchFamily="34" charset="0"/>
              </a:rPr>
              <a:t>§ 32 odst. 3) zákona o zdravotních službách</a:t>
            </a:r>
          </a:p>
          <a:p>
            <a:r>
              <a:rPr lang="cs-CZ" b="0" i="0" dirty="0">
                <a:solidFill>
                  <a:srgbClr val="000000"/>
                </a:solidFill>
                <a:effectLst/>
                <a:latin typeface="Arial" panose="020B0604020202020204" pitchFamily="34" charset="0"/>
              </a:rPr>
              <a:t>Poskytovatel může v nezbytném rozsahu zadržet informaci o zdravotním stavu nezletilého pacienta jeho zákonnému zástupci, pěstounovi nebo jiné pečující osobě v případě podezření, že se tato osoba podílí na zneužívání nebo týrání nebo ohrožování zdravého vývoje tohoto nezletilého pacienta, lze-li předpokládat, že poskytnutím této informace by mohlo dojít k ohrožení pacienta. Obdobně se postupuje, jde-li o pacienta s omezenou svéprávností.</a:t>
            </a:r>
            <a:endParaRPr lang="cs-CZ" dirty="0"/>
          </a:p>
        </p:txBody>
      </p:sp>
    </p:spTree>
    <p:extLst>
      <p:ext uri="{BB962C8B-B14F-4D97-AF65-F5344CB8AC3E}">
        <p14:creationId xmlns:p14="http://schemas.microsoft.com/office/powerpoint/2010/main" val="3742270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normAutofit fontScale="90000"/>
          </a:bodyPr>
          <a:lstStyle/>
          <a:p>
            <a:r>
              <a:rPr lang="cs-CZ" dirty="0"/>
              <a:t>Co Musím Sdělit rodičům nezletilého pacienta? Pokud to jde, vyjasněte si to předem.</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p:txBody>
          <a:bodyPr>
            <a:normAutofit/>
          </a:bodyPr>
          <a:lstStyle/>
          <a:p>
            <a:r>
              <a:rPr lang="cs-CZ" dirty="0">
                <a:solidFill>
                  <a:srgbClr val="000000"/>
                </a:solidFill>
                <a:latin typeface="Arial" panose="020B0604020202020204" pitchFamily="34" charset="0"/>
              </a:rPr>
              <a:t>Smlouva s rodičem o tom, co sdělím nebo nesdělím?</a:t>
            </a:r>
          </a:p>
          <a:p>
            <a:r>
              <a:rPr lang="cs-CZ" b="0" i="0" dirty="0">
                <a:solidFill>
                  <a:srgbClr val="000000"/>
                </a:solidFill>
                <a:effectLst/>
                <a:latin typeface="Arial" panose="020B0604020202020204" pitchFamily="34" charset="0"/>
              </a:rPr>
              <a:t>§ 32 odst. 1) zákona o zdravotních službách</a:t>
            </a:r>
          </a:p>
          <a:p>
            <a:r>
              <a:rPr lang="cs-CZ" b="1" i="0" dirty="0">
                <a:solidFill>
                  <a:srgbClr val="000000"/>
                </a:solidFill>
                <a:effectLst/>
                <a:latin typeface="Arial" panose="020B0604020202020204" pitchFamily="34" charset="0"/>
              </a:rPr>
              <a:t> </a:t>
            </a:r>
            <a:r>
              <a:rPr lang="cs-CZ" b="0" i="0" dirty="0">
                <a:solidFill>
                  <a:srgbClr val="000000"/>
                </a:solidFill>
                <a:effectLst/>
                <a:latin typeface="Arial" panose="020B0604020202020204" pitchFamily="34" charset="0"/>
              </a:rPr>
              <a:t>Záznam o vzdání se podání informace o zdravotním stavu a určení osoby, které má být informace o zdravotním stavu podána, je součástí zdravotnické dokumentace vedené o pacientovi; záznam podepíše pacient a zdravotnický pracovník. K vzdání se podání informace o zdravotním stavu se nepřihlíží, jde-li o informaci, že pacient trpí infekční nemocí nebo jinou nemocí, v souvislosti s níž může ohrozit zdraví nebo život jiných osob.</a:t>
            </a:r>
            <a:endParaRPr lang="cs-CZ" dirty="0"/>
          </a:p>
        </p:txBody>
      </p:sp>
    </p:spTree>
    <p:extLst>
      <p:ext uri="{BB962C8B-B14F-4D97-AF65-F5344CB8AC3E}">
        <p14:creationId xmlns:p14="http://schemas.microsoft.com/office/powerpoint/2010/main" val="2962190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a:t>Co Musím Sdělit rodičům – odbočka ke školní psychologii</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p:txBody>
          <a:bodyPr>
            <a:normAutofit/>
          </a:bodyPr>
          <a:lstStyle/>
          <a:p>
            <a:pPr algn="just"/>
            <a:r>
              <a:rPr lang="cs-CZ" b="0" i="0" dirty="0">
                <a:solidFill>
                  <a:srgbClr val="000000"/>
                </a:solidFill>
                <a:effectLst/>
                <a:latin typeface="Arial" panose="020B0604020202020204" pitchFamily="34" charset="0"/>
              </a:rPr>
              <a:t>Pedagogický pracovník je povinen</a:t>
            </a:r>
            <a:endParaRPr lang="cs-CZ" b="1" i="0" dirty="0">
              <a:solidFill>
                <a:srgbClr val="000000"/>
              </a:solidFill>
              <a:effectLst/>
              <a:latin typeface="Arial" panose="020B0604020202020204" pitchFamily="34" charset="0"/>
            </a:endParaRPr>
          </a:p>
          <a:p>
            <a:pPr algn="just"/>
            <a:r>
              <a:rPr lang="cs-CZ" b="1" i="0" dirty="0">
                <a:solidFill>
                  <a:srgbClr val="000000"/>
                </a:solidFill>
                <a:effectLst/>
                <a:latin typeface="Arial" panose="020B0604020202020204" pitchFamily="34" charset="0"/>
              </a:rPr>
              <a:t>e)</a:t>
            </a:r>
            <a:r>
              <a:rPr lang="cs-CZ" b="0" i="0" dirty="0">
                <a:solidFill>
                  <a:srgbClr val="000000"/>
                </a:solidFill>
                <a:effectLst/>
                <a:latin typeface="Arial" panose="020B0604020202020204" pitchFamily="34" charset="0"/>
              </a:rPr>
              <a:t> zachovávat mlčenlivost a chránit před zneužitím osobní údaje, informace o zdravotním stavu dětí, žáků a studentů a výsledky poradenské pomoci školského poradenského zařízení a školního poradenského pracoviště, s nimiž přišel do styku,</a:t>
            </a:r>
          </a:p>
          <a:p>
            <a:pPr algn="just"/>
            <a:r>
              <a:rPr lang="cs-CZ" b="1" i="0" dirty="0">
                <a:solidFill>
                  <a:srgbClr val="000000"/>
                </a:solidFill>
                <a:effectLst/>
                <a:latin typeface="Arial" panose="020B0604020202020204" pitchFamily="34" charset="0"/>
              </a:rPr>
              <a:t>f)</a:t>
            </a:r>
            <a:r>
              <a:rPr lang="cs-CZ" b="0" i="0" dirty="0">
                <a:solidFill>
                  <a:srgbClr val="000000"/>
                </a:solidFill>
                <a:effectLst/>
                <a:latin typeface="Arial" panose="020B0604020202020204" pitchFamily="34" charset="0"/>
              </a:rPr>
              <a:t> poskytovat dítěti, žáku, studentovi nebo zákonnému zástupci nezletilého dítěte nebo žáka informace spojené s výchovou a vzděláváním.</a:t>
            </a:r>
            <a:endParaRPr lang="cs-CZ" dirty="0">
              <a:solidFill>
                <a:srgbClr val="000000"/>
              </a:solidFill>
              <a:latin typeface="Arial" panose="020B0604020202020204" pitchFamily="34" charset="0"/>
            </a:endParaRPr>
          </a:p>
          <a:p>
            <a:pPr marL="0" indent="0">
              <a:buNone/>
            </a:pPr>
            <a:r>
              <a:rPr lang="cs-CZ" b="1" dirty="0">
                <a:solidFill>
                  <a:srgbClr val="000000"/>
                </a:solidFill>
                <a:latin typeface="Arial" panose="020B0604020202020204" pitchFamily="34" charset="0"/>
              </a:rPr>
              <a:t>Je školní psycholog pedagogický pracovník? ANO</a:t>
            </a:r>
          </a:p>
          <a:p>
            <a:pPr marL="0" indent="0">
              <a:buNone/>
            </a:pPr>
            <a:r>
              <a:rPr lang="cs-CZ" dirty="0">
                <a:solidFill>
                  <a:srgbClr val="000000"/>
                </a:solidFill>
                <a:latin typeface="Arial" panose="020B0604020202020204" pitchFamily="34" charset="0"/>
              </a:rPr>
              <a:t>Zákon č. 563/2004 Sb. - Zákon o pedagogických pracovnících a o změně některých zákonů.</a:t>
            </a:r>
          </a:p>
        </p:txBody>
      </p:sp>
    </p:spTree>
    <p:extLst>
      <p:ext uri="{BB962C8B-B14F-4D97-AF65-F5344CB8AC3E}">
        <p14:creationId xmlns:p14="http://schemas.microsoft.com/office/powerpoint/2010/main" val="1950776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normAutofit/>
          </a:bodyPr>
          <a:lstStyle/>
          <a:p>
            <a:r>
              <a:rPr lang="cs-CZ" dirty="0"/>
              <a:t>Ukončení péče na přání rodičů.</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p:txBody>
          <a:bodyPr>
            <a:normAutofit/>
          </a:bodyPr>
          <a:lstStyle/>
          <a:p>
            <a:r>
              <a:rPr lang="cs-CZ" b="0" i="0" dirty="0">
                <a:solidFill>
                  <a:srgbClr val="000000"/>
                </a:solidFill>
                <a:effectLst/>
                <a:latin typeface="Arial" panose="020B0604020202020204" pitchFamily="34" charset="0"/>
              </a:rPr>
              <a:t>§ 437 odst</a:t>
            </a:r>
            <a:r>
              <a:rPr lang="cs-CZ" dirty="0">
                <a:solidFill>
                  <a:srgbClr val="000000"/>
                </a:solidFill>
                <a:latin typeface="Arial" panose="020B0604020202020204" pitchFamily="34" charset="0"/>
              </a:rPr>
              <a:t>.</a:t>
            </a:r>
            <a:r>
              <a:rPr lang="cs-CZ" b="0" i="0" dirty="0">
                <a:solidFill>
                  <a:srgbClr val="000000"/>
                </a:solidFill>
                <a:effectLst/>
                <a:latin typeface="Arial" panose="020B0604020202020204" pitchFamily="34" charset="0"/>
              </a:rPr>
              <a:t> 1 NOZ „Zastoupit jiného nemůže ten, jehož zájmy jsou v rozporu se zájmy zastoupeného …“</a:t>
            </a:r>
            <a:endParaRPr lang="cs-CZ" i="0" dirty="0">
              <a:solidFill>
                <a:srgbClr val="000000"/>
              </a:solidFill>
              <a:effectLst/>
              <a:latin typeface="Arial" panose="020B0604020202020204" pitchFamily="34" charset="0"/>
            </a:endParaRPr>
          </a:p>
          <a:p>
            <a:r>
              <a:rPr lang="cs-CZ" i="0" dirty="0">
                <a:solidFill>
                  <a:srgbClr val="000000"/>
                </a:solidFill>
                <a:effectLst/>
                <a:latin typeface="Arial" panose="020B0604020202020204" pitchFamily="34" charset="0"/>
              </a:rPr>
              <a:t>§ 892 odst. 3 NOZ </a:t>
            </a:r>
            <a:r>
              <a:rPr lang="cs-CZ" i="1" dirty="0">
                <a:solidFill>
                  <a:srgbClr val="000000"/>
                </a:solidFill>
                <a:effectLst/>
                <a:latin typeface="Arial" panose="020B0604020202020204" pitchFamily="34" charset="0"/>
              </a:rPr>
              <a:t>„</a:t>
            </a:r>
            <a:r>
              <a:rPr lang="cs-CZ" b="0" i="1" dirty="0">
                <a:solidFill>
                  <a:srgbClr val="000000"/>
                </a:solidFill>
                <a:effectLst/>
                <a:latin typeface="Arial" panose="020B0604020202020204" pitchFamily="34" charset="0"/>
              </a:rPr>
              <a:t>Rodič nemůže dítě zastoupit, jestliže by mohlo dojít ke střetu zájmů mezi ním a dítětem nebo mezi dětmi týchž rodičů. V takovém případě jmenuje soud dítěti opatrovníka.“</a:t>
            </a:r>
          </a:p>
          <a:p>
            <a:pPr marL="0" indent="0">
              <a:buNone/>
            </a:pPr>
            <a:endParaRPr lang="cs-CZ" i="1" dirty="0">
              <a:solidFill>
                <a:srgbClr val="000000"/>
              </a:solidFill>
              <a:latin typeface="Arial" panose="020B0604020202020204" pitchFamily="34" charset="0"/>
            </a:endParaRPr>
          </a:p>
          <a:p>
            <a:pPr marL="0" indent="0">
              <a:buNone/>
            </a:pPr>
            <a:r>
              <a:rPr lang="cs-CZ" b="1" dirty="0">
                <a:solidFill>
                  <a:srgbClr val="000000"/>
                </a:solidFill>
                <a:effectLst/>
                <a:latin typeface="Arial" panose="020B0604020202020204" pitchFamily="34" charset="0"/>
              </a:rPr>
              <a:t>Pokud nezletilý b</a:t>
            </a:r>
            <a:r>
              <a:rPr lang="cs-CZ" b="1" dirty="0">
                <a:solidFill>
                  <a:srgbClr val="000000"/>
                </a:solidFill>
                <a:latin typeface="Arial" panose="020B0604020202020204" pitchFamily="34" charset="0"/>
              </a:rPr>
              <a:t>yl způsobilý vyslovit souhlas s poskytováním péče a přeje si její pokračování, tak na žádost rodičů nemá být péče ukončena, mají se obrátit na soud, aby jejich rozpor vyřešil.</a:t>
            </a:r>
            <a:endParaRPr lang="cs-CZ" b="1" dirty="0">
              <a:solidFill>
                <a:srgbClr val="000000"/>
              </a:solidFill>
              <a:effectLst/>
              <a:latin typeface="Arial" panose="020B0604020202020204" pitchFamily="34" charset="0"/>
            </a:endParaRPr>
          </a:p>
          <a:p>
            <a:endParaRPr lang="cs-CZ" dirty="0"/>
          </a:p>
        </p:txBody>
      </p:sp>
    </p:spTree>
    <p:extLst>
      <p:ext uri="{BB962C8B-B14F-4D97-AF65-F5344CB8AC3E}">
        <p14:creationId xmlns:p14="http://schemas.microsoft.com/office/powerpoint/2010/main" val="2233259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a:t>Co Když se rodiče neshodnou a nezletilý nemůže dát souhlas sám?</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p:txBody>
          <a:bodyPr>
            <a:normAutofit/>
          </a:bodyPr>
          <a:lstStyle/>
          <a:p>
            <a:r>
              <a:rPr lang="cs-CZ" dirty="0"/>
              <a:t>Krizová intervence bez souhlasu?</a:t>
            </a:r>
          </a:p>
          <a:p>
            <a:r>
              <a:rPr lang="cs-CZ" dirty="0"/>
              <a:t>§ 38 odst. 4 zákona o zdravotních službách: „nezletilému pacientovi nebo pacientovi s omezenou svéprávností lze bez souhlasu poskytnout neodkladnou péči, jde-li zdravotní služby nezbytné k záchraně života nebo zamezení vážného poškození zdraví.“</a:t>
            </a:r>
          </a:p>
          <a:p>
            <a:r>
              <a:rPr lang="cs-CZ" dirty="0"/>
              <a:t>§ 38 odst. 5 zákona o zdravotních službách: </a:t>
            </a:r>
            <a:r>
              <a:rPr lang="cs-CZ" i="1" dirty="0"/>
              <a:t>„nezletilému pacientovi nebo pacientovi s omezenou svéprávností lze poskytnout neodkladnou péči bez souhlasu zákonného zástupce, pokud je u něj podezření na týrání, zneužívání nebo zanedbávání.“</a:t>
            </a:r>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1984751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0A07EA-0DB0-4F77-98ED-E8F50D61C3B4}"/>
              </a:ext>
            </a:extLst>
          </p:cNvPr>
          <p:cNvSpPr>
            <a:spLocks noGrp="1"/>
          </p:cNvSpPr>
          <p:nvPr>
            <p:ph type="ctrTitle"/>
          </p:nvPr>
        </p:nvSpPr>
        <p:spPr/>
        <p:txBody>
          <a:bodyPr>
            <a:normAutofit fontScale="90000"/>
          </a:bodyPr>
          <a:lstStyle/>
          <a:p>
            <a:r>
              <a:rPr lang="cs-CZ" dirty="0"/>
              <a:t>Finanční podpora pro člověka jehož duševní stav Ztěžuje fungování bez podpory</a:t>
            </a:r>
          </a:p>
        </p:txBody>
      </p:sp>
      <p:sp>
        <p:nvSpPr>
          <p:cNvPr id="3" name="Podnadpis 2">
            <a:extLst>
              <a:ext uri="{FF2B5EF4-FFF2-40B4-BE49-F238E27FC236}">
                <a16:creationId xmlns:a16="http://schemas.microsoft.com/office/drawing/2014/main" id="{9A29E4B0-40D1-4542-919A-9924BCF16F5C}"/>
              </a:ext>
            </a:extLst>
          </p:cNvPr>
          <p:cNvSpPr>
            <a:spLocks noGrp="1"/>
          </p:cNvSpPr>
          <p:nvPr>
            <p:ph type="subTitle" idx="1"/>
          </p:nvPr>
        </p:nvSpPr>
        <p:spPr/>
        <p:txBody>
          <a:bodyPr/>
          <a:lstStyle/>
          <a:p>
            <a:r>
              <a:rPr lang="cs-CZ" dirty="0"/>
              <a:t>14. 4. 2022</a:t>
            </a:r>
          </a:p>
        </p:txBody>
      </p:sp>
    </p:spTree>
    <p:extLst>
      <p:ext uri="{BB962C8B-B14F-4D97-AF65-F5344CB8AC3E}">
        <p14:creationId xmlns:p14="http://schemas.microsoft.com/office/powerpoint/2010/main" val="10777141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23A894-AB73-4990-8219-E4EE16D02A1A}"/>
              </a:ext>
            </a:extLst>
          </p:cNvPr>
          <p:cNvSpPr>
            <a:spLocks noGrp="1"/>
          </p:cNvSpPr>
          <p:nvPr>
            <p:ph type="title"/>
          </p:nvPr>
        </p:nvSpPr>
        <p:spPr/>
        <p:txBody>
          <a:bodyPr/>
          <a:lstStyle/>
          <a:p>
            <a:r>
              <a:rPr lang="cs-CZ" dirty="0" err="1"/>
              <a:t>InValidní</a:t>
            </a:r>
            <a:r>
              <a:rPr lang="cs-CZ" dirty="0"/>
              <a:t> Důchod</a:t>
            </a:r>
          </a:p>
        </p:txBody>
      </p:sp>
      <p:sp>
        <p:nvSpPr>
          <p:cNvPr id="3" name="Zástupný obsah 2">
            <a:extLst>
              <a:ext uri="{FF2B5EF4-FFF2-40B4-BE49-F238E27FC236}">
                <a16:creationId xmlns:a16="http://schemas.microsoft.com/office/drawing/2014/main" id="{701E4E30-1D61-4F3D-9457-60E7FDD624D2}"/>
              </a:ext>
            </a:extLst>
          </p:cNvPr>
          <p:cNvSpPr>
            <a:spLocks noGrp="1"/>
          </p:cNvSpPr>
          <p:nvPr>
            <p:ph idx="1"/>
          </p:nvPr>
        </p:nvSpPr>
        <p:spPr/>
        <p:txBody>
          <a:bodyPr>
            <a:normAutofit lnSpcReduction="10000"/>
          </a:bodyPr>
          <a:lstStyle/>
          <a:p>
            <a:r>
              <a:rPr lang="cs-CZ" dirty="0"/>
              <a:t>Invalidní důchod je jedním z čtyř druhů důchodů českého důchodového systému (vedle důchodu starobního, vdovského, vdoveckého a sirotčího). V závislosti na zjištěném stupni invalidity se invalidní důchod nyní rozlišuje na invalidní důchod pro invaliditu prvního, druhého a třetího stupně. Rozdíl mezi jednotlivými stupni invalidity spočívá v míře poklesu pracovní schopnosti občana (pokles o 35 % až 49 % znamená invaliditu prvního stupně, o 50 % až o 69 % invaliditu druhého stupně a o 70 % a více pak invaliditu třetího stupně).</a:t>
            </a:r>
          </a:p>
          <a:p>
            <a:r>
              <a:rPr lang="cs-CZ" dirty="0"/>
              <a:t>(</a:t>
            </a:r>
            <a:r>
              <a:rPr lang="cs-CZ" dirty="0">
                <a:hlinkClick r:id="rId2"/>
              </a:rPr>
              <a:t>Invalidní důchod - Česká správa sociálního zabezpečení (cssz.cz)</a:t>
            </a:r>
            <a:r>
              <a:rPr lang="cs-CZ" dirty="0"/>
              <a:t>)</a:t>
            </a:r>
          </a:p>
          <a:p>
            <a:r>
              <a:rPr lang="cs-CZ" b="1" dirty="0"/>
              <a:t>Přiznání invalidního důchodu není překážka pro výkon práce, pokud je člověk schopný pracovat i přes přiznání invalidního důchodu, tak může. Invalidní důchod slouží jako kompenzace ztížené možnosti výkonu práce, nesmí být vnímán jako překážka pro její výkon.</a:t>
            </a:r>
          </a:p>
        </p:txBody>
      </p:sp>
    </p:spTree>
    <p:extLst>
      <p:ext uri="{BB962C8B-B14F-4D97-AF65-F5344CB8AC3E}">
        <p14:creationId xmlns:p14="http://schemas.microsoft.com/office/powerpoint/2010/main" val="14957359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23A894-AB73-4990-8219-E4EE16D02A1A}"/>
              </a:ext>
            </a:extLst>
          </p:cNvPr>
          <p:cNvSpPr>
            <a:spLocks noGrp="1"/>
          </p:cNvSpPr>
          <p:nvPr>
            <p:ph type="title"/>
          </p:nvPr>
        </p:nvSpPr>
        <p:spPr/>
        <p:txBody>
          <a:bodyPr/>
          <a:lstStyle/>
          <a:p>
            <a:r>
              <a:rPr lang="cs-CZ" dirty="0" err="1"/>
              <a:t>InValidní</a:t>
            </a:r>
            <a:r>
              <a:rPr lang="cs-CZ" dirty="0"/>
              <a:t> Důchod</a:t>
            </a:r>
          </a:p>
        </p:txBody>
      </p:sp>
      <p:sp>
        <p:nvSpPr>
          <p:cNvPr id="3" name="Zástupný obsah 2">
            <a:extLst>
              <a:ext uri="{FF2B5EF4-FFF2-40B4-BE49-F238E27FC236}">
                <a16:creationId xmlns:a16="http://schemas.microsoft.com/office/drawing/2014/main" id="{701E4E30-1D61-4F3D-9457-60E7FDD624D2}"/>
              </a:ext>
            </a:extLst>
          </p:cNvPr>
          <p:cNvSpPr>
            <a:spLocks noGrp="1"/>
          </p:cNvSpPr>
          <p:nvPr>
            <p:ph idx="1"/>
          </p:nvPr>
        </p:nvSpPr>
        <p:spPr/>
        <p:txBody>
          <a:bodyPr>
            <a:normAutofit fontScale="85000" lnSpcReduction="20000"/>
          </a:bodyPr>
          <a:lstStyle/>
          <a:p>
            <a:pPr marL="0" indent="0">
              <a:buNone/>
            </a:pPr>
            <a:r>
              <a:rPr lang="cs-CZ" sz="3200" b="1" dirty="0"/>
              <a:t>Nárok na invalidní důchod má ten kdo:</a:t>
            </a:r>
          </a:p>
          <a:p>
            <a:pPr marL="0" indent="0">
              <a:buNone/>
            </a:pPr>
            <a:r>
              <a:rPr lang="cs-CZ" sz="3200" dirty="0"/>
              <a:t>- je shledán invalidním postup vychází z</a:t>
            </a:r>
            <a:r>
              <a:rPr lang="cs-CZ" sz="3200" dirty="0">
                <a:hlinkClick r:id="rId2"/>
              </a:rPr>
              <a:t> vyhlášky o posuzování invalidity</a:t>
            </a:r>
            <a:endParaRPr lang="cs-CZ" sz="3200" dirty="0"/>
          </a:p>
          <a:p>
            <a:pPr>
              <a:buFontTx/>
              <a:buChar char="-"/>
            </a:pPr>
            <a:r>
              <a:rPr lang="cs-CZ" sz="3200" dirty="0"/>
              <a:t>má splněnou dobu pojištění, viz </a:t>
            </a:r>
            <a:r>
              <a:rPr lang="cs-CZ" sz="3200" dirty="0">
                <a:hlinkClick r:id="rId3"/>
              </a:rPr>
              <a:t>§ 40 o důchodovém pojištění</a:t>
            </a:r>
            <a:r>
              <a:rPr lang="cs-CZ" sz="3200" dirty="0"/>
              <a:t>:</a:t>
            </a:r>
          </a:p>
          <a:p>
            <a:pPr marL="914400" lvl="2" indent="0">
              <a:buNone/>
            </a:pPr>
            <a:r>
              <a:rPr lang="cs-CZ" b="1" dirty="0"/>
              <a:t>a)</a:t>
            </a:r>
            <a:r>
              <a:rPr lang="cs-CZ" dirty="0"/>
              <a:t> do 20 let méně než jeden rok,</a:t>
            </a:r>
          </a:p>
          <a:p>
            <a:pPr marL="914400" lvl="2" indent="0">
              <a:buNone/>
            </a:pPr>
            <a:r>
              <a:rPr lang="cs-CZ" b="1" dirty="0"/>
              <a:t>b)</a:t>
            </a:r>
            <a:r>
              <a:rPr lang="cs-CZ" dirty="0"/>
              <a:t> od 20 let do 22 let jeden rok,</a:t>
            </a:r>
          </a:p>
          <a:p>
            <a:pPr marL="914400" lvl="2" indent="0">
              <a:buNone/>
            </a:pPr>
            <a:r>
              <a:rPr lang="cs-CZ" b="1" dirty="0"/>
              <a:t>c)</a:t>
            </a:r>
            <a:r>
              <a:rPr lang="cs-CZ" dirty="0"/>
              <a:t> od 22 let do 24 let dva roky,</a:t>
            </a:r>
          </a:p>
          <a:p>
            <a:pPr marL="914400" lvl="2" indent="0">
              <a:buNone/>
            </a:pPr>
            <a:r>
              <a:rPr lang="cs-CZ" b="1" dirty="0"/>
              <a:t>d)</a:t>
            </a:r>
            <a:r>
              <a:rPr lang="cs-CZ" dirty="0"/>
              <a:t> od 24 let do 26 let tři roky,</a:t>
            </a:r>
          </a:p>
          <a:p>
            <a:pPr marL="914400" lvl="2" indent="0">
              <a:buNone/>
            </a:pPr>
            <a:r>
              <a:rPr lang="cs-CZ" b="1" dirty="0"/>
              <a:t>e)</a:t>
            </a:r>
            <a:r>
              <a:rPr lang="cs-CZ" dirty="0"/>
              <a:t> od 26 let do 28 let čtyři roky a</a:t>
            </a:r>
          </a:p>
          <a:p>
            <a:pPr marL="914400" lvl="2" indent="0">
              <a:buNone/>
            </a:pPr>
            <a:r>
              <a:rPr lang="cs-CZ" b="1" dirty="0"/>
              <a:t>f)</a:t>
            </a:r>
            <a:r>
              <a:rPr lang="cs-CZ" dirty="0"/>
              <a:t> nad 28 let pět roků.</a:t>
            </a:r>
            <a:endParaRPr lang="cs-CZ" sz="2400" dirty="0"/>
          </a:p>
          <a:p>
            <a:pPr>
              <a:buFontTx/>
              <a:buChar char="-"/>
            </a:pPr>
            <a:r>
              <a:rPr lang="cs-CZ" sz="3200" dirty="0"/>
              <a:t>dobu pojištění je možno </a:t>
            </a:r>
            <a:r>
              <a:rPr lang="cs-CZ" sz="3200" dirty="0">
                <a:hlinkClick r:id="rId4"/>
              </a:rPr>
              <a:t>doplatit</a:t>
            </a:r>
            <a:r>
              <a:rPr lang="cs-CZ" sz="3200" dirty="0"/>
              <a:t> před podáním žádosti o invalidní důchod, v některých případech tak může být přiznán invalidní důchod i osobám, které by na něj jinak nedosáhly.</a:t>
            </a:r>
          </a:p>
          <a:p>
            <a:endParaRPr lang="cs-CZ" dirty="0"/>
          </a:p>
        </p:txBody>
      </p:sp>
    </p:spTree>
    <p:extLst>
      <p:ext uri="{BB962C8B-B14F-4D97-AF65-F5344CB8AC3E}">
        <p14:creationId xmlns:p14="http://schemas.microsoft.com/office/powerpoint/2010/main" val="1565758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9E105E-9764-4410-AFA7-13B185334937}"/>
              </a:ext>
            </a:extLst>
          </p:cNvPr>
          <p:cNvSpPr>
            <a:spLocks noGrp="1"/>
          </p:cNvSpPr>
          <p:nvPr>
            <p:ph type="title"/>
          </p:nvPr>
        </p:nvSpPr>
        <p:spPr/>
        <p:txBody>
          <a:bodyPr/>
          <a:lstStyle/>
          <a:p>
            <a:r>
              <a:rPr lang="cs-CZ" dirty="0" err="1"/>
              <a:t>InValiDní</a:t>
            </a:r>
            <a:r>
              <a:rPr lang="cs-CZ" dirty="0"/>
              <a:t> </a:t>
            </a:r>
            <a:r>
              <a:rPr lang="cs-CZ" dirty="0" err="1"/>
              <a:t>DůchoD</a:t>
            </a:r>
            <a:endParaRPr lang="cs-CZ" dirty="0"/>
          </a:p>
        </p:txBody>
      </p:sp>
      <p:sp>
        <p:nvSpPr>
          <p:cNvPr id="3" name="Zástupný obsah 2">
            <a:extLst>
              <a:ext uri="{FF2B5EF4-FFF2-40B4-BE49-F238E27FC236}">
                <a16:creationId xmlns:a16="http://schemas.microsoft.com/office/drawing/2014/main" id="{D6E86F46-023F-4097-8B7F-786EC4EB6CF8}"/>
              </a:ext>
            </a:extLst>
          </p:cNvPr>
          <p:cNvSpPr>
            <a:spLocks noGrp="1"/>
          </p:cNvSpPr>
          <p:nvPr>
            <p:ph idx="1"/>
          </p:nvPr>
        </p:nvSpPr>
        <p:spPr/>
        <p:txBody>
          <a:bodyPr/>
          <a:lstStyle/>
          <a:p>
            <a:pPr marL="0" indent="0">
              <a:buNone/>
            </a:pPr>
            <a:r>
              <a:rPr lang="cs-CZ" dirty="0"/>
              <a:t>Invalidní důchod z mládí viz </a:t>
            </a:r>
            <a:r>
              <a:rPr lang="cs-CZ" dirty="0">
                <a:hlinkClick r:id="rId2"/>
              </a:rPr>
              <a:t>§ 42 zákona o důchodovém pojištění</a:t>
            </a:r>
            <a:r>
              <a:rPr lang="cs-CZ" dirty="0"/>
              <a:t>.  Na invalidní důchod pro invaliditu </a:t>
            </a:r>
            <a:r>
              <a:rPr lang="cs-CZ" b="1" dirty="0"/>
              <a:t>třetího stupně </a:t>
            </a:r>
            <a:r>
              <a:rPr lang="cs-CZ" dirty="0"/>
              <a:t>má nárok též osoba, která dosáhla aspoň 18 let věku, má trvalý pobyt na území České republiky a je invalidní pro invaliditu třetího stupně, jestliže tato invalidita vznikla před dosažením 18 let věku a tato osoba nebyla účastna pojištění po potřebnou dobu.</a:t>
            </a:r>
          </a:p>
          <a:p>
            <a:pPr marL="0" indent="0">
              <a:buNone/>
            </a:pPr>
            <a:r>
              <a:rPr lang="cs-CZ" i="1" dirty="0"/>
              <a:t>Pan M. má 25 let, od 17 let trpí depresemi, snaží se studovat, postupně je vyhozen z několika VŠ, pokouší se i pracovat, ale vždy je propuštěn ve zkušební době, protože práci nezvládá. Rozhodne se požádat o invalidní důchod, pokud se mu podaří prokázat, že zdravotní stav byl špatný již před 18. rokem, může dosáhnout na invalidní důchod.   </a:t>
            </a:r>
          </a:p>
        </p:txBody>
      </p:sp>
    </p:spTree>
    <p:extLst>
      <p:ext uri="{BB962C8B-B14F-4D97-AF65-F5344CB8AC3E}">
        <p14:creationId xmlns:p14="http://schemas.microsoft.com/office/powerpoint/2010/main" val="1042015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BD502D-E771-46DB-8BB4-A869B3725AC0}"/>
              </a:ext>
            </a:extLst>
          </p:cNvPr>
          <p:cNvSpPr>
            <a:spLocks noGrp="1"/>
          </p:cNvSpPr>
          <p:nvPr>
            <p:ph type="title"/>
          </p:nvPr>
        </p:nvSpPr>
        <p:spPr/>
        <p:txBody>
          <a:bodyPr/>
          <a:lstStyle/>
          <a:p>
            <a:r>
              <a:rPr lang="cs-CZ" dirty="0"/>
              <a:t>INVALIDNÍ důchod</a:t>
            </a:r>
          </a:p>
        </p:txBody>
      </p:sp>
      <p:sp>
        <p:nvSpPr>
          <p:cNvPr id="3" name="Zástupný obsah 2">
            <a:extLst>
              <a:ext uri="{FF2B5EF4-FFF2-40B4-BE49-F238E27FC236}">
                <a16:creationId xmlns:a16="http://schemas.microsoft.com/office/drawing/2014/main" id="{81A33051-4727-48F1-A2FD-5F0827AD34AF}"/>
              </a:ext>
            </a:extLst>
          </p:cNvPr>
          <p:cNvSpPr>
            <a:spLocks noGrp="1"/>
          </p:cNvSpPr>
          <p:nvPr>
            <p:ph idx="1"/>
          </p:nvPr>
        </p:nvSpPr>
        <p:spPr/>
        <p:txBody>
          <a:bodyPr>
            <a:normAutofit fontScale="85000" lnSpcReduction="10000"/>
          </a:bodyPr>
          <a:lstStyle/>
          <a:p>
            <a:pPr marL="0" indent="0">
              <a:buNone/>
            </a:pPr>
            <a:r>
              <a:rPr lang="cs-CZ" sz="2800" b="1" dirty="0"/>
              <a:t>Studium a doba pojištění?</a:t>
            </a:r>
          </a:p>
          <a:p>
            <a:pPr marL="0" indent="0">
              <a:buNone/>
            </a:pPr>
            <a:r>
              <a:rPr lang="cs-CZ" dirty="0"/>
              <a:t>Pro účely splnění podmínky potřebné doby pojištění pro nárok na </a:t>
            </a:r>
            <a:r>
              <a:rPr lang="cs-CZ" sz="2800" dirty="0"/>
              <a:t>invalidní důchod</a:t>
            </a:r>
            <a:r>
              <a:rPr lang="cs-CZ" dirty="0"/>
              <a:t> se za dobu pojištění považuje též doba studia na střední nebo vysoké škole v České republice, a to před dosažením 18 let věku, nejdříve však po ukončení povinné školní docházky, a po dosažení věku 18 let po dobu prvních 6 let tohoto studia. </a:t>
            </a:r>
            <a:r>
              <a:rPr lang="cs-CZ" b="1" dirty="0">
                <a:hlinkClick r:id="rId2"/>
              </a:rPr>
              <a:t>https://www.zakonyprolidi.cz/cs/1995-155#p40-3</a:t>
            </a:r>
            <a:endParaRPr lang="cs-CZ" b="1" dirty="0"/>
          </a:p>
          <a:p>
            <a:pPr marL="0" indent="0">
              <a:buNone/>
            </a:pPr>
            <a:r>
              <a:rPr lang="cs-CZ" sz="2800" dirty="0"/>
              <a:t>Pokud tedy mladý dospělý do 24 let., pozbude pracovní schopnost v průběhu studia VŠ, měl by před podáním žádosti o invalidní důchod uvažovat o doplacení doby pojištění, pokud měl v době studia “výpadky“.</a:t>
            </a:r>
          </a:p>
          <a:p>
            <a:pPr marL="0" indent="0">
              <a:buNone/>
            </a:pPr>
            <a:r>
              <a:rPr lang="cs-CZ" sz="2800" dirty="0"/>
              <a:t>Více o dobrovolné účasti na důchodovém pojištění, viz </a:t>
            </a:r>
            <a:r>
              <a:rPr lang="cs-CZ" sz="2800" dirty="0">
                <a:hlinkClick r:id="rId3"/>
              </a:rPr>
              <a:t>zde</a:t>
            </a:r>
            <a:r>
              <a:rPr lang="cs-CZ" sz="2800" dirty="0"/>
              <a:t>.</a:t>
            </a:r>
          </a:p>
          <a:p>
            <a:pPr marL="0" indent="0">
              <a:buNone/>
            </a:pPr>
            <a:r>
              <a:rPr lang="cs-CZ" sz="2800" dirty="0"/>
              <a:t>Nejnižší měsíční pojistné hrazené v roce 2018 činí 28% z částky odpovídající jedné čtvrtině průměrné mzdy platné v roce 2018, tedy  2 099 Kč.</a:t>
            </a:r>
            <a:endParaRPr lang="cs-CZ" sz="3200" dirty="0"/>
          </a:p>
          <a:p>
            <a:endParaRPr lang="cs-CZ" dirty="0"/>
          </a:p>
        </p:txBody>
      </p:sp>
    </p:spTree>
    <p:extLst>
      <p:ext uri="{BB962C8B-B14F-4D97-AF65-F5344CB8AC3E}">
        <p14:creationId xmlns:p14="http://schemas.microsoft.com/office/powerpoint/2010/main" val="2687177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a:t>Nezletilý pacient - příklad</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p:txBody>
          <a:bodyPr>
            <a:normAutofit fontScale="92500"/>
          </a:bodyPr>
          <a:lstStyle/>
          <a:p>
            <a:r>
              <a:rPr lang="cs-CZ" dirty="0"/>
              <a:t>Pracujete jako soukromý klinický psycholog. Do Vaší ordinace po předchozím objednání dorazí nový klient, z jeho kartičky pojištěnce, zjistíte, že mu/jí ještě nebylo 18 let, je mu/jí 17 let. Klient Vám sdělí, že nechce, aby jste kontaktovali jeho rodiče. V terapii chce klient řešit svůj strach z toho, že rodiče nepřijmou jeho/její </a:t>
            </a:r>
            <a:r>
              <a:rPr lang="cs-CZ" dirty="0" err="1"/>
              <a:t>coming</a:t>
            </a:r>
            <a:r>
              <a:rPr lang="cs-CZ" dirty="0"/>
              <a:t> </a:t>
            </a:r>
            <a:r>
              <a:rPr lang="cs-CZ" dirty="0" err="1"/>
              <a:t>out</a:t>
            </a:r>
            <a:r>
              <a:rPr lang="cs-CZ" dirty="0"/>
              <a:t>.</a:t>
            </a:r>
          </a:p>
          <a:p>
            <a:r>
              <a:rPr lang="cs-CZ" dirty="0">
                <a:hlinkClick r:id="rId2"/>
              </a:rPr>
              <a:t>https://docs.google.com/forms/d/e/1FAIpQLSdycTPDq487J4iwgKe5HGqsFCZDXVi7HwvFBFmpoxFvJ2lmgQ/viewform?usp=sf_link</a:t>
            </a:r>
            <a:endParaRPr lang="cs-CZ" dirty="0"/>
          </a:p>
          <a:p>
            <a:r>
              <a:rPr lang="cs-CZ" dirty="0"/>
              <a:t>- přijmete klienta do péče bez souhlasu rodičů?</a:t>
            </a:r>
          </a:p>
          <a:p>
            <a:r>
              <a:rPr lang="cs-CZ" dirty="0"/>
              <a:t>- budete rodiče o přijetí informovat, nebo klientovi slíbíte, že nic oznamovat nebudete?  </a:t>
            </a:r>
          </a:p>
          <a:p>
            <a:r>
              <a:rPr lang="cs-CZ" dirty="0"/>
              <a:t>- sdělíte rodičům klienta, že ho/ji máte v péči (našli Vaši vizitku v jeho/jejích věcech, mají strach, protože se chová jinak)</a:t>
            </a:r>
          </a:p>
          <a:p>
            <a:r>
              <a:rPr lang="cs-CZ" dirty="0"/>
              <a:t>- ukončíte péči o klienta, když Vám rodiče řeknou, že si nepřejí, aby za Vámi docházel?</a:t>
            </a:r>
          </a:p>
          <a:p>
            <a:endParaRPr lang="cs-CZ" dirty="0"/>
          </a:p>
        </p:txBody>
      </p:sp>
    </p:spTree>
    <p:extLst>
      <p:ext uri="{BB962C8B-B14F-4D97-AF65-F5344CB8AC3E}">
        <p14:creationId xmlns:p14="http://schemas.microsoft.com/office/powerpoint/2010/main" val="14893587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BD502D-E771-46DB-8BB4-A869B3725AC0}"/>
              </a:ext>
            </a:extLst>
          </p:cNvPr>
          <p:cNvSpPr>
            <a:spLocks noGrp="1"/>
          </p:cNvSpPr>
          <p:nvPr>
            <p:ph type="title"/>
          </p:nvPr>
        </p:nvSpPr>
        <p:spPr/>
        <p:txBody>
          <a:bodyPr/>
          <a:lstStyle/>
          <a:p>
            <a:r>
              <a:rPr lang="cs-CZ" dirty="0"/>
              <a:t>INVALIDNÍ důchod</a:t>
            </a:r>
          </a:p>
        </p:txBody>
      </p:sp>
      <p:sp>
        <p:nvSpPr>
          <p:cNvPr id="3" name="Zástupný obsah 2">
            <a:extLst>
              <a:ext uri="{FF2B5EF4-FFF2-40B4-BE49-F238E27FC236}">
                <a16:creationId xmlns:a16="http://schemas.microsoft.com/office/drawing/2014/main" id="{81A33051-4727-48F1-A2FD-5F0827AD34AF}"/>
              </a:ext>
            </a:extLst>
          </p:cNvPr>
          <p:cNvSpPr>
            <a:spLocks noGrp="1"/>
          </p:cNvSpPr>
          <p:nvPr>
            <p:ph idx="1"/>
          </p:nvPr>
        </p:nvSpPr>
        <p:spPr/>
        <p:txBody>
          <a:bodyPr>
            <a:normAutofit fontScale="85000" lnSpcReduction="20000"/>
          </a:bodyPr>
          <a:lstStyle/>
          <a:p>
            <a:pPr marL="0" indent="0">
              <a:buNone/>
            </a:pPr>
            <a:r>
              <a:rPr lang="cs-CZ" sz="2800" b="1" dirty="0"/>
              <a:t>Nejasné datum vzniku invalidity</a:t>
            </a:r>
          </a:p>
          <a:p>
            <a:pPr marL="0" indent="0">
              <a:buNone/>
            </a:pPr>
            <a:r>
              <a:rPr lang="cs-CZ" sz="2800" dirty="0"/>
              <a:t>Invalidita nevzniká dnem podání žádosti, ale dříve.</a:t>
            </a:r>
          </a:p>
          <a:p>
            <a:pPr marL="0" indent="0">
              <a:buNone/>
            </a:pPr>
            <a:r>
              <a:rPr lang="cs-CZ" sz="2800" dirty="0"/>
              <a:t>U duševních onemocnění není vznik invalidity snadné určit, člověk se často poměrně dlouhou dobu s nemocí pere bez vyhledání pomoci, při tom, má ale sníženou pracovní schopnost.</a:t>
            </a:r>
          </a:p>
          <a:p>
            <a:pPr marL="0" indent="0">
              <a:buNone/>
            </a:pPr>
            <a:r>
              <a:rPr lang="cs-CZ" sz="2800" dirty="0"/>
              <a:t>Česká správa sociálního zabezpečení si opatří dostatečné množství potřebných podkladů, z nichž bude možné určit vývoj onemocnění a jeho dopady na snižování pracovních schopností. Na základě těchto zjištění bude možné přesvědčivě stanovit datum vzniku invalidity.</a:t>
            </a:r>
          </a:p>
          <a:p>
            <a:pPr marL="0" indent="0">
              <a:buNone/>
            </a:pPr>
            <a:r>
              <a:rPr lang="cs-CZ" sz="2000" dirty="0">
                <a:hlinkClick r:id="rId2"/>
              </a:rPr>
              <a:t>Počátek invalidity se bude určovat ke dni, kdy skutečně vznikla a ne k datu v žádosti o invalidní důchod - Revue pro sociální politiku a výzkum </a:t>
            </a:r>
            <a:r>
              <a:rPr lang="ka-GE" sz="2000" dirty="0">
                <a:hlinkClick r:id="rId2"/>
              </a:rPr>
              <a:t>ღ (</a:t>
            </a:r>
            <a:r>
              <a:rPr lang="cs-CZ" sz="2000" dirty="0">
                <a:hlinkClick r:id="rId2"/>
              </a:rPr>
              <a:t>socialnipolitika.eu)</a:t>
            </a:r>
            <a:endParaRPr lang="cs-CZ" sz="2800" dirty="0"/>
          </a:p>
          <a:p>
            <a:pPr marL="0" indent="0">
              <a:buNone/>
            </a:pPr>
            <a:r>
              <a:rPr lang="cs-CZ" sz="2000" dirty="0">
                <a:hlinkClick r:id="rId3"/>
              </a:rPr>
              <a:t>Veřejný ochránce práv - Stanovení vzniku invalidity – typický problém, kde se ale daří chyby napravovat (ochrance.cz)</a:t>
            </a:r>
            <a:endParaRPr lang="cs-CZ" sz="2800" b="1" dirty="0"/>
          </a:p>
        </p:txBody>
      </p:sp>
    </p:spTree>
    <p:extLst>
      <p:ext uri="{BB962C8B-B14F-4D97-AF65-F5344CB8AC3E}">
        <p14:creationId xmlns:p14="http://schemas.microsoft.com/office/powerpoint/2010/main" val="29595864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22C0F3-781A-407C-86F2-1180AC515A9B}"/>
              </a:ext>
            </a:extLst>
          </p:cNvPr>
          <p:cNvSpPr>
            <a:spLocks noGrp="1"/>
          </p:cNvSpPr>
          <p:nvPr>
            <p:ph type="title"/>
          </p:nvPr>
        </p:nvSpPr>
        <p:spPr/>
        <p:txBody>
          <a:bodyPr/>
          <a:lstStyle/>
          <a:p>
            <a:r>
              <a:rPr lang="cs-CZ" dirty="0" err="1"/>
              <a:t>INvAlidní</a:t>
            </a:r>
            <a:r>
              <a:rPr lang="cs-CZ" dirty="0"/>
              <a:t> Důchod</a:t>
            </a:r>
          </a:p>
        </p:txBody>
      </p:sp>
      <p:sp>
        <p:nvSpPr>
          <p:cNvPr id="3" name="Zástupný obsah 2">
            <a:extLst>
              <a:ext uri="{FF2B5EF4-FFF2-40B4-BE49-F238E27FC236}">
                <a16:creationId xmlns:a16="http://schemas.microsoft.com/office/drawing/2014/main" id="{1799E8A0-9CB3-4507-8389-4E2BCD1DF46C}"/>
              </a:ext>
            </a:extLst>
          </p:cNvPr>
          <p:cNvSpPr>
            <a:spLocks noGrp="1"/>
          </p:cNvSpPr>
          <p:nvPr>
            <p:ph idx="1"/>
          </p:nvPr>
        </p:nvSpPr>
        <p:spPr/>
        <p:txBody>
          <a:bodyPr/>
          <a:lstStyle/>
          <a:p>
            <a:pPr marL="0" indent="0">
              <a:buNone/>
            </a:pPr>
            <a:r>
              <a:rPr lang="cs-CZ" sz="2400" dirty="0"/>
              <a:t>Zpětná výplata invalidního důchodu, invalidní důchod je možno vyplatit i pět let zpětně. Duševní onemocnění bývá často diagnostikováno se zpožděním od vypuknutí a i po té člověk ihned často nežádá o invalidní důchod.</a:t>
            </a:r>
          </a:p>
          <a:p>
            <a:pPr marL="0" indent="0">
              <a:buNone/>
            </a:pPr>
            <a:r>
              <a:rPr lang="cs-CZ" sz="2400" b="1" dirty="0"/>
              <a:t>Invalidní důchod z mládí</a:t>
            </a:r>
            <a:r>
              <a:rPr lang="cs-CZ" sz="2400" dirty="0"/>
              <a:t>, vznikne pouze osobě, která byla uznána invalidní pro invaliditu třetího stupně (dříve plně invalidní), dosáhla aspoň 18 let věku, má trvalý pobyt na území České republiky a nebyla účastna pojištění po potřebnou dobu.</a:t>
            </a:r>
          </a:p>
          <a:p>
            <a:pPr marL="0" indent="0">
              <a:buNone/>
            </a:pPr>
            <a:r>
              <a:rPr lang="cs-CZ" sz="2000" dirty="0">
                <a:hlinkClick r:id="rId2"/>
              </a:rPr>
              <a:t>Invalidní důchody podrobně - Česká správa sociálního zabezpečení (cssz.cz)</a:t>
            </a:r>
            <a:endParaRPr lang="cs-CZ" sz="2000" dirty="0"/>
          </a:p>
          <a:p>
            <a:pPr marL="0" indent="0">
              <a:buNone/>
            </a:pPr>
            <a:r>
              <a:rPr lang="cs-CZ" sz="2000" dirty="0">
                <a:hlinkClick r:id="rId3"/>
              </a:rPr>
              <a:t>Invalidní důchod 2022. Kdo má nárok a kolik dostane | Peníze.cz (penize.cz)</a:t>
            </a:r>
            <a:endParaRPr lang="cs-CZ" sz="2400" dirty="0"/>
          </a:p>
        </p:txBody>
      </p:sp>
    </p:spTree>
    <p:extLst>
      <p:ext uri="{BB962C8B-B14F-4D97-AF65-F5344CB8AC3E}">
        <p14:creationId xmlns:p14="http://schemas.microsoft.com/office/powerpoint/2010/main" val="25103524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0A07EA-0DB0-4F77-98ED-E8F50D61C3B4}"/>
              </a:ext>
            </a:extLst>
          </p:cNvPr>
          <p:cNvSpPr>
            <a:spLocks noGrp="1"/>
          </p:cNvSpPr>
          <p:nvPr>
            <p:ph type="ctrTitle"/>
          </p:nvPr>
        </p:nvSpPr>
        <p:spPr/>
        <p:txBody>
          <a:bodyPr>
            <a:normAutofit/>
          </a:bodyPr>
          <a:lstStyle/>
          <a:p>
            <a:r>
              <a:rPr lang="cs-CZ" dirty="0"/>
              <a:t>Příspěvek na péči</a:t>
            </a:r>
          </a:p>
        </p:txBody>
      </p:sp>
      <p:sp>
        <p:nvSpPr>
          <p:cNvPr id="3" name="Podnadpis 2">
            <a:extLst>
              <a:ext uri="{FF2B5EF4-FFF2-40B4-BE49-F238E27FC236}">
                <a16:creationId xmlns:a16="http://schemas.microsoft.com/office/drawing/2014/main" id="{9A29E4B0-40D1-4542-919A-9924BCF16F5C}"/>
              </a:ext>
            </a:extLst>
          </p:cNvPr>
          <p:cNvSpPr>
            <a:spLocks noGrp="1"/>
          </p:cNvSpPr>
          <p:nvPr>
            <p:ph type="subTitle" idx="1"/>
          </p:nvPr>
        </p:nvSpPr>
        <p:spPr/>
        <p:txBody>
          <a:bodyPr/>
          <a:lstStyle/>
          <a:p>
            <a:r>
              <a:rPr lang="cs-CZ" dirty="0"/>
              <a:t>14. 4. 2022</a:t>
            </a:r>
          </a:p>
        </p:txBody>
      </p:sp>
    </p:spTree>
    <p:extLst>
      <p:ext uri="{BB962C8B-B14F-4D97-AF65-F5344CB8AC3E}">
        <p14:creationId xmlns:p14="http://schemas.microsoft.com/office/powerpoint/2010/main" val="30882351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D1726F-D15C-4AC8-BCAF-129EE5C7070E}"/>
              </a:ext>
            </a:extLst>
          </p:cNvPr>
          <p:cNvSpPr>
            <a:spLocks noGrp="1"/>
          </p:cNvSpPr>
          <p:nvPr>
            <p:ph type="title"/>
          </p:nvPr>
        </p:nvSpPr>
        <p:spPr/>
        <p:txBody>
          <a:bodyPr/>
          <a:lstStyle/>
          <a:p>
            <a:r>
              <a:rPr lang="cs-CZ" dirty="0"/>
              <a:t>Příspěvek na péči</a:t>
            </a:r>
          </a:p>
        </p:txBody>
      </p:sp>
      <p:sp>
        <p:nvSpPr>
          <p:cNvPr id="3" name="Zástupný obsah 2">
            <a:extLst>
              <a:ext uri="{FF2B5EF4-FFF2-40B4-BE49-F238E27FC236}">
                <a16:creationId xmlns:a16="http://schemas.microsoft.com/office/drawing/2014/main" id="{4DFEB76B-8B84-41C9-BFDD-0ADA5EDD8564}"/>
              </a:ext>
            </a:extLst>
          </p:cNvPr>
          <p:cNvSpPr>
            <a:spLocks noGrp="1"/>
          </p:cNvSpPr>
          <p:nvPr>
            <p:ph idx="1"/>
          </p:nvPr>
        </p:nvSpPr>
        <p:spPr/>
        <p:txBody>
          <a:bodyPr>
            <a:normAutofit fontScale="77500" lnSpcReduction="20000"/>
          </a:bodyPr>
          <a:lstStyle/>
          <a:p>
            <a:pPr marL="0" indent="0">
              <a:buNone/>
            </a:pPr>
            <a:r>
              <a:rPr lang="cs-CZ" dirty="0"/>
              <a:t>Jak psát žádost o přiznání příspěvku na péči, psát ji tak, aby bylo jednoduší ji přijmout než ji zamítnout.</a:t>
            </a:r>
          </a:p>
          <a:p>
            <a:pPr marL="0" indent="0">
              <a:buNone/>
            </a:pPr>
            <a:r>
              <a:rPr lang="cs-CZ" dirty="0"/>
              <a:t>Viz vyhláška, kterou se provádí zákon o sociálních službách: https://www.zakonyprolidi.cz/cs/2006-505?text=soci%C3%A1ln%C3%ADch+slu%C5%BEb%C3%A1ch</a:t>
            </a:r>
          </a:p>
          <a:p>
            <a:pPr marL="0" indent="0">
              <a:buNone/>
            </a:pPr>
            <a:r>
              <a:rPr lang="cs-CZ" b="1" dirty="0"/>
              <a:t>a) Mobilita:</a:t>
            </a:r>
            <a:endParaRPr lang="cs-CZ" dirty="0"/>
          </a:p>
          <a:p>
            <a:pPr marL="0" indent="0">
              <a:buNone/>
            </a:pPr>
            <a:r>
              <a:rPr lang="cs-CZ" dirty="0"/>
              <a:t>Vstávání a usedání, stoj, zaujímat polohy, pohybovat se chůzí krok za krokem, popřípadě i s přerušováním zastávkami, v dosahu alespoň 200 m, a to i po nerovném povrchu, chůzi po schodech v rozsahu jednoho patra směrem nahoru i dolů, používat dopravní prostředky včetně bariérových.</a:t>
            </a:r>
          </a:p>
          <a:p>
            <a:pPr marL="0" indent="0">
              <a:buNone/>
            </a:pPr>
            <a:r>
              <a:rPr lang="cs-CZ" b="1" dirty="0"/>
              <a:t>b) Orientace:</a:t>
            </a:r>
            <a:endParaRPr lang="cs-CZ" dirty="0"/>
          </a:p>
          <a:p>
            <a:pPr marL="0" indent="0">
              <a:buNone/>
            </a:pPr>
            <a:r>
              <a:rPr lang="cs-CZ" dirty="0"/>
              <a:t>Poznávat a rozeznávat zrakem a sluchem, mít přiměřené duševní kompetence, orientovat se časem, místem a osobou, orientovat se v obvyklém prostředí a situacích a přiměřeně v nich reagovat.</a:t>
            </a:r>
          </a:p>
          <a:p>
            <a:pPr marL="0" indent="0">
              <a:buNone/>
            </a:pPr>
            <a:r>
              <a:rPr lang="cs-CZ" b="1" dirty="0"/>
              <a:t>c) Komunikace:</a:t>
            </a:r>
            <a:endParaRPr lang="cs-CZ" dirty="0"/>
          </a:p>
          <a:p>
            <a:pPr marL="0" indent="0">
              <a:buNone/>
            </a:pPr>
            <a:r>
              <a:rPr lang="cs-CZ" dirty="0"/>
              <a:t>Dorozumět se a porozumět, a to mluvenou srozumitelnou řečí a psanou zprávou, porozumět všeobecně používaným základním obrazovým symbolům nebo zvukovým signálům, používat běžné komunikační prostředky.</a:t>
            </a:r>
          </a:p>
          <a:p>
            <a:endParaRPr lang="cs-CZ" dirty="0"/>
          </a:p>
        </p:txBody>
      </p:sp>
    </p:spTree>
    <p:extLst>
      <p:ext uri="{BB962C8B-B14F-4D97-AF65-F5344CB8AC3E}">
        <p14:creationId xmlns:p14="http://schemas.microsoft.com/office/powerpoint/2010/main" val="26718007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379CFA-C082-4C46-8298-1DD392EEA615}"/>
              </a:ext>
            </a:extLst>
          </p:cNvPr>
          <p:cNvSpPr>
            <a:spLocks noGrp="1"/>
          </p:cNvSpPr>
          <p:nvPr>
            <p:ph type="title"/>
          </p:nvPr>
        </p:nvSpPr>
        <p:spPr/>
        <p:txBody>
          <a:bodyPr/>
          <a:lstStyle/>
          <a:p>
            <a:r>
              <a:rPr lang="cs-CZ" dirty="0"/>
              <a:t>Příspěvek na Péči</a:t>
            </a:r>
          </a:p>
        </p:txBody>
      </p:sp>
      <p:sp>
        <p:nvSpPr>
          <p:cNvPr id="3" name="Zástupný obsah 2">
            <a:extLst>
              <a:ext uri="{FF2B5EF4-FFF2-40B4-BE49-F238E27FC236}">
                <a16:creationId xmlns:a16="http://schemas.microsoft.com/office/drawing/2014/main" id="{F70F82D1-8BDE-4354-B821-538B7AE43435}"/>
              </a:ext>
            </a:extLst>
          </p:cNvPr>
          <p:cNvSpPr>
            <a:spLocks noGrp="1"/>
          </p:cNvSpPr>
          <p:nvPr>
            <p:ph idx="1"/>
          </p:nvPr>
        </p:nvSpPr>
        <p:spPr/>
        <p:txBody>
          <a:bodyPr>
            <a:normAutofit/>
          </a:bodyPr>
          <a:lstStyle/>
          <a:p>
            <a:pPr marL="0" indent="0">
              <a:buNone/>
            </a:pPr>
            <a:r>
              <a:rPr lang="cs-CZ" sz="1800" b="1" dirty="0"/>
              <a:t>e) Oblékání a obouvání:</a:t>
            </a:r>
          </a:p>
          <a:p>
            <a:pPr marL="0" indent="0">
              <a:lnSpc>
                <a:spcPct val="80000"/>
              </a:lnSpc>
              <a:buNone/>
            </a:pPr>
            <a:r>
              <a:rPr lang="cs-CZ" sz="1700" dirty="0"/>
              <a:t>Vybrat si oblečení a obutí přiměřené okolnostem, oblékat se a obouvat se, svlékat se a zouvat se, manipulovat s oblečením v souvislosti s denním režimem.</a:t>
            </a:r>
          </a:p>
          <a:p>
            <a:pPr marL="0" indent="0">
              <a:buNone/>
            </a:pPr>
            <a:r>
              <a:rPr lang="cs-CZ" sz="1800" b="1" dirty="0"/>
              <a:t>f) Tělesná hygiena:</a:t>
            </a:r>
          </a:p>
          <a:p>
            <a:pPr marL="0" indent="0">
              <a:lnSpc>
                <a:spcPct val="80000"/>
              </a:lnSpc>
              <a:buNone/>
            </a:pPr>
            <a:r>
              <a:rPr lang="cs-CZ" sz="1700" dirty="0"/>
              <a:t>Použít hygienické zařízení, mýt si a osušovat si jednotlivé části těla, provádět celkovou hygienu, česat se, provádět ústní hygienu, holit se.</a:t>
            </a:r>
          </a:p>
          <a:p>
            <a:pPr marL="0" indent="0">
              <a:buNone/>
            </a:pPr>
            <a:r>
              <a:rPr lang="cs-CZ" sz="1800" b="1" dirty="0"/>
              <a:t>g) Výkon fyziologické potřeby:</a:t>
            </a:r>
          </a:p>
          <a:p>
            <a:pPr marL="0" indent="0">
              <a:buNone/>
            </a:pPr>
            <a:r>
              <a:rPr lang="cs-CZ" sz="1700" dirty="0"/>
              <a:t>Včas používat WC, vyprázdnit se, provést očistu, používat hygienické pomůcky.</a:t>
            </a:r>
          </a:p>
          <a:p>
            <a:pPr marL="0" indent="0">
              <a:buNone/>
            </a:pPr>
            <a:r>
              <a:rPr lang="cs-CZ" sz="1800" b="1" dirty="0"/>
              <a:t>h) Péče o zdraví:</a:t>
            </a:r>
          </a:p>
          <a:p>
            <a:pPr marL="0" indent="0">
              <a:buNone/>
            </a:pPr>
            <a:r>
              <a:rPr lang="cs-CZ" sz="1700" dirty="0"/>
              <a:t>Dodržovat stanovený léčebný režim, provádět stanovená léčebná a ošetřovatelská opatření a používat k tomu potřebné léky, pomůcky.</a:t>
            </a:r>
          </a:p>
          <a:p>
            <a:endParaRPr lang="cs-CZ" dirty="0"/>
          </a:p>
        </p:txBody>
      </p:sp>
    </p:spTree>
    <p:extLst>
      <p:ext uri="{BB962C8B-B14F-4D97-AF65-F5344CB8AC3E}">
        <p14:creationId xmlns:p14="http://schemas.microsoft.com/office/powerpoint/2010/main" val="41970816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B52452-1588-45F0-A287-9C5E11916C21}"/>
              </a:ext>
            </a:extLst>
          </p:cNvPr>
          <p:cNvSpPr>
            <a:spLocks noGrp="1"/>
          </p:cNvSpPr>
          <p:nvPr>
            <p:ph type="title"/>
          </p:nvPr>
        </p:nvSpPr>
        <p:spPr/>
        <p:txBody>
          <a:bodyPr/>
          <a:lstStyle/>
          <a:p>
            <a:r>
              <a:rPr lang="cs-CZ" dirty="0"/>
              <a:t>Příspěvek na Péči</a:t>
            </a:r>
          </a:p>
        </p:txBody>
      </p:sp>
      <p:sp>
        <p:nvSpPr>
          <p:cNvPr id="3" name="Zástupný obsah 2">
            <a:extLst>
              <a:ext uri="{FF2B5EF4-FFF2-40B4-BE49-F238E27FC236}">
                <a16:creationId xmlns:a16="http://schemas.microsoft.com/office/drawing/2014/main" id="{C89AB2FB-3002-4946-8599-566A127D1BD2}"/>
              </a:ext>
            </a:extLst>
          </p:cNvPr>
          <p:cNvSpPr>
            <a:spLocks noGrp="1"/>
          </p:cNvSpPr>
          <p:nvPr>
            <p:ph idx="1"/>
          </p:nvPr>
        </p:nvSpPr>
        <p:spPr/>
        <p:txBody>
          <a:bodyPr>
            <a:normAutofit fontScale="77500" lnSpcReduction="20000"/>
          </a:bodyPr>
          <a:lstStyle/>
          <a:p>
            <a:pPr marL="0" indent="0">
              <a:buNone/>
            </a:pPr>
            <a:r>
              <a:rPr lang="cs-CZ" b="1" dirty="0"/>
              <a:t>i) Osobní aktivity:</a:t>
            </a:r>
            <a:endParaRPr lang="cs-CZ" dirty="0"/>
          </a:p>
          <a:p>
            <a:pPr marL="0" indent="0">
              <a:buNone/>
            </a:pPr>
            <a:r>
              <a:rPr lang="cs-CZ" dirty="0"/>
              <a:t>Vstupovat do vztahů s jinými osobami, stanovit si a dodržet denní program, vykonávat aktivity obvyklé věku a prostředí jako např. vzdělávání, zaměstnání, volnočasové aktivity, vyřizovat své záležitosti.</a:t>
            </a:r>
          </a:p>
          <a:p>
            <a:pPr marL="0" indent="0">
              <a:buNone/>
            </a:pPr>
            <a:r>
              <a:rPr lang="cs-CZ" b="1" dirty="0"/>
              <a:t>j) Péče o domácnost:</a:t>
            </a:r>
            <a:endParaRPr lang="cs-CZ" dirty="0"/>
          </a:p>
          <a:p>
            <a:pPr marL="0" indent="0">
              <a:buNone/>
            </a:pPr>
            <a:r>
              <a:rPr lang="cs-CZ" dirty="0"/>
              <a:t>Nakládat s penězi v rámci osobních příjmů a domácnosti, manipulovat s předměty denní potřeby, obstarat si běžný nákup, ovládat běžné domácí spotřebiče, uvařit si teplé jídlo a nápoj, vykonávat běžné domácí práce, obsluhovat topení a udržovat pořádek.</a:t>
            </a:r>
          </a:p>
          <a:p>
            <a:r>
              <a:rPr lang="cs-CZ" b="1" dirty="0"/>
              <a:t>tři</a:t>
            </a:r>
            <a:r>
              <a:rPr lang="cs-CZ" dirty="0"/>
              <a:t> nebo </a:t>
            </a:r>
            <a:r>
              <a:rPr lang="cs-CZ" b="1" dirty="0"/>
              <a:t>čtyři</a:t>
            </a:r>
            <a:r>
              <a:rPr lang="cs-CZ" dirty="0"/>
              <a:t> nezvládané základní životní potřeby = </a:t>
            </a:r>
            <a:r>
              <a:rPr lang="cs-CZ" b="1" dirty="0"/>
              <a:t>I. stupeň závislosti</a:t>
            </a:r>
            <a:endParaRPr lang="cs-CZ" dirty="0"/>
          </a:p>
          <a:p>
            <a:r>
              <a:rPr lang="cs-CZ" b="1" dirty="0"/>
              <a:t>pět</a:t>
            </a:r>
            <a:r>
              <a:rPr lang="cs-CZ" dirty="0"/>
              <a:t> nebo </a:t>
            </a:r>
            <a:r>
              <a:rPr lang="cs-CZ" b="1" dirty="0"/>
              <a:t>šest</a:t>
            </a:r>
            <a:r>
              <a:rPr lang="cs-CZ" dirty="0"/>
              <a:t> nezvládaných základních životních potřeb = </a:t>
            </a:r>
            <a:r>
              <a:rPr lang="cs-CZ" b="1" dirty="0"/>
              <a:t>II. stupeň závislosti</a:t>
            </a:r>
            <a:endParaRPr lang="cs-CZ" dirty="0"/>
          </a:p>
          <a:p>
            <a:r>
              <a:rPr lang="cs-CZ" b="1" dirty="0"/>
              <a:t>sedm</a:t>
            </a:r>
            <a:r>
              <a:rPr lang="cs-CZ" dirty="0"/>
              <a:t> nebo </a:t>
            </a:r>
            <a:r>
              <a:rPr lang="cs-CZ" b="1" dirty="0"/>
              <a:t>osm</a:t>
            </a:r>
            <a:r>
              <a:rPr lang="cs-CZ" dirty="0"/>
              <a:t> nezvládaných základních životních potřeb = </a:t>
            </a:r>
            <a:r>
              <a:rPr lang="cs-CZ" b="1" dirty="0"/>
              <a:t>III. stupeň závislosti</a:t>
            </a:r>
            <a:endParaRPr lang="cs-CZ" dirty="0"/>
          </a:p>
          <a:p>
            <a:r>
              <a:rPr lang="cs-CZ" b="1" dirty="0"/>
              <a:t>devět</a:t>
            </a:r>
            <a:r>
              <a:rPr lang="cs-CZ" dirty="0"/>
              <a:t> nebo </a:t>
            </a:r>
            <a:r>
              <a:rPr lang="cs-CZ" b="1" dirty="0"/>
              <a:t>deset</a:t>
            </a:r>
            <a:r>
              <a:rPr lang="cs-CZ" dirty="0"/>
              <a:t> nezvládaných základních životních potřeb = </a:t>
            </a:r>
            <a:r>
              <a:rPr lang="cs-CZ" b="1" dirty="0"/>
              <a:t>IV. stupeň závislosti</a:t>
            </a:r>
          </a:p>
          <a:p>
            <a:pPr marL="0" indent="0">
              <a:buNone/>
            </a:pPr>
            <a:r>
              <a:rPr lang="cs-CZ" b="1" dirty="0"/>
              <a:t>Nebojte se odvolávat!</a:t>
            </a:r>
            <a:endParaRPr lang="cs-CZ" dirty="0"/>
          </a:p>
          <a:p>
            <a:endParaRPr lang="cs-CZ" dirty="0"/>
          </a:p>
        </p:txBody>
      </p:sp>
    </p:spTree>
    <p:extLst>
      <p:ext uri="{BB962C8B-B14F-4D97-AF65-F5344CB8AC3E}">
        <p14:creationId xmlns:p14="http://schemas.microsoft.com/office/powerpoint/2010/main" val="34175757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0A07EA-0DB0-4F77-98ED-E8F50D61C3B4}"/>
              </a:ext>
            </a:extLst>
          </p:cNvPr>
          <p:cNvSpPr>
            <a:spLocks noGrp="1"/>
          </p:cNvSpPr>
          <p:nvPr>
            <p:ph type="ctrTitle"/>
          </p:nvPr>
        </p:nvSpPr>
        <p:spPr/>
        <p:txBody>
          <a:bodyPr>
            <a:normAutofit/>
          </a:bodyPr>
          <a:lstStyle/>
          <a:p>
            <a:r>
              <a:rPr lang="cs-CZ" dirty="0"/>
              <a:t>Dávky v Hmotné nouzi</a:t>
            </a:r>
          </a:p>
        </p:txBody>
      </p:sp>
      <p:sp>
        <p:nvSpPr>
          <p:cNvPr id="3" name="Podnadpis 2">
            <a:extLst>
              <a:ext uri="{FF2B5EF4-FFF2-40B4-BE49-F238E27FC236}">
                <a16:creationId xmlns:a16="http://schemas.microsoft.com/office/drawing/2014/main" id="{9A29E4B0-40D1-4542-919A-9924BCF16F5C}"/>
              </a:ext>
            </a:extLst>
          </p:cNvPr>
          <p:cNvSpPr>
            <a:spLocks noGrp="1"/>
          </p:cNvSpPr>
          <p:nvPr>
            <p:ph type="subTitle" idx="1"/>
          </p:nvPr>
        </p:nvSpPr>
        <p:spPr/>
        <p:txBody>
          <a:bodyPr/>
          <a:lstStyle/>
          <a:p>
            <a:r>
              <a:rPr lang="cs-CZ" dirty="0"/>
              <a:t>14. 4. 2022</a:t>
            </a:r>
          </a:p>
        </p:txBody>
      </p:sp>
    </p:spTree>
    <p:extLst>
      <p:ext uri="{BB962C8B-B14F-4D97-AF65-F5344CB8AC3E}">
        <p14:creationId xmlns:p14="http://schemas.microsoft.com/office/powerpoint/2010/main" val="10421715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B52452-1588-45F0-A287-9C5E11916C21}"/>
              </a:ext>
            </a:extLst>
          </p:cNvPr>
          <p:cNvSpPr>
            <a:spLocks noGrp="1"/>
          </p:cNvSpPr>
          <p:nvPr>
            <p:ph type="title"/>
          </p:nvPr>
        </p:nvSpPr>
        <p:spPr/>
        <p:txBody>
          <a:bodyPr/>
          <a:lstStyle/>
          <a:p>
            <a:r>
              <a:rPr lang="cs-CZ" dirty="0"/>
              <a:t>Dávky v hmotné nouzi</a:t>
            </a:r>
          </a:p>
        </p:txBody>
      </p:sp>
      <p:sp>
        <p:nvSpPr>
          <p:cNvPr id="3" name="Zástupný obsah 2">
            <a:extLst>
              <a:ext uri="{FF2B5EF4-FFF2-40B4-BE49-F238E27FC236}">
                <a16:creationId xmlns:a16="http://schemas.microsoft.com/office/drawing/2014/main" id="{C89AB2FB-3002-4946-8599-566A127D1BD2}"/>
              </a:ext>
            </a:extLst>
          </p:cNvPr>
          <p:cNvSpPr>
            <a:spLocks noGrp="1"/>
          </p:cNvSpPr>
          <p:nvPr>
            <p:ph idx="1"/>
          </p:nvPr>
        </p:nvSpPr>
        <p:spPr/>
        <p:txBody>
          <a:bodyPr>
            <a:normAutofit/>
          </a:bodyPr>
          <a:lstStyle/>
          <a:p>
            <a:pPr marL="457200" indent="-457200">
              <a:buFont typeface="+mj-lt"/>
              <a:buAutoNum type="arabicPeriod"/>
            </a:pPr>
            <a:r>
              <a:rPr lang="cs-CZ" dirty="0"/>
              <a:t>příspěvek na živobytí</a:t>
            </a:r>
          </a:p>
          <a:p>
            <a:pPr marL="457200" indent="-457200">
              <a:buFont typeface="+mj-lt"/>
              <a:buAutoNum type="arabicPeriod"/>
            </a:pPr>
            <a:r>
              <a:rPr lang="cs-CZ" dirty="0"/>
              <a:t>doplatek na bydlení</a:t>
            </a:r>
          </a:p>
          <a:p>
            <a:pPr marL="457200" indent="-457200">
              <a:buFont typeface="+mj-lt"/>
              <a:buAutoNum type="arabicPeriod"/>
            </a:pPr>
            <a:r>
              <a:rPr lang="cs-CZ" dirty="0"/>
              <a:t>mimořádná okamžitá pomoc</a:t>
            </a:r>
          </a:p>
          <a:p>
            <a:pPr marL="0" indent="0">
              <a:buNone/>
            </a:pPr>
            <a:endParaRPr lang="cs-CZ" dirty="0"/>
          </a:p>
          <a:p>
            <a:pPr marL="0" indent="0">
              <a:buNone/>
            </a:pPr>
            <a:r>
              <a:rPr lang="cs-CZ" dirty="0">
                <a:hlinkClick r:id="rId2"/>
              </a:rPr>
              <a:t>Sociální pomoc a podpora | Ombudsman (ochrance.cz)</a:t>
            </a:r>
            <a:endParaRPr lang="cs-CZ" dirty="0"/>
          </a:p>
          <a:p>
            <a:pPr marL="0" indent="0">
              <a:buNone/>
            </a:pPr>
            <a:r>
              <a:rPr lang="cs-CZ" dirty="0">
                <a:hlinkClick r:id="rId3"/>
              </a:rPr>
              <a:t>Pomoc v hmotné nouzi (mpsv.cz)</a:t>
            </a:r>
            <a:endParaRPr lang="cs-CZ" dirty="0"/>
          </a:p>
        </p:txBody>
      </p:sp>
    </p:spTree>
    <p:extLst>
      <p:ext uri="{BB962C8B-B14F-4D97-AF65-F5344CB8AC3E}">
        <p14:creationId xmlns:p14="http://schemas.microsoft.com/office/powerpoint/2010/main" val="32758291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0A07EA-0DB0-4F77-98ED-E8F50D61C3B4}"/>
              </a:ext>
            </a:extLst>
          </p:cNvPr>
          <p:cNvSpPr>
            <a:spLocks noGrp="1"/>
          </p:cNvSpPr>
          <p:nvPr>
            <p:ph type="ctrTitle"/>
          </p:nvPr>
        </p:nvSpPr>
        <p:spPr/>
        <p:txBody>
          <a:bodyPr>
            <a:normAutofit/>
          </a:bodyPr>
          <a:lstStyle/>
          <a:p>
            <a:r>
              <a:rPr lang="cs-CZ" dirty="0"/>
              <a:t>Invalidní důchod</a:t>
            </a:r>
          </a:p>
        </p:txBody>
      </p:sp>
      <p:sp>
        <p:nvSpPr>
          <p:cNvPr id="3" name="Podnadpis 2">
            <a:extLst>
              <a:ext uri="{FF2B5EF4-FFF2-40B4-BE49-F238E27FC236}">
                <a16:creationId xmlns:a16="http://schemas.microsoft.com/office/drawing/2014/main" id="{9A29E4B0-40D1-4542-919A-9924BCF16F5C}"/>
              </a:ext>
            </a:extLst>
          </p:cNvPr>
          <p:cNvSpPr>
            <a:spLocks noGrp="1"/>
          </p:cNvSpPr>
          <p:nvPr>
            <p:ph type="subTitle" idx="1"/>
          </p:nvPr>
        </p:nvSpPr>
        <p:spPr/>
        <p:txBody>
          <a:bodyPr/>
          <a:lstStyle/>
          <a:p>
            <a:r>
              <a:rPr lang="cs-CZ" dirty="0"/>
              <a:t>27. 4. 2021</a:t>
            </a:r>
          </a:p>
        </p:txBody>
      </p:sp>
    </p:spTree>
    <p:extLst>
      <p:ext uri="{BB962C8B-B14F-4D97-AF65-F5344CB8AC3E}">
        <p14:creationId xmlns:p14="http://schemas.microsoft.com/office/powerpoint/2010/main" val="33535625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0A07EA-0DB0-4F77-98ED-E8F50D61C3B4}"/>
              </a:ext>
            </a:extLst>
          </p:cNvPr>
          <p:cNvSpPr>
            <a:spLocks noGrp="1"/>
          </p:cNvSpPr>
          <p:nvPr>
            <p:ph type="ctrTitle"/>
          </p:nvPr>
        </p:nvSpPr>
        <p:spPr/>
        <p:txBody>
          <a:bodyPr/>
          <a:lstStyle/>
          <a:p>
            <a:r>
              <a:rPr lang="cs-CZ" dirty="0"/>
              <a:t>Spory pacient Zdravotník</a:t>
            </a:r>
          </a:p>
        </p:txBody>
      </p:sp>
      <p:sp>
        <p:nvSpPr>
          <p:cNvPr id="3" name="Podnadpis 2">
            <a:extLst>
              <a:ext uri="{FF2B5EF4-FFF2-40B4-BE49-F238E27FC236}">
                <a16:creationId xmlns:a16="http://schemas.microsoft.com/office/drawing/2014/main" id="{9A29E4B0-40D1-4542-919A-9924BCF16F5C}"/>
              </a:ext>
            </a:extLst>
          </p:cNvPr>
          <p:cNvSpPr>
            <a:spLocks noGrp="1"/>
          </p:cNvSpPr>
          <p:nvPr>
            <p:ph type="subTitle" idx="1"/>
          </p:nvPr>
        </p:nvSpPr>
        <p:spPr/>
        <p:txBody>
          <a:bodyPr/>
          <a:lstStyle/>
          <a:p>
            <a:r>
              <a:rPr lang="cs-CZ" dirty="0"/>
              <a:t>14. 4. 2022</a:t>
            </a:r>
          </a:p>
        </p:txBody>
      </p:sp>
    </p:spTree>
    <p:extLst>
      <p:ext uri="{BB962C8B-B14F-4D97-AF65-F5344CB8AC3E}">
        <p14:creationId xmlns:p14="http://schemas.microsoft.com/office/powerpoint/2010/main" val="44836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a:t>Nezletilý pacient - příklad</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p:txBody>
          <a:bodyPr>
            <a:normAutofit/>
          </a:bodyPr>
          <a:lstStyle/>
          <a:p>
            <a:endParaRPr lang="cs-CZ" dirty="0"/>
          </a:p>
        </p:txBody>
      </p:sp>
      <p:pic>
        <p:nvPicPr>
          <p:cNvPr id="5" name="Obrázek 4">
            <a:extLst>
              <a:ext uri="{FF2B5EF4-FFF2-40B4-BE49-F238E27FC236}">
                <a16:creationId xmlns:a16="http://schemas.microsoft.com/office/drawing/2014/main" id="{2DAEBEB6-4525-4B6F-8D23-D0B86166F972}"/>
              </a:ext>
            </a:extLst>
          </p:cNvPr>
          <p:cNvPicPr>
            <a:picLocks noChangeAspect="1"/>
          </p:cNvPicPr>
          <p:nvPr/>
        </p:nvPicPr>
        <p:blipFill>
          <a:blip r:embed="rId2"/>
          <a:stretch>
            <a:fillRect/>
          </a:stretch>
        </p:blipFill>
        <p:spPr>
          <a:xfrm>
            <a:off x="2752258" y="2286000"/>
            <a:ext cx="6687483" cy="3057952"/>
          </a:xfrm>
          <a:prstGeom prst="rect">
            <a:avLst/>
          </a:prstGeom>
        </p:spPr>
      </p:pic>
    </p:spTree>
    <p:extLst>
      <p:ext uri="{BB962C8B-B14F-4D97-AF65-F5344CB8AC3E}">
        <p14:creationId xmlns:p14="http://schemas.microsoft.com/office/powerpoint/2010/main" val="29312159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err="1"/>
              <a:t>LUMBální</a:t>
            </a:r>
            <a:r>
              <a:rPr lang="cs-CZ" dirty="0"/>
              <a:t> punkce v Sedě</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a:xfrm>
            <a:off x="1024127" y="2249424"/>
            <a:ext cx="9720073" cy="4023360"/>
          </a:xfrm>
        </p:spPr>
        <p:txBody>
          <a:bodyPr>
            <a:normAutofit fontScale="85000" lnSpcReduction="20000"/>
          </a:bodyPr>
          <a:lstStyle/>
          <a:p>
            <a:r>
              <a:rPr lang="cs-CZ" dirty="0"/>
              <a:t>Přítelkyni 22 let měli dělat lumbální punkci, tak jsem si něco o tom přečetl na internetu, než tam šla. Samozřejmě to, co jsem se dočetl, nemusí být žádná pravda, informace z internetu nejsou vždy pravdivé, ale ve zkratce jsem se dočetl, že se dá zákrok provádět dvěma způsoby, a to buď v leže nebo v sedě. Také že se po zákroku může dostavit silná bolest hlavy a další komplikace. Při poloze v sedě se právě šance na takové komplikace zvětšují než při poloze v leže a je to i více bolestivé (nevím proč se tedy vůbec zákrok v poloze v sedě provádí). Tak jsem řekl přítelkyni, aby řekla, že chce zákrok provádět v leže a že chce lokální anestezii. Tak ale když přítelkyně přišla na lůžko, říkala, že bylo kolem ní asi 8 doktorů většina asi studenti medicíny a ti jí řekli, že se má posadit. Když řekla, že chce ležet, tak jí řekli ať si sedne, že vedle to někomu dělali v leže, tak aby ostatní věděli, jak se to dělá. </a:t>
            </a:r>
          </a:p>
          <a:p>
            <a:r>
              <a:rPr lang="cs-CZ" dirty="0"/>
              <a:t>Navíc jí ani nic neumrtvili a nejspíš to ke všemu dělal nějaký ten student, který vpich provedl špatně a zavadil o kost. Celý zákrok byl velmi bolestivý a komplikace se samozřejmě dostavily, takže za 2 týdny další pobyt v nemocnici. U zákroku jsem nebyl, je to jen výpověď přítelkyně. Zajímá mne jestli si pacient může vybrat, jak zákrok bude probíhat například v sedě v leže, a kdyby ano, co musí udělat, aby to např. mé přítelkyní prostě provedli v leže. Dále jestli má právo na to lokální umrtvení aspoň a taky, jak by ho měla dosáhnout když jí řekli, že to budou dělat bez umrtvení. Myslím, že pacienti nejsou jen nějaké pokusné nástroje pro mediky. </a:t>
            </a:r>
          </a:p>
          <a:p>
            <a:endParaRPr lang="cs-CZ" dirty="0"/>
          </a:p>
        </p:txBody>
      </p:sp>
    </p:spTree>
    <p:extLst>
      <p:ext uri="{BB962C8B-B14F-4D97-AF65-F5344CB8AC3E}">
        <p14:creationId xmlns:p14="http://schemas.microsoft.com/office/powerpoint/2010/main" val="29224130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err="1"/>
              <a:t>LUMBální</a:t>
            </a:r>
            <a:r>
              <a:rPr lang="cs-CZ" dirty="0"/>
              <a:t> punkce v Sedě</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a:xfrm>
            <a:off x="1024127" y="2249424"/>
            <a:ext cx="9720073" cy="4023360"/>
          </a:xfrm>
        </p:spPr>
        <p:txBody>
          <a:bodyPr>
            <a:normAutofit/>
          </a:bodyPr>
          <a:lstStyle/>
          <a:p>
            <a:pPr marL="0" indent="0">
              <a:buNone/>
            </a:pPr>
            <a:r>
              <a:rPr lang="cs-CZ" dirty="0"/>
              <a:t>§ 28  odst. 3 písm. h) zákona o zdravotních službách</a:t>
            </a:r>
          </a:p>
          <a:p>
            <a:pPr marL="0" indent="0">
              <a:buNone/>
            </a:pPr>
            <a:r>
              <a:rPr lang="cs-CZ" dirty="0"/>
              <a:t>Pacient má právo odmítnout přítomnost osob, které nejsou na poskytování zdravotních služeb přímo zúčastněny, a osob připravujících se na výkon povolání zdravotnického pracovníka.</a:t>
            </a:r>
          </a:p>
          <a:p>
            <a:pPr marL="0" indent="0">
              <a:buNone/>
            </a:pPr>
            <a:r>
              <a:rPr lang="cs-CZ" dirty="0"/>
              <a:t>§ 34 odst. 1 zákona o zdravotních službách souhlas s poskytnutím zdravotních služeb (dále jen „souhlas“) se pokládá za svobodný, je-li dán bez jakéhokoliv nátlaku.</a:t>
            </a:r>
          </a:p>
          <a:p>
            <a:endParaRPr lang="cs-CZ" dirty="0"/>
          </a:p>
          <a:p>
            <a:r>
              <a:rPr lang="cs-CZ" dirty="0"/>
              <a:t>Pokud existují alternativy má mezi nimi volit informovaný pacient.</a:t>
            </a:r>
          </a:p>
          <a:p>
            <a:endParaRPr lang="cs-CZ" dirty="0"/>
          </a:p>
        </p:txBody>
      </p:sp>
    </p:spTree>
    <p:extLst>
      <p:ext uri="{BB962C8B-B14F-4D97-AF65-F5344CB8AC3E}">
        <p14:creationId xmlns:p14="http://schemas.microsoft.com/office/powerpoint/2010/main" val="23571655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a:t>Úmrtí pacienta a informování pozůstalých</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a:xfrm>
            <a:off x="1024127" y="2249424"/>
            <a:ext cx="9720073" cy="4023360"/>
          </a:xfrm>
        </p:spPr>
        <p:txBody>
          <a:bodyPr>
            <a:normAutofit/>
          </a:bodyPr>
          <a:lstStyle/>
          <a:p>
            <a:r>
              <a:rPr lang="cs-CZ" dirty="0"/>
              <a:t>Mám dotaz ohledně informovanosti pozůstalých a pochopení ze strany lékařského personálu. Můj blízký příbuzný byl delší dobu hospitalizován v nemocnici. V jedné jsme se setkali s velice ohleduplným přístupem, kdy nás (rodinné příslušníky) lékař informoval o zhoršení stavu pacienta, abychom ho ještě viděli, kdyby došlo na nejhorší. Avšak po zlepšení stavu, byl následně bohužel převezen do jiné nemocnice, kde na to, že došlo k úmrtí pacienta přišla až jeho manželka, když ho v nemocnici navštívila. Při dotazu, jak k tomu mohlo dojít, nám lékařský personál řekl, že už na to čekali, že se zhoršil. Samozřejmě nás zajímalo, proč nás neinformovali o zhoršení stavu dříve, abychom se mohli ještě rozloučit. Bylo nám řečeno, že informovat rodinu o zhoršení stavu pacienta není jejich povinností. Přístup lékařského personálu byl natolik necitlivý i v mnoha dalších ohledech, že se obracím na Vaši poradnu a doufám, že se dovolám práva. Když to nepomůže nám, tak snad ostatním. </a:t>
            </a:r>
          </a:p>
          <a:p>
            <a:endParaRPr lang="cs-CZ" dirty="0"/>
          </a:p>
        </p:txBody>
      </p:sp>
    </p:spTree>
    <p:extLst>
      <p:ext uri="{BB962C8B-B14F-4D97-AF65-F5344CB8AC3E}">
        <p14:creationId xmlns:p14="http://schemas.microsoft.com/office/powerpoint/2010/main" val="29488372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a:t>Úmrtí pacienta a informování pozůstalých</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a:xfrm>
            <a:off x="1024127" y="2249424"/>
            <a:ext cx="9720073" cy="4023360"/>
          </a:xfrm>
        </p:spPr>
        <p:txBody>
          <a:bodyPr>
            <a:normAutofit/>
          </a:bodyPr>
          <a:lstStyle/>
          <a:p>
            <a:r>
              <a:rPr lang="cs-CZ" dirty="0"/>
              <a:t>§ 33 odst. 3) zákona o zdravotních službách</a:t>
            </a:r>
          </a:p>
          <a:p>
            <a:r>
              <a:rPr lang="cs-CZ" dirty="0"/>
              <a:t>Jde-li o pacienta, který nemůže s ohledem na svůj zdravotní stav určit osoby podle odstavce 1, mají právo na informace o jeho aktuálním zdravotním stavu a na pořízení výpisů a kopií zdravotnické dokumentace vedené o pacientovi osoby blízké. Pokud pacient dříve vyslovil zákaz sdělovat informace o svém zdravotním stavu určitým osobám blízkým, lze informaci těmto osobám podat pouze v případě, že je to v zájmu ochrany jejich zdraví nebo ochrany zdraví další osoby, a to pouze v nezbytném rozsahu.</a:t>
            </a:r>
          </a:p>
        </p:txBody>
      </p:sp>
    </p:spTree>
    <p:extLst>
      <p:ext uri="{BB962C8B-B14F-4D97-AF65-F5344CB8AC3E}">
        <p14:creationId xmlns:p14="http://schemas.microsoft.com/office/powerpoint/2010/main" val="1496356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a:t>Úmrtí pacienta a informování pozůstalých</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a:xfrm>
            <a:off x="1024127" y="2249424"/>
            <a:ext cx="9720073" cy="4023360"/>
          </a:xfrm>
        </p:spPr>
        <p:txBody>
          <a:bodyPr>
            <a:normAutofit/>
          </a:bodyPr>
          <a:lstStyle/>
          <a:p>
            <a:r>
              <a:rPr lang="cs-CZ" dirty="0"/>
              <a:t>Co když není pozůstalý znám</a:t>
            </a:r>
          </a:p>
          <a:p>
            <a:r>
              <a:rPr lang="cs-CZ" dirty="0"/>
              <a:t>§ 86 odst. 1) písm. h) zákona o zdravotních službách</a:t>
            </a:r>
          </a:p>
          <a:p>
            <a:r>
              <a:rPr lang="cs-CZ" dirty="0"/>
              <a:t>Lékař provádějící prohlídku těla zemřelého informuje Policii České republiky, jestliže mu není známa osoba blízká zemřelému nebo ji nebylo možné o úmrtí vyrozumět, a to za účelem vyhledání osoby blízké zemřelému a předání informace o úmrtí.</a:t>
            </a:r>
          </a:p>
        </p:txBody>
      </p:sp>
    </p:spTree>
    <p:extLst>
      <p:ext uri="{BB962C8B-B14F-4D97-AF65-F5344CB8AC3E}">
        <p14:creationId xmlns:p14="http://schemas.microsoft.com/office/powerpoint/2010/main" val="31756968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a:t>Psycholog si o mě něco píše a nechce mi to ukázat</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a:xfrm>
            <a:off x="1024127" y="2249424"/>
            <a:ext cx="9720073" cy="4023360"/>
          </a:xfrm>
        </p:spPr>
        <p:txBody>
          <a:bodyPr>
            <a:normAutofit/>
          </a:bodyPr>
          <a:lstStyle/>
          <a:p>
            <a:r>
              <a:rPr lang="cs-CZ" dirty="0"/>
              <a:t>Chodil jsem přes rok k terapeutovi kvůli úzkostem. Nikam to nevedlo, ztratil jsem v něj důvěru a rozhodl jsem se, že si najdu někoho jiného, protože tento ze mě jen tahal peníze.</a:t>
            </a:r>
          </a:p>
          <a:p>
            <a:r>
              <a:rPr lang="cs-CZ" dirty="0"/>
              <a:t>Při každém sezení si terapeut psal poznámky do notýsku, chtěl jsem si je od něj vyžádat, abych je mohl předat novému terapeutovi, aby věděl, co už se mnou předchozí terapeut zkoušel.</a:t>
            </a:r>
          </a:p>
          <a:p>
            <a:r>
              <a:rPr lang="cs-CZ" dirty="0"/>
              <a:t>Terapeut mi řekl, že mi nic nedá, že maximálně popíše, jakou terapeutickou metodu u mě používal, ale že do zápisků nemůžu nahlédnout, natož si je okopírovat. Jsem přesvědčen, že by mi je měl ukázat, píše se tam přece o mně.</a:t>
            </a:r>
          </a:p>
        </p:txBody>
      </p:sp>
    </p:spTree>
    <p:extLst>
      <p:ext uri="{BB962C8B-B14F-4D97-AF65-F5344CB8AC3E}">
        <p14:creationId xmlns:p14="http://schemas.microsoft.com/office/powerpoint/2010/main" val="31959482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a:t>Psycholog si o mě něco píše a nechce mi to ukázat</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a:xfrm>
            <a:off x="1024127" y="2249424"/>
            <a:ext cx="9720073" cy="4023360"/>
          </a:xfrm>
        </p:spPr>
        <p:txBody>
          <a:bodyPr>
            <a:normAutofit/>
          </a:bodyPr>
          <a:lstStyle/>
          <a:p>
            <a:r>
              <a:rPr lang="cs-CZ" dirty="0"/>
              <a:t>§ 65 zákona o zdravotních službách</a:t>
            </a:r>
          </a:p>
          <a:p>
            <a:r>
              <a:rPr lang="cs-CZ" i="1" dirty="0"/>
              <a:t>(1)</a:t>
            </a:r>
            <a:r>
              <a:rPr lang="cs-CZ" dirty="0"/>
              <a:t> Do zdravotnické dokumentace vedené o pacientovi mohou v přítomnosti zaměstnance pověřeného poskytovatelem nahlížet, pořizovat si její výpisy nebo kopie</a:t>
            </a:r>
          </a:p>
          <a:p>
            <a:r>
              <a:rPr lang="cs-CZ" i="1" dirty="0"/>
              <a:t>a)</a:t>
            </a:r>
            <a:r>
              <a:rPr lang="cs-CZ" dirty="0"/>
              <a:t> pacient, zákonný zástupce nebo opatrovník pacienta; do záznamů autorizovaných psychologických metod a popisu léčby psychoterapeutickými prostředky může pacient, zákonný zástupce nebo opatrovník pacienta nahlížet nebo si pořizovat výpisy nebo kopie </a:t>
            </a:r>
            <a:r>
              <a:rPr lang="cs-CZ" b="1" dirty="0"/>
              <a:t>pouze v rozsahu záznamu popisu příznaků onemocnění, diagnózy, popisu terapeutického přístupu a interpretace výsledků testů.</a:t>
            </a:r>
          </a:p>
          <a:p>
            <a:endParaRPr lang="cs-CZ" b="1" dirty="0"/>
          </a:p>
          <a:p>
            <a:r>
              <a:rPr lang="cs-CZ" b="1" dirty="0"/>
              <a:t>Pořád se ale jedná o zdravotnickou dokumentaci !!!</a:t>
            </a:r>
            <a:endParaRPr lang="cs-CZ" dirty="0"/>
          </a:p>
          <a:p>
            <a:endParaRPr lang="cs-CZ" dirty="0"/>
          </a:p>
        </p:txBody>
      </p:sp>
    </p:spTree>
    <p:extLst>
      <p:ext uri="{BB962C8B-B14F-4D97-AF65-F5344CB8AC3E}">
        <p14:creationId xmlns:p14="http://schemas.microsoft.com/office/powerpoint/2010/main" val="30859913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a:t>Psycholog si o mě něco píše a nechce mi to ukázat</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a:xfrm>
            <a:off x="1024127" y="2249424"/>
            <a:ext cx="9720073" cy="4023360"/>
          </a:xfrm>
        </p:spPr>
        <p:txBody>
          <a:bodyPr>
            <a:normAutofit/>
          </a:bodyPr>
          <a:lstStyle/>
          <a:p>
            <a:r>
              <a:rPr lang="cs-CZ" dirty="0"/>
              <a:t>Pacient se do záznamů nedostane, ale jiné subjekty takto omezeny nejsou?</a:t>
            </a:r>
          </a:p>
          <a:p>
            <a:r>
              <a:rPr lang="cs-CZ" dirty="0"/>
              <a:t>Nejsou § 66 zákona o zdravotních službách omezení uvedené na předešlém slajdu neobsahuje, soudní znalec se tak např. dostane i do poznámek psychologa.</a:t>
            </a:r>
          </a:p>
          <a:p>
            <a:endParaRPr lang="cs-CZ" dirty="0"/>
          </a:p>
          <a:p>
            <a:r>
              <a:rPr lang="cs-CZ" dirty="0"/>
              <a:t>Co když chci informace obsažené v poznámkách předat jinému psychologovi, ke kterému pacient přechází?</a:t>
            </a:r>
          </a:p>
          <a:p>
            <a:endParaRPr lang="cs-CZ" dirty="0"/>
          </a:p>
        </p:txBody>
      </p:sp>
    </p:spTree>
    <p:extLst>
      <p:ext uri="{BB962C8B-B14F-4D97-AF65-F5344CB8AC3E}">
        <p14:creationId xmlns:p14="http://schemas.microsoft.com/office/powerpoint/2010/main" val="289050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a:t>Nezletilý pacient - příklad</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p:txBody>
          <a:bodyPr>
            <a:normAutofit/>
          </a:bodyPr>
          <a:lstStyle/>
          <a:p>
            <a:endParaRPr lang="cs-CZ" dirty="0"/>
          </a:p>
        </p:txBody>
      </p:sp>
      <p:pic>
        <p:nvPicPr>
          <p:cNvPr id="5" name="Obrázek 4">
            <a:extLst>
              <a:ext uri="{FF2B5EF4-FFF2-40B4-BE49-F238E27FC236}">
                <a16:creationId xmlns:a16="http://schemas.microsoft.com/office/drawing/2014/main" id="{71910FB5-C6DE-450E-9F2E-3E092B869D74}"/>
              </a:ext>
            </a:extLst>
          </p:cNvPr>
          <p:cNvPicPr>
            <a:picLocks noChangeAspect="1"/>
          </p:cNvPicPr>
          <p:nvPr/>
        </p:nvPicPr>
        <p:blipFill>
          <a:blip r:embed="rId2"/>
          <a:stretch>
            <a:fillRect/>
          </a:stretch>
        </p:blipFill>
        <p:spPr>
          <a:xfrm>
            <a:off x="2858810" y="2722879"/>
            <a:ext cx="6306430" cy="2886478"/>
          </a:xfrm>
          <a:prstGeom prst="rect">
            <a:avLst/>
          </a:prstGeom>
        </p:spPr>
      </p:pic>
    </p:spTree>
    <p:extLst>
      <p:ext uri="{BB962C8B-B14F-4D97-AF65-F5344CB8AC3E}">
        <p14:creationId xmlns:p14="http://schemas.microsoft.com/office/powerpoint/2010/main" val="150487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a:t>Nezletilý pacient - příklad</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p:txBody>
          <a:bodyPr>
            <a:normAutofit/>
          </a:bodyPr>
          <a:lstStyle/>
          <a:p>
            <a:endParaRPr lang="cs-CZ" dirty="0"/>
          </a:p>
        </p:txBody>
      </p:sp>
      <p:pic>
        <p:nvPicPr>
          <p:cNvPr id="5" name="Obrázek 4">
            <a:extLst>
              <a:ext uri="{FF2B5EF4-FFF2-40B4-BE49-F238E27FC236}">
                <a16:creationId xmlns:a16="http://schemas.microsoft.com/office/drawing/2014/main" id="{4F9AF546-6CC7-4AF2-8E3E-73379C9A333D}"/>
              </a:ext>
            </a:extLst>
          </p:cNvPr>
          <p:cNvPicPr>
            <a:picLocks noChangeAspect="1"/>
          </p:cNvPicPr>
          <p:nvPr/>
        </p:nvPicPr>
        <p:blipFill>
          <a:blip r:embed="rId2"/>
          <a:stretch>
            <a:fillRect/>
          </a:stretch>
        </p:blipFill>
        <p:spPr>
          <a:xfrm>
            <a:off x="2685574" y="2802046"/>
            <a:ext cx="6820852" cy="2991267"/>
          </a:xfrm>
          <a:prstGeom prst="rect">
            <a:avLst/>
          </a:prstGeom>
        </p:spPr>
      </p:pic>
    </p:spTree>
    <p:extLst>
      <p:ext uri="{BB962C8B-B14F-4D97-AF65-F5344CB8AC3E}">
        <p14:creationId xmlns:p14="http://schemas.microsoft.com/office/powerpoint/2010/main" val="2516790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a:t>Nezletilý pacient - příklad</a:t>
            </a:r>
          </a:p>
        </p:txBody>
      </p:sp>
      <p:pic>
        <p:nvPicPr>
          <p:cNvPr id="7" name="Obrázek 6">
            <a:extLst>
              <a:ext uri="{FF2B5EF4-FFF2-40B4-BE49-F238E27FC236}">
                <a16:creationId xmlns:a16="http://schemas.microsoft.com/office/drawing/2014/main" id="{3779DD55-98C9-4363-BC90-B93CA8B30AF7}"/>
              </a:ext>
            </a:extLst>
          </p:cNvPr>
          <p:cNvPicPr>
            <a:picLocks noChangeAspect="1"/>
          </p:cNvPicPr>
          <p:nvPr/>
        </p:nvPicPr>
        <p:blipFill>
          <a:blip r:embed="rId2"/>
          <a:stretch>
            <a:fillRect/>
          </a:stretch>
        </p:blipFill>
        <p:spPr>
          <a:xfrm>
            <a:off x="2559475" y="2708590"/>
            <a:ext cx="6649378" cy="2915057"/>
          </a:xfrm>
          <a:prstGeom prst="rect">
            <a:avLst/>
          </a:prstGeom>
        </p:spPr>
      </p:pic>
    </p:spTree>
    <p:extLst>
      <p:ext uri="{BB962C8B-B14F-4D97-AF65-F5344CB8AC3E}">
        <p14:creationId xmlns:p14="http://schemas.microsoft.com/office/powerpoint/2010/main" val="1952752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normAutofit fontScale="90000"/>
          </a:bodyPr>
          <a:lstStyle/>
          <a:p>
            <a:r>
              <a:rPr lang="cs-CZ" dirty="0"/>
              <a:t>Nezletilý pacient – Mohu Nezletilého Přijmout na základě jeho souhlasu, nebo potřebuji souhlas rodičů?</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p:txBody>
          <a:bodyPr>
            <a:normAutofit fontScale="70000" lnSpcReduction="20000"/>
          </a:bodyPr>
          <a:lstStyle/>
          <a:p>
            <a:pPr marL="0" indent="0" algn="just">
              <a:buNone/>
            </a:pPr>
            <a:r>
              <a:rPr lang="cs-CZ" dirty="0"/>
              <a:t>§ 892 odst. 1) </a:t>
            </a:r>
            <a:r>
              <a:rPr lang="cs-CZ" i="1" dirty="0"/>
              <a:t>„Rodiče mají povinnost a právo zastupovat dítě při právních jednáních, ke kterým není právně způsobilé“</a:t>
            </a:r>
          </a:p>
          <a:p>
            <a:pPr marL="0" indent="0">
              <a:buNone/>
            </a:pPr>
            <a:r>
              <a:rPr lang="cs-CZ" dirty="0"/>
              <a:t>§ 31 NOZ </a:t>
            </a:r>
            <a:r>
              <a:rPr lang="cs-CZ" i="1" dirty="0"/>
              <a:t>„Má se za to, že každý nezletilý, který nenabyl plné svéprávnosti, je způsobilý k právním jednáním co do povahy přiměřeným rozumové a volní vyspělosti nezletilých jeho věku.“</a:t>
            </a:r>
          </a:p>
          <a:p>
            <a:pPr marL="0" indent="0">
              <a:buNone/>
            </a:pPr>
            <a:r>
              <a:rPr lang="cs-CZ" dirty="0"/>
              <a:t>§ 95 NOZ </a:t>
            </a:r>
            <a:r>
              <a:rPr lang="cs-CZ" i="1" dirty="0"/>
              <a:t>„Nezletilý, který není plně svéprávný, může v obvyklých záležitostech udělit souhlas k zákroku na svém těle také sám, je-li to přiměřené rozumové a volní vyspělosti nezletilých jeho věku a jedná-li se o zákrok nezanechávající trvalé nebo závažné následky.“</a:t>
            </a:r>
          </a:p>
          <a:p>
            <a:pPr marL="0" indent="0">
              <a:buNone/>
            </a:pPr>
            <a:r>
              <a:rPr lang="cs-CZ" dirty="0"/>
              <a:t>Mimo zdravotní služby, je to jednoduší – bude to závazkový v oblasti péče o zdraví § 2636 OZ nebo nepojmenovaný závazkový vztah, a bude záležet na posouzení rozumové a volní vyspělosti nezletilého jednat samostatně.</a:t>
            </a:r>
          </a:p>
          <a:p>
            <a:pPr marL="0" indent="0">
              <a:buNone/>
            </a:pPr>
            <a:r>
              <a:rPr lang="cs-CZ" b="1" dirty="0"/>
              <a:t>Není potřeba čekat do 18, ale individuálně posoudit, zda je nezletilý dostatečně vyspělý k udělení souhlasu.</a:t>
            </a:r>
          </a:p>
          <a:p>
            <a:pPr marL="0" indent="0">
              <a:buNone/>
            </a:pPr>
            <a:r>
              <a:rPr lang="cs-CZ" dirty="0">
                <a:hlinkClick r:id="rId2"/>
              </a:rPr>
              <a:t>Poskytování zdravotních služeb nezletilému pacientovi – Ministerstvo zdravotnictví (mzcr.cz)</a:t>
            </a:r>
            <a:endParaRPr lang="cs-CZ" dirty="0"/>
          </a:p>
          <a:p>
            <a:pPr marL="0" indent="0">
              <a:buNone/>
            </a:pPr>
            <a:r>
              <a:rPr lang="cs-CZ" dirty="0">
                <a:hlinkClick r:id="rId3"/>
              </a:rPr>
              <a:t>Doporučení dětská psychiatrie_002 Copy.pdf (ochrance.cz)</a:t>
            </a:r>
            <a:endParaRPr lang="cs-CZ" dirty="0"/>
          </a:p>
          <a:p>
            <a:pPr marL="0" indent="0">
              <a:buNone/>
            </a:pPr>
            <a:r>
              <a:rPr lang="cs-CZ" dirty="0">
                <a:hlinkClick r:id="rId4"/>
              </a:rPr>
              <a:t>TEMPUS_MEDICORUM_02_2022_WEB (2).pdf</a:t>
            </a:r>
            <a:endParaRPr lang="cs-CZ" b="1" dirty="0"/>
          </a:p>
        </p:txBody>
      </p:sp>
    </p:spTree>
    <p:extLst>
      <p:ext uri="{BB962C8B-B14F-4D97-AF65-F5344CB8AC3E}">
        <p14:creationId xmlns:p14="http://schemas.microsoft.com/office/powerpoint/2010/main" val="1512344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normAutofit/>
          </a:bodyPr>
          <a:lstStyle/>
          <a:p>
            <a:r>
              <a:rPr lang="cs-CZ" dirty="0"/>
              <a:t>Nezletilý pacient – Musím rodiče informovat o převzetí pacienta do péče?</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p:txBody>
          <a:bodyPr>
            <a:normAutofit/>
          </a:bodyPr>
          <a:lstStyle/>
          <a:p>
            <a:r>
              <a:rPr lang="cs-CZ" b="0" i="0" dirty="0">
                <a:solidFill>
                  <a:srgbClr val="000000"/>
                </a:solidFill>
                <a:effectLst/>
                <a:latin typeface="Arial" panose="020B0604020202020204" pitchFamily="34" charset="0"/>
              </a:rPr>
              <a:t>§ 35 odst. 1 zákona o zdravotních službách </a:t>
            </a:r>
            <a:r>
              <a:rPr lang="cs-CZ" b="0" i="1" dirty="0">
                <a:solidFill>
                  <a:srgbClr val="000000"/>
                </a:solidFill>
                <a:effectLst/>
                <a:latin typeface="Arial" panose="020B0604020202020204" pitchFamily="34" charset="0"/>
              </a:rPr>
              <a:t>„Jde-li o nezletilého pacienta nebo pacienta s omezenou svéprávností, právo na informace o zdravotním stavu a právo klást otázky náleží zákonnému zástupci nebo opatrovníkovi pacienta a pacientovi, je-li k takovému úkonu přiměřeně rozumově a volně vyspělý.“</a:t>
            </a:r>
            <a:endParaRPr lang="cs-CZ" i="1" dirty="0"/>
          </a:p>
          <a:p>
            <a:r>
              <a:rPr lang="cs-CZ" b="1" dirty="0"/>
              <a:t>Mám za to, že není nutné informovat rodiče pacienta schopného udělit souhlas samostatně o pacienta do péče.</a:t>
            </a:r>
          </a:p>
          <a:p>
            <a:endParaRPr lang="cs-CZ" dirty="0"/>
          </a:p>
        </p:txBody>
      </p:sp>
    </p:spTree>
    <p:extLst>
      <p:ext uri="{BB962C8B-B14F-4D97-AF65-F5344CB8AC3E}">
        <p14:creationId xmlns:p14="http://schemas.microsoft.com/office/powerpoint/2010/main" val="542518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a:t>Co Musím Sdělit rodičům nezletilého pacienta? Kteří se ptají?</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p:txBody>
          <a:bodyPr>
            <a:normAutofit fontScale="77500" lnSpcReduction="20000"/>
          </a:bodyPr>
          <a:lstStyle/>
          <a:p>
            <a:r>
              <a:rPr lang="cs-CZ" b="0" i="0" dirty="0">
                <a:solidFill>
                  <a:srgbClr val="000000"/>
                </a:solidFill>
                <a:effectLst/>
                <a:latin typeface="Arial" panose="020B0604020202020204" pitchFamily="34" charset="0"/>
              </a:rPr>
              <a:t>Rodičovská odpovědnost zahrnuje povinnosti a práva rodičů, která spočívají v péči o dítě, zahrnující zejména péči o jeho zdraví, jeho tělesný, citový, rozumový a mravní vývoj, v ochraně dítěte.</a:t>
            </a:r>
          </a:p>
          <a:p>
            <a:r>
              <a:rPr lang="cs-CZ" b="0" i="0" dirty="0">
                <a:solidFill>
                  <a:srgbClr val="000000"/>
                </a:solidFill>
                <a:effectLst/>
                <a:latin typeface="Arial" panose="020B0604020202020204" pitchFamily="34" charset="0"/>
              </a:rPr>
              <a:t>(§ 858 občanského zákoníku)</a:t>
            </a:r>
          </a:p>
          <a:p>
            <a:r>
              <a:rPr lang="cs-CZ" b="0" i="0" dirty="0">
                <a:solidFill>
                  <a:srgbClr val="000000"/>
                </a:solidFill>
                <a:effectLst/>
                <a:latin typeface="Arial" panose="020B0604020202020204" pitchFamily="34" charset="0"/>
              </a:rPr>
              <a:t>Jde-li o nezletilého pacienta nebo pacienta s omezenou svéprávností, právo na informace o zdravotním stavu a právo klást otázky náleží zákonnému zástupci nebo opatrovníkovi pacienta a pacientovi, je-li k takovému úkonu přiměřeně rozumově a volně vyspělý.</a:t>
            </a:r>
          </a:p>
          <a:p>
            <a:r>
              <a:rPr lang="cs-CZ" dirty="0">
                <a:solidFill>
                  <a:srgbClr val="000000"/>
                </a:solidFill>
                <a:latin typeface="Arial" panose="020B0604020202020204" pitchFamily="34" charset="0"/>
              </a:rPr>
              <a:t>(§ 35 odst. 5 zákona o zdravotních službách)</a:t>
            </a:r>
          </a:p>
          <a:p>
            <a:r>
              <a:rPr lang="cs-CZ" dirty="0">
                <a:solidFill>
                  <a:srgbClr val="000000"/>
                </a:solidFill>
                <a:latin typeface="Arial" panose="020B0604020202020204" pitchFamily="34" charset="0"/>
              </a:rPr>
              <a:t>Do zdravotnické dokumentace vedené o pacientovi mohou v přítomnosti zaměstnance pověřeného poskytovatelem nahlížet, pořizovat si její výpisy nebo kopie pacient, zákonný zástupce nebo opatrovník pacienta</a:t>
            </a:r>
          </a:p>
          <a:p>
            <a:r>
              <a:rPr lang="cs-CZ" dirty="0">
                <a:solidFill>
                  <a:srgbClr val="000000"/>
                </a:solidFill>
                <a:latin typeface="Arial" panose="020B0604020202020204" pitchFamily="34" charset="0"/>
              </a:rPr>
              <a:t>(§ 65 odst. 1 písm. a) zákona o zdravotních službách)</a:t>
            </a:r>
          </a:p>
          <a:p>
            <a:r>
              <a:rPr lang="cs-CZ" b="1" dirty="0">
                <a:solidFill>
                  <a:srgbClr val="000000"/>
                </a:solidFill>
                <a:latin typeface="Arial" panose="020B0604020202020204" pitchFamily="34" charset="0"/>
              </a:rPr>
              <a:t>Pokud se rodiče aktivně zajímají, mám za to, že jim mají být sděleny informace o jejich dítěti, i v případě, že dítě je způsobilé dát souhlas s poskytováním zdravotních služeb samostatně.</a:t>
            </a:r>
          </a:p>
          <a:p>
            <a:endParaRPr lang="cs-CZ" dirty="0">
              <a:solidFill>
                <a:srgbClr val="000000"/>
              </a:solidFill>
              <a:latin typeface="Arial" panose="020B0604020202020204" pitchFamily="34" charset="0"/>
            </a:endParaRPr>
          </a:p>
        </p:txBody>
      </p:sp>
    </p:spTree>
    <p:extLst>
      <p:ext uri="{BB962C8B-B14F-4D97-AF65-F5344CB8AC3E}">
        <p14:creationId xmlns:p14="http://schemas.microsoft.com/office/powerpoint/2010/main" val="10906568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otalTime>127</TotalTime>
  <Words>3593</Words>
  <Application>Microsoft Office PowerPoint</Application>
  <PresentationFormat>Širokoúhlá obrazovka</PresentationFormat>
  <Paragraphs>172</Paragraphs>
  <Slides>37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37</vt:i4>
      </vt:variant>
    </vt:vector>
  </HeadingPairs>
  <TitlesOfParts>
    <vt:vector size="43" baseType="lpstr">
      <vt:lpstr>Arial</vt:lpstr>
      <vt:lpstr>Sylfaen</vt:lpstr>
      <vt:lpstr>Tw Cen MT</vt:lpstr>
      <vt:lpstr>Tw Cen MT Condensed</vt:lpstr>
      <vt:lpstr>Wingdings 3</vt:lpstr>
      <vt:lpstr>Integrál</vt:lpstr>
      <vt:lpstr>Nezletilý pacient</vt:lpstr>
      <vt:lpstr>Nezletilý pacient - příklad</vt:lpstr>
      <vt:lpstr>Nezletilý pacient - příklad</vt:lpstr>
      <vt:lpstr>Nezletilý pacient - příklad</vt:lpstr>
      <vt:lpstr>Nezletilý pacient - příklad</vt:lpstr>
      <vt:lpstr>Nezletilý pacient - příklad</vt:lpstr>
      <vt:lpstr>Nezletilý pacient – Mohu Nezletilého Přijmout na základě jeho souhlasu, nebo potřebuji souhlas rodičů?</vt:lpstr>
      <vt:lpstr>Nezletilý pacient – Musím rodiče informovat o převzetí pacienta do péče?</vt:lpstr>
      <vt:lpstr>Co Musím Sdělit rodičům nezletilého pacienta? Kteří se ptají?</vt:lpstr>
      <vt:lpstr>Co Musím Sdělit rodičům nezletilého pacienta?</vt:lpstr>
      <vt:lpstr>Co Musím Sdělit rodičům nezletilého pacienta? Pokud to jde, vyjasněte si to předem.</vt:lpstr>
      <vt:lpstr>Co Musím Sdělit rodičům – odbočka ke školní psychologii</vt:lpstr>
      <vt:lpstr>Ukončení péče na přání rodičů.</vt:lpstr>
      <vt:lpstr>Co Když se rodiče neshodnou a nezletilý nemůže dát souhlas sám?</vt:lpstr>
      <vt:lpstr>Finanční podpora pro člověka jehož duševní stav Ztěžuje fungování bez podpory</vt:lpstr>
      <vt:lpstr>InValidní Důchod</vt:lpstr>
      <vt:lpstr>InValidní Důchod</vt:lpstr>
      <vt:lpstr>InValiDní DůchoD</vt:lpstr>
      <vt:lpstr>INVALIDNÍ důchod</vt:lpstr>
      <vt:lpstr>INVALIDNÍ důchod</vt:lpstr>
      <vt:lpstr>INvAlidní Důchod</vt:lpstr>
      <vt:lpstr>Příspěvek na péči</vt:lpstr>
      <vt:lpstr>Příspěvek na péči</vt:lpstr>
      <vt:lpstr>Příspěvek na Péči</vt:lpstr>
      <vt:lpstr>Příspěvek na Péči</vt:lpstr>
      <vt:lpstr>Dávky v Hmotné nouzi</vt:lpstr>
      <vt:lpstr>Dávky v hmotné nouzi</vt:lpstr>
      <vt:lpstr>Invalidní důchod</vt:lpstr>
      <vt:lpstr>Spory pacient Zdravotník</vt:lpstr>
      <vt:lpstr>LUMBální punkce v Sedě</vt:lpstr>
      <vt:lpstr>LUMBální punkce v Sedě</vt:lpstr>
      <vt:lpstr>Úmrtí pacienta a informování pozůstalých</vt:lpstr>
      <vt:lpstr>Úmrtí pacienta a informování pozůstalých</vt:lpstr>
      <vt:lpstr>Úmrtí pacienta a informování pozůstalých</vt:lpstr>
      <vt:lpstr>Psycholog si o mě něco píše a nechce mi to ukázat</vt:lpstr>
      <vt:lpstr>Psycholog si o mě něco píše a nechce mi to ukázat</vt:lpstr>
      <vt:lpstr>Psycholog si o mě něco píše a nechce mi to ukázat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Nezletilý pacient</dc:title>
  <dc:creator>Matěj Stříteský</dc:creator>
  <cp:lastModifiedBy>Matěj Stříteský</cp:lastModifiedBy>
  <cp:revision>2</cp:revision>
  <dcterms:created xsi:type="dcterms:W3CDTF">2022-04-14T15:32:01Z</dcterms:created>
  <dcterms:modified xsi:type="dcterms:W3CDTF">2022-04-14T17:39:39Z</dcterms:modified>
</cp:coreProperties>
</file>