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Average"/>
      <p:regular r:id="rId32"/>
    </p:embeddedFont>
    <p:embeddedFont>
      <p:font typeface="Oswald"/>
      <p:regular r:id="rId33"/>
      <p:bold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Average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27debf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027debf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027debf8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027debf8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101fcdd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101fcdd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101fcdd5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101fcdd5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027debf8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027debf8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27debf8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027debf8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101fcdd5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101fcdd5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1149f9d5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1149f9d5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149f9d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1149f9d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101fcdd5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101fcdd5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1244a0c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1244a0c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101fcdd5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101fcdd5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ef9f88e4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ef9f88e4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0d69a25e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0d69a25e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101fcdd5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101fcdd5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01244a0c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01244a0c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de9debc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de9debc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027debf8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027debf8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e28cf1c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e28cf1c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d175c8c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d175c8c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d1f6ddec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d1f6ddec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d175c8c9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d175c8c9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d1f6ddec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d1f6ddec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d175c8c9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d175c8c9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d1f6ddec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d1f6ddec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QopLyT7JeoA" TargetMode="External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implicit.harvard.edu/implicit/selectatest.html" TargetMode="External"/><Relationship Id="rId4" Type="http://schemas.openxmlformats.org/officeDocument/2006/relationships/hyperlink" Target="https://www.ted.com/talks/peter_mende_siedlecki_should_you_trust_your_first_impression" TargetMode="External"/><Relationship Id="rId5" Type="http://schemas.openxmlformats.org/officeDocument/2006/relationships/hyperlink" Target="https://www.ted.com/talks/paul_bloom_can_prejudice_ever_be_a_good_thing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QopLyT7JeoA" TargetMode="External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hyperlink" Target="https://steamuserimages-a.akamaihd.net/ugc/544139766928579999/5E8DC082C23BA7C63DD9A5D13BDBD4403927EC1D/" TargetMode="External"/><Relationship Id="rId11" Type="http://schemas.openxmlformats.org/officeDocument/2006/relationships/hyperlink" Target="https://upload.wikimedia.org/wikipedia/commons/9/98/John_Pemberton.jpg" TargetMode="External"/><Relationship Id="rId10" Type="http://schemas.openxmlformats.org/officeDocument/2006/relationships/hyperlink" Target="https://i.pinimg.com/originals/27/22/c3/2722c39448628bd5e502acc6c466e995.jpg" TargetMode="External"/><Relationship Id="rId21" Type="http://schemas.openxmlformats.org/officeDocument/2006/relationships/hyperlink" Target="https://4.bp.blogspot.com/-zvlmSYWg-7M/VM5FnBlp8NI/AAAAAAAAAhk/H1C9QT_QYcs/s1600/ruha.jpg" TargetMode="External"/><Relationship Id="rId13" Type="http://schemas.openxmlformats.org/officeDocument/2006/relationships/hyperlink" Target="https://imagesvc.meredithcorp.io/v3/mm/image?url=https%3A%2F%2Fpeopledotcom.files.wordpress.com%2F2017%2F11%2Ftate-polanski-1.jpg&amp;w=400&amp;c=sc&amp;poi=face&amp;q=85" TargetMode="External"/><Relationship Id="rId12" Type="http://schemas.openxmlformats.org/officeDocument/2006/relationships/hyperlink" Target="https://www.nobelprize.org/images/hauptman-13368-content-portrait-mobile-tiny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bdn-data.s3.amazonaws.com/blogs.dir/104/files/2009/01/observer_inside_illo.jpg" TargetMode="External"/><Relationship Id="rId4" Type="http://schemas.openxmlformats.org/officeDocument/2006/relationships/hyperlink" Target="https://d3n8a8pro7vhmx.cloudfront.net/democratsabroad/pages/14182/attachments/original/1510067247/stereotype.jpg?1510067247" TargetMode="External"/><Relationship Id="rId9" Type="http://schemas.openxmlformats.org/officeDocument/2006/relationships/hyperlink" Target="https://www.lawyersgunsmoneyblog.com/wp-content/uploads/2015/04/nathan-bedford-forrest-1-sized.jpg" TargetMode="External"/><Relationship Id="rId15" Type="http://schemas.openxmlformats.org/officeDocument/2006/relationships/hyperlink" Target="https://upload.wikimedia.org/wikipedia/commons/b/b3/RIAN_archive_619146_Soviet_pilot-cosmonaut_Valentina_Tereshkova.jpg" TargetMode="External"/><Relationship Id="rId14" Type="http://schemas.openxmlformats.org/officeDocument/2006/relationships/hyperlink" Target="https://i.pinimg.com/originals/0b/f2/73/0bf27311e24f179f2f0bfa2a230b6202.jpg" TargetMode="External"/><Relationship Id="rId17" Type="http://schemas.openxmlformats.org/officeDocument/2006/relationships/hyperlink" Target="https://famousbio.net/data/uploads/peoples/73/NzA3Mw-jody-williams-1.jpg" TargetMode="External"/><Relationship Id="rId16" Type="http://schemas.openxmlformats.org/officeDocument/2006/relationships/hyperlink" Target="https://murderpedia.org/female.C/images/castor_stacey/stacey-castor-10.jpg" TargetMode="External"/><Relationship Id="rId5" Type="http://schemas.openxmlformats.org/officeDocument/2006/relationships/hyperlink" Target="https://www.englishdigitalacademy.com/wp-content/uploads/2019/10/Copy-of-Copy-of-Copy-of-Copy-of-Copy-of-@AUDIO-LESSON-1.png" TargetMode="External"/><Relationship Id="rId19" Type="http://schemas.openxmlformats.org/officeDocument/2006/relationships/hyperlink" Target="https://images.theconversation.com/files/88393/original/image-20150714-21701-1rnlgep.jpg?ixlib=rb-1.1.0&amp;q=45&amp;auto=format&amp;w=926&amp;fit=clip" TargetMode="External"/><Relationship Id="rId6" Type="http://schemas.openxmlformats.org/officeDocument/2006/relationships/hyperlink" Target="https://cacm.acm.org/system/assets/0003/1294/051818_CACMpg55_Bias-on-the-Web.large.jpg?1526657637&amp;1526657637" TargetMode="External"/><Relationship Id="rId18" Type="http://schemas.openxmlformats.org/officeDocument/2006/relationships/hyperlink" Target="https://i.ebayimg.com/images/g/J5UAAOSwVtZaODRk/s-l300.jpg" TargetMode="External"/><Relationship Id="rId7" Type="http://schemas.openxmlformats.org/officeDocument/2006/relationships/hyperlink" Target="https://hackernoon.com/hn-images/1*FUJ8ouU2t0ZRewwIQAxj1w.jpeg" TargetMode="External"/><Relationship Id="rId8" Type="http://schemas.openxmlformats.org/officeDocument/2006/relationships/hyperlink" Target="https://paleofoundation.com/wp-content/uploads/2019/06/Heuristics-Reducing-Consumer-Decision-Friction-1-1200x800_c.p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444250" y="659813"/>
            <a:ext cx="4255500" cy="18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Praktikum pozorovania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533550" y="321607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Zameranie na pozorovateľa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725" y="145125"/>
            <a:ext cx="1973575" cy="29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1278725" y="3497925"/>
            <a:ext cx="232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Prvý dojem 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6483200" y="1704975"/>
            <a:ext cx="151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Bias</a:t>
            </a: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5740850" y="34271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Chyby pozorovania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1208825" y="1605750"/>
            <a:ext cx="1842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Stereotypy</a:t>
            </a: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3781625" y="517125"/>
            <a:ext cx="1842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Postoj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3" y="59914"/>
            <a:ext cx="9048975" cy="502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Stereotypy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/>
              <a:t>navyklý způsob jednání</a:t>
            </a:r>
            <a:r>
              <a:rPr lang="sk"/>
              <a:t>;</a:t>
            </a:r>
            <a:r>
              <a:rPr lang="sk"/>
              <a:t> automaticky používaný pohybový, mluvní nebo </a:t>
            </a:r>
            <a:r>
              <a:rPr lang="sk" u="sng"/>
              <a:t>myšlenkový návyk</a:t>
            </a:r>
            <a:r>
              <a:rPr lang="sk"/>
              <a:t>; jeho změna je nesnadná, provázená nelibými emocemi, jako je tomu u parazitních slov, způsobu chůze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/>
              <a:t>dynamický</a:t>
            </a:r>
            <a:r>
              <a:rPr lang="sk"/>
              <a:t> - automatizácia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sk" u="sng"/>
              <a:t>genderový</a:t>
            </a:r>
            <a:r>
              <a:rPr b="1" lang="sk"/>
              <a:t> - zjednodušující popisy maskulinity a femininity, představa o “správném” chování a postojích jedinců podle příslušnosti k biologickému pohlaví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sk" u="sng"/>
              <a:t>sociální </a:t>
            </a:r>
            <a:r>
              <a:rPr b="1" lang="sk"/>
              <a:t>- souhrn úsudků o osobnostních rysech nebo tělesných charakteristikách celé skupiny lidí; umožňuje rychlé zpracování a uložení informací za cenu jejich zkreslení</a:t>
            </a:r>
            <a:endParaRPr b="1"/>
          </a:p>
        </p:txBody>
      </p:sp>
      <p:sp>
        <p:nvSpPr>
          <p:cNvPr id="149" name="Google Shape;149;p24"/>
          <p:cNvSpPr txBox="1"/>
          <p:nvPr/>
        </p:nvSpPr>
        <p:spPr>
          <a:xfrm>
            <a:off x="0" y="4740225"/>
            <a:ext cx="19599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Postoj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/>
              <a:t>hodnotící vztah</a:t>
            </a:r>
            <a:r>
              <a:rPr lang="sk"/>
              <a:t> vyjádřený sklonem ustáleným způsobem reagovat na předměty, osoby, situace a na sebe sama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postoje jsou součástí osobnosti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předurčují poznání, chápání, myšlení a cítění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relativně trvalé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získávají</a:t>
            </a:r>
            <a:r>
              <a:rPr lang="sk"/>
              <a:t> se v průběhu života prostřednictvím 	</a:t>
            </a:r>
            <a:br>
              <a:rPr lang="sk"/>
            </a:br>
            <a:r>
              <a:rPr lang="sk"/>
              <a:t>vzdělávání a širšími sociálními vlivy.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0" y="4771500"/>
            <a:ext cx="3000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900" y="2925196"/>
            <a:ext cx="3538800" cy="19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40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Postoj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/>
              <a:t>individuální mentální proces</a:t>
            </a:r>
            <a:r>
              <a:rPr lang="sk"/>
              <a:t>, determinující odpověď jedince v sociální realitě, která ho obklopuje.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u="sng"/>
              <a:t>súbor</a:t>
            </a:r>
            <a:r>
              <a:rPr lang="sk"/>
              <a:t> postojov a nie izolované jednotky</a:t>
            </a:r>
            <a:br>
              <a:rPr lang="sk"/>
            </a:br>
            <a:r>
              <a:rPr lang="sk"/>
              <a:t>vždy obsahuje </a:t>
            </a:r>
            <a:r>
              <a:rPr lang="sk" u="sng"/>
              <a:t>hodnotiacu zložku</a:t>
            </a:r>
            <a:r>
              <a:rPr lang="sk"/>
              <a:t> voči určitému objektu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rozhodovanie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správanie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identita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hodnoty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vnímanie, spracovanie podnetov a interpretácia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(hodnoty, názory, presvedčenia)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7128225" y="4626350"/>
            <a:ext cx="35781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(Kollárik, 2008)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Postoj - zložky a účel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Kognitívna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Emocionálna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Behaviorálna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Organizujú poznanie a vytvárajú naše preferencie v hodnotení a správaní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Postoje slúžia vyšším psychickým potrebám</a:t>
            </a:r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7455950" y="45688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(Kollárik, 2008)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Bias</a:t>
            </a:r>
            <a:endParaRPr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sk"/>
              <a:t>předsudek, předpojatost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přeneseně špatný vliv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nereprezentativní výběr osob do výzkumného souboru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zkreslení</a:t>
            </a:r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875" y="2359975"/>
            <a:ext cx="2593025" cy="25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75" y="2571750"/>
            <a:ext cx="4811374" cy="23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The Daning-Kruger Effect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Confirmation Bias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Self-Serving Bias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The Curse of Knowledge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Optimism/ Pessimism Bias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The fundamental Attribution 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In-Group Bias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Bias Blind Spot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False Consensus Bias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 title="Confirmation Bia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325" y="150250"/>
            <a:ext cx="6457350" cy="48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Předsudek 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předpojatost, názorová strnulost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emočně nabitý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/>
              <a:t>kriticky nezhodnocený úsudek </a:t>
            </a:r>
            <a:r>
              <a:rPr lang="sk"/>
              <a:t>a z něj plynoucí postoj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názor přijatý jedincem nebo skupinou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může se vztahovat k čemukoli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nezávisí na okamžité situaci a neopírá </a:t>
            </a:r>
            <a:br>
              <a:rPr lang="sk"/>
            </a:br>
            <a:r>
              <a:rPr lang="sk"/>
              <a:t>se o porozumění</a:t>
            </a:r>
            <a:endParaRPr/>
          </a:p>
        </p:txBody>
      </p:sp>
      <p:sp>
        <p:nvSpPr>
          <p:cNvPr id="196" name="Google Shape;196;p31"/>
          <p:cNvSpPr txBox="1"/>
          <p:nvPr/>
        </p:nvSpPr>
        <p:spPr>
          <a:xfrm>
            <a:off x="0" y="474720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327" y="2404624"/>
            <a:ext cx="3910949" cy="2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675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“Pozorovateľ nemôže sám zabezpečiť uspokojivý stupeň spoľahlivosti, stálosť, internú konzistentnosť ani presnosť pozorovania. Narušenie týchto aspektov môžu spôsobiť situačné faktory, pozorované osoby, typ pozorovaného správania, osoba pozorovateľa a použitá schéma pozorovania.”</a:t>
            </a:r>
            <a:endParaRPr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11700" y="4204500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(Maršalová, Mikšík, 1990)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825" y="2431621"/>
            <a:ext cx="2662300" cy="25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První dojem</a:t>
            </a:r>
            <a:endParaRPr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hodnocení vznikající při prvním setkání se situací, jevem nebo člověkem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složen z </a:t>
            </a:r>
            <a:r>
              <a:rPr lang="sk" u="sng"/>
              <a:t>afektivního postoje, okamžitého soudu o pozorovaném a z asociačního spojení s rysy a podobou pozorovaného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často obsahuje předsudky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závisí na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schopnostech pozorovatele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druhu posuzované vlastnosti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osobitosti posuzovaného	 </a:t>
            </a:r>
            <a:endParaRPr/>
          </a:p>
        </p:txBody>
      </p:sp>
      <p:sp>
        <p:nvSpPr>
          <p:cNvPr id="204" name="Google Shape;204;p32"/>
          <p:cNvSpPr txBox="1"/>
          <p:nvPr/>
        </p:nvSpPr>
        <p:spPr>
          <a:xfrm>
            <a:off x="0" y="4768500"/>
            <a:ext cx="3000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200" y="2571750"/>
            <a:ext cx="3798100" cy="25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Chyby pozorovania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Haló- efekt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Logická chyba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Chyba zhovievavosti / prísnosti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Chyba centrálnej tendencie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Chyba kontrastu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Chyba blízkosti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Skreslenie v smere očakávania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Efekt primárnosti / novosti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1278725" y="3497925"/>
            <a:ext cx="232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Prvý dojem </a:t>
            </a:r>
            <a:endParaRPr/>
          </a:p>
        </p:txBody>
      </p:sp>
      <p:sp>
        <p:nvSpPr>
          <p:cNvPr id="217" name="Google Shape;217;p34"/>
          <p:cNvSpPr txBox="1"/>
          <p:nvPr/>
        </p:nvSpPr>
        <p:spPr>
          <a:xfrm>
            <a:off x="6483200" y="1704975"/>
            <a:ext cx="151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Bias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5740850" y="34271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Chyby pozorovania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1208825" y="1605750"/>
            <a:ext cx="1842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Stereotypy 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0" name="Google Shape;220;p34"/>
          <p:cNvSpPr/>
          <p:nvPr/>
        </p:nvSpPr>
        <p:spPr>
          <a:xfrm>
            <a:off x="6769400" y="2277675"/>
            <a:ext cx="196200" cy="12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4"/>
          <p:cNvSpPr/>
          <p:nvPr/>
        </p:nvSpPr>
        <p:spPr>
          <a:xfrm>
            <a:off x="3051713" y="1914225"/>
            <a:ext cx="3302700" cy="15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/>
          <p:nvPr/>
        </p:nvSpPr>
        <p:spPr>
          <a:xfrm rot="1519532">
            <a:off x="2747832" y="2714033"/>
            <a:ext cx="3169295" cy="15017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4"/>
          <p:cNvSpPr txBox="1"/>
          <p:nvPr/>
        </p:nvSpPr>
        <p:spPr>
          <a:xfrm>
            <a:off x="3781625" y="517125"/>
            <a:ext cx="18429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Postoj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4" name="Google Shape;224;p34"/>
          <p:cNvSpPr/>
          <p:nvPr/>
        </p:nvSpPr>
        <p:spPr>
          <a:xfrm rot="-3210538">
            <a:off x="1855674" y="2233274"/>
            <a:ext cx="2840102" cy="15420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/>
          <p:nvPr/>
        </p:nvSpPr>
        <p:spPr>
          <a:xfrm rot="2863176">
            <a:off x="3976947" y="2233286"/>
            <a:ext cx="2928387" cy="1541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4"/>
          <p:cNvSpPr/>
          <p:nvPr/>
        </p:nvSpPr>
        <p:spPr>
          <a:xfrm>
            <a:off x="1956150" y="2277675"/>
            <a:ext cx="196200" cy="12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4"/>
          <p:cNvSpPr/>
          <p:nvPr/>
        </p:nvSpPr>
        <p:spPr>
          <a:xfrm rot="-1117434">
            <a:off x="2857873" y="2825814"/>
            <a:ext cx="3423153" cy="17949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4"/>
          <p:cNvSpPr/>
          <p:nvPr/>
        </p:nvSpPr>
        <p:spPr>
          <a:xfrm rot="-1725132">
            <a:off x="2200743" y="1158273"/>
            <a:ext cx="1645245" cy="15426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"/>
          <p:cNvSpPr/>
          <p:nvPr/>
        </p:nvSpPr>
        <p:spPr>
          <a:xfrm>
            <a:off x="3144800" y="3731825"/>
            <a:ext cx="2479800" cy="154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4"/>
          <p:cNvSpPr/>
          <p:nvPr/>
        </p:nvSpPr>
        <p:spPr>
          <a:xfrm rot="2029575">
            <a:off x="4805314" y="1247243"/>
            <a:ext cx="1645301" cy="15434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311700" y="466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Heuristiky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184175" y="225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Kognitívne skratky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řešení úloh neformálními a zkratokovitými postupy, které jsou založeny na zkušenosti, případně intuici, zkrácený postup uvažování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dostupnosti - typické příklady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kognitivní - zjednodušený model světa a postup myšlení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reprezentativnosti - pravděpodobnost</a:t>
            </a:r>
            <a:endParaRPr/>
          </a:p>
        </p:txBody>
      </p:sp>
      <p:sp>
        <p:nvSpPr>
          <p:cNvPr id="237" name="Google Shape;237;p35"/>
          <p:cNvSpPr txBox="1"/>
          <p:nvPr/>
        </p:nvSpPr>
        <p:spPr>
          <a:xfrm>
            <a:off x="580150" y="4096400"/>
            <a:ext cx="567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56600" y="4818050"/>
            <a:ext cx="21720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425" y="183950"/>
            <a:ext cx="3222450" cy="21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740775" y="1152475"/>
            <a:ext cx="777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Test your bias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u="sng">
                <a:solidFill>
                  <a:schemeClr val="hlink"/>
                </a:solidFill>
                <a:hlinkClick r:id="rId4"/>
              </a:rPr>
              <a:t>TED talk - Should you trust your first impression?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u="sng">
                <a:solidFill>
                  <a:schemeClr val="hlink"/>
                </a:solidFill>
                <a:hlinkClick r:id="rId5"/>
              </a:rPr>
              <a:t>TED talk - Can prejudice ever be a good thing?</a:t>
            </a:r>
            <a:endParaRPr sz="1400"/>
          </a:p>
        </p:txBody>
      </p:sp>
      <p:sp>
        <p:nvSpPr>
          <p:cNvPr id="245" name="Google Shape;245;p36"/>
          <p:cNvSpPr txBox="1"/>
          <p:nvPr/>
        </p:nvSpPr>
        <p:spPr>
          <a:xfrm>
            <a:off x="740775" y="545100"/>
            <a:ext cx="36759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Odkazy pre záujemcov</a:t>
            </a:r>
            <a:endParaRPr sz="1800"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/>
        </p:nvSpPr>
        <p:spPr>
          <a:xfrm>
            <a:off x="335450" y="447275"/>
            <a:ext cx="82884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Odkazy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Hartl, P. &amp; Hartlová, H. (2010). </a:t>
            </a:r>
            <a:r>
              <a:rPr i="1"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Velký psychologický slovník</a:t>
            </a: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. Portál. ISBN 978-80-7367-686-5.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Kollárik, T. (2008). </a:t>
            </a:r>
            <a:r>
              <a:rPr i="1"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Sociálna psychológia.</a:t>
            </a: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 Univerzita Komenského v Bratislave. ISBN 987-80-223-2479-3.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Maršálová, L., Mikšík, M. (1990) </a:t>
            </a:r>
            <a:r>
              <a:rPr i="1"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Metodológia a metódy psychologického výskumu</a:t>
            </a: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, 227-267. Slovenské pedagogické nakladateľstvo.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hlinkClick r:id="rId3"/>
              </a:rPr>
              <a:t>https://www.youtube.com/watch?v=QopLyT7JeoA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311700" y="151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381600" y="724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https://bdn-data.s3.amazonaws.com/blogs.dir/104/files/2009/01/observer_inside_illo.jpg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https://d3n8a8pro7vhmx.cloudfront.net/democratsabroad/pages/14182/attachments/original/1510067247/stereotype.jpg?1510067247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https://www.englishdigitalacademy.com/wp-content/uploads/2019/10/Copy-of-Copy-of-Copy-of-Copy-of-Copy-of-@AUDIO-LESSON-1.png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https://cacm.acm.org/system/assets/0003/1294/051818_CACMpg55_Bias-on-the-Web.large.jpg?1526657637&amp;1526657637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https://hackernoon.com/hn-images/1*FUJ8ouU2t0ZRewwIQAxj1w.jpeg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https://paleofoundation.com/wp-content/uploads/2019/06/Heuristics-Reducing-Consumer-Decision-Friction-1-1200x800_c.png</a:t>
            </a:r>
            <a:br>
              <a:rPr lang="sk" sz="1000"/>
            </a:br>
            <a:r>
              <a:rPr lang="sk" sz="1000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ttps://www.lawyersgunsmoneyblog.com/wp-content/uploads/2015/04/nathan-bedford-forrest-1-sized.jpg</a:t>
            </a:r>
            <a:br>
              <a:rPr lang="sk" sz="1000"/>
            </a:br>
            <a:r>
              <a:rPr lang="sk" sz="1000" u="sng">
                <a:solidFill>
                  <a:srgbClr val="1155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https://i.pinimg.com/originals/27/22/c3/2722c39448628bd5e502acc6c466e995.jpg</a:t>
            </a:r>
            <a:br>
              <a:rPr lang="sk" sz="1000"/>
            </a:br>
            <a:r>
              <a:rPr lang="sk" sz="1000" u="sng">
                <a:solidFill>
                  <a:srgbClr val="1155CC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https://upload.wikimedia.org/wikipedia/commons/9/98/John_Pemberton.jpg</a:t>
            </a:r>
            <a:br>
              <a:rPr lang="sk" sz="1000"/>
            </a:br>
            <a:r>
              <a:rPr lang="sk" sz="1000" u="sng">
                <a:solidFill>
                  <a:srgbClr val="1155CC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https://www.nobelprize.org/images/hauptman-13368-content-portrait-mobile-tiny.jpg</a:t>
            </a:r>
            <a:br>
              <a:rPr lang="sk" sz="1000"/>
            </a:br>
            <a:r>
              <a:rPr lang="sk" sz="1000" u="sng">
                <a:solidFill>
                  <a:srgbClr val="1155CC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https://imagesvc.meredithcorp.io/v3/mm/image?url=https%3A%2F%2Fpeopledotcom.files.wordpress.com%2F2017%2F11%2Ftate-polanski-1.jpg&amp;w=400&amp;c=sc&amp;poi=face&amp;q=85</a:t>
            </a:r>
            <a:br>
              <a:rPr lang="sk" sz="1000"/>
            </a:br>
            <a:r>
              <a:rPr lang="sk" sz="1000" u="sng">
                <a:solidFill>
                  <a:srgbClr val="1155CC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https://i.pinimg.com/originals/0b/f2/73/0bf27311e24f179f2f0bfa2a230b6202.jpg</a:t>
            </a:r>
            <a:br>
              <a:rPr lang="sk" sz="1000"/>
            </a:br>
            <a:r>
              <a:rPr lang="sk" sz="1000" u="sng">
                <a:solidFill>
                  <a:schemeClr val="accent5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https://upload.wikimedia.org/wikipedia/commons/b/b3/RIAN_archive_619146_Soviet_pilot-cosmonaut_Valentina_Tereshkova.jpg</a:t>
            </a:r>
            <a:br>
              <a:rPr lang="sk" sz="1000"/>
            </a:br>
            <a:r>
              <a:rPr lang="sk" sz="1000" u="sng">
                <a:solidFill>
                  <a:srgbClr val="1155CC"/>
                </a:solid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https://murderpedia.org/female.C/images/castor_stacey/stacey-castor-10.jpg</a:t>
            </a:r>
            <a:br>
              <a:rPr lang="sk" sz="1000"/>
            </a:br>
            <a:r>
              <a:rPr lang="sk" sz="1000" u="sng">
                <a:solidFill>
                  <a:srgbClr val="1155CC"/>
                </a:solid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https://famousbio.net/data/uploads/peoples/73/NzA3Mw-jody-williams-1.jpg</a:t>
            </a:r>
            <a:br>
              <a:rPr lang="sk" sz="1000"/>
            </a:br>
            <a:r>
              <a:rPr lang="sk" sz="10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https://i.ebayimg.com/images/g/J5UAAOSwVtZaODRk/s-l300.jpg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9"/>
              </a:rPr>
              <a:t>https://images.theconversation.com/files/88393/original/image-20150714-21701-1rnlgep.jpg?ixlib=rb-1.1.0&amp;q=45&amp;auto=format&amp;w=926&amp;fit=clip</a:t>
            </a:r>
            <a:br>
              <a:rPr lang="sk" sz="1000"/>
            </a:br>
            <a:r>
              <a:rPr lang="sk" sz="10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https://steamuserimages-a.akamaihd.net/ugc/544139766928579999/5E8DC082C23BA7C63DD9A5D13BDBD4403927EC1D/</a:t>
            </a:r>
            <a:br>
              <a:rPr lang="sk" sz="1000"/>
            </a:br>
            <a:r>
              <a:rPr lang="sk" sz="10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https://4.bp.blogspot.com/-zvlmSYWg-7M/VM5FnBlp8NI/AAAAAAAAAhk/H1C9QT_QYcs/s1600/ruha.jpg</a:t>
            </a:r>
            <a:br>
              <a:rPr lang="sk" sz="1000"/>
            </a:b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Nácvik pozorovateľa a poučenie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249925"/>
            <a:ext cx="8520600" cy="38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popis situácie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popis účastníkov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formy správania a ich charakteristiky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priebežné udalosti prichádzajúce do úvahy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čo bude hlavným predmetom pozorovania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aké sú požiadavky na pozorovateľa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akých chýb sa má vyvarovať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zoznámenie sa s kategóriami pozorovania, ich operacionálnej a konceptuálnej definície</a:t>
            </a:r>
            <a:b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reaktivita pozorovateľa - ak si pozorovateľ uvedomuje, že je pod kontrolou, jeho výkon sa zlepšuje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901500" y="4698600"/>
            <a:ext cx="22425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(Maršalová, Mikšík, 1990)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26" y="1240175"/>
            <a:ext cx="2176900" cy="36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213" y="1240175"/>
            <a:ext cx="2516969" cy="365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7775" y="1240175"/>
            <a:ext cx="2946237" cy="36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/>
              <a:t>Aké charakteristiky by ste jednotlivým osobám pripísali? Kto je Vám sympatický?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 flipH="1">
            <a:off x="343275" y="163675"/>
            <a:ext cx="2239800" cy="4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chemeClr val="dk1"/>
                </a:solidFill>
              </a:rPr>
              <a:t>Nathan Bedford Forrest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 sz="1400">
                <a:solidFill>
                  <a:schemeClr val="dk1"/>
                </a:solidFill>
              </a:rPr>
              <a:t>generál konfederácie, v Amerike národný vodca KKK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26" y="1240175"/>
            <a:ext cx="2176900" cy="36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1213" y="1240175"/>
            <a:ext cx="2516969" cy="365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7775" y="1240175"/>
            <a:ext cx="2946237" cy="36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048551" y="469975"/>
            <a:ext cx="25170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John Wilkes Booth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vrah prezidenta Abrahama Lincolna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949300" y="658075"/>
            <a:ext cx="29463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dk1"/>
                </a:solidFill>
              </a:rPr>
              <a:t>John Stith Pemberton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>
                <a:solidFill>
                  <a:schemeClr val="dk1"/>
                </a:solidFill>
              </a:rPr>
              <a:t>vynálezca a zakladateľ Coca coly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50" y="1334200"/>
            <a:ext cx="2584226" cy="3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36009" l="43971" r="0" t="4175"/>
          <a:stretch/>
        </p:blipFill>
        <p:spPr>
          <a:xfrm>
            <a:off x="3168165" y="1334200"/>
            <a:ext cx="2740085" cy="3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5">
            <a:alphaModFix/>
          </a:blip>
          <a:srcRect b="6768" l="13761" r="47482" t="0"/>
          <a:stretch/>
        </p:blipFill>
        <p:spPr>
          <a:xfrm>
            <a:off x="6217850" y="1334200"/>
            <a:ext cx="2672475" cy="36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50" y="1334200"/>
            <a:ext cx="2584226" cy="3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4">
            <a:alphaModFix/>
          </a:blip>
          <a:srcRect b="36009" l="43971" r="0" t="4175"/>
          <a:stretch/>
        </p:blipFill>
        <p:spPr>
          <a:xfrm>
            <a:off x="3168165" y="1334200"/>
            <a:ext cx="2740085" cy="3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5">
            <a:alphaModFix/>
          </a:blip>
          <a:srcRect b="6768" l="13761" r="47482" t="0"/>
          <a:stretch/>
        </p:blipFill>
        <p:spPr>
          <a:xfrm>
            <a:off x="6217850" y="1334200"/>
            <a:ext cx="2672475" cy="36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274350" y="658050"/>
            <a:ext cx="22965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dk1"/>
                </a:solidFill>
              </a:rPr>
              <a:t>Herbert Aaron Hauptman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>
                <a:solidFill>
                  <a:schemeClr val="dk1"/>
                </a:solidFill>
              </a:rPr>
              <a:t>Nobelova cena za chémiu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3168175" y="604325"/>
            <a:ext cx="2484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Roman Polanski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Režisér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215575" y="658050"/>
            <a:ext cx="2672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John Wayne Gacy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Sériový vrah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75" y="1093300"/>
            <a:ext cx="2672350" cy="38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163" y="1093300"/>
            <a:ext cx="2743225" cy="38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5">
            <a:alphaModFix/>
          </a:blip>
          <a:srcRect b="0" l="12401" r="27861" t="0"/>
          <a:stretch/>
        </p:blipFill>
        <p:spPr>
          <a:xfrm>
            <a:off x="6109925" y="1093300"/>
            <a:ext cx="2743225" cy="38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38550" y="199000"/>
            <a:ext cx="2513100" cy="8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4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Valentina Tereshkovova</a:t>
            </a:r>
            <a:br>
              <a:rPr lang="sk" sz="14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" sz="14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Prvá žena vo vesmíre</a:t>
            </a:r>
            <a:endParaRPr sz="14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75" y="1093300"/>
            <a:ext cx="2672350" cy="38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163" y="1093300"/>
            <a:ext cx="2743225" cy="38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 b="0" l="12401" r="27861" t="0"/>
          <a:stretch/>
        </p:blipFill>
        <p:spPr>
          <a:xfrm>
            <a:off x="6109925" y="1093300"/>
            <a:ext cx="2743225" cy="38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3064038" y="199000"/>
            <a:ext cx="28335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Stacey Castor</a:t>
            </a:r>
            <a:br>
              <a:rPr lang="sk">
                <a:solidFill>
                  <a:srgbClr val="F3F3F3"/>
                </a:solidFill>
              </a:rPr>
            </a:br>
            <a:r>
              <a:rPr lang="sk">
                <a:solidFill>
                  <a:srgbClr val="F3F3F3"/>
                </a:solidFill>
              </a:rPr>
              <a:t>Zavraždila manžela pre peniaze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6109950" y="199000"/>
            <a:ext cx="26724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</a:rPr>
              <a:t>Jodie Williams</a:t>
            </a:r>
            <a:br>
              <a:rPr lang="sk">
                <a:solidFill>
                  <a:srgbClr val="F3F3F3"/>
                </a:solidFill>
              </a:rPr>
            </a:br>
            <a:r>
              <a:rPr lang="sk">
                <a:solidFill>
                  <a:srgbClr val="F3F3F3"/>
                </a:solidFill>
              </a:rPr>
              <a:t>Humanitárna pracovníčka</a:t>
            </a:r>
            <a:br>
              <a:rPr lang="sk">
                <a:solidFill>
                  <a:srgbClr val="F3F3F3"/>
                </a:solidFill>
              </a:rPr>
            </a:br>
            <a:r>
              <a:rPr lang="sk">
                <a:solidFill>
                  <a:srgbClr val="F3F3F3"/>
                </a:solidFill>
              </a:rPr>
              <a:t>Nobelova cena za mier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