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Average"/>
      <p:regular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verage-regular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21b3c3b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21b3c3b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21b3c3bd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21b3c3bd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21b3c3bd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21b3c3bd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9e0e469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9e0e469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c43cf349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c43cf349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36e38a0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36e38a0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102474ce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102474ce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9e8f129a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9e8f129a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19439f1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19439f1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tnetsharing.files.wordpress.com/2017/09/team-roles.png?w=1100" TargetMode="External"/><Relationship Id="rId4" Type="http://schemas.openxmlformats.org/officeDocument/2006/relationships/hyperlink" Target="https://i.pinimg.com/originals/a5/2d/3f/a52d3f289fbfbe5f2c1bf8bde551f31d.jpg" TargetMode="External"/><Relationship Id="rId11" Type="http://schemas.openxmlformats.org/officeDocument/2006/relationships/hyperlink" Target="https://studybreaks.com/wp-content/uploads/2016/09/a1media23040-the-college-reporter-1.full_.jpg" TargetMode="External"/><Relationship Id="rId10" Type="http://schemas.openxmlformats.org/officeDocument/2006/relationships/hyperlink" Target="https://www.swissdigitalhealth.com/wp-content/uploads/2017/03/conference-showcase-SDH.jpg" TargetMode="External"/><Relationship Id="rId9" Type="http://schemas.openxmlformats.org/officeDocument/2006/relationships/hyperlink" Target="https://mk0analyticsindf35n9.kinstacdn.com/wp-content/uploads/2020/06/Inclusive-Language_Hero.jpg" TargetMode="External"/><Relationship Id="rId5" Type="http://schemas.openxmlformats.org/officeDocument/2006/relationships/hyperlink" Target="https://www.theladders.com/wp-content/uploads/stress-work-191008-800x450.jpg" TargetMode="External"/><Relationship Id="rId6" Type="http://schemas.openxmlformats.org/officeDocument/2006/relationships/hyperlink" Target="https://studentsuccess.unc.edu/files/2015/08/research-literature.jpg" TargetMode="External"/><Relationship Id="rId7" Type="http://schemas.openxmlformats.org/officeDocument/2006/relationships/hyperlink" Target="https://www.incimages.com/uploaded_files/image/970x450/getty_859832992_362425.jpg" TargetMode="External"/><Relationship Id="rId8" Type="http://schemas.openxmlformats.org/officeDocument/2006/relationships/hyperlink" Target="https://www.wisdomjobs.com/careertips/difference-between-job-title-and-designation.p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YvjcDuGOz3pR5vhcYVSnEaDYmaNlaMyjYQdU27HyXw0/edit?usp=sharing" TargetMode="External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rU1pC7nF0r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Praktikum pozorovania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Psychológia práce a organizácie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Odkazy obrázkov</a:t>
            </a:r>
            <a:endParaRPr/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https://dotnetsharing.files.wordpress.com/2017/09/team-roles.png?w=1100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https://i.pinimg.com/originals/a5/2d/3f/a52d3f289fbfbe5f2c1bf8bde551f31d.jpg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https://www.theladders.com/wp-content/uploads/stress-work-191008-800x450.jpg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https://studentsuccess.unc.edu/files/2015/08/research-literature.jpg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https://www.incimages.com/uploaded_files/image/970x450/getty_859832992_362425.jpg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https://www.wisdomjobs.com/careertips/difference-between-job-title-and-designation.png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hlinkClick r:id="rId9"/>
              </a:rPr>
              <a:t>https://mk0analyticsindf35n9.kinstacdn.com/wp-content/uploads/2020/06/Inclusive-Language_Hero.jpg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hlinkClick r:id="rId10"/>
              </a:rPr>
              <a:t>https://www.swissdigitalhealth.com/wp-content/uploads/2017/03/conference-showcase-SDH.jpg</a:t>
            </a:r>
            <a:br>
              <a:rPr lang="sk" sz="1000"/>
            </a:br>
            <a:r>
              <a:rPr lang="sk" sz="1000" u="sng">
                <a:solidFill>
                  <a:schemeClr val="hlink"/>
                </a:solidFill>
                <a:hlinkClick r:id="rId11"/>
              </a:rPr>
              <a:t>https://studybreaks.com/wp-content/uploads/2016/09/a1media23040-the-college-reporter-1.full_.jpg</a:t>
            </a:r>
            <a:br>
              <a:rPr lang="sk" sz="1000"/>
            </a:br>
            <a:br>
              <a:rPr lang="sk" sz="1000"/>
            </a:br>
            <a:br>
              <a:rPr lang="sk" sz="1000"/>
            </a:br>
            <a:br>
              <a:rPr lang="sk" sz="1000"/>
            </a:b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br>
              <a:rPr lang="sk"/>
            </a:b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Oblasti pracovného života, kde sa uplatní psychológ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265550"/>
            <a:ext cx="8270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Výber zamestnancov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Hodnotenie efektivity pracovníkov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Workshopy na rôzne témy podľa potreby zamestnancov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Hodnotenie pracovného prostredia a jeho podmienok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Bezpečnosť práce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Hodnotenie well-beingu zamestnancov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Tréning komunikácie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Riešenie konfliktov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Tréning mäkkých kompetencií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Kariérne poradenstvo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Rekvalifikácia zamestnancov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7700" y="2762750"/>
            <a:ext cx="3909400" cy="219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267488" y="2438375"/>
            <a:ext cx="370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zúčastnené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nezúčastnené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priame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nepriame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500" y="193425"/>
            <a:ext cx="3951625" cy="18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4275" y="111563"/>
            <a:ext cx="3169800" cy="19969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4404275" y="2501875"/>
            <a:ext cx="4415100" cy="25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aké pracovné úkony sú očakávané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schopnosti - competencies (Ako?)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k"/>
              <a:t>behaviorálne / technické / leadership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znalosti - skills (Čo?)</a:t>
            </a:r>
            <a:br>
              <a:rPr lang="sk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výsledok je profil pozície/role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Pozorovanie x interpretácia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643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Viera v kolektíve často mlčí. Pri priamych otázkach na ňu odpovedá jednoslovne alebo jednoduchými vetami. Na nápady kolegov reaguje iba občas pokývnutím hlavy, ale ďalej nápady nerozvíja. V</a:t>
            </a:r>
            <a:r>
              <a:rPr lang="sk"/>
              <a:t> stresových situáciách správa chaoticky. Využíva ritualizované správanie (hrá sa s perom, klope prstami po stole, odkašliava si).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390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Viera v kolektíve </a:t>
            </a:r>
            <a:r>
              <a:rPr lang="sk">
                <a:solidFill>
                  <a:srgbClr val="FF0000"/>
                </a:solidFill>
              </a:rPr>
              <a:t>často</a:t>
            </a:r>
            <a:r>
              <a:rPr lang="sk"/>
              <a:t> mlčí. Pri priamych otázkach na ňu odpovedá jednoslovne alebo jednoduchými vetami. Na nápady kolegov reaguje </a:t>
            </a:r>
            <a:r>
              <a:rPr lang="sk">
                <a:solidFill>
                  <a:srgbClr val="FF0000"/>
                </a:solidFill>
              </a:rPr>
              <a:t>iba občas</a:t>
            </a:r>
            <a:r>
              <a:rPr lang="sk"/>
              <a:t> pokývnutím hlavy, ale ďalej nápady nerozvíja.  V stresových situáciách správa </a:t>
            </a:r>
            <a:r>
              <a:rPr lang="sk">
                <a:solidFill>
                  <a:srgbClr val="FF0000"/>
                </a:solidFill>
              </a:rPr>
              <a:t>chaoticky. </a:t>
            </a:r>
            <a:r>
              <a:rPr lang="sk"/>
              <a:t>Využíva ritualizované správanie (hrá sa s perom, klope prstami po stole, odkašliava si).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Google Shape;91;p18"/>
          <p:cNvCxnSpPr>
            <a:stCxn id="92" idx="2"/>
            <a:endCxn id="93" idx="1"/>
          </p:cNvCxnSpPr>
          <p:nvPr/>
        </p:nvCxnSpPr>
        <p:spPr>
          <a:xfrm>
            <a:off x="912550" y="2287975"/>
            <a:ext cx="304800" cy="642900"/>
          </a:xfrm>
          <a:prstGeom prst="bentConnector3">
            <a:avLst>
              <a:gd fmla="val 49992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18"/>
          <p:cNvSpPr/>
          <p:nvPr/>
        </p:nvSpPr>
        <p:spPr>
          <a:xfrm rot="-5400000">
            <a:off x="-738050" y="2025325"/>
            <a:ext cx="2775900" cy="525300"/>
          </a:xfrm>
          <a:prstGeom prst="roundRect">
            <a:avLst>
              <a:gd fmla="val 16667" name="adj"/>
            </a:avLst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Schémy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1217300" y="2668300"/>
            <a:ext cx="1656300" cy="525300"/>
          </a:xfrm>
          <a:prstGeom prst="roundRect">
            <a:avLst>
              <a:gd fmla="val 16667" name="adj"/>
            </a:avLst>
          </a:prstGeom>
          <a:solidFill>
            <a:srgbClr val="1B78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Kategoriálne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3178375" y="3238750"/>
            <a:ext cx="1656300" cy="6753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Posudzovacie škály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5" name="Google Shape;95;p18"/>
          <p:cNvCxnSpPr>
            <a:stCxn id="94" idx="1"/>
            <a:endCxn id="93" idx="3"/>
          </p:cNvCxnSpPr>
          <p:nvPr/>
        </p:nvCxnSpPr>
        <p:spPr>
          <a:xfrm rot="10800000">
            <a:off x="2873575" y="2931100"/>
            <a:ext cx="304800" cy="6453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8"/>
          <p:cNvCxnSpPr>
            <a:stCxn id="97" idx="1"/>
            <a:endCxn id="94" idx="3"/>
          </p:cNvCxnSpPr>
          <p:nvPr/>
        </p:nvCxnSpPr>
        <p:spPr>
          <a:xfrm flipH="1">
            <a:off x="4834675" y="2592450"/>
            <a:ext cx="864000" cy="984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18"/>
          <p:cNvSpPr/>
          <p:nvPr/>
        </p:nvSpPr>
        <p:spPr>
          <a:xfrm>
            <a:off x="1217313" y="1288075"/>
            <a:ext cx="1656300" cy="525300"/>
          </a:xfrm>
          <a:prstGeom prst="roundRect">
            <a:avLst>
              <a:gd fmla="val 16667" name="adj"/>
            </a:avLst>
          </a:prstGeom>
          <a:solidFill>
            <a:srgbClr val="1B78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Opisné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9" name="Google Shape;99;p18"/>
          <p:cNvCxnSpPr>
            <a:stCxn id="92" idx="2"/>
            <a:endCxn id="98" idx="1"/>
          </p:cNvCxnSpPr>
          <p:nvPr/>
        </p:nvCxnSpPr>
        <p:spPr>
          <a:xfrm flipH="1" rot="10800000">
            <a:off x="912550" y="1550575"/>
            <a:ext cx="304800" cy="737400"/>
          </a:xfrm>
          <a:prstGeom prst="bentConnector3">
            <a:avLst>
              <a:gd fmla="val 49994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18"/>
          <p:cNvSpPr/>
          <p:nvPr/>
        </p:nvSpPr>
        <p:spPr>
          <a:xfrm>
            <a:off x="5698675" y="3155650"/>
            <a:ext cx="2156400" cy="8415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Stupnica prirovnávania k štandardu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5698675" y="4139600"/>
            <a:ext cx="2156400" cy="9411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Stupnica so zaškrtávaním položiek v zozname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2" name="Google Shape;102;p18"/>
          <p:cNvCxnSpPr>
            <a:stCxn id="94" idx="3"/>
            <a:endCxn id="100" idx="1"/>
          </p:cNvCxnSpPr>
          <p:nvPr/>
        </p:nvCxnSpPr>
        <p:spPr>
          <a:xfrm>
            <a:off x="4834675" y="3576400"/>
            <a:ext cx="864000" cy="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p18"/>
          <p:cNvCxnSpPr>
            <a:stCxn id="101" idx="1"/>
            <a:endCxn id="94" idx="3"/>
          </p:cNvCxnSpPr>
          <p:nvPr/>
        </p:nvCxnSpPr>
        <p:spPr>
          <a:xfrm rot="10800000">
            <a:off x="4834675" y="3576350"/>
            <a:ext cx="864000" cy="1033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18"/>
          <p:cNvSpPr/>
          <p:nvPr/>
        </p:nvSpPr>
        <p:spPr>
          <a:xfrm>
            <a:off x="3178375" y="1590377"/>
            <a:ext cx="1656300" cy="1330800"/>
          </a:xfrm>
          <a:prstGeom prst="roundRect">
            <a:avLst>
              <a:gd fmla="val 16667" name="adj"/>
            </a:avLst>
          </a:prstGeom>
          <a:solidFill>
            <a:srgbClr val="1D7E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Pozorovacie schémy s kategóriami správania a činnosti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5" name="Google Shape;105;p18"/>
          <p:cNvCxnSpPr>
            <a:stCxn id="104" idx="1"/>
            <a:endCxn id="93" idx="3"/>
          </p:cNvCxnSpPr>
          <p:nvPr/>
        </p:nvCxnSpPr>
        <p:spPr>
          <a:xfrm flipH="1">
            <a:off x="2873575" y="2255777"/>
            <a:ext cx="304800" cy="675300"/>
          </a:xfrm>
          <a:prstGeom prst="bentConnector3">
            <a:avLst>
              <a:gd fmla="val 49996" name="adj1"/>
            </a:avLst>
          </a:prstGeom>
          <a:noFill/>
          <a:ln cap="flat" cmpd="sng" w="9525">
            <a:solidFill>
              <a:srgbClr val="C2C2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8"/>
          <p:cNvSpPr/>
          <p:nvPr/>
        </p:nvSpPr>
        <p:spPr>
          <a:xfrm>
            <a:off x="5698675" y="2171700"/>
            <a:ext cx="2156400" cy="841500"/>
          </a:xfrm>
          <a:prstGeom prst="roundRect">
            <a:avLst>
              <a:gd fmla="val 16667" name="adj"/>
            </a:avLst>
          </a:prstGeom>
          <a:solidFill>
            <a:srgbClr val="249C9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Číselné a grafické stupnice</a:t>
            </a:r>
            <a:endParaRPr sz="15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2972875" y="1420125"/>
            <a:ext cx="2067300" cy="1671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311700" y="305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Kompetenčný model</a:t>
            </a:r>
            <a:endParaRPr/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311700" y="1215650"/>
            <a:ext cx="8520600" cy="35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pomôcka pre hodnotiteľov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súpis pozorovaných prejavov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jednotlivé prejavy sú odstupňované v niekoľkých bodov od absencie kompetencie po jej nadpriemer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každý pozorovaný prejav musí byť uvedený v každom bode hodnotenia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nutné vyhnúť sa slovám, ktoré môžu byť chápané rôznymi pozorovateľmi rôzne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popisovať konkrétne pozorovateľné správanie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snaha vyhnúť sa negatívnym formuláciám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u="sng">
                <a:solidFill>
                  <a:schemeClr val="hlink"/>
                </a:solidFill>
                <a:hlinkClick r:id="rId3"/>
              </a:rPr>
              <a:t>Efektívna komunikácia</a:t>
            </a:r>
            <a:endParaRPr/>
          </a:p>
        </p:txBody>
      </p:sp>
      <p:sp>
        <p:nvSpPr>
          <p:cNvPr id="118" name="Google Shape;11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argumentačné fauly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držanie sa témy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???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???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???</a:t>
            </a:r>
            <a:endParaRPr/>
          </a:p>
        </p:txBody>
      </p:sp>
      <p:pic>
        <p:nvPicPr>
          <p:cNvPr id="119" name="Google Shape;11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99575" y="445024"/>
            <a:ext cx="4992875" cy="19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 liberálmi sa nedá rozprávať, napísala... A teraz, keď sa pozriete na dĺžku tohto podcastu, zistíte, že to nie je až také nemožné. Liberál a konzervatívna vlastenka – nacionalistka, dvaja názorovo vzdialení 18-roční Slováci, spolu tvárou v tvár sedeli za jedným stolom vyše dvoch hodín. A pred vami je najprekvapujúcejšia debata volebného roka. O transrodovosti, agende LGBTI, potratoch, modernom feminizme, multikultúre, migrácii a iných témach, ktoré rozdeľujú Slovensko.&#10;&#10;V tejto epizóde budete počuť dlho očakávanú diskusiu prvovoličov:&#10;Lívia Garčalová z portálu Kulturblog&#10;Marek Mach z projektu Mladí proti fašizmu&#10;Web: https://www.expres.sk/209449/debata-prvovolicov-livia-verzus-marek/ &#10;&#10;Facebook: https://www.facebook.com/RadioExpres/&#10;Instagram: https://instagram.com/radioexpres/&#10;Podcast: https://www.expres.sk/archiv-podcast/&#10;Mobilné aplikácie: http://www.expres.sk/aplikacie/" id="124" name="Google Shape;124;p21" title="Debata prvovoličov: Lívia (Kulturblog) verzus Marek (Mladí proti fašizmu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5800" y="54600"/>
            <a:ext cx="6712400" cy="503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