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5143500" cx="9144000"/>
  <p:notesSz cx="6858000" cy="9144000"/>
  <p:embeddedFontLst>
    <p:embeddedFont>
      <p:font typeface="Average"/>
      <p:regular r:id="rId35"/>
    </p:embeddedFont>
    <p:embeddedFont>
      <p:font typeface="Oswald"/>
      <p:regular r:id="rId36"/>
      <p:bold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Average-regular.fntdata"/><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Oswald-bold.fntdata"/><Relationship Id="rId14" Type="http://schemas.openxmlformats.org/officeDocument/2006/relationships/slide" Target="slides/slide9.xml"/><Relationship Id="rId36" Type="http://schemas.openxmlformats.org/officeDocument/2006/relationships/font" Target="fonts/Oswald-regular.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d2d060a7cf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d2d060a7cf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d2d060a7cf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d2d060a7cf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7829af628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7829af628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b057d975d3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b057d975d3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25ad9e471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125ad9e471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7829af628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7829af628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1b4b6ac891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11b4b6ac891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1b4b6ac89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11b4b6ac89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806813bdd9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806813bdd9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b057d975d3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b057d975d3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d2d060a7cf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d2d060a7cf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9ea006768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9ea006768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11b4b6ac891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11b4b6ac891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b057d975d3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b057d975d3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1b4b6ac891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11b4b6ac891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7829af6288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7829af6288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806813bdd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806813bdd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773a4568c8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773a4568c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773a4568c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773a4568c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125ad9e471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125ad9e471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773a4568c8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773a4568c8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d2d060a7cf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d2d060a7cf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84c5da7e69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84c5da7e69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b07702be0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b07702be0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b07702be0c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b07702be0c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84c5da7e6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84c5da7e6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84c5da7e69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84c5da7e69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7829af6288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7829af6288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sk"/>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hyperlink" Target="http://www.youtube.com/watch?v=4irFJ7q96ns" TargetMode="Externa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hyperlink" Target="http://www.youtube.com/watch?v=DX2gun7KRfQ" TargetMode="Externa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oaji.net/articles/2015/1170-1427635231.pdf" TargetMode="External"/><Relationship Id="rId4" Type="http://schemas.openxmlformats.org/officeDocument/2006/relationships/hyperlink" Target="https://www.nationalgeographic.com/magazine/2017/06/lying-hoax-false-fibs-science/" TargetMode="External"/><Relationship Id="rId5" Type="http://schemas.openxmlformats.org/officeDocument/2006/relationships/image" Target="../media/image1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www.youtube.com/watch?v=luLpdr4n8m4" TargetMode="External"/><Relationship Id="rId4" Type="http://schemas.openxmlformats.org/officeDocument/2006/relationships/image" Target="../media/image8.jpg"/><Relationship Id="rId5" Type="http://schemas.openxmlformats.org/officeDocument/2006/relationships/hyperlink" Target="http://www.youtube.com/watch?v=ZmjTMNvH6eI" TargetMode="External"/><Relationship Id="rId6" Type="http://schemas.openxmlformats.org/officeDocument/2006/relationships/image" Target="../media/image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www.paulekman.com/micro-expressions-training-tools/" TargetMode="External"/><Relationship Id="rId4" Type="http://schemas.openxmlformats.org/officeDocument/2006/relationships/image" Target="../media/image17.png"/><Relationship Id="rId5"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1.jpg"/><Relationship Id="rId4" Type="http://schemas.openxmlformats.org/officeDocument/2006/relationships/image" Target="../media/image1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www.youtube.com/watch?v=wq-poN6sLF8" TargetMode="External"/><Relationship Id="rId4" Type="http://schemas.openxmlformats.org/officeDocument/2006/relationships/image" Target="../media/image22.jpg"/><Relationship Id="rId5" Type="http://schemas.openxmlformats.org/officeDocument/2006/relationships/image" Target="../media/image2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s://www.apa.org/research/action/polygraph" TargetMode="External"/><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s://www.ncbi.nlm.nih.gov/pmc/articles/PMC6461255/" TargetMode="Externa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https://www.cs.cornell.edu/home/cardie/papers/www-2012.pdf" TargetMode="External"/><Relationship Id="rId4" Type="http://schemas.openxmlformats.org/officeDocument/2006/relationships/hyperlink" Target="https://www.npr.org/2011/08/28/139975080/review-too-good-to-be-true-sometimes-it-is?t=1574976305755&amp;t=1589986235767&amp;t=1607463555981" TargetMode="External"/><Relationship Id="rId5" Type="http://schemas.openxmlformats.org/officeDocument/2006/relationships/hyperlink" Target="http://www.youtube.com/watch?v=8aAivrIUH1s" TargetMode="External"/><Relationship Id="rId6" Type="http://schemas.openxmlformats.org/officeDocument/2006/relationships/image" Target="../media/image27.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www.youtube.com/watch?v=P_6vDLq64gE" TargetMode="Externa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20" Type="http://schemas.openxmlformats.org/officeDocument/2006/relationships/hyperlink" Target="https://www.marbellafamilyfun.com/images/marbella_questions_and_answers.jpeg" TargetMode="External"/><Relationship Id="rId11" Type="http://schemas.openxmlformats.org/officeDocument/2006/relationships/hyperlink" Target="https://www.cl.cam.ac.uk/~rja14/Papers/HICSS-to-freeze-or-not-to-freeze.pdf" TargetMode="External"/><Relationship Id="rId10" Type="http://schemas.openxmlformats.org/officeDocument/2006/relationships/hyperlink" Target="https://upload.wikimedia.org/wikipedia/commons/8/8e/Leonarde_Keeler_1937.jpg" TargetMode="External"/><Relationship Id="rId13" Type="http://schemas.openxmlformats.org/officeDocument/2006/relationships/hyperlink" Target="https://lh3.googleusercontent.com/proxy/5G6F1wP9FOjIDSX5UPGGLMEk57r5PkzPkgX7bIkXOCvUGD9KN6clh9I-YaMMDQ_YptqwIG5Bfen-keQ8uaXUDIr61SGanwjgtMzY1ASAELJNoQJ5am6u_wwA8e87R6KNmiHM6xzdbW2HnQzygvkHiQ" TargetMode="External"/><Relationship Id="rId12" Type="http://schemas.openxmlformats.org/officeDocument/2006/relationships/hyperlink" Target="https://i.dlpng.com/static/png/45342_preview.png" TargetMode="External"/><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hyperlink" Target="https://www.verywellmind.com/thmb/c8m19DRbGdvxRfh7e0Vc5ifkd0I=/1500x1000/filters:no_upscale():max_bytes(150000):strip_icc()/illo_BodyLanguage-Posture-5984a3b99abed500102bc434.png" TargetMode="External"/><Relationship Id="rId4" Type="http://schemas.openxmlformats.org/officeDocument/2006/relationships/hyperlink" Target="https://www.databazeknih.cz/img/books/32_/323693/big_lidske-tvare-a-jejich-tajemstvi-nro-323693.jpg" TargetMode="External"/><Relationship Id="rId9" Type="http://schemas.openxmlformats.org/officeDocument/2006/relationships/hyperlink" Target="https://www.verywellmind.com/thmb/GaRa8RC4KktAt1QXiouuXKouJfU=/1500x1000/filters:no_upscale():max_bytes(150000):strip_icc()/how-to-tell-if-someone-is-lying-2795917-c9075a9623f049d6b1d5e82317b23501.png" TargetMode="External"/><Relationship Id="rId15" Type="http://schemas.openxmlformats.org/officeDocument/2006/relationships/hyperlink" Target="https://www.porchdrinking.com/wp-content/uploads/2017/11/3jqRCaO.png" TargetMode="External"/><Relationship Id="rId14" Type="http://schemas.openxmlformats.org/officeDocument/2006/relationships/hyperlink" Target="https://www.ekmaninternational.com/wp-content/uploads/lie-to-me.jpg" TargetMode="External"/><Relationship Id="rId17" Type="http://schemas.openxmlformats.org/officeDocument/2006/relationships/hyperlink" Target="https://wp.en.aleteia.org/wp-content/uploads/sites/2/2020/07/WEB3-COUPLE-ARGUE-FIGHT-RELATION-Shutterstock_1667160103.jpg" TargetMode="External"/><Relationship Id="rId16" Type="http://schemas.openxmlformats.org/officeDocument/2006/relationships/hyperlink" Target="https://letstalk.voiceprint.global/wp-content/uploads/2014/09/iStock_85243297_LARGE.jpg" TargetMode="External"/><Relationship Id="rId5" Type="http://schemas.openxmlformats.org/officeDocument/2006/relationships/hyperlink" Target="https://i1.wp.com/www.trendmut.com/wp-content/uploads/2018/02/body-language.jpg?fit=1024%2C405&amp;ssl=1&amp;resize=1280%2C720" TargetMode="External"/><Relationship Id="rId19" Type="http://schemas.openxmlformats.org/officeDocument/2006/relationships/hyperlink" Target="https://20fd661yccar325znz1e9bdl-wpengine.netdna-ssl.com/wp-content/uploads/2021/02/neo-chair-adjustable-rolling-swivel-office-chair.jpg" TargetMode="External"/><Relationship Id="rId6" Type="http://schemas.openxmlformats.org/officeDocument/2006/relationships/hyperlink" Target="https://storage.googleapis.com/ltkcms.appspot.com/fs/yd/images/cover/body-language.base?v=1586979773" TargetMode="External"/><Relationship Id="rId18" Type="http://schemas.openxmlformats.org/officeDocument/2006/relationships/hyperlink" Target="https://ichef.bbci.co.uk/news/976/cpsprodpb/D4B4/production/_108325445_gettyimages-115886141.jpg" TargetMode="External"/><Relationship Id="rId7" Type="http://schemas.openxmlformats.org/officeDocument/2006/relationships/hyperlink" Target="https://i.dlpng.com/static/png/426374_preview.png" TargetMode="External"/><Relationship Id="rId8" Type="http://schemas.openxmlformats.org/officeDocument/2006/relationships/hyperlink" Target="https://news.blr.com/app/uploads/sites/3/2017/11/telling-lies-2.jp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2.jp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aleph.muni.cz/F/VQF1F3UYBJK8Q4RHVGALEP6KF8IR3H7T68DVMPX8NU5U3KR6HR-25601?func=full-set-set&amp;set_number=002574&amp;set_entry=000001&amp;format=999" TargetMode="External"/><Relationship Id="rId4" Type="http://schemas.openxmlformats.org/officeDocument/2006/relationships/hyperlink" Target="https://aleph.muni.cz/F/VQF1F3UYBJK8Q4RHVGALEP6KF8IR3H7T68DVMPX8NU5U3KR6HR-25601?func=full-set-set&amp;set_number=002574&amp;set_entry=000001&amp;format=999" TargetMode="External"/><Relationship Id="rId5" Type="http://schemas.openxmlformats.org/officeDocument/2006/relationships/hyperlink" Target="https://aleph.muni.cz/F/VQF1F3UYBJK8Q4RHVGALEP6KF8IR3H7T68DVMPX8NU5U3KR6HR-25601?func=full-set-set&amp;set_number=002574&amp;set_entry=000001&amp;format=999" TargetMode="External"/><Relationship Id="rId6"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aleph.muni.cz/F/VQF1F3UYBJK8Q4RHVGALEP6KF8IR3H7T68DVMPX8NU5U3KR6HR-15990?func=find-b&amp;request=Lidsk%C3%A9+tv%C3%A1%C5%99e++jejich+tajemstv%C3%AD&amp;find_code=WRD&amp;adjacent=N&amp;local_base=MUB01W&amp;x=0&amp;y=0&amp;filter_code_1=WLN&amp;filter_request_1=&amp;filter_code_2=WYR&amp;filter_request_2=&amp;filter_code_3=WYR&amp;filter_request_3=&amp;filter_code_4=WFM&amp;filter_request_4=&amp;filter_code_4=GNR&amp;filter_request_4=" TargetMode="Externa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www.microexpressionstest.com/micro-expressions-test/" TargetMode="External"/><Relationship Id="rId4" Type="http://schemas.openxmlformats.org/officeDocument/2006/relationships/hyperlink" Target="https://www.factretriever.com/body-language-fact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671258" y="990800"/>
            <a:ext cx="7801500" cy="1730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sk"/>
              <a:t>Praktikum pozorovania</a:t>
            </a:r>
            <a:endParaRPr/>
          </a:p>
        </p:txBody>
      </p:sp>
      <p:sp>
        <p:nvSpPr>
          <p:cNvPr id="60" name="Google Shape;60;p13"/>
          <p:cNvSpPr txBox="1"/>
          <p:nvPr>
            <p:ph idx="1" type="subTitle"/>
          </p:nvPr>
        </p:nvSpPr>
        <p:spPr>
          <a:xfrm>
            <a:off x="671250" y="3174876"/>
            <a:ext cx="78015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sk"/>
              <a:t>Body language, klamanie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descr="New Army National Guard recruits experience a &quot;shark attack&quot; by U.S. Army Drill Sergeants. The event takes place during a drill weekend prior to shipping to basic training. It is to prepare the recruits for their experience at basic training. The young men and women are assigned to the Recruitment Sustainment Program in Smyrna, Tenn.&#10; &#10;Film Credits: SSG William Jones" id="115" name="Google Shape;115;p22" title="Army Drill Sergeants Launch Shark Attack On New Recruits">
            <a:hlinkClick r:id="rId3"/>
          </p:cNvPr>
          <p:cNvPicPr preferRelativeResize="0"/>
          <p:nvPr/>
        </p:nvPicPr>
        <p:blipFill>
          <a:blip r:embed="rId4">
            <a:alphaModFix/>
          </a:blip>
          <a:stretch>
            <a:fillRect/>
          </a:stretch>
        </p:blipFill>
        <p:spPr>
          <a:xfrm>
            <a:off x="1143000" y="0"/>
            <a:ext cx="6858000"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1000"/>
                                        <p:tgtEl>
                                          <p:spTgt spid="1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pic>
        <p:nvPicPr>
          <p:cNvPr descr="Relive some of the most intense UFC championship fight faceoffs featuring some of your favorite fighters including Anderson Silva, Conor McGregor, Ronda Rousey and more.&#10;&#10;Subscribe to get all the latest UFC content: http://bit.ly/2uJRzRR &#10; &#10;Experience UFC live with UFC FIGHT PASS, the digital subscription service of the UFC. Visit https://ufcfightpass.com/ &#10; &#10;To order UFC Pay-Per-Views on ESPN+, visit https://bit.ly/2vNIBE8 (U.S. only) &#10; &#10;To order UFC Pay-Per-Views, visit http://welcome.ufcfightpass.com/#PPV (Non U.S.) &#10; &#10;Connect with UFC online and on Social: &#10;Website: http://www.ufc.com &#10;Twitter: http://www.twitter.com/ufc &#10;Facebook: http://www.facebook.com/ufc &#10;Instagram: http://www.instagram.com/ufc &#10;Snapchat: UFC &#10;Periscope: http://Periscope.tv/ufc &#10; &#10;Connect with UFC FIGHT PASS on Social: &#10;Twitter: http://www.twitter.com/ufcfightpass &#10;Facebook: http://www.facebook.com/ufcfightpass &#10;Instagram: http://www.instagram.com/ufcfightpass" id="120" name="Google Shape;120;p23" title="UFC Title Fight Faceoffs">
            <a:hlinkClick r:id="rId3"/>
          </p:cNvPr>
          <p:cNvPicPr preferRelativeResize="0"/>
          <p:nvPr/>
        </p:nvPicPr>
        <p:blipFill>
          <a:blip r:embed="rId4">
            <a:alphaModFix/>
          </a:blip>
          <a:stretch>
            <a:fillRect/>
          </a:stretch>
        </p:blipFill>
        <p:spPr>
          <a:xfrm>
            <a:off x="1143000" y="0"/>
            <a:ext cx="6858000"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1000"/>
                                        <p:tgtEl>
                                          <p:spTgt spid="1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4"/>
          <p:cNvSpPr txBox="1"/>
          <p:nvPr>
            <p:ph type="title"/>
          </p:nvPr>
        </p:nvSpPr>
        <p:spPr>
          <a:xfrm>
            <a:off x="405350" y="500925"/>
            <a:ext cx="7965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a:t>Klamanie a psychológia</a:t>
            </a:r>
            <a:endParaRPr/>
          </a:p>
        </p:txBody>
      </p:sp>
      <p:sp>
        <p:nvSpPr>
          <p:cNvPr id="126" name="Google Shape;126;p24"/>
          <p:cNvSpPr txBox="1"/>
          <p:nvPr>
            <p:ph idx="1" type="body"/>
          </p:nvPr>
        </p:nvSpPr>
        <p:spPr>
          <a:xfrm>
            <a:off x="199900" y="1970750"/>
            <a:ext cx="8520600" cy="28791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b="1" lang="sk" sz="1700"/>
              <a:t>klamstvo je súčasťou komunikácie a formou sociálneho správania v interakcii </a:t>
            </a:r>
            <a:endParaRPr b="1" sz="1700"/>
          </a:p>
          <a:p>
            <a:pPr indent="-336550" lvl="0" marL="457200" rtl="0" algn="l">
              <a:spcBef>
                <a:spcPts val="0"/>
              </a:spcBef>
              <a:spcAft>
                <a:spcPts val="0"/>
              </a:spcAft>
              <a:buSzPts val="1700"/>
              <a:buChar char="●"/>
            </a:pPr>
            <a:r>
              <a:rPr lang="sk" sz="1700"/>
              <a:t>predstavivosť, kreativita, pamäť a ďalšie kognitívne procesy</a:t>
            </a:r>
            <a:endParaRPr sz="1700"/>
          </a:p>
          <a:p>
            <a:pPr indent="-336550" lvl="0" marL="457200" rtl="0" algn="l">
              <a:spcBef>
                <a:spcPts val="0"/>
              </a:spcBef>
              <a:spcAft>
                <a:spcPts val="0"/>
              </a:spcAft>
              <a:buSzPts val="1700"/>
              <a:buChar char="●"/>
            </a:pPr>
            <a:r>
              <a:rPr lang="sk" sz="1700"/>
              <a:t>forenzná psychológia alebo terapia</a:t>
            </a:r>
            <a:endParaRPr sz="1700"/>
          </a:p>
          <a:p>
            <a:pPr indent="-336550" lvl="0" marL="457200" rtl="0" algn="l">
              <a:spcBef>
                <a:spcPts val="0"/>
              </a:spcBef>
              <a:spcAft>
                <a:spcPts val="0"/>
              </a:spcAft>
              <a:buSzPts val="1700"/>
              <a:buChar char="●"/>
            </a:pPr>
            <a:r>
              <a:rPr lang="sk" sz="1700"/>
              <a:t>evolučná psychológia - prečo ľudia klamú - v zásade ide získanie výhod alebo vyhnutie sa trestu</a:t>
            </a:r>
            <a:endParaRPr sz="1700"/>
          </a:p>
          <a:p>
            <a:pPr indent="-336550" lvl="0" marL="457200" rtl="0" algn="l">
              <a:spcBef>
                <a:spcPts val="0"/>
              </a:spcBef>
              <a:spcAft>
                <a:spcPts val="0"/>
              </a:spcAft>
              <a:buSzPts val="1700"/>
              <a:buChar char="●"/>
            </a:pPr>
            <a:r>
              <a:rPr lang="sk" sz="1700"/>
              <a:t>pseudologia phantastica = patologické klamanie</a:t>
            </a:r>
            <a:endParaRPr sz="1700"/>
          </a:p>
          <a:p>
            <a:pPr indent="-336550" lvl="0" marL="457200" rtl="0" algn="l">
              <a:spcBef>
                <a:spcPts val="0"/>
              </a:spcBef>
              <a:spcAft>
                <a:spcPts val="0"/>
              </a:spcAft>
              <a:buSzPts val="1700"/>
              <a:buChar char="●"/>
            </a:pPr>
            <a:r>
              <a:rPr lang="sk" sz="1700"/>
              <a:t> odborný článok - </a:t>
            </a:r>
            <a:r>
              <a:rPr lang="sk" sz="1700" u="sng">
                <a:solidFill>
                  <a:schemeClr val="hlink"/>
                </a:solidFill>
                <a:hlinkClick r:id="rId3"/>
              </a:rPr>
              <a:t>Psychology of Lying</a:t>
            </a:r>
            <a:endParaRPr sz="1700"/>
          </a:p>
          <a:p>
            <a:pPr indent="-336550" lvl="0" marL="457200" rtl="0" algn="l">
              <a:spcBef>
                <a:spcPts val="0"/>
              </a:spcBef>
              <a:spcAft>
                <a:spcPts val="0"/>
              </a:spcAft>
              <a:buSzPts val="1700"/>
              <a:buChar char="●"/>
            </a:pPr>
            <a:r>
              <a:rPr lang="sk" sz="1700"/>
              <a:t>článok od National Geographic - </a:t>
            </a:r>
            <a:r>
              <a:rPr lang="sk" sz="1700" u="sng">
                <a:solidFill>
                  <a:schemeClr val="hlink"/>
                </a:solidFill>
                <a:hlinkClick r:id="rId4"/>
              </a:rPr>
              <a:t>Why We Lie</a:t>
            </a:r>
            <a:endParaRPr sz="1700"/>
          </a:p>
        </p:txBody>
      </p:sp>
      <p:pic>
        <p:nvPicPr>
          <p:cNvPr id="127" name="Google Shape;127;p24"/>
          <p:cNvPicPr preferRelativeResize="0"/>
          <p:nvPr/>
        </p:nvPicPr>
        <p:blipFill>
          <a:blip r:embed="rId5">
            <a:alphaModFix/>
          </a:blip>
          <a:stretch>
            <a:fillRect/>
          </a:stretch>
        </p:blipFill>
        <p:spPr>
          <a:xfrm>
            <a:off x="4920166" y="165175"/>
            <a:ext cx="3213309" cy="18055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id="132" name="Google Shape;132;p25"/>
          <p:cNvPicPr preferRelativeResize="0"/>
          <p:nvPr/>
        </p:nvPicPr>
        <p:blipFill rotWithShape="1">
          <a:blip r:embed="rId3">
            <a:alphaModFix/>
          </a:blip>
          <a:srcRect b="7538" l="15941" r="13051" t="32958"/>
          <a:stretch/>
        </p:blipFill>
        <p:spPr>
          <a:xfrm>
            <a:off x="0" y="256050"/>
            <a:ext cx="9144000" cy="46313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a:t>Všetci klameme?</a:t>
            </a:r>
            <a:endParaRPr/>
          </a:p>
        </p:txBody>
      </p:sp>
      <p:sp>
        <p:nvSpPr>
          <p:cNvPr id="138" name="Google Shape;138;p26"/>
          <p:cNvSpPr txBox="1"/>
          <p:nvPr>
            <p:ph idx="1" type="body"/>
          </p:nvPr>
        </p:nvSpPr>
        <p:spPr>
          <a:xfrm>
            <a:off x="311700" y="1152475"/>
            <a:ext cx="3872700" cy="141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a:t>Ženy - 1.1 bilióna kondómov</a:t>
            </a:r>
            <a:endParaRPr/>
          </a:p>
          <a:p>
            <a:pPr indent="0" lvl="0" marL="0" rtl="0" algn="l">
              <a:spcBef>
                <a:spcPts val="1600"/>
              </a:spcBef>
              <a:spcAft>
                <a:spcPts val="0"/>
              </a:spcAft>
              <a:buNone/>
            </a:pPr>
            <a:r>
              <a:rPr lang="sk"/>
              <a:t>Muži - 1.6 bilióna kondómov</a:t>
            </a:r>
            <a:endParaRPr/>
          </a:p>
          <a:p>
            <a:pPr indent="0" lvl="0" marL="0" rtl="0" algn="l">
              <a:spcBef>
                <a:spcPts val="1600"/>
              </a:spcBef>
              <a:spcAft>
                <a:spcPts val="1600"/>
              </a:spcAft>
              <a:buNone/>
            </a:pPr>
            <a:r>
              <a:t/>
            </a:r>
            <a:endParaRPr/>
          </a:p>
        </p:txBody>
      </p:sp>
      <p:sp>
        <p:nvSpPr>
          <p:cNvPr id="139" name="Google Shape;139;p26"/>
          <p:cNvSpPr txBox="1"/>
          <p:nvPr/>
        </p:nvSpPr>
        <p:spPr>
          <a:xfrm>
            <a:off x="311700" y="3294450"/>
            <a:ext cx="2967300" cy="780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600"/>
              </a:spcAft>
              <a:buNone/>
            </a:pPr>
            <a:r>
              <a:rPr lang="sk" sz="1800">
                <a:solidFill>
                  <a:schemeClr val="accent3"/>
                </a:solidFill>
                <a:latin typeface="Average"/>
                <a:ea typeface="Average"/>
                <a:cs typeface="Average"/>
                <a:sym typeface="Average"/>
              </a:rPr>
              <a:t>Predaných - 600 miliónov kondómov</a:t>
            </a:r>
            <a:endParaRPr>
              <a:latin typeface="Average"/>
              <a:ea typeface="Average"/>
              <a:cs typeface="Average"/>
              <a:sym typeface="Average"/>
            </a:endParaRPr>
          </a:p>
        </p:txBody>
      </p:sp>
      <p:pic>
        <p:nvPicPr>
          <p:cNvPr id="140" name="Google Shape;140;p26"/>
          <p:cNvPicPr preferRelativeResize="0"/>
          <p:nvPr/>
        </p:nvPicPr>
        <p:blipFill>
          <a:blip r:embed="rId3">
            <a:alphaModFix/>
          </a:blip>
          <a:stretch>
            <a:fillRect/>
          </a:stretch>
        </p:blipFill>
        <p:spPr>
          <a:xfrm>
            <a:off x="4028575" y="1701950"/>
            <a:ext cx="4979901" cy="33165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1000"/>
                                        <p:tgtEl>
                                          <p:spTgt spid="1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1000"/>
                                        <p:tgtEl>
                                          <p:spTgt spid="1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7"/>
          <p:cNvSpPr txBox="1"/>
          <p:nvPr>
            <p:ph idx="1" type="body"/>
          </p:nvPr>
        </p:nvSpPr>
        <p:spPr>
          <a:xfrm>
            <a:off x="157950" y="1383750"/>
            <a:ext cx="3853500" cy="3606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sk"/>
              <a:t>signály, že človek klame = aktivácia sympatiku (arousal)</a:t>
            </a:r>
            <a:endParaRPr/>
          </a:p>
          <a:p>
            <a:pPr indent="-342900" lvl="0" marL="457200" rtl="0" algn="l">
              <a:spcBef>
                <a:spcPts val="0"/>
              </a:spcBef>
              <a:spcAft>
                <a:spcPts val="0"/>
              </a:spcAft>
              <a:buSzPts val="1800"/>
              <a:buChar char="●"/>
            </a:pPr>
            <a:r>
              <a:rPr lang="sk"/>
              <a:t>moduluje neuronálnu a hormonálnu odpoveď na stres v zmysle </a:t>
            </a:r>
            <a:r>
              <a:rPr lang="sk">
                <a:solidFill>
                  <a:srgbClr val="E69138"/>
                </a:solidFill>
              </a:rPr>
              <a:t>fight-or-flight</a:t>
            </a:r>
            <a:endParaRPr/>
          </a:p>
          <a:p>
            <a:pPr indent="-342900" lvl="0" marL="457200" rtl="0" algn="l">
              <a:spcBef>
                <a:spcPts val="0"/>
              </a:spcBef>
              <a:spcAft>
                <a:spcPts val="0"/>
              </a:spcAft>
              <a:buSzPts val="1800"/>
              <a:buChar char="●"/>
            </a:pPr>
            <a:r>
              <a:rPr lang="sk"/>
              <a:t>vlastné vnímanie klamstva - patologickí klamári</a:t>
            </a:r>
            <a:endParaRPr/>
          </a:p>
          <a:p>
            <a:pPr indent="0" lvl="0" marL="0" rtl="0" algn="l">
              <a:spcBef>
                <a:spcPts val="1600"/>
              </a:spcBef>
              <a:spcAft>
                <a:spcPts val="1600"/>
              </a:spcAft>
              <a:buNone/>
            </a:pPr>
            <a:r>
              <a:t/>
            </a:r>
            <a:endParaRPr/>
          </a:p>
        </p:txBody>
      </p:sp>
      <p:pic>
        <p:nvPicPr>
          <p:cNvPr id="146" name="Google Shape;146;p27"/>
          <p:cNvPicPr preferRelativeResize="0"/>
          <p:nvPr/>
        </p:nvPicPr>
        <p:blipFill>
          <a:blip r:embed="rId3">
            <a:alphaModFix/>
          </a:blip>
          <a:stretch>
            <a:fillRect/>
          </a:stretch>
        </p:blipFill>
        <p:spPr>
          <a:xfrm>
            <a:off x="4154249" y="152400"/>
            <a:ext cx="4837350" cy="4837350"/>
          </a:xfrm>
          <a:prstGeom prst="rect">
            <a:avLst/>
          </a:prstGeom>
          <a:noFill/>
          <a:ln>
            <a:noFill/>
          </a:ln>
        </p:spPr>
      </p:pic>
      <p:sp>
        <p:nvSpPr>
          <p:cNvPr id="147" name="Google Shape;147;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a:t>Fyziologické signály</a:t>
            </a:r>
            <a:r>
              <a:rPr lang="sk"/>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000"/>
                                        <p:tgtEl>
                                          <p:spTgt spid="145"/>
                                        </p:tgtEl>
                                      </p:cBhvr>
                                    </p:animEffect>
                                  </p:childTnLst>
                                </p:cTn>
                              </p:par>
                              <p:par>
                                <p:cTn fill="hold" nodeType="with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1000"/>
                                        <p:tgtEl>
                                          <p:spTgt spid="1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a:t>Psychologické signály</a:t>
            </a:r>
            <a:endParaRPr/>
          </a:p>
        </p:txBody>
      </p:sp>
      <p:sp>
        <p:nvSpPr>
          <p:cNvPr id="153" name="Google Shape;153;p2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sk"/>
              <a:t>verbálne</a:t>
            </a:r>
            <a:endParaRPr/>
          </a:p>
          <a:p>
            <a:pPr indent="-342900" lvl="0" marL="457200" rtl="0" algn="l">
              <a:spcBef>
                <a:spcPts val="0"/>
              </a:spcBef>
              <a:spcAft>
                <a:spcPts val="0"/>
              </a:spcAft>
              <a:buSzPts val="1800"/>
              <a:buChar char="●"/>
            </a:pPr>
            <a:r>
              <a:rPr lang="sk"/>
              <a:t>neverbálne</a:t>
            </a:r>
            <a:endParaRPr/>
          </a:p>
        </p:txBody>
      </p:sp>
      <p:pic>
        <p:nvPicPr>
          <p:cNvPr id="154" name="Google Shape;154;p28"/>
          <p:cNvPicPr preferRelativeResize="0"/>
          <p:nvPr/>
        </p:nvPicPr>
        <p:blipFill>
          <a:blip r:embed="rId3">
            <a:alphaModFix/>
          </a:blip>
          <a:stretch>
            <a:fillRect/>
          </a:stretch>
        </p:blipFill>
        <p:spPr>
          <a:xfrm>
            <a:off x="3037850" y="1152475"/>
            <a:ext cx="5794451" cy="38629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descr="(26 Jan 1998) English/Nat &#10; &#10;U-S President Bill Clinton has denied having an affair with former White House intern Monica Lewinsky and asking anyone to lie. &#10; &#10;Clinton made the denial when he appeared at a child care event at the White House with First Lady Hillary Rodham Clinton and Vice-President Al Gore on Monday. &#10; &#10;A new opinion poll in the U-S showed that the scandal is beginning to affect the popularity rating of Clinton. &#10; &#10;Clinton made a last-minute appearance at the White House on Monday at a child care event which was to be headlined by First Lady Hillary Rodham Clinton and Vice-President Al Gore. &#10; &#10;Gore introduced the president. &#10; &#10;UPSOUND: (English) &#10;&quot;I am very pleased to introduce America's true education president and the greatest champion of working parents and working families that the United States of America has ever known. President Bill Clinton.&quot; &#10; &#10;Clinton first talked about child care and then raised the subject of the alleged affair with former White House intern Monica Lewinsky. &#10; &#10;SOUNDBITE: (English) &#10;&quot;Now, I have to go back to work on my State of the Union speech, and I worked on it until pretty late last night. But I want to say one thing to the American people. I want you to listen to me. I'm going to say this again. I did not have sexual relations with that woman, Ms. Lewinsky. I never told anybody to lie, not a single time, never. These allegations are false, and I need to go back to work for the American people. Thankyou.&quot; &#10;SUPER CAPTION: Bill Clinton, U-S President &#10; &#10;Clinton's appearance at the event underscored his effort to conduct business as usual since allegations of having an affair with Ms. Lewinsky in the White House and encouraging her to cover it up became public last week. &#10; &#10;Find out more about AP Archive: http://www.aparchive.com/HowWeWork  &#10;Twitter: https://twitter.com/AP_Archive  &#10;Facebook: https://www.facebook.com/APArchives ​​ &#10;Instagram: https://www.instagram.com/APNews/ &#10; &#10; &#10;You can license this story through AP Archive: http://www.aparchive.com/metadata/youtube/1dd01d38dbb654ee5ee4c0738598ce6e" id="159" name="Google Shape;159;p29" title="USA: CLINTON DENIES HAVING AN AFFAIR WITH MONICA LEWINSKY">
            <a:hlinkClick r:id="rId3"/>
          </p:cNvPr>
          <p:cNvPicPr preferRelativeResize="0"/>
          <p:nvPr/>
        </p:nvPicPr>
        <p:blipFill>
          <a:blip r:embed="rId4">
            <a:alphaModFix/>
          </a:blip>
          <a:stretch>
            <a:fillRect/>
          </a:stretch>
        </p:blipFill>
        <p:spPr>
          <a:xfrm>
            <a:off x="505575" y="1430950"/>
            <a:ext cx="3922225" cy="2941675"/>
          </a:xfrm>
          <a:prstGeom prst="rect">
            <a:avLst/>
          </a:prstGeom>
          <a:noFill/>
          <a:ln>
            <a:noFill/>
          </a:ln>
        </p:spPr>
      </p:pic>
      <p:pic>
        <p:nvPicPr>
          <p:cNvPr descr="In front of a national TV audience in 1998, then-President Bill Clinton admitted to his affair with Monica Lewinsky. Tune in to &quot;The Nineties&quot; on CNN Sundays at 9 p.m. ET/PT." id="160" name="Google Shape;160;p29" title="When Clinton admitted to the Lewinsky affair">
            <a:hlinkClick r:id="rId5"/>
          </p:cNvPr>
          <p:cNvPicPr preferRelativeResize="0"/>
          <p:nvPr/>
        </p:nvPicPr>
        <p:blipFill>
          <a:blip r:embed="rId6">
            <a:alphaModFix/>
          </a:blip>
          <a:stretch>
            <a:fillRect/>
          </a:stretch>
        </p:blipFill>
        <p:spPr>
          <a:xfrm>
            <a:off x="4824400" y="1430943"/>
            <a:ext cx="3922225" cy="29416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000"/>
                                        <p:tgtEl>
                                          <p:spTgt spid="1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1000"/>
                                        <p:tgtEl>
                                          <p:spTgt spid="1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a:t>Spôsoby odhaľovania lži </a:t>
            </a:r>
            <a:endParaRPr/>
          </a:p>
        </p:txBody>
      </p:sp>
      <p:sp>
        <p:nvSpPr>
          <p:cNvPr id="166" name="Google Shape;166;p30"/>
          <p:cNvSpPr txBox="1"/>
          <p:nvPr>
            <p:ph idx="1" type="body"/>
          </p:nvPr>
        </p:nvSpPr>
        <p:spPr>
          <a:xfrm>
            <a:off x="311700" y="1390075"/>
            <a:ext cx="59778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a:t>4 kategórie:</a:t>
            </a:r>
            <a:endParaRPr/>
          </a:p>
          <a:p>
            <a:pPr indent="-342900" lvl="0" marL="457200" rtl="0" algn="l">
              <a:spcBef>
                <a:spcPts val="1600"/>
              </a:spcBef>
              <a:spcAft>
                <a:spcPts val="0"/>
              </a:spcAft>
              <a:buSzPts val="1800"/>
              <a:buChar char="●"/>
            </a:pPr>
            <a:r>
              <a:rPr lang="sk"/>
              <a:t>Analýza správania (hlas, výrazy tváre, pohyby tela, výber slov,...)</a:t>
            </a:r>
            <a:endParaRPr/>
          </a:p>
          <a:p>
            <a:pPr indent="-342900" lvl="0" marL="457200" rtl="0" algn="l">
              <a:spcBef>
                <a:spcPts val="0"/>
              </a:spcBef>
              <a:spcAft>
                <a:spcPts val="0"/>
              </a:spcAft>
              <a:buSzPts val="1800"/>
              <a:buChar char="●"/>
            </a:pPr>
            <a:r>
              <a:rPr lang="sk"/>
              <a:t>Priame vyšetrovanie (dotazníky, testy, vypočúvanie, …)</a:t>
            </a:r>
            <a:endParaRPr/>
          </a:p>
          <a:p>
            <a:pPr indent="-342900" lvl="0" marL="457200" rtl="0" algn="l">
              <a:spcBef>
                <a:spcPts val="0"/>
              </a:spcBef>
              <a:spcAft>
                <a:spcPts val="0"/>
              </a:spcAft>
              <a:buSzPts val="1800"/>
              <a:buChar char="●"/>
            </a:pPr>
            <a:r>
              <a:rPr lang="sk"/>
              <a:t>Založené na fyziologických indikátoroch autonómnej a somatickej aktivity nezaznamenateľné bez špeciálneho vybavenia (polygraf, eye-tracking)</a:t>
            </a:r>
            <a:endParaRPr/>
          </a:p>
          <a:p>
            <a:pPr indent="-342900" lvl="0" marL="457200" rtl="0" algn="l">
              <a:spcBef>
                <a:spcPts val="0"/>
              </a:spcBef>
              <a:spcAft>
                <a:spcPts val="0"/>
              </a:spcAft>
              <a:buSzPts val="1800"/>
              <a:buChar char="●"/>
            </a:pPr>
            <a:r>
              <a:rPr lang="sk"/>
              <a:t>Zaznamenávanie mozgovej aktivity (fMRI, PET, EEG)</a:t>
            </a:r>
            <a:br>
              <a:rPr lang="sk"/>
            </a:br>
            <a:endParaRPr/>
          </a:p>
          <a:p>
            <a:pPr indent="0" lvl="0" marL="0" rtl="0" algn="l">
              <a:spcBef>
                <a:spcPts val="1600"/>
              </a:spcBef>
              <a:spcAft>
                <a:spcPts val="1600"/>
              </a:spcAft>
              <a:buNone/>
            </a:pPr>
            <a:r>
              <a:rPr lang="sk" sz="1200"/>
              <a:t>(The Polygraph and Lie Detection, 2003)</a:t>
            </a:r>
            <a:endParaRPr sz="1200"/>
          </a:p>
        </p:txBody>
      </p:sp>
      <p:pic>
        <p:nvPicPr>
          <p:cNvPr id="167" name="Google Shape;167;p30"/>
          <p:cNvPicPr preferRelativeResize="0"/>
          <p:nvPr/>
        </p:nvPicPr>
        <p:blipFill>
          <a:blip r:embed="rId3">
            <a:alphaModFix/>
          </a:blip>
          <a:stretch>
            <a:fillRect/>
          </a:stretch>
        </p:blipFill>
        <p:spPr>
          <a:xfrm>
            <a:off x="6228200" y="277300"/>
            <a:ext cx="2792700" cy="27927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a:t>Analýza správania</a:t>
            </a:r>
            <a:endParaRPr/>
          </a:p>
        </p:txBody>
      </p:sp>
      <p:sp>
        <p:nvSpPr>
          <p:cNvPr id="173" name="Google Shape;173;p31"/>
          <p:cNvSpPr txBox="1"/>
          <p:nvPr>
            <p:ph idx="1" type="body"/>
          </p:nvPr>
        </p:nvSpPr>
        <p:spPr>
          <a:xfrm>
            <a:off x="311700" y="1369750"/>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sk"/>
              <a:t>baseline</a:t>
            </a:r>
            <a:endParaRPr/>
          </a:p>
          <a:p>
            <a:pPr indent="-342900" lvl="0" marL="457200" rtl="0" algn="l">
              <a:spcBef>
                <a:spcPts val="0"/>
              </a:spcBef>
              <a:spcAft>
                <a:spcPts val="0"/>
              </a:spcAft>
              <a:buSzPts val="1800"/>
              <a:buChar char="●"/>
            </a:pPr>
            <a:r>
              <a:rPr lang="sk" u="sng">
                <a:solidFill>
                  <a:schemeClr val="hlink"/>
                </a:solidFill>
                <a:hlinkClick r:id="rId3"/>
              </a:rPr>
              <a:t>tréning</a:t>
            </a:r>
            <a:endParaRPr/>
          </a:p>
        </p:txBody>
      </p:sp>
      <p:pic>
        <p:nvPicPr>
          <p:cNvPr id="174" name="Google Shape;174;p31"/>
          <p:cNvPicPr preferRelativeResize="0"/>
          <p:nvPr/>
        </p:nvPicPr>
        <p:blipFill rotWithShape="1">
          <a:blip r:embed="rId4">
            <a:alphaModFix/>
          </a:blip>
          <a:srcRect b="17664" l="31789" r="29299" t="42550"/>
          <a:stretch/>
        </p:blipFill>
        <p:spPr>
          <a:xfrm>
            <a:off x="4124900" y="2256775"/>
            <a:ext cx="5019101" cy="2886724"/>
          </a:xfrm>
          <a:prstGeom prst="rect">
            <a:avLst/>
          </a:prstGeom>
          <a:noFill/>
          <a:ln>
            <a:noFill/>
          </a:ln>
        </p:spPr>
      </p:pic>
      <p:pic>
        <p:nvPicPr>
          <p:cNvPr id="175" name="Google Shape;175;p31"/>
          <p:cNvPicPr preferRelativeResize="0"/>
          <p:nvPr/>
        </p:nvPicPr>
        <p:blipFill>
          <a:blip r:embed="rId5">
            <a:alphaModFix/>
          </a:blip>
          <a:stretch>
            <a:fillRect/>
          </a:stretch>
        </p:blipFill>
        <p:spPr>
          <a:xfrm>
            <a:off x="168150" y="2309438"/>
            <a:ext cx="3708526" cy="2781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p:nvPr/>
        </p:nvSpPr>
        <p:spPr>
          <a:xfrm>
            <a:off x="-113850" y="-64350"/>
            <a:ext cx="9371700" cy="5272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6" name="Google Shape;66;p14"/>
          <p:cNvPicPr preferRelativeResize="0"/>
          <p:nvPr/>
        </p:nvPicPr>
        <p:blipFill>
          <a:blip r:embed="rId3">
            <a:alphaModFix/>
          </a:blip>
          <a:stretch>
            <a:fillRect/>
          </a:stretch>
        </p:blipFill>
        <p:spPr>
          <a:xfrm>
            <a:off x="1144705" y="89300"/>
            <a:ext cx="3427295" cy="5272350"/>
          </a:xfrm>
          <a:prstGeom prst="rect">
            <a:avLst/>
          </a:prstGeom>
          <a:noFill/>
          <a:ln>
            <a:noFill/>
          </a:ln>
        </p:spPr>
      </p:pic>
      <p:pic>
        <p:nvPicPr>
          <p:cNvPr id="67" name="Google Shape;67;p14"/>
          <p:cNvPicPr preferRelativeResize="0"/>
          <p:nvPr/>
        </p:nvPicPr>
        <p:blipFill>
          <a:blip r:embed="rId4">
            <a:alphaModFix/>
          </a:blip>
          <a:stretch>
            <a:fillRect/>
          </a:stretch>
        </p:blipFill>
        <p:spPr>
          <a:xfrm>
            <a:off x="4572000" y="-331125"/>
            <a:ext cx="3744250" cy="56124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1600"/>
              </a:spcAft>
              <a:buNone/>
            </a:pPr>
            <a:r>
              <a:t/>
            </a:r>
            <a:endParaRPr/>
          </a:p>
        </p:txBody>
      </p:sp>
      <p:pic>
        <p:nvPicPr>
          <p:cNvPr descr="How to Catch a Liar (Assuming We Want To)&#10;Watch the newest video from Big Think: https://bigth.ink/NewVideo&#10;Join Big Think Edge for exclusive videos: https://bigth.ink/Edge&#10;---------------------------------------------------------------------------------- &#10;Paul Ekman is the Manager of the Paul Ekman Group, LLC (PEG), a small company that produces training devices relevant to emotional skills, and is initiating new research relevant to national security and law enforcement.&#10;---------------------------------------------------------------------------------- &#10;TRANSCRIPT:&#10;&#10;There’s no question from public opinion polls that people care a lot about the honesty of the person they’re dealing with, whether that’s their doctor or their political leader.  And yet it’s more complex than that.  Often we don’t want to know the truth.&#10;&#10;Do you want to find out that your spouse is cheating on you?  Do you want to find out the person that you recommended for a job in your company is embezzling?  Do you want to find out that your kids are using heroin?  These of course are all things that you want to know but you certainly don’t want to know.&#10;&#10;So it’s very complex as to whether or not we really want to catch a liar.  We think we do.  What if we find out that both of our presidential candidates are lying?  Then what do we do?  I’m not saying they are; I never comment on anyone in office or running for office.  Only after they’re out that they’re fair game. . . . Clinton said, “I didn’t have sex with that woman”  and then gave her name.  &quot;That woman&quot; is putting her at a distance from himself.&#10;&#10;Now there are many reasons why people lie and some are honorable.  I study the lies that society cares about, cares about catching, generally disapproves of.  The most common reason why people lie is to avoid punishment for breaking a rule.  Usually some rules are broken accidentally.  You walk down the hallway too fast and you knock over a $2,000 jar that’s on the stand.  You didn’t mean to do that.  “Did you knock over that jar?”  Well, you’re not going to – “Yes, I did. . . .”  “No, I don’t know who knocked over that jar.  It wasn’t knocked over when I walked by.”  You don’t want to get punished.  But there are many times where we make the decision – I’m going to break a rule, I’m going to cheat, and I’m going to lie about it.  I’m not going to admit that I cheated; I don’t want to get caught.  So the decision to lie is made at the same time as the decision to cheat.&#10;&#10;When we teach people, and we do in workshops teach people how to catch liars, it takes us 32 hours. . . . Spotting a micro expression is the single most useful thing.  This is an expression that lasts about a 25th of a second.  We’ve tested over 15,000 people in all walks of life and over 99 percent of them don’t see them, and yet with an hour’s training on the Internet they can learn to see them.  &#10;&#10;However, that may only tell you that the person’s concealing an emotion.  That’s a lie -- they’re not telling you how they really feel.  But it may not tell you that they’re the perpetrator of a crime.  It’s a terrible example, but I have to use it – my wife is found dead.  I will be the first suspect because, regrettably, the person most likely to kill their wife is the husband. . . . “But I love my wife! I didn’t kill her.  The police are wasting their time and they’re insulting me!  Time is going by and they’re not looking for the real person.”  I could be furious at them and concealing my anger.  And so if you spot my concealed anger, it doesn’t mean I killed my wife.  It only means that I’m concealing my anger.  Now if a lie is about how do you really feel, Paul, and you spot a micro expression, then you’ve got it.&#10;&#10;Second, realize that only the gestures of your cultural group are you going to recognize.  That’s body specific language, but you already know them.  You can’t – if I asked you how many gestures are used in America today, you’d give me about 12, but there are actually 80.  And if I showed you every one of those 80, you’d know what they mean.&#10;&#10;Now the one that amazingly enough has had an enormous payoff is one of the most common ones we use, which is the headshake, yes and no.  I just did this.  This is actually “yes” and this is “no.”  But it occurs in a micro fashion.  So I worked on the case of an embezzler who had embezzled over $100 million.  He was really big time until Bernie Madoff came along.  This embezzler had accused people in a number of banks of being in on the deal, which meant those banks would be vulnerable to having to pay for the embezzlement.  And when one of the people who he falsely accused, he is asked, “Did she help you steal the money?”  He said, “Yes.  Absolutely, she did.”  Doing a slight head shake, no.  Even tinier than mine.&#10;So there’s a gesture one.  There’s a face one." id="181" name="Google Shape;181;p32" title="How to Catch a Liar (Assuming We Want To) | Big Think">
            <a:hlinkClick r:id="rId3"/>
          </p:cNvPr>
          <p:cNvPicPr preferRelativeResize="0"/>
          <p:nvPr/>
        </p:nvPicPr>
        <p:blipFill>
          <a:blip r:embed="rId4">
            <a:alphaModFix/>
          </a:blip>
          <a:stretch>
            <a:fillRect/>
          </a:stretch>
        </p:blipFill>
        <p:spPr>
          <a:xfrm>
            <a:off x="2372975" y="0"/>
            <a:ext cx="6858000" cy="5143500"/>
          </a:xfrm>
          <a:prstGeom prst="rect">
            <a:avLst/>
          </a:prstGeom>
          <a:noFill/>
          <a:ln>
            <a:noFill/>
          </a:ln>
        </p:spPr>
      </p:pic>
      <p:pic>
        <p:nvPicPr>
          <p:cNvPr id="182" name="Google Shape;182;p32"/>
          <p:cNvPicPr preferRelativeResize="0"/>
          <p:nvPr/>
        </p:nvPicPr>
        <p:blipFill>
          <a:blip r:embed="rId5">
            <a:alphaModFix/>
          </a:blip>
          <a:stretch>
            <a:fillRect/>
          </a:stretch>
        </p:blipFill>
        <p:spPr>
          <a:xfrm>
            <a:off x="0" y="190840"/>
            <a:ext cx="2372975" cy="238091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1000"/>
                                        <p:tgtEl>
                                          <p:spTgt spid="1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a:t>Vyšetrovanie - verbálne prejavy</a:t>
            </a:r>
            <a:endParaRPr/>
          </a:p>
        </p:txBody>
      </p:sp>
      <p:sp>
        <p:nvSpPr>
          <p:cNvPr id="188" name="Google Shape;188;p3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sk"/>
              <a:t>Nevie odpovedať na jednoduchý dotaz</a:t>
            </a:r>
            <a:endParaRPr/>
          </a:p>
          <a:p>
            <a:pPr indent="-342900" lvl="0" marL="457200" rtl="0" algn="l">
              <a:spcBef>
                <a:spcPts val="0"/>
              </a:spcBef>
              <a:spcAft>
                <a:spcPts val="0"/>
              </a:spcAft>
              <a:buSzPts val="1800"/>
              <a:buChar char="●"/>
            </a:pPr>
            <a:r>
              <a:rPr lang="sk"/>
              <a:t>Pauza alebo oneskorená odpoveď</a:t>
            </a:r>
            <a:endParaRPr/>
          </a:p>
          <a:p>
            <a:pPr indent="-317500" lvl="1" marL="914400" rtl="0" algn="l">
              <a:spcBef>
                <a:spcPts val="0"/>
              </a:spcBef>
              <a:spcAft>
                <a:spcPts val="0"/>
              </a:spcAft>
              <a:buSzPts val="1400"/>
              <a:buChar char="○"/>
            </a:pPr>
            <a:r>
              <a:rPr lang="sk"/>
              <a:t>“Čo ste robili 3.2. 2022?”</a:t>
            </a:r>
            <a:endParaRPr/>
          </a:p>
          <a:p>
            <a:pPr indent="-317500" lvl="1" marL="914400" rtl="0" algn="l">
              <a:spcBef>
                <a:spcPts val="0"/>
              </a:spcBef>
              <a:spcAft>
                <a:spcPts val="0"/>
              </a:spcAft>
              <a:buSzPts val="1400"/>
              <a:buChar char="○"/>
            </a:pPr>
            <a:r>
              <a:rPr lang="sk"/>
              <a:t>“Vykradli ste 3.2. 2022 čerpaciu stanicu?”</a:t>
            </a:r>
            <a:endParaRPr/>
          </a:p>
          <a:p>
            <a:pPr indent="-342900" lvl="0" marL="457200" rtl="0" algn="l">
              <a:spcBef>
                <a:spcPts val="0"/>
              </a:spcBef>
              <a:spcAft>
                <a:spcPts val="0"/>
              </a:spcAft>
              <a:buSzPts val="1800"/>
              <a:buChar char="●"/>
            </a:pPr>
            <a:r>
              <a:rPr lang="sk"/>
              <a:t>Opakovanie otázok</a:t>
            </a:r>
            <a:endParaRPr/>
          </a:p>
          <a:p>
            <a:pPr indent="-342900" lvl="0" marL="457200" rtl="0" algn="l">
              <a:spcBef>
                <a:spcPts val="0"/>
              </a:spcBef>
              <a:spcAft>
                <a:spcPts val="0"/>
              </a:spcAft>
              <a:buSzPts val="1800"/>
              <a:buChar char="●"/>
            </a:pPr>
            <a:r>
              <a:rPr lang="sk"/>
              <a:t>Nevie poprieť tvrdenie</a:t>
            </a:r>
            <a:endParaRPr/>
          </a:p>
          <a:p>
            <a:pPr indent="-317500" lvl="1" marL="914400" rtl="0" algn="l">
              <a:spcBef>
                <a:spcPts val="0"/>
              </a:spcBef>
              <a:spcAft>
                <a:spcPts val="0"/>
              </a:spcAft>
              <a:buSzPts val="1400"/>
              <a:buChar char="○"/>
            </a:pPr>
            <a:r>
              <a:rPr lang="sk"/>
              <a:t>“Vzal si chýbajúce peniaze?”</a:t>
            </a:r>
            <a:endParaRPr/>
          </a:p>
          <a:p>
            <a:pPr indent="-317500" lvl="1" marL="914400" rtl="0" algn="l">
              <a:spcBef>
                <a:spcPts val="0"/>
              </a:spcBef>
              <a:spcAft>
                <a:spcPts val="0"/>
              </a:spcAft>
              <a:buSzPts val="1400"/>
              <a:buChar char="○"/>
            </a:pPr>
            <a:r>
              <a:rPr lang="sk"/>
              <a:t>“Experimentoval si s drogami?”</a:t>
            </a:r>
            <a:endParaRPr/>
          </a:p>
          <a:p>
            <a:pPr indent="-342900" lvl="0" marL="457200" rtl="0" algn="l">
              <a:spcBef>
                <a:spcPts val="0"/>
              </a:spcBef>
              <a:spcAft>
                <a:spcPts val="0"/>
              </a:spcAft>
              <a:buSzPts val="1800"/>
              <a:buChar char="●"/>
            </a:pPr>
            <a:r>
              <a:rPr lang="sk"/>
              <a:t>Presviedčacie vyjadrenia</a:t>
            </a:r>
            <a:endParaRPr/>
          </a:p>
          <a:p>
            <a:pPr indent="-342900" lvl="0" marL="457200" rtl="0" algn="l">
              <a:spcBef>
                <a:spcPts val="0"/>
              </a:spcBef>
              <a:spcAft>
                <a:spcPts val="0"/>
              </a:spcAft>
              <a:buSzPts val="1800"/>
              <a:buChar char="●"/>
            </a:pPr>
            <a:r>
              <a:rPr lang="sk"/>
              <a:t>Útok</a:t>
            </a:r>
            <a:endParaRPr/>
          </a:p>
          <a:p>
            <a:pPr indent="-317500" lvl="1" marL="914400" rtl="0" algn="l">
              <a:spcBef>
                <a:spcPts val="0"/>
              </a:spcBef>
              <a:spcAft>
                <a:spcPts val="0"/>
              </a:spcAft>
              <a:buSzPts val="1400"/>
              <a:buChar char="○"/>
            </a:pPr>
            <a:r>
              <a:rPr lang="sk"/>
              <a:t>Znižovanie vážnosti situácie</a:t>
            </a:r>
            <a:endParaRPr/>
          </a:p>
        </p:txBody>
      </p:sp>
      <p:pic>
        <p:nvPicPr>
          <p:cNvPr id="189" name="Google Shape;189;p33"/>
          <p:cNvPicPr preferRelativeResize="0"/>
          <p:nvPr/>
        </p:nvPicPr>
        <p:blipFill>
          <a:blip r:embed="rId3">
            <a:alphaModFix/>
          </a:blip>
          <a:stretch>
            <a:fillRect/>
          </a:stretch>
        </p:blipFill>
        <p:spPr>
          <a:xfrm>
            <a:off x="4940350" y="1345875"/>
            <a:ext cx="3936200" cy="36789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4"/>
          <p:cNvSpPr txBox="1"/>
          <p:nvPr>
            <p:ph type="title"/>
          </p:nvPr>
        </p:nvSpPr>
        <p:spPr>
          <a:xfrm>
            <a:off x="311700" y="3611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a:t>Neverbálne prejavy</a:t>
            </a:r>
            <a:endParaRPr/>
          </a:p>
        </p:txBody>
      </p:sp>
      <p:sp>
        <p:nvSpPr>
          <p:cNvPr id="195" name="Google Shape;195;p34"/>
          <p:cNvSpPr txBox="1"/>
          <p:nvPr>
            <p:ph idx="1" type="body"/>
          </p:nvPr>
        </p:nvSpPr>
        <p:spPr>
          <a:xfrm>
            <a:off x="361150" y="871075"/>
            <a:ext cx="4456200" cy="4015800"/>
          </a:xfrm>
          <a:prstGeom prst="rect">
            <a:avLst/>
          </a:prstGeom>
        </p:spPr>
        <p:txBody>
          <a:bodyPr anchorCtr="0" anchor="t" bIns="91425" lIns="91425" spcFirstLastPara="1" rIns="91425" wrap="square" tIns="91425">
            <a:noAutofit/>
          </a:bodyPr>
          <a:lstStyle/>
          <a:p>
            <a:pPr indent="0" lvl="0" marL="0" rtl="0" algn="l">
              <a:spcBef>
                <a:spcPts val="800"/>
              </a:spcBef>
              <a:spcAft>
                <a:spcPts val="0"/>
              </a:spcAft>
              <a:buNone/>
            </a:pPr>
            <a:r>
              <a:t/>
            </a:r>
            <a:endParaRPr>
              <a:solidFill>
                <a:srgbClr val="FFFFFF"/>
              </a:solidFill>
              <a:highlight>
                <a:schemeClr val="lt1"/>
              </a:highlight>
            </a:endParaRPr>
          </a:p>
          <a:p>
            <a:pPr indent="-342900" lvl="0" marL="457200" rtl="0" algn="l">
              <a:spcBef>
                <a:spcPts val="1500"/>
              </a:spcBef>
              <a:spcAft>
                <a:spcPts val="0"/>
              </a:spcAft>
              <a:buClr>
                <a:srgbClr val="FFFFFF"/>
              </a:buClr>
              <a:buSzPts val="1800"/>
              <a:buChar char="●"/>
            </a:pPr>
            <a:r>
              <a:rPr lang="sk">
                <a:solidFill>
                  <a:srgbClr val="FFFFFF"/>
                </a:solidFill>
                <a:highlight>
                  <a:schemeClr val="lt1"/>
                </a:highlight>
              </a:rPr>
              <a:t>neistota v hlase</a:t>
            </a:r>
            <a:endParaRPr>
              <a:solidFill>
                <a:srgbClr val="FFFFFF"/>
              </a:solidFill>
              <a:highlight>
                <a:schemeClr val="lt1"/>
              </a:highlight>
            </a:endParaRPr>
          </a:p>
          <a:p>
            <a:pPr indent="-342900" lvl="0" marL="457200" rtl="0" algn="l">
              <a:spcBef>
                <a:spcPts val="0"/>
              </a:spcBef>
              <a:spcAft>
                <a:spcPts val="0"/>
              </a:spcAft>
              <a:buClr>
                <a:srgbClr val="FFFFFF"/>
              </a:buClr>
              <a:buSzPts val="1800"/>
              <a:buChar char="●"/>
            </a:pPr>
            <a:r>
              <a:rPr lang="sk">
                <a:solidFill>
                  <a:srgbClr val="FFFFFF"/>
                </a:solidFill>
                <a:highlight>
                  <a:schemeClr val="lt1"/>
                </a:highlight>
              </a:rPr>
              <a:t>ľahostajnosť</a:t>
            </a:r>
            <a:endParaRPr>
              <a:solidFill>
                <a:srgbClr val="FFFFFF"/>
              </a:solidFill>
              <a:highlight>
                <a:schemeClr val="lt1"/>
              </a:highlight>
            </a:endParaRPr>
          </a:p>
          <a:p>
            <a:pPr indent="-342900" lvl="0" marL="457200" rtl="0" algn="l">
              <a:spcBef>
                <a:spcPts val="0"/>
              </a:spcBef>
              <a:spcAft>
                <a:spcPts val="0"/>
              </a:spcAft>
              <a:buClr>
                <a:srgbClr val="FFFFFF"/>
              </a:buClr>
              <a:buSzPts val="1800"/>
              <a:buChar char="●"/>
            </a:pPr>
            <a:r>
              <a:rPr lang="sk">
                <a:solidFill>
                  <a:srgbClr val="FFFFFF"/>
                </a:solidFill>
                <a:highlight>
                  <a:schemeClr val="lt1"/>
                </a:highlight>
              </a:rPr>
              <a:t>prílišné premýšľanie počas výpovede</a:t>
            </a:r>
            <a:endParaRPr>
              <a:solidFill>
                <a:srgbClr val="FFFFFF"/>
              </a:solidFill>
              <a:highlight>
                <a:schemeClr val="lt1"/>
              </a:highlight>
            </a:endParaRPr>
          </a:p>
          <a:p>
            <a:pPr indent="-342900" lvl="0" marL="457200" rtl="0" algn="l">
              <a:spcBef>
                <a:spcPts val="0"/>
              </a:spcBef>
              <a:spcAft>
                <a:spcPts val="0"/>
              </a:spcAft>
              <a:buClr>
                <a:srgbClr val="FFFFFF"/>
              </a:buClr>
              <a:buSzPts val="1800"/>
              <a:buChar char="●"/>
            </a:pPr>
            <a:r>
              <a:rPr lang="sk">
                <a:solidFill>
                  <a:srgbClr val="FFFFFF"/>
                </a:solidFill>
                <a:highlight>
                  <a:schemeClr val="lt1"/>
                </a:highlight>
              </a:rPr>
              <a:t>upravujúce sa správanie - hranie sa s vlasmi, gombíkom, …</a:t>
            </a:r>
            <a:endParaRPr>
              <a:solidFill>
                <a:srgbClr val="FFFFFF"/>
              </a:solidFill>
              <a:highlight>
                <a:schemeClr val="lt1"/>
              </a:highlight>
            </a:endParaRPr>
          </a:p>
          <a:p>
            <a:pPr indent="-342900" lvl="0" marL="457200" rtl="0" algn="l">
              <a:spcBef>
                <a:spcPts val="0"/>
              </a:spcBef>
              <a:spcAft>
                <a:spcPts val="0"/>
              </a:spcAft>
              <a:buClr>
                <a:srgbClr val="FFFFFF"/>
              </a:buClr>
              <a:buSzPts val="1800"/>
              <a:buChar char="●"/>
            </a:pPr>
            <a:r>
              <a:rPr lang="sk">
                <a:solidFill>
                  <a:srgbClr val="FFFFFF"/>
                </a:solidFill>
                <a:highlight>
                  <a:schemeClr val="lt1"/>
                </a:highlight>
              </a:rPr>
              <a:t>stereotypné pohyby</a:t>
            </a:r>
            <a:endParaRPr>
              <a:solidFill>
                <a:srgbClr val="FFFFFF"/>
              </a:solidFill>
              <a:highlight>
                <a:schemeClr val="lt1"/>
              </a:highlight>
            </a:endParaRPr>
          </a:p>
          <a:p>
            <a:pPr indent="-342900" lvl="0" marL="457200" rtl="0" algn="l">
              <a:spcBef>
                <a:spcPts val="0"/>
              </a:spcBef>
              <a:spcAft>
                <a:spcPts val="0"/>
              </a:spcAft>
              <a:buClr>
                <a:srgbClr val="FFFFFF"/>
              </a:buClr>
              <a:buSzPts val="1800"/>
              <a:buChar char="●"/>
            </a:pPr>
            <a:r>
              <a:rPr lang="sk">
                <a:solidFill>
                  <a:srgbClr val="FFFFFF"/>
                </a:solidFill>
                <a:highlight>
                  <a:schemeClr val="lt1"/>
                </a:highlight>
              </a:rPr>
              <a:t>zakrývanie</a:t>
            </a:r>
            <a:r>
              <a:rPr lang="sk">
                <a:solidFill>
                  <a:srgbClr val="FFFFFF"/>
                </a:solidFill>
                <a:highlight>
                  <a:schemeClr val="lt1"/>
                </a:highlight>
              </a:rPr>
              <a:t> očí alebo tváre</a:t>
            </a:r>
            <a:endParaRPr>
              <a:solidFill>
                <a:srgbClr val="FFFFFF"/>
              </a:solidFill>
              <a:highlight>
                <a:schemeClr val="lt1"/>
              </a:highlight>
            </a:endParaRPr>
          </a:p>
          <a:p>
            <a:pPr indent="-342900" lvl="0" marL="457200" rtl="0" algn="l">
              <a:spcBef>
                <a:spcPts val="0"/>
              </a:spcBef>
              <a:spcAft>
                <a:spcPts val="0"/>
              </a:spcAft>
              <a:buClr>
                <a:srgbClr val="FFFFFF"/>
              </a:buClr>
              <a:buSzPts val="1800"/>
              <a:buChar char="●"/>
            </a:pPr>
            <a:r>
              <a:rPr lang="sk">
                <a:solidFill>
                  <a:srgbClr val="FFFFFF"/>
                </a:solidFill>
                <a:highlight>
                  <a:schemeClr val="lt1"/>
                </a:highlight>
              </a:rPr>
              <a:t>odkašliavanie</a:t>
            </a:r>
            <a:endParaRPr>
              <a:solidFill>
                <a:srgbClr val="FFFFFF"/>
              </a:solidFill>
              <a:highlight>
                <a:schemeClr val="lt1"/>
              </a:highlight>
            </a:endParaRPr>
          </a:p>
          <a:p>
            <a:pPr indent="-342900" lvl="0" marL="457200" rtl="0" algn="l">
              <a:spcBef>
                <a:spcPts val="0"/>
              </a:spcBef>
              <a:spcAft>
                <a:spcPts val="0"/>
              </a:spcAft>
              <a:buClr>
                <a:srgbClr val="FFFFFF"/>
              </a:buClr>
              <a:buSzPts val="1800"/>
              <a:buChar char="●"/>
            </a:pPr>
            <a:r>
              <a:rPr lang="sk">
                <a:solidFill>
                  <a:srgbClr val="FFFFFF"/>
                </a:solidFill>
                <a:highlight>
                  <a:schemeClr val="lt1"/>
                </a:highlight>
              </a:rPr>
              <a:t>aktivita v oblasti hlavy</a:t>
            </a:r>
            <a:endParaRPr>
              <a:solidFill>
                <a:srgbClr val="FFFFFF"/>
              </a:solidFill>
              <a:highlight>
                <a:schemeClr val="lt1"/>
              </a:highlight>
            </a:endParaRPr>
          </a:p>
        </p:txBody>
      </p:sp>
      <p:pic>
        <p:nvPicPr>
          <p:cNvPr id="196" name="Google Shape;196;p34"/>
          <p:cNvPicPr preferRelativeResize="0"/>
          <p:nvPr/>
        </p:nvPicPr>
        <p:blipFill>
          <a:blip r:embed="rId3">
            <a:alphaModFix/>
          </a:blip>
          <a:stretch>
            <a:fillRect/>
          </a:stretch>
        </p:blipFill>
        <p:spPr>
          <a:xfrm>
            <a:off x="5831675" y="933875"/>
            <a:ext cx="2756807" cy="390482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a:t>Aké sú najlepšie otázky?</a:t>
            </a:r>
            <a:endParaRPr/>
          </a:p>
        </p:txBody>
      </p:sp>
      <p:sp>
        <p:nvSpPr>
          <p:cNvPr id="202" name="Google Shape;202;p35"/>
          <p:cNvSpPr txBox="1"/>
          <p:nvPr>
            <p:ph idx="1" type="body"/>
          </p:nvPr>
        </p:nvSpPr>
        <p:spPr>
          <a:xfrm>
            <a:off x="311700" y="1345875"/>
            <a:ext cx="8520600" cy="3222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sk"/>
              <a:t>krátke</a:t>
            </a:r>
            <a:endParaRPr/>
          </a:p>
          <a:p>
            <a:pPr indent="-342900" lvl="0" marL="457200" rtl="0" algn="l">
              <a:spcBef>
                <a:spcPts val="0"/>
              </a:spcBef>
              <a:spcAft>
                <a:spcPts val="0"/>
              </a:spcAft>
              <a:buSzPts val="1800"/>
              <a:buChar char="●"/>
            </a:pPr>
            <a:r>
              <a:rPr lang="sk"/>
              <a:t>jednoduché</a:t>
            </a:r>
            <a:endParaRPr/>
          </a:p>
          <a:p>
            <a:pPr indent="-342900" lvl="0" marL="457200" rtl="0" algn="l">
              <a:spcBef>
                <a:spcPts val="0"/>
              </a:spcBef>
              <a:spcAft>
                <a:spcPts val="0"/>
              </a:spcAft>
              <a:buSzPts val="1800"/>
              <a:buChar char="●"/>
            </a:pPr>
            <a:r>
              <a:rPr lang="sk"/>
              <a:t>s jedným významom</a:t>
            </a:r>
            <a:endParaRPr/>
          </a:p>
          <a:p>
            <a:pPr indent="-342900" lvl="0" marL="457200" rtl="0" algn="l">
              <a:spcBef>
                <a:spcPts val="0"/>
              </a:spcBef>
              <a:spcAft>
                <a:spcPts val="0"/>
              </a:spcAft>
              <a:buSzPts val="1800"/>
              <a:buChar char="●"/>
            </a:pPr>
            <a:r>
              <a:rPr lang="sk"/>
              <a:t>priamočiare</a:t>
            </a:r>
            <a:endParaRPr/>
          </a:p>
          <a:p>
            <a:pPr indent="0" lvl="0" marL="0" rtl="0" algn="l">
              <a:spcBef>
                <a:spcPts val="1600"/>
              </a:spcBef>
              <a:spcAft>
                <a:spcPts val="0"/>
              </a:spcAft>
              <a:buNone/>
            </a:pPr>
            <a:r>
              <a:t/>
            </a:r>
            <a:endParaRPr/>
          </a:p>
          <a:p>
            <a:pPr indent="-342900" lvl="0" marL="457200" rtl="0" algn="l">
              <a:spcBef>
                <a:spcPts val="1600"/>
              </a:spcBef>
              <a:spcAft>
                <a:spcPts val="0"/>
              </a:spcAft>
              <a:buSzPts val="1800"/>
              <a:buChar char="●"/>
            </a:pPr>
            <a:r>
              <a:rPr lang="sk"/>
              <a:t>doplňujúce otázky</a:t>
            </a:r>
            <a:endParaRPr/>
          </a:p>
          <a:p>
            <a:pPr indent="-342900" lvl="0" marL="457200" rtl="0" algn="l">
              <a:spcBef>
                <a:spcPts val="0"/>
              </a:spcBef>
              <a:spcAft>
                <a:spcPts val="0"/>
              </a:spcAft>
              <a:buSzPts val="1800"/>
              <a:buChar char="●"/>
            </a:pPr>
            <a:r>
              <a:rPr lang="sk"/>
              <a:t>najdôležitejší je kontext</a:t>
            </a:r>
            <a:endParaRPr/>
          </a:p>
        </p:txBody>
      </p:sp>
      <p:pic>
        <p:nvPicPr>
          <p:cNvPr id="203" name="Google Shape;203;p35"/>
          <p:cNvPicPr preferRelativeResize="0"/>
          <p:nvPr/>
        </p:nvPicPr>
        <p:blipFill>
          <a:blip r:embed="rId3">
            <a:alphaModFix/>
          </a:blip>
          <a:stretch>
            <a:fillRect/>
          </a:stretch>
        </p:blipFill>
        <p:spPr>
          <a:xfrm>
            <a:off x="4266450" y="1622825"/>
            <a:ext cx="4735426" cy="33701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6"/>
          <p:cNvSpPr txBox="1"/>
          <p:nvPr>
            <p:ph idx="1" type="body"/>
          </p:nvPr>
        </p:nvSpPr>
        <p:spPr>
          <a:xfrm>
            <a:off x="373950" y="950450"/>
            <a:ext cx="4657800" cy="40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sz="2000">
              <a:latin typeface="Arial"/>
              <a:ea typeface="Arial"/>
              <a:cs typeface="Arial"/>
              <a:sym typeface="Arial"/>
            </a:endParaRPr>
          </a:p>
          <a:p>
            <a:pPr indent="-330200" lvl="0" marL="457200" rtl="0" algn="l">
              <a:spcBef>
                <a:spcPts val="1600"/>
              </a:spcBef>
              <a:spcAft>
                <a:spcPts val="0"/>
              </a:spcAft>
              <a:buSzPts val="1600"/>
              <a:buFont typeface="Arial"/>
              <a:buChar char="●"/>
            </a:pPr>
            <a:r>
              <a:rPr lang="sk" sz="1600">
                <a:latin typeface="Arial"/>
                <a:ea typeface="Arial"/>
                <a:cs typeface="Arial"/>
                <a:sym typeface="Arial"/>
              </a:rPr>
              <a:t>tep, frekvencia dýchania, vodivosť kože a krvný tlak</a:t>
            </a:r>
            <a:endParaRPr sz="1600">
              <a:latin typeface="Arial"/>
              <a:ea typeface="Arial"/>
              <a:cs typeface="Arial"/>
              <a:sym typeface="Arial"/>
            </a:endParaRPr>
          </a:p>
          <a:p>
            <a:pPr indent="-330200" lvl="0" marL="457200" rtl="0" algn="l">
              <a:spcBef>
                <a:spcPts val="0"/>
              </a:spcBef>
              <a:spcAft>
                <a:spcPts val="0"/>
              </a:spcAft>
              <a:buSzPts val="1600"/>
              <a:buFont typeface="Arial"/>
              <a:buChar char="●"/>
            </a:pPr>
            <a:r>
              <a:rPr lang="sk" sz="1600">
                <a:latin typeface="Arial"/>
                <a:ea typeface="Arial"/>
                <a:cs typeface="Arial"/>
                <a:sym typeface="Arial"/>
              </a:rPr>
              <a:t>vplyv subjektivity - vlastný systém skórovania odpovedí</a:t>
            </a:r>
            <a:br>
              <a:rPr lang="sk" sz="1600">
                <a:latin typeface="Arial"/>
                <a:ea typeface="Arial"/>
                <a:cs typeface="Arial"/>
                <a:sym typeface="Arial"/>
              </a:rPr>
            </a:br>
            <a:endParaRPr sz="1600">
              <a:latin typeface="Arial"/>
              <a:ea typeface="Arial"/>
              <a:cs typeface="Arial"/>
              <a:sym typeface="Arial"/>
            </a:endParaRPr>
          </a:p>
          <a:p>
            <a:pPr indent="-330200" lvl="0" marL="457200" rtl="0" algn="l">
              <a:spcBef>
                <a:spcPts val="0"/>
              </a:spcBef>
              <a:spcAft>
                <a:spcPts val="0"/>
              </a:spcAft>
              <a:buSzPts val="1600"/>
              <a:buFont typeface="Arial"/>
              <a:buChar char="●"/>
            </a:pPr>
            <a:r>
              <a:rPr lang="sk" sz="1600">
                <a:latin typeface="Arial"/>
                <a:ea typeface="Arial"/>
                <a:cs typeface="Arial"/>
                <a:sym typeface="Arial"/>
              </a:rPr>
              <a:t>APA: “Most psychologists agree that there is little evidence that polygraph tests can accurately detect lies.”</a:t>
            </a:r>
            <a:br>
              <a:rPr lang="sk" sz="1600">
                <a:latin typeface="Arial"/>
                <a:ea typeface="Arial"/>
                <a:cs typeface="Arial"/>
                <a:sym typeface="Arial"/>
              </a:rPr>
            </a:br>
            <a:endParaRPr>
              <a:latin typeface="Arial"/>
              <a:ea typeface="Arial"/>
              <a:cs typeface="Arial"/>
              <a:sym typeface="Arial"/>
            </a:endParaRPr>
          </a:p>
          <a:p>
            <a:pPr indent="-330200" lvl="0" marL="457200" rtl="0" algn="l">
              <a:spcBef>
                <a:spcPts val="0"/>
              </a:spcBef>
              <a:spcAft>
                <a:spcPts val="0"/>
              </a:spcAft>
              <a:buSzPts val="1600"/>
              <a:buFont typeface="Arial"/>
              <a:buChar char="●"/>
            </a:pPr>
            <a:r>
              <a:rPr lang="sk" sz="1600" u="sng">
                <a:solidFill>
                  <a:schemeClr val="hlink"/>
                </a:solidFill>
                <a:latin typeface="Arial"/>
                <a:ea typeface="Arial"/>
                <a:cs typeface="Arial"/>
                <a:sym typeface="Arial"/>
                <a:hlinkClick r:id="rId3"/>
              </a:rPr>
              <a:t>Článok na stránkach APA</a:t>
            </a:r>
            <a:endParaRPr sz="1600">
              <a:latin typeface="Arial"/>
              <a:ea typeface="Arial"/>
              <a:cs typeface="Arial"/>
              <a:sym typeface="Arial"/>
            </a:endParaRPr>
          </a:p>
        </p:txBody>
      </p:sp>
      <p:pic>
        <p:nvPicPr>
          <p:cNvPr id="209" name="Google Shape;209;p36"/>
          <p:cNvPicPr preferRelativeResize="0"/>
          <p:nvPr/>
        </p:nvPicPr>
        <p:blipFill>
          <a:blip r:embed="rId4">
            <a:alphaModFix/>
          </a:blip>
          <a:stretch>
            <a:fillRect/>
          </a:stretch>
        </p:blipFill>
        <p:spPr>
          <a:xfrm>
            <a:off x="5506900" y="730400"/>
            <a:ext cx="3442775" cy="4315200"/>
          </a:xfrm>
          <a:prstGeom prst="rect">
            <a:avLst/>
          </a:prstGeom>
          <a:noFill/>
          <a:ln>
            <a:noFill/>
          </a:ln>
        </p:spPr>
      </p:pic>
      <p:sp>
        <p:nvSpPr>
          <p:cNvPr id="210" name="Google Shape;210;p36"/>
          <p:cNvSpPr txBox="1"/>
          <p:nvPr/>
        </p:nvSpPr>
        <p:spPr>
          <a:xfrm>
            <a:off x="373950" y="265550"/>
            <a:ext cx="4042800" cy="68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sk" sz="3000">
                <a:solidFill>
                  <a:schemeClr val="dk1"/>
                </a:solidFill>
                <a:latin typeface="Oswald"/>
                <a:ea typeface="Oswald"/>
                <a:cs typeface="Oswald"/>
                <a:sym typeface="Oswald"/>
              </a:rPr>
              <a:t>Polygraf (detektor lži)</a:t>
            </a:r>
            <a:endParaRPr sz="3000">
              <a:solidFill>
                <a:schemeClr val="dk1"/>
              </a:solidFill>
              <a:latin typeface="Oswald"/>
              <a:ea typeface="Oswald"/>
              <a:cs typeface="Oswald"/>
              <a:sym typeface="Oswa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a:t>Full body motion</a:t>
            </a:r>
            <a:endParaRPr/>
          </a:p>
        </p:txBody>
      </p:sp>
      <p:sp>
        <p:nvSpPr>
          <p:cNvPr id="216" name="Google Shape;216;p37"/>
          <p:cNvSpPr txBox="1"/>
          <p:nvPr>
            <p:ph idx="1" type="body"/>
          </p:nvPr>
        </p:nvSpPr>
        <p:spPr>
          <a:xfrm>
            <a:off x="311700" y="1844950"/>
            <a:ext cx="5508900" cy="2893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sk"/>
              <a:t>novší systém na odhaľovanie lži</a:t>
            </a:r>
            <a:endParaRPr/>
          </a:p>
          <a:p>
            <a:pPr indent="-342900" lvl="0" marL="457200" rtl="0" algn="l">
              <a:spcBef>
                <a:spcPts val="0"/>
              </a:spcBef>
              <a:spcAft>
                <a:spcPts val="0"/>
              </a:spcAft>
              <a:buSzPts val="1800"/>
              <a:buChar char="●"/>
            </a:pPr>
            <a:r>
              <a:rPr lang="sk"/>
              <a:t>efektívnejší ako polygraf</a:t>
            </a:r>
            <a:endParaRPr/>
          </a:p>
          <a:p>
            <a:pPr indent="-342900" lvl="0" marL="457200" rtl="0" algn="l">
              <a:spcBef>
                <a:spcPts val="0"/>
              </a:spcBef>
              <a:spcAft>
                <a:spcPts val="0"/>
              </a:spcAft>
              <a:buSzPts val="1800"/>
              <a:buChar char="●"/>
            </a:pPr>
            <a:r>
              <a:rPr lang="sk"/>
              <a:t>funguje na princípe 17 senzorov, ktoré zachytávajú pohyb v 3D s frekvenciou 120 meraní za sekundu</a:t>
            </a:r>
            <a:endParaRPr/>
          </a:p>
          <a:p>
            <a:pPr indent="-342900" lvl="0" marL="457200" rtl="0" algn="l">
              <a:spcBef>
                <a:spcPts val="0"/>
              </a:spcBef>
              <a:spcAft>
                <a:spcPts val="0"/>
              </a:spcAft>
              <a:buSzPts val="1800"/>
              <a:buChar char="●"/>
            </a:pPr>
            <a:r>
              <a:rPr lang="sk" u="sng">
                <a:solidFill>
                  <a:schemeClr val="hlink"/>
                </a:solidFill>
                <a:hlinkClick r:id="rId3"/>
              </a:rPr>
              <a:t>výskumná štúdia</a:t>
            </a:r>
            <a:r>
              <a:rPr lang="sk"/>
              <a:t> popisujúca technológiu</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sz="1400"/>
          </a:p>
        </p:txBody>
      </p:sp>
      <p:pic>
        <p:nvPicPr>
          <p:cNvPr id="217" name="Google Shape;217;p37"/>
          <p:cNvPicPr preferRelativeResize="0"/>
          <p:nvPr/>
        </p:nvPicPr>
        <p:blipFill rotWithShape="1">
          <a:blip r:embed="rId4">
            <a:alphaModFix/>
          </a:blip>
          <a:srcRect b="-2480" l="0" r="0" t="2480"/>
          <a:stretch/>
        </p:blipFill>
        <p:spPr>
          <a:xfrm>
            <a:off x="6268690" y="127700"/>
            <a:ext cx="2780268" cy="514349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8"/>
          <p:cNvSpPr txBox="1"/>
          <p:nvPr>
            <p:ph idx="1" type="body"/>
          </p:nvPr>
        </p:nvSpPr>
        <p:spPr>
          <a:xfrm>
            <a:off x="83700" y="357575"/>
            <a:ext cx="2624700" cy="352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sk"/>
              <a:t>Jeff Hancock</a:t>
            </a:r>
            <a:endParaRPr b="1"/>
          </a:p>
          <a:p>
            <a:pPr indent="-342900" lvl="0" marL="457200" rtl="0" algn="l">
              <a:spcBef>
                <a:spcPts val="1600"/>
              </a:spcBef>
              <a:spcAft>
                <a:spcPts val="0"/>
              </a:spcAft>
              <a:buSzPts val="1800"/>
              <a:buChar char="●"/>
            </a:pPr>
            <a:r>
              <a:rPr lang="sk"/>
              <a:t>lingvistický pohľad</a:t>
            </a:r>
            <a:endParaRPr/>
          </a:p>
          <a:p>
            <a:pPr indent="-342900" lvl="0" marL="457200" rtl="0" algn="l">
              <a:spcBef>
                <a:spcPts val="0"/>
              </a:spcBef>
              <a:spcAft>
                <a:spcPts val="0"/>
              </a:spcAft>
              <a:buSzPts val="1800"/>
              <a:buChar char="●"/>
            </a:pPr>
            <a:r>
              <a:rPr lang="sk" u="sng">
                <a:solidFill>
                  <a:schemeClr val="hlink"/>
                </a:solidFill>
                <a:hlinkClick r:id="rId3"/>
              </a:rPr>
              <a:t>článok</a:t>
            </a:r>
            <a:r>
              <a:rPr lang="sk"/>
              <a:t> o algoritme na zachytávanie falošných reviews</a:t>
            </a:r>
            <a:endParaRPr/>
          </a:p>
          <a:p>
            <a:pPr indent="-342900" lvl="0" marL="457200" rtl="0" algn="l">
              <a:spcBef>
                <a:spcPts val="0"/>
              </a:spcBef>
              <a:spcAft>
                <a:spcPts val="0"/>
              </a:spcAft>
              <a:buSzPts val="1800"/>
              <a:buChar char="●"/>
            </a:pPr>
            <a:r>
              <a:rPr lang="sk" u="sng">
                <a:solidFill>
                  <a:schemeClr val="hlink"/>
                </a:solidFill>
                <a:hlinkClick r:id="rId4"/>
              </a:rPr>
              <a:t>6 príkladov</a:t>
            </a:r>
            <a:endParaRPr/>
          </a:p>
        </p:txBody>
      </p:sp>
      <p:pic>
        <p:nvPicPr>
          <p:cNvPr descr="Who hasn't sent a text message saying &quot;I'm on my way&quot; when it wasn't true or fudged the truth a touch in their online dating profile? But Jeff Hancock doesn't believe that the anonymity of the internet encourages dishonesty. In fact, he says the searchability and permanence of information online may even keep us honest.&#10;&#10;Talk by Jeff Hancock." id="223" name="Google Shape;223;p38" title="The future of lying - Jeff Hancock">
            <a:hlinkClick r:id="rId5"/>
          </p:cNvPr>
          <p:cNvPicPr preferRelativeResize="0"/>
          <p:nvPr/>
        </p:nvPicPr>
        <p:blipFill>
          <a:blip r:embed="rId6">
            <a:alphaModFix/>
          </a:blip>
          <a:stretch>
            <a:fillRect/>
          </a:stretch>
        </p:blipFill>
        <p:spPr>
          <a:xfrm>
            <a:off x="2708400" y="273700"/>
            <a:ext cx="6362600" cy="47719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9"/>
          <p:cNvSpPr txBox="1"/>
          <p:nvPr>
            <p:ph idx="1" type="body"/>
          </p:nvPr>
        </p:nvSpPr>
        <p:spPr>
          <a:xfrm>
            <a:off x="139775" y="724550"/>
            <a:ext cx="2348100" cy="4486500"/>
          </a:xfrm>
          <a:prstGeom prst="rect">
            <a:avLst/>
          </a:prstGeom>
        </p:spPr>
        <p:txBody>
          <a:bodyPr anchorCtr="0" anchor="t" bIns="91425" lIns="91425" spcFirstLastPara="1" rIns="91425" wrap="square" tIns="91425">
            <a:noAutofit/>
          </a:bodyPr>
          <a:lstStyle/>
          <a:p>
            <a:pPr indent="0" lvl="0" marL="0" rtl="0" algn="just">
              <a:spcBef>
                <a:spcPts val="0"/>
              </a:spcBef>
              <a:spcAft>
                <a:spcPts val="1600"/>
              </a:spcAft>
              <a:buNone/>
            </a:pPr>
            <a:r>
              <a:rPr b="1" lang="sk"/>
              <a:t>Pamela Meyer</a:t>
            </a:r>
            <a:r>
              <a:rPr lang="sk"/>
              <a:t> - Ted talk</a:t>
            </a:r>
            <a:endParaRPr/>
          </a:p>
        </p:txBody>
      </p:sp>
      <p:pic>
        <p:nvPicPr>
          <p:cNvPr descr="On any given day we're lied to from 10 to 200 times, and the clues to detect those lie can be subtle and counter-intuitive. Pamela Meyer, author of Liespotting, shows the manners and &quot;hotspots&quot; used by those trained to recognize deception -- and she argues honesty is a value worth preserving.&#10;&#10;Check out more TED Talks: http://www.ted.com&#10;&#10;The TED Talks channel features the best talks and performances from the TED Conference, where the world's leading thinkers and doers give the talk of their lives in 18 minutes (or less). Look for talks on Technology, Entertainment and Design -- plus science, business, global issues, the arts and more.&#10;&#10;Follow TED on Twitter: http://www.twitter.com/TEDTalks&#10;Like TED on Facebook: https://www.facebook.com/TED&#10;&#10;Subscribe to our channel: https://www.youtube.com/TED" id="229" name="Google Shape;229;p39" title="How to spot a liar | Pamela Meyer">
            <a:hlinkClick r:id="rId3"/>
          </p:cNvPr>
          <p:cNvPicPr preferRelativeResize="0"/>
          <p:nvPr/>
        </p:nvPicPr>
        <p:blipFill>
          <a:blip r:embed="rId4">
            <a:alphaModFix/>
          </a:blip>
          <a:stretch>
            <a:fillRect/>
          </a:stretch>
        </p:blipFill>
        <p:spPr>
          <a:xfrm>
            <a:off x="2563975" y="309813"/>
            <a:ext cx="6367250" cy="47754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4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a:t>Populárne náučná literatúra</a:t>
            </a:r>
            <a:endParaRPr/>
          </a:p>
        </p:txBody>
      </p:sp>
      <p:sp>
        <p:nvSpPr>
          <p:cNvPr id="235" name="Google Shape;235;p4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a:t>Houston, P. (2013). Spy the Lie: Former CIA Officers Teach You How to Detect Deception.</a:t>
            </a:r>
            <a:endParaRPr/>
          </a:p>
          <a:p>
            <a:pPr indent="0" lvl="0" marL="0" rtl="0" algn="l">
              <a:spcBef>
                <a:spcPts val="1600"/>
              </a:spcBef>
              <a:spcAft>
                <a:spcPts val="0"/>
              </a:spcAft>
              <a:buNone/>
            </a:pPr>
            <a:r>
              <a:rPr lang="sk"/>
              <a:t>Stephens-Davidowitz, S. (2017). Everybody Lies: Big Data, New Data, and What the Internet Can Tell Us About Who We Really Are.</a:t>
            </a:r>
            <a:endParaRPr/>
          </a:p>
          <a:p>
            <a:pPr indent="0" lvl="0" marL="0" rtl="0" algn="l">
              <a:spcBef>
                <a:spcPts val="1600"/>
              </a:spcBef>
              <a:spcAft>
                <a:spcPts val="160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4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a:t>Zdroje obrázkov</a:t>
            </a:r>
            <a:endParaRPr/>
          </a:p>
        </p:txBody>
      </p:sp>
      <p:sp>
        <p:nvSpPr>
          <p:cNvPr id="241" name="Google Shape;241;p41"/>
          <p:cNvSpPr txBox="1"/>
          <p:nvPr>
            <p:ph idx="1" type="body"/>
          </p:nvPr>
        </p:nvSpPr>
        <p:spPr>
          <a:xfrm>
            <a:off x="311700" y="101772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sk" sz="800" u="sng">
                <a:solidFill>
                  <a:schemeClr val="hlink"/>
                </a:solidFill>
                <a:hlinkClick r:id="rId3"/>
              </a:rPr>
              <a:t>https://www.verywellmind.com/thmb/c8m19DRbGdvxRfh7e0Vc5ifkd0I=/1500x1000/filters:no_upscale():max_bytes(150000):strip_icc()/illo_BodyLanguage-Posture-5984a3b99abed500102bc434.png</a:t>
            </a:r>
            <a:br>
              <a:rPr lang="sk" sz="800"/>
            </a:br>
            <a:r>
              <a:rPr lang="sk" sz="800" u="sng">
                <a:solidFill>
                  <a:schemeClr val="hlink"/>
                </a:solidFill>
                <a:latin typeface="Arial"/>
                <a:ea typeface="Arial"/>
                <a:cs typeface="Arial"/>
                <a:sym typeface="Arial"/>
                <a:hlinkClick r:id="rId4"/>
              </a:rPr>
              <a:t>https://www.databazeknih.cz/img/books/32_/323693/big_lidske-tvare-a-jejich-tajemstvi-nro-323693.jpg</a:t>
            </a:r>
            <a:br>
              <a:rPr lang="sk" sz="800"/>
            </a:br>
            <a:r>
              <a:rPr lang="sk" sz="800" u="sng">
                <a:solidFill>
                  <a:schemeClr val="hlink"/>
                </a:solidFill>
                <a:latin typeface="Arial"/>
                <a:ea typeface="Arial"/>
                <a:cs typeface="Arial"/>
                <a:sym typeface="Arial"/>
                <a:hlinkClick r:id="rId5"/>
              </a:rPr>
              <a:t>https://i1.wp.com/www.trendmut.com/wp-content/uploads/2018/02/body-language.jpg?fit=1024%2C405&amp;ssl=1&amp;resize=1280%2C720</a:t>
            </a:r>
            <a:br>
              <a:rPr lang="sk" sz="800"/>
            </a:br>
            <a:r>
              <a:rPr lang="sk" sz="800" u="sng">
                <a:solidFill>
                  <a:schemeClr val="hlink"/>
                </a:solidFill>
                <a:latin typeface="Arial"/>
                <a:ea typeface="Arial"/>
                <a:cs typeface="Arial"/>
                <a:sym typeface="Arial"/>
                <a:hlinkClick r:id="rId6"/>
              </a:rPr>
              <a:t>https://storage.googleapis.com/ltkcms.appspot.com/fs/yd/images/cover/body-language.base?v=1586979773</a:t>
            </a:r>
            <a:br>
              <a:rPr lang="sk" sz="800"/>
            </a:br>
            <a:r>
              <a:rPr lang="sk" sz="800" u="sng">
                <a:solidFill>
                  <a:schemeClr val="hlink"/>
                </a:solidFill>
                <a:latin typeface="Arial"/>
                <a:ea typeface="Arial"/>
                <a:cs typeface="Arial"/>
                <a:sym typeface="Arial"/>
                <a:hlinkClick r:id="rId7"/>
              </a:rPr>
              <a:t>https://i.dlpng.com/static/png/426374_preview.png</a:t>
            </a:r>
            <a:br>
              <a:rPr lang="sk" sz="800"/>
            </a:br>
            <a:r>
              <a:rPr lang="sk" sz="800" u="sng">
                <a:solidFill>
                  <a:schemeClr val="hlink"/>
                </a:solidFill>
                <a:latin typeface="Arial"/>
                <a:ea typeface="Arial"/>
                <a:cs typeface="Arial"/>
                <a:sym typeface="Arial"/>
                <a:hlinkClick r:id="rId8"/>
              </a:rPr>
              <a:t>https://news.blr.com/app/uploads/sites/3/2017/11/telling-lies-2.jpg</a:t>
            </a:r>
            <a:br>
              <a:rPr lang="sk" sz="800"/>
            </a:br>
            <a:r>
              <a:rPr lang="sk" sz="800" u="sng">
                <a:solidFill>
                  <a:schemeClr val="hlink"/>
                </a:solidFill>
                <a:latin typeface="Arial"/>
                <a:ea typeface="Arial"/>
                <a:cs typeface="Arial"/>
                <a:sym typeface="Arial"/>
                <a:hlinkClick r:id="rId9"/>
              </a:rPr>
              <a:t>https://www.verywellmind.com/thmb/GaRa8RC4KktAt1QXiouuXKouJfU=/1500x1000/filters:no_upscale():max_bytes(150000):strip_icc()/how-to-tell-if-someone-is-lying-2795917-c9075a9623f049d6b1d5e82317b23501.png</a:t>
            </a:r>
            <a:br>
              <a:rPr lang="sk" sz="800"/>
            </a:br>
            <a:r>
              <a:rPr lang="sk" sz="800" u="sng">
                <a:solidFill>
                  <a:schemeClr val="hlink"/>
                </a:solidFill>
                <a:latin typeface="Arial"/>
                <a:ea typeface="Arial"/>
                <a:cs typeface="Arial"/>
                <a:sym typeface="Arial"/>
                <a:hlinkClick r:id="rId10"/>
              </a:rPr>
              <a:t>https://upload.wikimedia.org/wikipedia/commons/8/8e/Leonarde_Keeler_1937.jpg</a:t>
            </a:r>
            <a:br>
              <a:rPr lang="sk" sz="800"/>
            </a:br>
            <a:r>
              <a:rPr lang="sk" sz="800" u="sng">
                <a:solidFill>
                  <a:schemeClr val="hlink"/>
                </a:solidFill>
                <a:latin typeface="Arial"/>
                <a:ea typeface="Arial"/>
                <a:cs typeface="Arial"/>
                <a:sym typeface="Arial"/>
                <a:hlinkClick r:id="rId11"/>
              </a:rPr>
              <a:t>https://www.cl.cam.ac.uk/~rja14/Papers/HICSS-to-freeze-or-not-to-freeze.pdf</a:t>
            </a:r>
            <a:br>
              <a:rPr lang="sk" sz="800"/>
            </a:br>
            <a:r>
              <a:rPr lang="sk" sz="800" u="sng">
                <a:solidFill>
                  <a:schemeClr val="hlink"/>
                </a:solidFill>
                <a:latin typeface="Arial"/>
                <a:ea typeface="Arial"/>
                <a:cs typeface="Arial"/>
                <a:sym typeface="Arial"/>
                <a:hlinkClick r:id="rId12"/>
              </a:rPr>
              <a:t>https://i.dlpng.com/static/png/45342_preview.png</a:t>
            </a:r>
            <a:br>
              <a:rPr lang="sk" sz="800"/>
            </a:br>
            <a:r>
              <a:rPr lang="sk" sz="800" u="sng">
                <a:solidFill>
                  <a:schemeClr val="hlink"/>
                </a:solidFill>
                <a:hlinkClick r:id="rId13"/>
              </a:rPr>
              <a:t>https://lh3.googleusercontent.com/proxy/5G6F1wP9FOjIDSX5UPGGLMEk57r5PkzPkgX7bIkXOCvUGD9KN6clh9I-YaMMDQ_YptqwIG5Bfen-keQ8uaXUDIr61SGanwjgtMzY1ASAELJNoQJ5am6u_wwA8e87R6KNmiHM6xzdbW2HnQzygvkHiQ</a:t>
            </a:r>
            <a:br>
              <a:rPr lang="sk" sz="800"/>
            </a:br>
            <a:r>
              <a:rPr lang="sk" sz="800" u="sng">
                <a:solidFill>
                  <a:schemeClr val="hlink"/>
                </a:solidFill>
                <a:hlinkClick r:id="rId14"/>
              </a:rPr>
              <a:t>https://www.ekmaninternational.com/wp-content/uploads/lie-to-me.jpg</a:t>
            </a:r>
            <a:br>
              <a:rPr lang="sk" sz="800"/>
            </a:br>
            <a:r>
              <a:rPr lang="sk" sz="800" u="sng">
                <a:solidFill>
                  <a:schemeClr val="hlink"/>
                </a:solidFill>
                <a:hlinkClick r:id="rId15"/>
              </a:rPr>
              <a:t>https://www.porchdrinking.com/wp-content/uploads/2017/11/3jqRCaO.png</a:t>
            </a:r>
            <a:br>
              <a:rPr lang="sk" sz="800"/>
            </a:br>
            <a:r>
              <a:rPr lang="sk" sz="800" u="sng">
                <a:solidFill>
                  <a:schemeClr val="hlink"/>
                </a:solidFill>
                <a:hlinkClick r:id="rId16"/>
              </a:rPr>
              <a:t>https://letstalk.voiceprint.global/wp-content/uploads/2014/09/iStock_85243297_LARGE.jpg</a:t>
            </a:r>
            <a:br>
              <a:rPr lang="sk" sz="800"/>
            </a:br>
            <a:r>
              <a:rPr lang="sk" sz="800" u="sng">
                <a:solidFill>
                  <a:schemeClr val="hlink"/>
                </a:solidFill>
                <a:hlinkClick r:id="rId17"/>
              </a:rPr>
              <a:t>https://wp.en.aleteia.org/wp-content/uploads/sites/2/2020/07/WEB3-COUPLE-ARGUE-FIGHT-RELATION-Shutterstock_1667160103.jpg</a:t>
            </a:r>
            <a:br>
              <a:rPr lang="sk" sz="800"/>
            </a:br>
            <a:r>
              <a:rPr lang="sk" sz="800" u="sng">
                <a:solidFill>
                  <a:schemeClr val="hlink"/>
                </a:solidFill>
                <a:hlinkClick r:id="rId18"/>
              </a:rPr>
              <a:t>https://ichef.bbci.co.uk/news/976/cpsprodpb/D4B4/production/_108325445_gettyimages-115886141.jpg</a:t>
            </a:r>
            <a:br>
              <a:rPr lang="sk" sz="800"/>
            </a:br>
            <a:r>
              <a:rPr lang="sk" sz="800" u="sng">
                <a:solidFill>
                  <a:schemeClr val="hlink"/>
                </a:solidFill>
                <a:hlinkClick r:id="rId19"/>
              </a:rPr>
              <a:t>https://20fd661yccar325znz1e9bdl-wpengine.netdna-ssl.com/wp-content/uploads/2021/02/neo-chair-adjustable-rolling-swivel-office-chair.jpg</a:t>
            </a:r>
            <a:br>
              <a:rPr lang="sk" sz="800"/>
            </a:br>
            <a:r>
              <a:rPr lang="sk" sz="800" u="sng">
                <a:solidFill>
                  <a:schemeClr val="hlink"/>
                </a:solidFill>
                <a:hlinkClick r:id="rId20"/>
              </a:rPr>
              <a:t>https://www.marbellafamilyfun.com/images/marbella_questions_and_answers.jpeg</a:t>
            </a:r>
            <a:br>
              <a:rPr lang="sk" sz="800"/>
            </a:br>
            <a:br>
              <a:rPr lang="sk" sz="800"/>
            </a:br>
            <a:br>
              <a:rPr lang="sk" sz="800"/>
            </a:br>
            <a:endParaRPr sz="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pic>
        <p:nvPicPr>
          <p:cNvPr id="72" name="Google Shape;72;p15"/>
          <p:cNvPicPr preferRelativeResize="0"/>
          <p:nvPr/>
        </p:nvPicPr>
        <p:blipFill>
          <a:blip r:embed="rId3">
            <a:alphaModFix/>
          </a:blip>
          <a:stretch>
            <a:fillRect/>
          </a:stretch>
        </p:blipFill>
        <p:spPr>
          <a:xfrm>
            <a:off x="1" y="1048125"/>
            <a:ext cx="4572001" cy="3047257"/>
          </a:xfrm>
          <a:prstGeom prst="rect">
            <a:avLst/>
          </a:prstGeom>
          <a:noFill/>
          <a:ln>
            <a:noFill/>
          </a:ln>
        </p:spPr>
      </p:pic>
      <p:pic>
        <p:nvPicPr>
          <p:cNvPr id="73" name="Google Shape;73;p15"/>
          <p:cNvPicPr preferRelativeResize="0"/>
          <p:nvPr/>
        </p:nvPicPr>
        <p:blipFill>
          <a:blip r:embed="rId4">
            <a:alphaModFix/>
          </a:blip>
          <a:stretch>
            <a:fillRect/>
          </a:stretch>
        </p:blipFill>
        <p:spPr>
          <a:xfrm>
            <a:off x="4431742" y="1061950"/>
            <a:ext cx="4712258" cy="30472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txBox="1"/>
          <p:nvPr>
            <p:ph type="title"/>
          </p:nvPr>
        </p:nvSpPr>
        <p:spPr>
          <a:xfrm>
            <a:off x="656925" y="445025"/>
            <a:ext cx="8175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u="sng">
                <a:solidFill>
                  <a:schemeClr val="hlink"/>
                </a:solidFill>
                <a:hlinkClick r:id="rId3"/>
              </a:rPr>
              <a:t>Bodytalk - řeč těla </a:t>
            </a:r>
            <a:br>
              <a:rPr lang="sk" u="sng">
                <a:solidFill>
                  <a:schemeClr val="hlink"/>
                </a:solidFill>
                <a:hlinkClick r:id="rId4"/>
              </a:rPr>
            </a:br>
            <a:r>
              <a:rPr lang="sk" u="sng">
                <a:solidFill>
                  <a:schemeClr val="hlink"/>
                </a:solidFill>
                <a:hlinkClick r:id="rId5"/>
              </a:rPr>
              <a:t>(Desmond Morris, 2004)</a:t>
            </a:r>
            <a:endParaRPr/>
          </a:p>
        </p:txBody>
      </p:sp>
      <p:sp>
        <p:nvSpPr>
          <p:cNvPr id="79" name="Google Shape;79;p16"/>
          <p:cNvSpPr txBox="1"/>
          <p:nvPr>
            <p:ph idx="1" type="body"/>
          </p:nvPr>
        </p:nvSpPr>
        <p:spPr>
          <a:xfrm>
            <a:off x="656925" y="1523300"/>
            <a:ext cx="33234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sk"/>
              <a:t>654 hesiel</a:t>
            </a:r>
            <a:br>
              <a:rPr lang="sk"/>
            </a:br>
            <a:r>
              <a:rPr lang="sk"/>
              <a:t>Anglickú verziu nájdete v študijných materiáloch</a:t>
            </a:r>
            <a:endParaRPr/>
          </a:p>
        </p:txBody>
      </p:sp>
      <p:pic>
        <p:nvPicPr>
          <p:cNvPr id="80" name="Google Shape;80;p16"/>
          <p:cNvPicPr preferRelativeResize="0"/>
          <p:nvPr/>
        </p:nvPicPr>
        <p:blipFill>
          <a:blip r:embed="rId6">
            <a:alphaModFix/>
          </a:blip>
          <a:stretch>
            <a:fillRect/>
          </a:stretch>
        </p:blipFill>
        <p:spPr>
          <a:xfrm>
            <a:off x="5464950" y="80975"/>
            <a:ext cx="3251400" cy="49815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pic>
        <p:nvPicPr>
          <p:cNvPr id="85" name="Google Shape;85;p17"/>
          <p:cNvPicPr preferRelativeResize="0"/>
          <p:nvPr/>
        </p:nvPicPr>
        <p:blipFill rotWithShape="1">
          <a:blip r:embed="rId3">
            <a:alphaModFix/>
          </a:blip>
          <a:srcRect b="19670" l="26013" r="27518" t="34690"/>
          <a:stretch/>
        </p:blipFill>
        <p:spPr>
          <a:xfrm>
            <a:off x="68600" y="83863"/>
            <a:ext cx="9006802" cy="49757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id="90" name="Google Shape;90;p18"/>
          <p:cNvPicPr preferRelativeResize="0"/>
          <p:nvPr/>
        </p:nvPicPr>
        <p:blipFill rotWithShape="1">
          <a:blip r:embed="rId3">
            <a:alphaModFix/>
          </a:blip>
          <a:srcRect b="26603" l="26498" r="27680" t="35266"/>
          <a:stretch/>
        </p:blipFill>
        <p:spPr>
          <a:xfrm>
            <a:off x="167686" y="726799"/>
            <a:ext cx="8808624" cy="41231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u="sng">
                <a:solidFill>
                  <a:schemeClr val="hlink"/>
                </a:solidFill>
                <a:hlinkClick r:id="rId3"/>
              </a:rPr>
              <a:t>Lidské tváře a jejich tajemství (Walter Schels,1998)</a:t>
            </a:r>
            <a:endParaRPr/>
          </a:p>
        </p:txBody>
      </p:sp>
      <p:sp>
        <p:nvSpPr>
          <p:cNvPr id="96" name="Google Shape;96;p19"/>
          <p:cNvSpPr txBox="1"/>
          <p:nvPr>
            <p:ph idx="1" type="body"/>
          </p:nvPr>
        </p:nvSpPr>
        <p:spPr>
          <a:xfrm>
            <a:off x="395550" y="1761100"/>
            <a:ext cx="5488800" cy="3282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sk" sz="2000"/>
              <a:t>“Odstávajíci uši jsou rysem nepříjemných, nepřizpůsobivých jedinců”</a:t>
            </a:r>
            <a:endParaRPr sz="2000"/>
          </a:p>
          <a:p>
            <a:pPr indent="0" lvl="0" marL="0" rtl="0" algn="ctr">
              <a:spcBef>
                <a:spcPts val="1600"/>
              </a:spcBef>
              <a:spcAft>
                <a:spcPts val="0"/>
              </a:spcAft>
              <a:buNone/>
            </a:pPr>
            <a:br>
              <a:rPr lang="sk" sz="2000"/>
            </a:br>
            <a:r>
              <a:rPr lang="sk" sz="2000"/>
              <a:t>“Větší nosní chřípí a dírky umožňují plný dech a ukazují na silný temperament”</a:t>
            </a:r>
            <a:endParaRPr sz="2000"/>
          </a:p>
          <a:p>
            <a:pPr indent="0" lvl="0" marL="0" rtl="0" algn="l">
              <a:spcBef>
                <a:spcPts val="1600"/>
              </a:spcBef>
              <a:spcAft>
                <a:spcPts val="0"/>
              </a:spcAft>
              <a:buNone/>
            </a:pPr>
            <a:r>
              <a:t/>
            </a:r>
            <a:endParaRPr sz="2000"/>
          </a:p>
          <a:p>
            <a:pPr indent="0" lvl="0" marL="0" rtl="0" algn="l">
              <a:spcBef>
                <a:spcPts val="1600"/>
              </a:spcBef>
              <a:spcAft>
                <a:spcPts val="1600"/>
              </a:spcAft>
              <a:buNone/>
            </a:pPr>
            <a:r>
              <a:t/>
            </a:r>
            <a:endParaRPr sz="2100"/>
          </a:p>
        </p:txBody>
      </p:sp>
      <p:pic>
        <p:nvPicPr>
          <p:cNvPr id="97" name="Google Shape;97;p19"/>
          <p:cNvPicPr preferRelativeResize="0"/>
          <p:nvPr/>
        </p:nvPicPr>
        <p:blipFill>
          <a:blip r:embed="rId4">
            <a:alphaModFix/>
          </a:blip>
          <a:stretch>
            <a:fillRect/>
          </a:stretch>
        </p:blipFill>
        <p:spPr>
          <a:xfrm>
            <a:off x="6011851" y="1761101"/>
            <a:ext cx="2820450" cy="27406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a:t>Body language</a:t>
            </a:r>
            <a:endParaRPr/>
          </a:p>
        </p:txBody>
      </p:sp>
      <p:sp>
        <p:nvSpPr>
          <p:cNvPr id="103" name="Google Shape;103;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sk" sz="2000"/>
              <a:t>výrazy tváre (emócie), držanie tela, pohyby rúk a nôh aj osobný priestor</a:t>
            </a:r>
            <a:endParaRPr sz="2000"/>
          </a:p>
          <a:p>
            <a:pPr indent="-355600" lvl="0" marL="457200" rtl="0" algn="l">
              <a:spcBef>
                <a:spcPts val="0"/>
              </a:spcBef>
              <a:spcAft>
                <a:spcPts val="0"/>
              </a:spcAft>
              <a:buSzPts val="2000"/>
              <a:buChar char="●"/>
            </a:pPr>
            <a:r>
              <a:rPr lang="sk" sz="2000"/>
              <a:t>výrazy tváre </a:t>
            </a:r>
            <a:endParaRPr sz="2000"/>
          </a:p>
          <a:p>
            <a:pPr indent="-330200" lvl="1" marL="914400" rtl="0" algn="l">
              <a:spcBef>
                <a:spcPts val="0"/>
              </a:spcBef>
              <a:spcAft>
                <a:spcPts val="0"/>
              </a:spcAft>
              <a:buSzPts val="1600"/>
              <a:buChar char="○"/>
            </a:pPr>
            <a:r>
              <a:rPr lang="sk" sz="1600"/>
              <a:t>univerzálne</a:t>
            </a:r>
            <a:endParaRPr sz="1600"/>
          </a:p>
          <a:p>
            <a:pPr indent="-330200" lvl="1" marL="914400" rtl="0" algn="l">
              <a:spcBef>
                <a:spcPts val="0"/>
              </a:spcBef>
              <a:spcAft>
                <a:spcPts val="0"/>
              </a:spcAft>
              <a:buSzPts val="1600"/>
              <a:buChar char="○"/>
            </a:pPr>
            <a:r>
              <a:rPr lang="sk" sz="1600"/>
              <a:t>kultúrne podmienené</a:t>
            </a:r>
            <a:endParaRPr sz="1600"/>
          </a:p>
          <a:p>
            <a:pPr indent="0" lvl="0" marL="0" rtl="0" algn="l">
              <a:spcBef>
                <a:spcPts val="1600"/>
              </a:spcBef>
              <a:spcAft>
                <a:spcPts val="1600"/>
              </a:spcAft>
              <a:buNone/>
            </a:pPr>
            <a:r>
              <a:t/>
            </a:r>
            <a:endParaRPr/>
          </a:p>
        </p:txBody>
      </p:sp>
      <p:pic>
        <p:nvPicPr>
          <p:cNvPr id="104" name="Google Shape;104;p20"/>
          <p:cNvPicPr preferRelativeResize="0"/>
          <p:nvPr/>
        </p:nvPicPr>
        <p:blipFill>
          <a:blip r:embed="rId3">
            <a:alphaModFix/>
          </a:blip>
          <a:stretch>
            <a:fillRect/>
          </a:stretch>
        </p:blipFill>
        <p:spPr>
          <a:xfrm>
            <a:off x="3488024" y="1886875"/>
            <a:ext cx="5451000" cy="30662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1000"/>
                                        <p:tgtEl>
                                          <p:spTgt spid="1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a:t>Body language</a:t>
            </a:r>
            <a:endParaRPr/>
          </a:p>
        </p:txBody>
      </p:sp>
      <p:sp>
        <p:nvSpPr>
          <p:cNvPr id="110" name="Google Shape;110;p21"/>
          <p:cNvSpPr txBox="1"/>
          <p:nvPr>
            <p:ph idx="1" type="body"/>
          </p:nvPr>
        </p:nvSpPr>
        <p:spPr>
          <a:xfrm>
            <a:off x="311700" y="1222350"/>
            <a:ext cx="8520600" cy="3683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sk"/>
              <a:t>schopnosť správne “čítať” neverbálne komunikáciu - emočná/sociálna inteligencia</a:t>
            </a:r>
            <a:endParaRPr/>
          </a:p>
          <a:p>
            <a:pPr indent="-342900" lvl="0" marL="457200" rtl="0" algn="l">
              <a:spcBef>
                <a:spcPts val="0"/>
              </a:spcBef>
              <a:spcAft>
                <a:spcPts val="0"/>
              </a:spcAft>
              <a:buSzPts val="1800"/>
              <a:buChar char="●"/>
            </a:pPr>
            <a:r>
              <a:rPr lang="sk"/>
              <a:t>neuvedomovaná úroveň neverbálnej komunikácie</a:t>
            </a:r>
            <a:endParaRPr/>
          </a:p>
          <a:p>
            <a:pPr indent="-342900" lvl="0" marL="457200" rtl="0" algn="l">
              <a:spcBef>
                <a:spcPts val="0"/>
              </a:spcBef>
              <a:spcAft>
                <a:spcPts val="0"/>
              </a:spcAft>
              <a:buSzPts val="1800"/>
              <a:buChar char="●"/>
            </a:pPr>
            <a:r>
              <a:rPr lang="sk"/>
              <a:t>micro-expressions</a:t>
            </a:r>
            <a:endParaRPr/>
          </a:p>
          <a:p>
            <a:pPr indent="-342900" lvl="0" marL="457200" rtl="0" algn="l">
              <a:spcBef>
                <a:spcPts val="0"/>
              </a:spcBef>
              <a:spcAft>
                <a:spcPts val="0"/>
              </a:spcAft>
              <a:buSzPts val="1800"/>
              <a:buChar char="●"/>
            </a:pPr>
            <a:r>
              <a:rPr lang="sk" u="sng">
                <a:solidFill>
                  <a:schemeClr val="hlink"/>
                </a:solidFill>
                <a:hlinkClick r:id="rId3"/>
              </a:rPr>
              <a:t>ako dobre analyzujete mikro-výrazy?</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342900" lvl="0" marL="457200" rtl="0" algn="l">
              <a:spcBef>
                <a:spcPts val="1600"/>
              </a:spcBef>
              <a:spcAft>
                <a:spcPts val="0"/>
              </a:spcAft>
              <a:buSzPts val="1800"/>
              <a:buChar char="●"/>
            </a:pPr>
            <a:r>
              <a:rPr lang="sk"/>
              <a:t> </a:t>
            </a:r>
            <a:r>
              <a:rPr lang="sk" u="sng">
                <a:solidFill>
                  <a:schemeClr val="hlink"/>
                </a:solidFill>
                <a:hlinkClick r:id="rId4"/>
              </a:rPr>
              <a:t>97 zaujímavých faktov o body language</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