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300" r:id="rId4"/>
    <p:sldId id="299" r:id="rId5"/>
    <p:sldId id="301" r:id="rId6"/>
    <p:sldId id="302" r:id="rId7"/>
    <p:sldId id="303" r:id="rId8"/>
    <p:sldId id="304" r:id="rId9"/>
    <p:sldId id="290" r:id="rId10"/>
    <p:sldId id="297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C75A"/>
    <a:srgbClr val="A25021"/>
    <a:srgbClr val="703718"/>
    <a:srgbClr val="CC6600"/>
    <a:srgbClr val="C8A98E"/>
    <a:srgbClr val="120F0C"/>
    <a:srgbClr val="EDEDED"/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109" d="100"/>
          <a:sy n="109" d="100"/>
        </p:scale>
        <p:origin x="180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290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3283" y="1509573"/>
            <a:ext cx="7518400" cy="3808104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C00000"/>
                </a:solidFill>
              </a:rPr>
              <a:t>Metodika X.</a:t>
            </a:r>
            <a:br>
              <a:rPr lang="cs-CZ" altLang="cs-CZ" sz="3600" dirty="0" smtClean="0">
                <a:solidFill>
                  <a:srgbClr val="C00000"/>
                </a:solidFill>
              </a:rPr>
            </a:b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>Vědecké psaní II.</a:t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000" dirty="0" smtClean="0">
                <a:solidFill>
                  <a:srgbClr val="002060"/>
                </a:solidFill>
              </a:rPr>
              <a:t>- </a:t>
            </a:r>
            <a:r>
              <a:rPr lang="cs-CZ" altLang="cs-CZ" sz="1800" dirty="0" smtClean="0">
                <a:solidFill>
                  <a:srgbClr val="002060"/>
                </a:solidFill>
              </a:rPr>
              <a:t>pro pokročilé</a:t>
            </a: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jak vzniká </a:t>
            </a:r>
            <a:br>
              <a:rPr lang="cs-CZ" alt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disertace </a:t>
            </a:r>
            <a:br>
              <a:rPr lang="cs-CZ" alt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…a</a:t>
            </a:r>
            <a:br>
              <a:rPr lang="cs-CZ" alt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podobné</a:t>
            </a:r>
            <a:br>
              <a:rPr lang="cs-CZ" alt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drobnosti </a:t>
            </a:r>
            <a:r>
              <a:rPr lang="cs-CZ" altLang="cs-CZ" sz="1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 smtClean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96" y="1665052"/>
            <a:ext cx="3795007" cy="50405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/>
          <a:stretch/>
        </p:blipFill>
        <p:spPr>
          <a:xfrm>
            <a:off x="6554154" y="232281"/>
            <a:ext cx="2434397" cy="310528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870" y="3272610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2.3.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84870" y="3894522"/>
            <a:ext cx="8166052" cy="11962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Porušte se o náčrt co nejdetailnějšího obsahu vaší disertace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důležité je, aby byla patrná struktura jednotlivých kapitol </a:t>
            </a:r>
          </a:p>
          <a:p>
            <a:r>
              <a:rPr lang="cs-CZ" sz="1800" b="1" dirty="0">
                <a:latin typeface="+mn-lt"/>
              </a:rPr>
              <a:t> </a:t>
            </a:r>
            <a:r>
              <a:rPr lang="cs-CZ" sz="1800" b="1" dirty="0" smtClean="0">
                <a:latin typeface="+mn-lt"/>
              </a:rPr>
              <a:t>    - vyzkoušejte si chytlavé nadpisy kapitol</a:t>
            </a:r>
          </a:p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- pošlete mi obsah (ca. 1-3 str.) do 27.2. </a:t>
            </a:r>
          </a:p>
        </p:txBody>
      </p:sp>
      <p:sp>
        <p:nvSpPr>
          <p:cNvPr id="23" name="Obdélník 22"/>
          <p:cNvSpPr/>
          <p:nvPr/>
        </p:nvSpPr>
        <p:spPr bwMode="auto">
          <a:xfrm>
            <a:off x="584870" y="5153267"/>
            <a:ext cx="8166052" cy="713151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Četba: Joan </a:t>
            </a:r>
            <a:r>
              <a:rPr lang="cs-CZ" sz="1800" b="1" dirty="0" err="1" smtClean="0">
                <a:latin typeface="+mn-lt"/>
              </a:rPr>
              <a:t>Bolker</a:t>
            </a:r>
            <a:r>
              <a:rPr lang="cs-CZ" sz="1800" b="1" dirty="0" smtClean="0">
                <a:latin typeface="+mn-lt"/>
              </a:rPr>
              <a:t>, </a:t>
            </a:r>
            <a:r>
              <a:rPr lang="cs-CZ" sz="1800" b="1" dirty="0" err="1" smtClean="0">
                <a:latin typeface="+mn-lt"/>
              </a:rPr>
              <a:t>Writing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you</a:t>
            </a:r>
            <a:r>
              <a:rPr lang="cs-CZ" sz="1800" b="1" dirty="0" smtClean="0">
                <a:latin typeface="+mn-lt"/>
              </a:rPr>
              <a:t> </a:t>
            </a:r>
            <a:r>
              <a:rPr lang="cs-CZ" sz="1800" b="1" dirty="0" err="1" smtClean="0">
                <a:latin typeface="+mn-lt"/>
              </a:rPr>
              <a:t>dissertation</a:t>
            </a:r>
            <a:r>
              <a:rPr lang="cs-CZ" sz="1800" b="1" dirty="0" smtClean="0">
                <a:latin typeface="+mn-lt"/>
              </a:rPr>
              <a:t>…, str. 32-62 </a:t>
            </a:r>
          </a:p>
          <a:p>
            <a:r>
              <a:rPr lang="cs-CZ" sz="1800" b="1" dirty="0" smtClean="0">
                <a:latin typeface="+mn-lt"/>
              </a:rPr>
              <a:t>(část je rekapitulace)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26" y="237744"/>
            <a:ext cx="3396996" cy="339699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6" name="Obdélník 5"/>
          <p:cNvSpPr/>
          <p:nvPr/>
        </p:nvSpPr>
        <p:spPr bwMode="auto">
          <a:xfrm>
            <a:off x="584870" y="5928939"/>
            <a:ext cx="8166052" cy="44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Denně 30min psaní</a:t>
            </a:r>
          </a:p>
        </p:txBody>
      </p:sp>
    </p:spTree>
    <p:extLst>
      <p:ext uri="{BB962C8B-B14F-4D97-AF65-F5344CB8AC3E}">
        <p14:creationId xmlns:p14="http://schemas.microsoft.com/office/powerpoint/2010/main" val="13713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25600" y="4158913"/>
            <a:ext cx="7518400" cy="2763095"/>
          </a:xfrm>
        </p:spPr>
        <p:txBody>
          <a:bodyPr/>
          <a:lstStyle/>
          <a:p>
            <a:r>
              <a:rPr lang="cs-CZ" altLang="cs-CZ" sz="2000" dirty="0" smtClean="0">
                <a:solidFill>
                  <a:srgbClr val="FF0000"/>
                </a:solidFill>
              </a:rPr>
              <a:t>Bilance po prvním kurzu: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Jak změnil první kurz vaše psaní?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Které „zlozvyky“ vám vyhnal?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S čím pořád bojujete?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Co by jste rádi probrali v druhé polovině kurzu?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63" y="284905"/>
            <a:ext cx="7639050" cy="38100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104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 bwMode="auto">
          <a:xfrm>
            <a:off x="426662" y="4271817"/>
            <a:ext cx="1684222" cy="38317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Úvod do úvodu</a:t>
            </a:r>
            <a:endParaRPr lang="cs-CZ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2164240" y="740379"/>
            <a:ext cx="1763641" cy="318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‚úvod do disertace‘</a:t>
            </a:r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Obdélník 24"/>
          <p:cNvSpPr/>
          <p:nvPr/>
        </p:nvSpPr>
        <p:spPr bwMode="auto">
          <a:xfrm>
            <a:off x="2110884" y="4271816"/>
            <a:ext cx="1407573" cy="383179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Dílčí otázka/y</a:t>
            </a:r>
            <a:endParaRPr lang="cs-CZ" sz="16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7" name="Obdélník 26"/>
          <p:cNvSpPr/>
          <p:nvPr/>
        </p:nvSpPr>
        <p:spPr bwMode="auto">
          <a:xfrm>
            <a:off x="3518457" y="4271815"/>
            <a:ext cx="1218135" cy="383179"/>
          </a:xfrm>
          <a:prstGeom prst="rect">
            <a:avLst/>
          </a:prstGeom>
          <a:solidFill>
            <a:srgbClr val="BE020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dědkologie</a:t>
            </a:r>
            <a:endParaRPr lang="cs-CZ" sz="16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29" name="Obdélník 28"/>
          <p:cNvSpPr/>
          <p:nvPr/>
        </p:nvSpPr>
        <p:spPr bwMode="auto">
          <a:xfrm>
            <a:off x="4736593" y="4271814"/>
            <a:ext cx="941832" cy="383179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metoda</a:t>
            </a:r>
            <a:endParaRPr lang="cs-CZ" sz="16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31" name="Obdélník 30"/>
          <p:cNvSpPr/>
          <p:nvPr/>
        </p:nvSpPr>
        <p:spPr bwMode="auto">
          <a:xfrm>
            <a:off x="5678425" y="4271813"/>
            <a:ext cx="1218136" cy="383179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prameny</a:t>
            </a:r>
            <a:endParaRPr lang="cs-CZ" sz="16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6" name="Šipka doprava 5"/>
          <p:cNvSpPr/>
          <p:nvPr/>
        </p:nvSpPr>
        <p:spPr bwMode="auto">
          <a:xfrm>
            <a:off x="6896560" y="4080324"/>
            <a:ext cx="1928394" cy="768096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Struktura práce</a:t>
            </a:r>
            <a:endParaRPr lang="cs-CZ" sz="16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10884" y="229306"/>
            <a:ext cx="7518400" cy="559391"/>
          </a:xfrm>
        </p:spPr>
        <p:txBody>
          <a:bodyPr/>
          <a:lstStyle/>
          <a:p>
            <a:r>
              <a:rPr lang="cs-CZ" altLang="cs-CZ" sz="2000" dirty="0" smtClean="0">
                <a:solidFill>
                  <a:srgbClr val="C00000"/>
                </a:solidFill>
              </a:rPr>
              <a:t>Kde jsme skončili a jak dál:</a:t>
            </a:r>
            <a:endParaRPr lang="en-GB" altLang="cs-CZ" sz="2000" dirty="0">
              <a:solidFill>
                <a:srgbClr val="C00000"/>
              </a:solidFill>
            </a:endParaRPr>
          </a:p>
        </p:txBody>
      </p:sp>
      <p:sp>
        <p:nvSpPr>
          <p:cNvPr id="36" name="Ovál 35"/>
          <p:cNvSpPr/>
          <p:nvPr/>
        </p:nvSpPr>
        <p:spPr bwMode="auto">
          <a:xfrm>
            <a:off x="5536719" y="684079"/>
            <a:ext cx="2718776" cy="822966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ideální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struktura úvodu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7" name="Obdélník 36"/>
          <p:cNvSpPr/>
          <p:nvPr/>
        </p:nvSpPr>
        <p:spPr bwMode="auto">
          <a:xfrm>
            <a:off x="434124" y="2071696"/>
            <a:ext cx="1586700" cy="503651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Jak upoutám</a:t>
            </a:r>
          </a:p>
          <a:p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Pozornost čtenáře?</a:t>
            </a:r>
            <a:endParaRPr lang="cs-CZ" sz="12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43" name="Obdélník 42"/>
          <p:cNvSpPr/>
          <p:nvPr/>
        </p:nvSpPr>
        <p:spPr bwMode="auto">
          <a:xfrm>
            <a:off x="434124" y="3413900"/>
            <a:ext cx="1586700" cy="49058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Perspektiva: Pro </a:t>
            </a:r>
          </a:p>
          <a:p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koho to píšu?</a:t>
            </a:r>
            <a:endParaRPr lang="cs-CZ" sz="12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44" name="Obdélník 43"/>
          <p:cNvSpPr/>
          <p:nvPr/>
        </p:nvSpPr>
        <p:spPr bwMode="auto">
          <a:xfrm>
            <a:off x="434124" y="2679121"/>
            <a:ext cx="1586700" cy="63100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Začnu od začátku? </a:t>
            </a:r>
          </a:p>
          <a:p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Uprostřed?</a:t>
            </a:r>
          </a:p>
          <a:p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Od konce?</a:t>
            </a:r>
            <a:endParaRPr lang="cs-CZ" sz="12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46" name="Ovál 45"/>
          <p:cNvSpPr/>
          <p:nvPr/>
        </p:nvSpPr>
        <p:spPr bwMode="auto">
          <a:xfrm>
            <a:off x="434124" y="4822557"/>
            <a:ext cx="1351635" cy="43129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B10107"/>
                </a:solidFill>
                <a:latin typeface="+mn-lt"/>
              </a:rPr>
              <a:t>a</a:t>
            </a:r>
            <a:r>
              <a:rPr lang="cs-CZ" sz="1400" b="1" dirty="0" smtClean="0">
                <a:solidFill>
                  <a:srgbClr val="B10107"/>
                </a:solidFill>
                <a:latin typeface="+mn-lt"/>
              </a:rPr>
              <a:t>nekdoty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9" name="Ovál 48"/>
          <p:cNvSpPr/>
          <p:nvPr/>
        </p:nvSpPr>
        <p:spPr bwMode="auto">
          <a:xfrm>
            <a:off x="434124" y="5286109"/>
            <a:ext cx="1351635" cy="43129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B10107"/>
                </a:solidFill>
                <a:latin typeface="+mn-lt"/>
              </a:rPr>
              <a:t>příklady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3" name="Ovál 52"/>
          <p:cNvSpPr/>
          <p:nvPr/>
        </p:nvSpPr>
        <p:spPr bwMode="auto">
          <a:xfrm>
            <a:off x="426662" y="5764733"/>
            <a:ext cx="1351635" cy="43129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B10107"/>
                </a:solidFill>
                <a:latin typeface="+mn-lt"/>
              </a:rPr>
              <a:t>i</a:t>
            </a:r>
            <a:r>
              <a:rPr lang="cs-CZ" sz="1400" b="1" dirty="0" smtClean="0">
                <a:solidFill>
                  <a:srgbClr val="B10107"/>
                </a:solidFill>
                <a:latin typeface="+mn-lt"/>
              </a:rPr>
              <a:t>lustrace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5" name="Obdélník 54"/>
          <p:cNvSpPr/>
          <p:nvPr/>
        </p:nvSpPr>
        <p:spPr bwMode="auto">
          <a:xfrm>
            <a:off x="1933847" y="2439379"/>
            <a:ext cx="1596017" cy="49058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Co je na mé otázce</a:t>
            </a:r>
          </a:p>
          <a:p>
            <a:r>
              <a:rPr lang="cs-CZ" sz="1200" b="1" dirty="0">
                <a:solidFill>
                  <a:srgbClr val="800000"/>
                </a:solidFill>
                <a:latin typeface="+mj-lt"/>
              </a:rPr>
              <a:t>n</a:t>
            </a:r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ového?</a:t>
            </a:r>
            <a:endParaRPr lang="cs-CZ" sz="12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56" name="Obdélník 55"/>
          <p:cNvSpPr/>
          <p:nvPr/>
        </p:nvSpPr>
        <p:spPr bwMode="auto">
          <a:xfrm>
            <a:off x="1811692" y="3000470"/>
            <a:ext cx="1596017" cy="65608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Je z ní poznat mé </a:t>
            </a:r>
          </a:p>
          <a:p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nadšení pro </a:t>
            </a:r>
          </a:p>
          <a:p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věc?</a:t>
            </a:r>
            <a:endParaRPr lang="cs-CZ" sz="12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58" name="Ovál 57"/>
          <p:cNvSpPr/>
          <p:nvPr/>
        </p:nvSpPr>
        <p:spPr bwMode="auto">
          <a:xfrm>
            <a:off x="1960657" y="4730400"/>
            <a:ext cx="1351635" cy="66125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990000"/>
                </a:solidFill>
                <a:latin typeface="+mn-lt"/>
              </a:rPr>
              <a:t>Hierarchie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990000"/>
                </a:solidFill>
                <a:latin typeface="+mn-lt"/>
              </a:rPr>
              <a:t>Otázek?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59" name="Ovál 58"/>
          <p:cNvSpPr/>
          <p:nvPr/>
        </p:nvSpPr>
        <p:spPr bwMode="auto">
          <a:xfrm>
            <a:off x="1960656" y="5528904"/>
            <a:ext cx="1351635" cy="66712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990000"/>
                </a:solidFill>
                <a:latin typeface="+mn-lt"/>
              </a:rPr>
              <a:t>Řetězec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990000"/>
                </a:solidFill>
                <a:latin typeface="+mn-lt"/>
              </a:rPr>
              <a:t>otázek?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0" name="Obdélník 59"/>
          <p:cNvSpPr/>
          <p:nvPr/>
        </p:nvSpPr>
        <p:spPr bwMode="auto">
          <a:xfrm>
            <a:off x="3386237" y="2027977"/>
            <a:ext cx="1364134" cy="490587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99"/>
                </a:solidFill>
                <a:latin typeface="+mj-lt"/>
              </a:rPr>
              <a:t>Co o mé otázce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j-lt"/>
              </a:rPr>
              <a:t>p</a:t>
            </a:r>
            <a:r>
              <a:rPr lang="cs-CZ" sz="1200" b="1" dirty="0" smtClean="0">
                <a:solidFill>
                  <a:srgbClr val="FFFF99"/>
                </a:solidFill>
                <a:latin typeface="+mj-lt"/>
              </a:rPr>
              <a:t>íšou dědci?</a:t>
            </a:r>
          </a:p>
        </p:txBody>
      </p:sp>
      <p:sp>
        <p:nvSpPr>
          <p:cNvPr id="61" name="Obdélník 60"/>
          <p:cNvSpPr/>
          <p:nvPr/>
        </p:nvSpPr>
        <p:spPr bwMode="auto">
          <a:xfrm>
            <a:off x="426662" y="1701080"/>
            <a:ext cx="1586700" cy="30044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800000"/>
                </a:solidFill>
                <a:latin typeface="+mj-lt"/>
              </a:rPr>
              <a:t>O čem píšu?</a:t>
            </a:r>
            <a:endParaRPr lang="cs-CZ" sz="12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62" name="Obdélník 61"/>
          <p:cNvSpPr/>
          <p:nvPr/>
        </p:nvSpPr>
        <p:spPr bwMode="auto">
          <a:xfrm>
            <a:off x="3399890" y="2549763"/>
            <a:ext cx="1364134" cy="622063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99"/>
                </a:solidFill>
                <a:latin typeface="+mj-lt"/>
              </a:rPr>
              <a:t>Co vynechávají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j-lt"/>
              </a:rPr>
              <a:t>a</a:t>
            </a:r>
            <a:r>
              <a:rPr lang="cs-CZ" sz="1200" b="1" dirty="0" smtClean="0">
                <a:solidFill>
                  <a:srgbClr val="FFFF99"/>
                </a:solidFill>
                <a:latin typeface="+mj-lt"/>
              </a:rPr>
              <a:t> proč?</a:t>
            </a:r>
          </a:p>
        </p:txBody>
      </p:sp>
      <p:sp>
        <p:nvSpPr>
          <p:cNvPr id="63" name="Obdélník 62"/>
          <p:cNvSpPr/>
          <p:nvPr/>
        </p:nvSpPr>
        <p:spPr bwMode="auto">
          <a:xfrm>
            <a:off x="3478572" y="3212031"/>
            <a:ext cx="1297904" cy="965066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99"/>
                </a:solidFill>
                <a:latin typeface="+mj-lt"/>
              </a:rPr>
              <a:t>Jaké myšlení,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j-lt"/>
              </a:rPr>
              <a:t>představy, 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j-lt"/>
              </a:rPr>
              <a:t>zkušenosti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j-lt"/>
              </a:rPr>
              <a:t>Na ně působili?</a:t>
            </a:r>
          </a:p>
          <a:p>
            <a:endParaRPr lang="cs-CZ" sz="1200" b="1" dirty="0" smtClean="0">
              <a:solidFill>
                <a:srgbClr val="FFFFCC"/>
              </a:solidFill>
              <a:latin typeface="+mj-lt"/>
            </a:endParaRPr>
          </a:p>
          <a:p>
            <a:endParaRPr lang="cs-CZ" sz="1200" b="1" dirty="0" smtClean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64" name="Ovál 63"/>
          <p:cNvSpPr/>
          <p:nvPr/>
        </p:nvSpPr>
        <p:spPr bwMode="auto">
          <a:xfrm>
            <a:off x="3172969" y="4705260"/>
            <a:ext cx="1623166" cy="101214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Vykládat</a:t>
            </a:r>
            <a:endParaRPr lang="cs-CZ" sz="12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říběh otázky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s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 pomocí dědků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65" name="Ovál 64"/>
          <p:cNvSpPr/>
          <p:nvPr/>
        </p:nvSpPr>
        <p:spPr bwMode="auto">
          <a:xfrm>
            <a:off x="3235158" y="5579169"/>
            <a:ext cx="1709927" cy="9583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Vykládat</a:t>
            </a:r>
            <a:endParaRPr lang="cs-CZ" sz="1200" b="1" dirty="0">
              <a:solidFill>
                <a:srgbClr val="FFFF99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p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říběh dědků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99"/>
                </a:solidFill>
                <a:latin typeface="+mn-lt"/>
              </a:rPr>
              <a:t>s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 pomocí otázky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B10107"/>
              </a:solidFill>
              <a:effectLst/>
              <a:latin typeface="+mn-lt"/>
            </a:endParaRPr>
          </a:p>
        </p:txBody>
      </p:sp>
      <p:sp>
        <p:nvSpPr>
          <p:cNvPr id="66" name="Obdélník 65"/>
          <p:cNvSpPr/>
          <p:nvPr/>
        </p:nvSpPr>
        <p:spPr bwMode="auto">
          <a:xfrm>
            <a:off x="4701318" y="1631211"/>
            <a:ext cx="1147700" cy="71912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Proč se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m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etoda hodí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k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 mé otázce?</a:t>
            </a:r>
            <a:endParaRPr lang="cs-CZ" sz="12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67" name="Obdélník 66"/>
          <p:cNvSpPr/>
          <p:nvPr/>
        </p:nvSpPr>
        <p:spPr bwMode="auto">
          <a:xfrm>
            <a:off x="4711851" y="2921805"/>
            <a:ext cx="1147700" cy="88325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Jak jí musím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přizpůsobit,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a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by se hodila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K mé otázce?</a:t>
            </a:r>
            <a:endParaRPr lang="cs-CZ" sz="12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68" name="Obdélník 67"/>
          <p:cNvSpPr/>
          <p:nvPr/>
        </p:nvSpPr>
        <p:spPr bwMode="auto">
          <a:xfrm>
            <a:off x="4722384" y="2386920"/>
            <a:ext cx="1126634" cy="47495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Kdo si ji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vymyslel?</a:t>
            </a:r>
            <a:endParaRPr lang="cs-CZ" sz="12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69" name="Ovál 68"/>
          <p:cNvSpPr/>
          <p:nvPr/>
        </p:nvSpPr>
        <p:spPr bwMode="auto">
          <a:xfrm>
            <a:off x="446216" y="6243357"/>
            <a:ext cx="1351635" cy="431291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B10107"/>
                </a:solidFill>
                <a:latin typeface="+mn-lt"/>
              </a:rPr>
              <a:t>metafory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70" name="Ovál 69"/>
          <p:cNvSpPr/>
          <p:nvPr/>
        </p:nvSpPr>
        <p:spPr bwMode="auto">
          <a:xfrm>
            <a:off x="4660676" y="4747778"/>
            <a:ext cx="1188342" cy="435377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příklady</a:t>
            </a:r>
          </a:p>
        </p:txBody>
      </p:sp>
      <p:sp>
        <p:nvSpPr>
          <p:cNvPr id="71" name="Ovál 70"/>
          <p:cNvSpPr/>
          <p:nvPr/>
        </p:nvSpPr>
        <p:spPr bwMode="auto">
          <a:xfrm>
            <a:off x="4699501" y="5220699"/>
            <a:ext cx="1188342" cy="435377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anekdoty</a:t>
            </a:r>
          </a:p>
        </p:txBody>
      </p:sp>
      <p:sp>
        <p:nvSpPr>
          <p:cNvPr id="72" name="Ovál 71"/>
          <p:cNvSpPr/>
          <p:nvPr/>
        </p:nvSpPr>
        <p:spPr bwMode="auto">
          <a:xfrm>
            <a:off x="4711851" y="5710315"/>
            <a:ext cx="1188342" cy="435377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ilustrace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73" name="Obdélník 72"/>
          <p:cNvSpPr/>
          <p:nvPr/>
        </p:nvSpPr>
        <p:spPr bwMode="auto">
          <a:xfrm>
            <a:off x="5767147" y="1981627"/>
            <a:ext cx="1240079" cy="87999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Které prameny 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m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i pomůžou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odpovědět na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m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ojí otázku?</a:t>
            </a:r>
            <a:endParaRPr lang="cs-CZ" sz="12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74" name="Obdélník 73"/>
          <p:cNvSpPr/>
          <p:nvPr/>
        </p:nvSpPr>
        <p:spPr bwMode="auto">
          <a:xfrm>
            <a:off x="5776291" y="2921183"/>
            <a:ext cx="1240079" cy="45188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Kde se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n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acházejí?</a:t>
            </a:r>
            <a:endParaRPr lang="cs-CZ" sz="12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75" name="Obdélník 74"/>
          <p:cNvSpPr/>
          <p:nvPr/>
        </p:nvSpPr>
        <p:spPr bwMode="auto">
          <a:xfrm>
            <a:off x="5817921" y="3504274"/>
            <a:ext cx="1240079" cy="45188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Kde jsou jejích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hranice?</a:t>
            </a:r>
            <a:endParaRPr lang="cs-CZ" sz="12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76" name="Ovál 75"/>
          <p:cNvSpPr/>
          <p:nvPr/>
        </p:nvSpPr>
        <p:spPr bwMode="auto">
          <a:xfrm>
            <a:off x="5775587" y="4747276"/>
            <a:ext cx="1188342" cy="435377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příklady</a:t>
            </a:r>
          </a:p>
        </p:txBody>
      </p:sp>
      <p:sp>
        <p:nvSpPr>
          <p:cNvPr id="77" name="Ovál 76"/>
          <p:cNvSpPr/>
          <p:nvPr/>
        </p:nvSpPr>
        <p:spPr bwMode="auto">
          <a:xfrm>
            <a:off x="5802159" y="5236892"/>
            <a:ext cx="1188342" cy="435377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anekdoty</a:t>
            </a:r>
          </a:p>
        </p:txBody>
      </p:sp>
      <p:sp>
        <p:nvSpPr>
          <p:cNvPr id="78" name="Ovál 77"/>
          <p:cNvSpPr/>
          <p:nvPr/>
        </p:nvSpPr>
        <p:spPr bwMode="auto">
          <a:xfrm>
            <a:off x="5788221" y="5710315"/>
            <a:ext cx="1188342" cy="435377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ilustrace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79" name="Obdélník 78"/>
          <p:cNvSpPr/>
          <p:nvPr/>
        </p:nvSpPr>
        <p:spPr bwMode="auto">
          <a:xfrm>
            <a:off x="7092830" y="2788108"/>
            <a:ext cx="1240079" cy="116991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O čem budu 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m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luvit nejdřív?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Co přijde pak?</a:t>
            </a:r>
          </a:p>
          <a:p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(struktura</a:t>
            </a:r>
          </a:p>
          <a:p>
            <a:r>
              <a:rPr lang="cs-CZ" sz="1200" b="1" dirty="0">
                <a:solidFill>
                  <a:srgbClr val="FFFF99"/>
                </a:solidFill>
                <a:latin typeface="+mn-lt"/>
              </a:rPr>
              <a:t>k</a:t>
            </a:r>
            <a:r>
              <a:rPr lang="cs-CZ" sz="1200" b="1" dirty="0" smtClean="0">
                <a:solidFill>
                  <a:srgbClr val="FFFF99"/>
                </a:solidFill>
                <a:latin typeface="+mn-lt"/>
              </a:rPr>
              <a:t>apitol)</a:t>
            </a:r>
            <a:endParaRPr lang="cs-CZ" sz="12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80" name="Ovál 79"/>
          <p:cNvSpPr/>
          <p:nvPr/>
        </p:nvSpPr>
        <p:spPr bwMode="auto">
          <a:xfrm>
            <a:off x="7067153" y="4705260"/>
            <a:ext cx="1188342" cy="435377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příklady</a:t>
            </a:r>
          </a:p>
        </p:txBody>
      </p:sp>
    </p:spTree>
    <p:extLst>
      <p:ext uri="{BB962C8B-B14F-4D97-AF65-F5344CB8AC3E}">
        <p14:creationId xmlns:p14="http://schemas.microsoft.com/office/powerpoint/2010/main" val="24225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4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29" y="2542032"/>
            <a:ext cx="2633978" cy="16093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Ovál 12"/>
          <p:cNvSpPr/>
          <p:nvPr/>
        </p:nvSpPr>
        <p:spPr bwMode="auto">
          <a:xfrm>
            <a:off x="368429" y="1919878"/>
            <a:ext cx="2026614" cy="431291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Úvod do disertace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" name="Šipka doprava 4"/>
          <p:cNvSpPr/>
          <p:nvPr/>
        </p:nvSpPr>
        <p:spPr bwMode="auto">
          <a:xfrm>
            <a:off x="3255264" y="1741932"/>
            <a:ext cx="3849624" cy="32095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		</a:t>
            </a:r>
            <a:r>
              <a:rPr kumimoji="0" lang="cs-CZ" sz="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?</a:t>
            </a:r>
          </a:p>
        </p:txBody>
      </p:sp>
      <p:sp>
        <p:nvSpPr>
          <p:cNvPr id="14" name="Ovál 13"/>
          <p:cNvSpPr/>
          <p:nvPr/>
        </p:nvSpPr>
        <p:spPr bwMode="auto">
          <a:xfrm>
            <a:off x="3072158" y="2964561"/>
            <a:ext cx="2026614" cy="764286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 smtClean="0">
                <a:solidFill>
                  <a:srgbClr val="FFFF00"/>
                </a:solidFill>
                <a:latin typeface="+mn-lt"/>
              </a:rPr>
              <a:t>Terra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 inkognita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h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lavní části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6664499" y="2964561"/>
            <a:ext cx="2026614" cy="736854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Závěr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disertace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2395043" y="1108484"/>
            <a:ext cx="2362573" cy="8113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Struktura disertační</a:t>
            </a:r>
          </a:p>
          <a:p>
            <a:r>
              <a:rPr lang="cs-CZ" sz="1800" b="1" dirty="0" smtClean="0">
                <a:solidFill>
                  <a:srgbClr val="C00000"/>
                </a:solidFill>
                <a:latin typeface="+mn-lt"/>
              </a:rPr>
              <a:t>práce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79" y="177639"/>
            <a:ext cx="2709696" cy="135146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7506" y="3942505"/>
            <a:ext cx="7518400" cy="2763095"/>
          </a:xfrm>
        </p:spPr>
        <p:txBody>
          <a:bodyPr/>
          <a:lstStyle/>
          <a:p>
            <a:r>
              <a:rPr lang="cs-CZ" altLang="cs-CZ" sz="1800" dirty="0" smtClean="0">
                <a:solidFill>
                  <a:srgbClr val="002060"/>
                </a:solidFill>
              </a:rPr>
              <a:t/>
            </a:r>
            <a:br>
              <a:rPr lang="cs-CZ" altLang="cs-CZ" sz="1800" dirty="0" smtClean="0">
                <a:solidFill>
                  <a:srgbClr val="002060"/>
                </a:solidFill>
              </a:rPr>
            </a:br>
            <a:r>
              <a:rPr lang="cs-CZ" altLang="cs-CZ" sz="1800" dirty="0" smtClean="0">
                <a:solidFill>
                  <a:srgbClr val="002060"/>
                </a:solidFill>
              </a:rPr>
              <a:t/>
            </a:r>
            <a:br>
              <a:rPr lang="cs-CZ" altLang="cs-CZ" sz="18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Jak rozložit materiál na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 </a:t>
            </a:r>
            <a:r>
              <a:rPr lang="cs-CZ" altLang="cs-CZ" sz="1600" dirty="0" smtClean="0">
                <a:solidFill>
                  <a:srgbClr val="002060"/>
                </a:solidFill>
              </a:rPr>
              <a:t>  jednotlivé kapitoly?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Jak si pohrát s dílčí otázkou?</a:t>
            </a:r>
            <a:r>
              <a:rPr lang="cs-CZ" altLang="cs-CZ" sz="1600" dirty="0">
                <a:solidFill>
                  <a:srgbClr val="002060"/>
                </a:solidFill>
              </a:rPr>
              <a:t/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Jak integrovat prameny aby neztratily živost?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kdy a jak pracovat s poznámkovým aparátem? </a:t>
            </a:r>
            <a:r>
              <a:rPr lang="cs-CZ" altLang="cs-CZ" sz="1600" dirty="0">
                <a:solidFill>
                  <a:srgbClr val="002060"/>
                </a:solidFill>
              </a:rPr>
              <a:t/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Jak si poskládat argumentaci aby přesvědčila?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Ovál 18"/>
          <p:cNvSpPr/>
          <p:nvPr/>
        </p:nvSpPr>
        <p:spPr bwMode="auto">
          <a:xfrm>
            <a:off x="7277373" y="3573739"/>
            <a:ext cx="1651231" cy="538353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 smtClean="0">
                <a:solidFill>
                  <a:srgbClr val="FFFF00"/>
                </a:solidFill>
                <a:latin typeface="+mn-lt"/>
              </a:rPr>
              <a:t>formálie</a:t>
            </a:r>
            <a:endParaRPr lang="cs-CZ" sz="1400" b="1" dirty="0" smtClean="0">
              <a:solidFill>
                <a:srgbClr val="FFFF00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2430142" y="976432"/>
            <a:ext cx="5824728" cy="574951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4" grpId="0" animBg="1"/>
      <p:bldP spid="15" grpId="0" animBg="1"/>
      <p:bldP spid="18" grpId="0"/>
      <p:bldP spid="1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5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94" y="397723"/>
            <a:ext cx="2831147" cy="31501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Obdélník 12"/>
          <p:cNvSpPr/>
          <p:nvPr/>
        </p:nvSpPr>
        <p:spPr bwMode="auto">
          <a:xfrm>
            <a:off x="3853343" y="450878"/>
            <a:ext cx="1813400" cy="6677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Tematické </a:t>
            </a:r>
            <a:br>
              <a:rPr lang="cs-CZ" altLang="cs-CZ" sz="1800" b="1" dirty="0">
                <a:solidFill>
                  <a:srgbClr val="C00000"/>
                </a:solidFill>
                <a:latin typeface="+mn-lt"/>
              </a:rPr>
            </a:br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pilíře kurzu: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567302" y="1577797"/>
            <a:ext cx="4571625" cy="6533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Struktura vlastní disertace: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 - od úvodu přes hlavní část až po </a:t>
            </a:r>
            <a:r>
              <a:rPr lang="cs-CZ" sz="1600" b="1" dirty="0" err="1" smtClean="0">
                <a:solidFill>
                  <a:srgbClr val="800000"/>
                </a:solidFill>
                <a:latin typeface="+mj-lt"/>
              </a:rPr>
              <a:t>formálie</a:t>
            </a:r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 </a:t>
            </a:r>
            <a:endParaRPr lang="cs-CZ" sz="16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3789335" y="1308620"/>
            <a:ext cx="1651231" cy="538353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1. Obsah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51" y="2411550"/>
            <a:ext cx="2796782" cy="413801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43" y="4046569"/>
            <a:ext cx="3213139" cy="250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6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94" y="397723"/>
            <a:ext cx="2831147" cy="31501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Obdélník 12"/>
          <p:cNvSpPr/>
          <p:nvPr/>
        </p:nvSpPr>
        <p:spPr bwMode="auto">
          <a:xfrm>
            <a:off x="3853343" y="450878"/>
            <a:ext cx="1813400" cy="6677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Tematické </a:t>
            </a:r>
            <a:br>
              <a:rPr lang="cs-CZ" altLang="cs-CZ" sz="1800" b="1" dirty="0">
                <a:solidFill>
                  <a:srgbClr val="C00000"/>
                </a:solidFill>
                <a:latin typeface="+mn-lt"/>
              </a:rPr>
            </a:br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pilíře kurzu: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567302" y="1577797"/>
            <a:ext cx="4571625" cy="6533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Jak dát pramenům vlastní</a:t>
            </a:r>
          </a:p>
          <a:p>
            <a:r>
              <a:rPr lang="cs-CZ" sz="1600" b="1" dirty="0">
                <a:solidFill>
                  <a:srgbClr val="800000"/>
                </a:solidFill>
                <a:latin typeface="+mj-lt"/>
              </a:rPr>
              <a:t>h</a:t>
            </a:r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las?</a:t>
            </a:r>
            <a:endParaRPr lang="cs-CZ" sz="16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3789335" y="1308620"/>
            <a:ext cx="1651231" cy="70306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2. Prameny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a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 text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9" y="2953512"/>
            <a:ext cx="2292135" cy="363016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72" y="2500313"/>
            <a:ext cx="2468594" cy="35202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424" y="2705153"/>
            <a:ext cx="3270098" cy="30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7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94" y="397723"/>
            <a:ext cx="2831147" cy="31501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Obdélník 12"/>
          <p:cNvSpPr/>
          <p:nvPr/>
        </p:nvSpPr>
        <p:spPr bwMode="auto">
          <a:xfrm>
            <a:off x="3853343" y="450878"/>
            <a:ext cx="1813400" cy="6677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Tematické </a:t>
            </a:r>
            <a:br>
              <a:rPr lang="cs-CZ" altLang="cs-CZ" sz="1800" b="1" dirty="0">
                <a:solidFill>
                  <a:srgbClr val="C00000"/>
                </a:solidFill>
                <a:latin typeface="+mn-lt"/>
              </a:rPr>
            </a:br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pilíře kurzu: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503294" y="1710248"/>
            <a:ext cx="4571625" cy="6533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Jak argumentovat v rámci kapitol?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Jak vést čtenáře?</a:t>
            </a:r>
            <a:endParaRPr lang="cs-CZ" sz="16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3789335" y="1308620"/>
            <a:ext cx="1651231" cy="538353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>
                <a:solidFill>
                  <a:srgbClr val="FFFF00"/>
                </a:solidFill>
                <a:latin typeface="+mn-lt"/>
              </a:rPr>
              <a:t>3</a:t>
            </a: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. Argumentace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42" y="2569945"/>
            <a:ext cx="2783777" cy="390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8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94" y="397723"/>
            <a:ext cx="2831147" cy="315014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Obdélník 12"/>
          <p:cNvSpPr/>
          <p:nvPr/>
        </p:nvSpPr>
        <p:spPr bwMode="auto">
          <a:xfrm>
            <a:off x="3853343" y="450878"/>
            <a:ext cx="1813400" cy="66779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Tematické </a:t>
            </a:r>
            <a:br>
              <a:rPr lang="cs-CZ" altLang="cs-CZ" sz="1800" b="1" dirty="0">
                <a:solidFill>
                  <a:srgbClr val="C00000"/>
                </a:solidFill>
                <a:latin typeface="+mn-lt"/>
              </a:rPr>
            </a:br>
            <a:r>
              <a:rPr lang="cs-CZ" altLang="cs-CZ" sz="1800" b="1" dirty="0">
                <a:solidFill>
                  <a:srgbClr val="C00000"/>
                </a:solidFill>
                <a:latin typeface="+mn-lt"/>
              </a:rPr>
              <a:t>pilíře kurzu:</a:t>
            </a:r>
            <a:endParaRPr lang="cs-CZ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503294" y="1838314"/>
            <a:ext cx="4571625" cy="6533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K čemu je dobrý poznámkoví aparát?</a:t>
            </a:r>
          </a:p>
          <a:p>
            <a:r>
              <a:rPr lang="cs-CZ" sz="1600" b="1" dirty="0" smtClean="0">
                <a:solidFill>
                  <a:srgbClr val="800000"/>
                </a:solidFill>
                <a:latin typeface="+mj-lt"/>
              </a:rPr>
              <a:t>Jak se s ním pracuje?</a:t>
            </a:r>
            <a:endParaRPr lang="cs-CZ" sz="16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3853343" y="1171830"/>
            <a:ext cx="1651231" cy="66648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4. Poznámkoví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FF00"/>
                </a:solidFill>
                <a:latin typeface="+mn-lt"/>
              </a:rPr>
              <a:t>aparát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06" y="3724245"/>
            <a:ext cx="69056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5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999" y="1031682"/>
            <a:ext cx="7518400" cy="2763095"/>
          </a:xfrm>
        </p:spPr>
        <p:txBody>
          <a:bodyPr/>
          <a:lstStyle/>
          <a:p>
            <a:r>
              <a:rPr lang="cs-CZ" altLang="cs-CZ" sz="2800" dirty="0" smtClean="0">
                <a:solidFill>
                  <a:srgbClr val="FF0000"/>
                </a:solidFill>
              </a:rPr>
              <a:t>Cíle semestru: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rgbClr val="C00000"/>
                </a:solidFill>
              </a:rPr>
              <a:t>zápočet</a:t>
            </a:r>
            <a:r>
              <a:rPr lang="cs-CZ" altLang="cs-CZ" sz="1800" dirty="0">
                <a:solidFill>
                  <a:srgbClr val="C00000"/>
                </a:solidFill>
              </a:rPr>
              <a:t>:  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za (hojné) psaní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 - za aktivní účast v diskusích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 - Jedna 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z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kušební ‚kapitola‘ (5-15 str.)</a:t>
            </a:r>
            <a:r>
              <a:rPr lang="cs-CZ" altLang="cs-CZ" sz="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rgbClr val="C00000"/>
                </a:solidFill>
              </a:rPr>
              <a:t>hrubý plán semestru: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586998" y="3395129"/>
            <a:ext cx="8349667" cy="1431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22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.2.		</a:t>
            </a:r>
            <a:r>
              <a:rPr lang="cs-CZ" sz="1600" b="1" dirty="0" smtClean="0">
                <a:solidFill>
                  <a:srgbClr val="FF0000"/>
                </a:solidFill>
                <a:latin typeface="+mn-lt"/>
              </a:rPr>
              <a:t>úvod </a:t>
            </a:r>
            <a:r>
              <a:rPr lang="cs-CZ" sz="1600" b="1" dirty="0">
                <a:solidFill>
                  <a:srgbClr val="FF0000"/>
                </a:solidFill>
                <a:latin typeface="+mn-lt"/>
              </a:rPr>
              <a:t>do problematiky 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2.3.		obsah – vizitka disertace					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9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.3.		chytlavý obsah – pramen v textu I.</a:t>
            </a:r>
            <a:endParaRPr lang="cs-CZ" sz="1600" b="1" dirty="0" smtClean="0">
              <a:solidFill>
                <a:srgbClr val="C00000"/>
              </a:solidFill>
              <a:latin typeface="+mn-lt"/>
            </a:endParaRPr>
          </a:p>
          <a:p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16.3.		pramen v textu II. (deskriptivní prameny, obrázky, grafy)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23.3.		pramen v textu III. (dopisy, kroniky, deníky atd.)</a:t>
            </a:r>
            <a:endParaRPr kumimoji="0" lang="cs-CZ" sz="16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586997" y="4916679"/>
            <a:ext cx="8349667" cy="1639452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30.3.		Argumentace I – struktura kapitol a jak se k ní dopracovat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5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.14.		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Argumentace II – jak prosadit vlastní hlas?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		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12.4.		Argumentace III – modelování dílčí otázky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19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.4.		Poznámkový aparát I – přirozený nepřítel vědeckého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psaní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26.4./4.5.		Poznámkový aparát II – plagiáty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a nedoložená tvrzení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11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.5./18.5.	resumé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zkušeností se psaním, závěrečné hodnocení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96" y="243944"/>
            <a:ext cx="3249098" cy="343321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175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651</Words>
  <Application>Microsoft Office PowerPoint</Application>
  <PresentationFormat>Předvádění na obrazovce (4:3)</PresentationFormat>
  <Paragraphs>133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Prezentace_MU_CZ</vt:lpstr>
      <vt:lpstr>Metodika X.  Vědecké psaní II. - pro pokročilé   jak vzniká  disertace  …a podobné drobnosti  </vt:lpstr>
      <vt:lpstr>Bilance po prvním kurzu:  Jak změnil první kurz vaše psaní? Které „zlozvyky“ vám vyhnal? S čím pořád bojujete?  Co by jste rádi probrali v druhé polovině kurzu? </vt:lpstr>
      <vt:lpstr>Kde jsme skončili a jak dál:</vt:lpstr>
      <vt:lpstr>  - Jak rozložit materiál na    jednotlivé kapitoly? - Jak si pohrát s dílčí otázkou? - Jak integrovat prameny aby neztratily živost? - kdy a jak pracovat s poznámkovým aparátem?  - Jak si poskládat argumentaci aby přesvědčila?  </vt:lpstr>
      <vt:lpstr>Prezentace aplikace PowerPoint</vt:lpstr>
      <vt:lpstr>Prezentace aplikace PowerPoint</vt:lpstr>
      <vt:lpstr>Prezentace aplikace PowerPoint</vt:lpstr>
      <vt:lpstr>Prezentace aplikace PowerPoint</vt:lpstr>
      <vt:lpstr>Cíle semestru: zápočet:    - za (hojné) psaní  - za aktivní účast v diskusích  - Jedna zkušební ‚kapitola‘ (5-15 str.)  hrubý plán semestru:    </vt:lpstr>
      <vt:lpstr>Úkoly 2.3.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Klára Hübnerová</cp:lastModifiedBy>
  <cp:revision>161</cp:revision>
  <cp:lastPrinted>2019-09-24T07:27:02Z</cp:lastPrinted>
  <dcterms:created xsi:type="dcterms:W3CDTF">2015-11-23T07:04:47Z</dcterms:created>
  <dcterms:modified xsi:type="dcterms:W3CDTF">2022-02-22T10:14:33Z</dcterms:modified>
</cp:coreProperties>
</file>