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310" r:id="rId4"/>
    <p:sldId id="312" r:id="rId5"/>
    <p:sldId id="305" r:id="rId6"/>
    <p:sldId id="311" r:id="rId7"/>
    <p:sldId id="313" r:id="rId8"/>
    <p:sldId id="308" r:id="rId9"/>
    <p:sldId id="315" r:id="rId10"/>
    <p:sldId id="314" r:id="rId11"/>
    <p:sldId id="307" r:id="rId12"/>
    <p:sldId id="316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0000"/>
    <a:srgbClr val="219D74"/>
    <a:srgbClr val="023F51"/>
    <a:srgbClr val="037A76"/>
    <a:srgbClr val="013E50"/>
    <a:srgbClr val="03545B"/>
    <a:srgbClr val="079175"/>
    <a:srgbClr val="02596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2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5208" y="1524948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 II.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o</a:t>
            </a: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bsah a tituly kapitol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proces psaní II</a:t>
            </a:r>
            <a:r>
              <a:rPr lang="cs-CZ" altLang="cs-CZ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600" dirty="0" smtClean="0">
                <a:solidFill>
                  <a:srgbClr val="002060"/>
                </a:solidFill>
                <a:latin typeface="+mn-lt"/>
              </a:rPr>
              <a:t>hlas pramenů</a:t>
            </a: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08" y="0"/>
            <a:ext cx="4572000" cy="685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  <a:endParaRPr lang="cs-CZ" sz="18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" y="1332505"/>
            <a:ext cx="3714448" cy="5296895"/>
          </a:xfrm>
          <a:prstGeom prst="rect">
            <a:avLst/>
          </a:prstGeom>
        </p:spPr>
      </p:pic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? 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4389441" y="3457097"/>
            <a:ext cx="4172281" cy="309000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C0000"/>
                </a:solidFill>
                <a:latin typeface="+mn-lt"/>
              </a:rPr>
              <a:t>Postup I.:</a:t>
            </a:r>
          </a:p>
          <a:p>
            <a:endParaRPr lang="cs-CZ" sz="8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1. Vytvořit korpus (prameny)</a:t>
            </a:r>
          </a:p>
          <a:p>
            <a:r>
              <a:rPr lang="cs-CZ" sz="1400" b="1" dirty="0" smtClean="0">
                <a:latin typeface="+mn-lt"/>
              </a:rPr>
              <a:t>2. Vypsat si užitečné citace (sbírka citací)</a:t>
            </a:r>
          </a:p>
          <a:p>
            <a:r>
              <a:rPr lang="cs-CZ" sz="1400" b="1" dirty="0" smtClean="0">
                <a:latin typeface="+mn-lt"/>
              </a:rPr>
              <a:t>  nebo všeobecné postřehy</a:t>
            </a:r>
          </a:p>
          <a:p>
            <a:r>
              <a:rPr lang="cs-CZ" sz="1400" b="1" dirty="0">
                <a:latin typeface="+mn-lt"/>
              </a:rPr>
              <a:t>3</a:t>
            </a:r>
            <a:r>
              <a:rPr lang="cs-CZ" sz="1400" b="1" dirty="0" smtClean="0">
                <a:latin typeface="+mn-lt"/>
              </a:rPr>
              <a:t>. Vytvořit si mind map k citacím/postřehům</a:t>
            </a:r>
          </a:p>
          <a:p>
            <a:r>
              <a:rPr lang="cs-CZ" sz="1400" b="1" dirty="0" smtClean="0">
                <a:latin typeface="+mn-lt"/>
              </a:rPr>
              <a:t>  (co se s tím dá dělat? Kde je třeba 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něco doplnit?)</a:t>
            </a:r>
          </a:p>
          <a:p>
            <a:r>
              <a:rPr lang="cs-CZ" sz="1400" b="1" dirty="0" smtClean="0">
                <a:latin typeface="+mn-lt"/>
              </a:rPr>
              <a:t>4. Které dílčí otázky se nám nabízejí?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(Postřehy/citace)</a:t>
            </a:r>
          </a:p>
          <a:p>
            <a:r>
              <a:rPr lang="cs-CZ" sz="1400" b="1" dirty="0" smtClean="0">
                <a:latin typeface="+mn-lt"/>
              </a:rPr>
              <a:t>5. Poskládat si s postřehů argumentaci</a:t>
            </a:r>
          </a:p>
          <a:p>
            <a:r>
              <a:rPr lang="cs-CZ" sz="1400" b="1" dirty="0" smtClean="0">
                <a:latin typeface="+mn-lt"/>
              </a:rPr>
              <a:t>  (vytisknout si dokument, použít nůžky)</a:t>
            </a:r>
          </a:p>
          <a:p>
            <a:r>
              <a:rPr lang="cs-CZ" sz="1400" b="1" dirty="0" smtClean="0">
                <a:latin typeface="+mn-lt"/>
              </a:rPr>
              <a:t>6. Propojit postřehy/citace textem</a:t>
            </a:r>
            <a:endParaRPr lang="cs-CZ" sz="1400" b="1" dirty="0">
              <a:latin typeface="+mn-lt"/>
            </a:endParaRPr>
          </a:p>
          <a:p>
            <a:endParaRPr lang="cs-CZ" sz="1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5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2915994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15.3</a:t>
            </a:r>
            <a:r>
              <a:rPr lang="cs-CZ" altLang="cs-CZ" dirty="0" smtClean="0">
                <a:solidFill>
                  <a:srgbClr val="C00000"/>
                </a:solidFill>
              </a:rPr>
              <a:t>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68" y="3503482"/>
            <a:ext cx="8261949" cy="2065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Vyberte z vašich pramenů dva odlišné příklady (pramen I, II, max. 2 str.).</a:t>
            </a:r>
          </a:p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Napište k prvnímu (pramen I) text (1/2 až 1 str.), ve kterém </a:t>
            </a:r>
          </a:p>
          <a:p>
            <a:r>
              <a:rPr lang="cs-CZ" sz="1800" b="1" dirty="0" smtClean="0">
                <a:latin typeface="+mn-lt"/>
              </a:rPr>
              <a:t>     se pokusíte mu dát hlas podle postupu I. (str. 10 na </a:t>
            </a:r>
            <a:r>
              <a:rPr lang="cs-CZ" sz="1800" b="1" dirty="0" err="1" smtClean="0">
                <a:latin typeface="+mn-lt"/>
              </a:rPr>
              <a:t>ppt</a:t>
            </a:r>
            <a:r>
              <a:rPr lang="cs-CZ" sz="1800" b="1" dirty="0" smtClean="0">
                <a:latin typeface="+mn-lt"/>
              </a:rPr>
              <a:t>.)</a:t>
            </a:r>
          </a:p>
          <a:p>
            <a:r>
              <a:rPr lang="cs-CZ" sz="1800" b="1" dirty="0" smtClean="0">
                <a:latin typeface="+mn-lt"/>
              </a:rPr>
              <a:t>3. Pošlete mi do neděle (13.3.):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</a:t>
            </a:r>
            <a:r>
              <a:rPr lang="cs-CZ" sz="1800" b="1" dirty="0" smtClean="0">
                <a:latin typeface="+mn-lt"/>
              </a:rPr>
              <a:t>pramen I. (samostatný dokument)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pramen II. (</a:t>
            </a:r>
            <a:r>
              <a:rPr lang="cs-CZ" sz="1800" b="1" dirty="0">
                <a:latin typeface="+mn-lt"/>
              </a:rPr>
              <a:t>samostatný </a:t>
            </a:r>
            <a:r>
              <a:rPr lang="cs-CZ" sz="1800" b="1" dirty="0" smtClean="0">
                <a:latin typeface="+mn-lt"/>
              </a:rPr>
              <a:t>dokument)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váš text s hlasem pramenu </a:t>
            </a:r>
            <a:r>
              <a:rPr lang="cs-CZ" sz="1800" b="1" dirty="0">
                <a:latin typeface="+mn-lt"/>
              </a:rPr>
              <a:t>(</a:t>
            </a:r>
            <a:r>
              <a:rPr lang="cs-CZ" sz="1800" b="1" dirty="0">
                <a:latin typeface="+mn-lt"/>
              </a:rPr>
              <a:t>samostatný dokument)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68" y="5637267"/>
            <a:ext cx="8261949" cy="44594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2" y="329183"/>
            <a:ext cx="3881627" cy="29888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29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2915994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15.3</a:t>
            </a:r>
            <a:r>
              <a:rPr lang="cs-CZ" altLang="cs-CZ" dirty="0" smtClean="0">
                <a:solidFill>
                  <a:srgbClr val="C00000"/>
                </a:solidFill>
              </a:rPr>
              <a:t>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69" y="3475385"/>
            <a:ext cx="8261949" cy="119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1. Vyberte  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70" y="592893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25" y="210312"/>
            <a:ext cx="3773794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>
                <a:solidFill>
                  <a:srgbClr val="C00000"/>
                </a:solidFill>
              </a:rPr>
              <a:t>8</a:t>
            </a:r>
            <a:r>
              <a:rPr lang="cs-CZ" altLang="cs-CZ" dirty="0" smtClean="0">
                <a:solidFill>
                  <a:srgbClr val="C00000"/>
                </a:solidFill>
              </a:rPr>
              <a:t>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938266"/>
            <a:ext cx="8166052" cy="6226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Doplňte Váš ‚obsah‘ podle poznatků ze dneška a textu o chytlavých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titulech (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), pošlete do 6.3.  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4667145"/>
            <a:ext cx="8166052" cy="107086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63-98</a:t>
            </a:r>
          </a:p>
          <a:p>
            <a:r>
              <a:rPr lang="cs-CZ" sz="1800" b="1" dirty="0" smtClean="0">
                <a:latin typeface="+mn-lt"/>
              </a:rPr>
              <a:t>(</a:t>
            </a:r>
            <a:r>
              <a:rPr lang="cs-CZ" sz="1800" b="1" dirty="0" err="1" smtClean="0">
                <a:latin typeface="+mn-lt"/>
              </a:rPr>
              <a:t>Getting</a:t>
            </a:r>
            <a:r>
              <a:rPr lang="cs-CZ" sz="1800" b="1" dirty="0" smtClean="0">
                <a:latin typeface="+mn-lt"/>
              </a:rPr>
              <a:t> to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midpoint</a:t>
            </a:r>
            <a:r>
              <a:rPr lang="cs-CZ" sz="1800" b="1" dirty="0" smtClean="0">
                <a:latin typeface="+mn-lt"/>
              </a:rPr>
              <a:t>)</a:t>
            </a:r>
          </a:p>
          <a:p>
            <a:r>
              <a:rPr lang="cs-CZ" sz="1800" b="1" dirty="0" smtClean="0">
                <a:latin typeface="+mn-lt"/>
              </a:rPr>
              <a:t>-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Stylish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academic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, str. 63-75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70" y="584427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90715"/>
            <a:ext cx="4398378" cy="31910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272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>
                <a:solidFill>
                  <a:srgbClr val="C00000"/>
                </a:solidFill>
              </a:rPr>
              <a:t>8</a:t>
            </a:r>
            <a:r>
              <a:rPr lang="cs-CZ" altLang="cs-CZ" dirty="0" smtClean="0">
                <a:solidFill>
                  <a:srgbClr val="C00000"/>
                </a:solidFill>
              </a:rPr>
              <a:t>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938266"/>
            <a:ext cx="8166052" cy="62261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Doplňte Váš ‚obsah‘ podle poznatků ze dneška a textu o chytlavých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titulech (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), pošlete do 6.3.  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4667145"/>
            <a:ext cx="8166052" cy="107086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63-98</a:t>
            </a:r>
          </a:p>
          <a:p>
            <a:r>
              <a:rPr lang="cs-CZ" sz="1800" b="1" dirty="0" smtClean="0">
                <a:latin typeface="+mn-lt"/>
              </a:rPr>
              <a:t>(</a:t>
            </a:r>
            <a:r>
              <a:rPr lang="cs-CZ" sz="1800" b="1" dirty="0" err="1" smtClean="0">
                <a:latin typeface="+mn-lt"/>
              </a:rPr>
              <a:t>Getting</a:t>
            </a:r>
            <a:r>
              <a:rPr lang="cs-CZ" sz="1800" b="1" dirty="0" smtClean="0">
                <a:latin typeface="+mn-lt"/>
              </a:rPr>
              <a:t> to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midpoint</a:t>
            </a:r>
            <a:r>
              <a:rPr lang="cs-CZ" sz="1800" b="1" dirty="0" smtClean="0">
                <a:latin typeface="+mn-lt"/>
              </a:rPr>
              <a:t>)</a:t>
            </a:r>
          </a:p>
          <a:p>
            <a:r>
              <a:rPr lang="cs-CZ" sz="1800" b="1" dirty="0" smtClean="0">
                <a:latin typeface="+mn-lt"/>
              </a:rPr>
              <a:t>-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Stylish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academic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, str. 63-75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70" y="584427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90715"/>
            <a:ext cx="4398378" cy="31910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7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2987743" y="469895"/>
            <a:ext cx="2955692" cy="39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Funkce chytavých titulů 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56" y="102366"/>
            <a:ext cx="1465099" cy="214814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 bwMode="auto">
          <a:xfrm>
            <a:off x="564795" y="2333885"/>
            <a:ext cx="3262602" cy="818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Zóna přechodu a transakce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mezi textem a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n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on-textem (</a:t>
            </a:r>
            <a:r>
              <a:rPr lang="cs-CZ" sz="1600" b="1" dirty="0" err="1">
                <a:solidFill>
                  <a:srgbClr val="C00000"/>
                </a:solidFill>
                <a:latin typeface="+mn-lt"/>
              </a:rPr>
              <a:t>G</a:t>
            </a:r>
            <a:r>
              <a:rPr lang="cs-CZ" sz="1600" b="1" dirty="0" err="1" smtClean="0">
                <a:solidFill>
                  <a:srgbClr val="C00000"/>
                </a:solidFill>
                <a:latin typeface="+mn-lt"/>
              </a:rPr>
              <a:t>érard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+mn-lt"/>
              </a:rPr>
              <a:t>Genette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cs-CZ" sz="1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Šipka dolů 7"/>
          <p:cNvSpPr/>
          <p:nvPr/>
        </p:nvSpPr>
        <p:spPr bwMode="auto">
          <a:xfrm rot="2479159">
            <a:off x="2065485" y="1748224"/>
            <a:ext cx="404625" cy="61194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564795" y="3222698"/>
            <a:ext cx="3262602" cy="82766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Je složen ze všech 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xtra-</a:t>
            </a:r>
            <a:r>
              <a:rPr lang="cs-CZ" sz="1600" b="1" dirty="0" err="1" smtClean="0">
                <a:solidFill>
                  <a:srgbClr val="C00000"/>
                </a:solidFill>
                <a:latin typeface="+mn-lt"/>
              </a:rPr>
              <a:t>textuálních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 prvků, 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k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teré text doprovází:</a:t>
            </a:r>
            <a:endParaRPr lang="cs-CZ" sz="1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598468" y="4120870"/>
            <a:ext cx="3228929" cy="1236865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- Obálka knížky</a:t>
            </a:r>
          </a:p>
          <a:p>
            <a:r>
              <a:rPr lang="cs-CZ" sz="1400" b="1" dirty="0" smtClean="0">
                <a:latin typeface="+mn-lt"/>
              </a:rPr>
              <a:t>- Reklama nakladatele</a:t>
            </a:r>
          </a:p>
          <a:p>
            <a:r>
              <a:rPr lang="cs-CZ" sz="1400" b="1" dirty="0" smtClean="0">
                <a:latin typeface="+mn-lt"/>
              </a:rPr>
              <a:t>- Jméno autora</a:t>
            </a:r>
          </a:p>
          <a:p>
            <a:r>
              <a:rPr lang="cs-CZ" sz="1400" b="1" dirty="0" smtClean="0">
                <a:latin typeface="+mn-lt"/>
              </a:rPr>
              <a:t>- Ilustrace</a:t>
            </a:r>
          </a:p>
          <a:p>
            <a:r>
              <a:rPr lang="cs-CZ" sz="1400" b="1" dirty="0" smtClean="0">
                <a:latin typeface="+mn-lt"/>
              </a:rPr>
              <a:t>- předmluva, dedikace atd.</a:t>
            </a:r>
            <a:endParaRPr lang="cs-CZ" sz="1400" b="1" dirty="0">
              <a:latin typeface="+mn-lt"/>
            </a:endParaRPr>
          </a:p>
        </p:txBody>
      </p:sp>
      <p:cxnSp>
        <p:nvCxnSpPr>
          <p:cNvPr id="20" name="Přímá spojnice se šipkou 19"/>
          <p:cNvCxnSpPr>
            <a:stCxn id="5" idx="2"/>
            <a:endCxn id="17" idx="1"/>
          </p:cNvCxnSpPr>
          <p:nvPr/>
        </p:nvCxnSpPr>
        <p:spPr bwMode="auto">
          <a:xfrm>
            <a:off x="4465589" y="861027"/>
            <a:ext cx="778946" cy="7130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/>
          <p:cNvCxnSpPr>
            <a:stCxn id="5" idx="2"/>
            <a:endCxn id="7" idx="7"/>
          </p:cNvCxnSpPr>
          <p:nvPr/>
        </p:nvCxnSpPr>
        <p:spPr bwMode="auto">
          <a:xfrm flipH="1">
            <a:off x="3827397" y="861027"/>
            <a:ext cx="638192" cy="7225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bdélník 23"/>
          <p:cNvSpPr/>
          <p:nvPr/>
        </p:nvSpPr>
        <p:spPr bwMode="auto">
          <a:xfrm>
            <a:off x="4585816" y="2342877"/>
            <a:ext cx="4105296" cy="47168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Nepřímé informace od autora</a:t>
            </a:r>
            <a:endParaRPr lang="cs-CZ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Šipka dolů 17"/>
          <p:cNvSpPr/>
          <p:nvPr/>
        </p:nvSpPr>
        <p:spPr bwMode="auto">
          <a:xfrm rot="19177681">
            <a:off x="5895746" y="1764292"/>
            <a:ext cx="404625" cy="6103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4585816" y="2875899"/>
            <a:ext cx="4105296" cy="604359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„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The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messenger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is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the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message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“ 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Marshall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McLuhan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)</a:t>
            </a:r>
            <a:endParaRPr lang="cs-CZ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6" name="Obdélník 25"/>
          <p:cNvSpPr/>
          <p:nvPr/>
        </p:nvSpPr>
        <p:spPr bwMode="auto">
          <a:xfrm>
            <a:off x="4585816" y="3558451"/>
            <a:ext cx="4105296" cy="557841"/>
          </a:xfrm>
          <a:prstGeom prst="rect">
            <a:avLst/>
          </a:prstGeom>
          <a:solidFill>
            <a:srgbClr val="6666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accent3"/>
                </a:solidFill>
                <a:latin typeface="+mn-lt"/>
              </a:rPr>
              <a:t>Četba bude zábavná, hravá, napínavá,</a:t>
            </a:r>
          </a:p>
          <a:p>
            <a:r>
              <a:rPr lang="cs-CZ" sz="1400" b="1" dirty="0" smtClean="0">
                <a:solidFill>
                  <a:schemeClr val="accent3"/>
                </a:solidFill>
                <a:latin typeface="+mn-lt"/>
              </a:rPr>
              <a:t>Informativní atd.</a:t>
            </a:r>
            <a:endParaRPr lang="cs-CZ" sz="1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4585815" y="4194485"/>
            <a:ext cx="4105297" cy="1968571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Informativní titul: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Obsah je důležitý, byt‘ trochu nudný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Vědecký titul: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Namáhejte se, aby jste tomu rozuměli!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Hravý titul: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Chci vás pobavit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Provokativní titul: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Chci, aby jste se nade vším zamysleli</a:t>
            </a:r>
          </a:p>
        </p:txBody>
      </p:sp>
      <p:sp>
        <p:nvSpPr>
          <p:cNvPr id="28" name="Obdélník 27"/>
          <p:cNvSpPr/>
          <p:nvPr/>
        </p:nvSpPr>
        <p:spPr bwMode="auto">
          <a:xfrm>
            <a:off x="1983570" y="5521823"/>
            <a:ext cx="1843827" cy="115749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Cíl: zapojit nebo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i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nformovat 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č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tenáře?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Nebo obojí?</a:t>
            </a:r>
            <a:endParaRPr lang="cs-CZ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7" name="Ovál 36"/>
          <p:cNvSpPr/>
          <p:nvPr/>
        </p:nvSpPr>
        <p:spPr bwMode="auto">
          <a:xfrm>
            <a:off x="3468703" y="830077"/>
            <a:ext cx="1993772" cy="5132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titul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4952554" y="1498948"/>
            <a:ext cx="1993772" cy="51322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>
                <a:solidFill>
                  <a:srgbClr val="FFFF00"/>
                </a:solidFill>
                <a:latin typeface="+mn-lt"/>
              </a:rPr>
              <a:t>s</a:t>
            </a: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ubtext</a:t>
            </a:r>
            <a:endParaRPr lang="cs-CZ" sz="16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2125606" y="1508426"/>
            <a:ext cx="1993772" cy="5132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paratext</a:t>
            </a:r>
            <a:endParaRPr lang="cs-CZ" sz="16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015473" y="6241249"/>
            <a:ext cx="4787926" cy="43889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Propojit informativní obsah s chytlavou frází</a:t>
            </a:r>
            <a:endParaRPr lang="cs-CZ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16200000">
            <a:off x="3681228" y="6280111"/>
            <a:ext cx="404625" cy="4127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5" grpId="0" animBg="1"/>
      <p:bldP spid="16" grpId="0" animBg="1"/>
      <p:bldP spid="2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17" grpId="0" animBg="1"/>
      <p:bldP spid="7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091" y="3657600"/>
            <a:ext cx="7518400" cy="559391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C00000"/>
                </a:solidFill>
              </a:rPr>
              <a:t>Úkol (20min)</a:t>
            </a:r>
            <a:endParaRPr lang="en-GB" altLang="cs-CZ" sz="24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11091" y="4297749"/>
            <a:ext cx="8460417" cy="2075619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Přečtěte si revidované obsahy: </a:t>
            </a:r>
          </a:p>
          <a:p>
            <a:r>
              <a:rPr lang="cs-CZ" sz="1800" b="1" dirty="0" smtClean="0">
                <a:latin typeface="+mn-lt"/>
              </a:rPr>
              <a:t>      - Co se změnilo/zlepšilo od minulého týdne?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- jak vypadá poměr chytlavých titulů a informativních obsahů? </a:t>
            </a:r>
          </a:p>
          <a:p>
            <a:r>
              <a:rPr lang="cs-CZ" sz="1800" b="1" dirty="0" smtClean="0">
                <a:latin typeface="+mn-lt"/>
              </a:rPr>
              <a:t>      - co by se dalo vylepšit?</a:t>
            </a:r>
          </a:p>
          <a:p>
            <a:endParaRPr lang="cs-CZ" sz="1400" b="1" dirty="0" smtClean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2. Vyberte si jeden z obsahů; zkuste si pro něj vymyslet chytlavý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titul knížky.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15" y="265176"/>
            <a:ext cx="4520794" cy="37673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01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2987743" y="469895"/>
            <a:ext cx="2955692" cy="39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Funkce chytavých titulů 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56" y="102366"/>
            <a:ext cx="1465099" cy="2148140"/>
          </a:xfrm>
          <a:prstGeom prst="rect">
            <a:avLst/>
          </a:prstGeom>
        </p:spPr>
      </p:pic>
      <p:cxnSp>
        <p:nvCxnSpPr>
          <p:cNvPr id="20" name="Přímá spojnice se šipkou 19"/>
          <p:cNvCxnSpPr>
            <a:stCxn id="5" idx="2"/>
            <a:endCxn id="17" idx="1"/>
          </p:cNvCxnSpPr>
          <p:nvPr/>
        </p:nvCxnSpPr>
        <p:spPr bwMode="auto">
          <a:xfrm>
            <a:off x="4465589" y="861027"/>
            <a:ext cx="778946" cy="7130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/>
          <p:cNvCxnSpPr>
            <a:stCxn id="5" idx="2"/>
            <a:endCxn id="7" idx="7"/>
          </p:cNvCxnSpPr>
          <p:nvPr/>
        </p:nvCxnSpPr>
        <p:spPr bwMode="auto">
          <a:xfrm flipH="1">
            <a:off x="3827397" y="861027"/>
            <a:ext cx="638192" cy="7225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ál 36"/>
          <p:cNvSpPr/>
          <p:nvPr/>
        </p:nvSpPr>
        <p:spPr bwMode="auto">
          <a:xfrm>
            <a:off x="3468703" y="830077"/>
            <a:ext cx="1993772" cy="5132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titul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4952554" y="1498948"/>
            <a:ext cx="1993772" cy="51322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>
                <a:solidFill>
                  <a:srgbClr val="FFFF00"/>
                </a:solidFill>
                <a:latin typeface="+mn-lt"/>
              </a:rPr>
              <a:t>s</a:t>
            </a: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ubtext</a:t>
            </a:r>
            <a:endParaRPr lang="cs-CZ" sz="16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2125606" y="1508426"/>
            <a:ext cx="1993772" cy="5132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paratext</a:t>
            </a:r>
            <a:endParaRPr lang="cs-CZ" sz="16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 bwMode="auto">
          <a:xfrm>
            <a:off x="402429" y="2406153"/>
            <a:ext cx="8503825" cy="3736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- V knížce využít hlavní titul (chytlavý) a podtitul (informativní)</a:t>
            </a:r>
            <a:endParaRPr lang="cs-CZ" sz="1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9" name="Obdélník 38"/>
          <p:cNvSpPr/>
          <p:nvPr/>
        </p:nvSpPr>
        <p:spPr bwMode="auto">
          <a:xfrm>
            <a:off x="402430" y="2834739"/>
            <a:ext cx="8503824" cy="2207994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Zformulovat titul jako (str. 71): 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 - otázku: kterou barvu má svatost? 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- vyvolat scénku: tajuplný hrad v Karpatech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 </a:t>
            </a:r>
            <a:r>
              <a:rPr lang="cs-CZ" sz="1600" b="1" dirty="0">
                <a:solidFill>
                  <a:schemeClr val="bg2"/>
                </a:solidFill>
                <a:latin typeface="+mn-lt"/>
              </a:rPr>
              <a:t>-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zpochybnit skutkové </a:t>
            </a:r>
            <a:r>
              <a:rPr lang="cs-CZ" sz="1600" b="1" dirty="0">
                <a:solidFill>
                  <a:schemeClr val="bg2"/>
                </a:solidFill>
                <a:latin typeface="+mn-lt"/>
              </a:rPr>
              <a:t>tvrzení nebo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názor: Proč je zabíjení jistých lidí horší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  než zabíjení jiných.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vytvořte metaforu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propojte nemožné: Zahraniční politika a kalorie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začněte velkolepým tvrzením: Proti Darwinismu</a:t>
            </a:r>
            <a:endParaRPr lang="cs-CZ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0" name="Obdélník 39"/>
          <p:cNvSpPr/>
          <p:nvPr/>
        </p:nvSpPr>
        <p:spPr bwMode="auto">
          <a:xfrm>
            <a:off x="405418" y="1937198"/>
            <a:ext cx="2026217" cy="39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Co se dá zkusit?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" name="Obdélník 40"/>
          <p:cNvSpPr/>
          <p:nvPr/>
        </p:nvSpPr>
        <p:spPr bwMode="auto">
          <a:xfrm>
            <a:off x="402429" y="5097696"/>
            <a:ext cx="8503825" cy="781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- Vypůjčte si chytlavý titul z nějaké další disciplíny (beletrie, žurnalizmus) a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  přizpůsobte ho vaším vlastním požadavkům</a:t>
            </a:r>
            <a:endParaRPr lang="cs-CZ" sz="18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3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>
                <a:solidFill>
                  <a:srgbClr val="C00000"/>
                </a:solidFill>
              </a:rPr>
              <a:t>8</a:t>
            </a:r>
            <a:r>
              <a:rPr lang="cs-CZ" altLang="cs-CZ" dirty="0" smtClean="0">
                <a:solidFill>
                  <a:srgbClr val="C00000"/>
                </a:solidFill>
              </a:rPr>
              <a:t>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938266"/>
            <a:ext cx="8166052" cy="6226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Doplňte Váš ‚obsah‘ podle poznatků ze dneška a textu o chytlavých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titulech (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), pošlete do 6.3.  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4667145"/>
            <a:ext cx="8166052" cy="107086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63-98</a:t>
            </a:r>
          </a:p>
          <a:p>
            <a:r>
              <a:rPr lang="cs-CZ" sz="1800" b="1" dirty="0" smtClean="0">
                <a:latin typeface="+mn-lt"/>
              </a:rPr>
              <a:t>(</a:t>
            </a:r>
            <a:r>
              <a:rPr lang="cs-CZ" sz="1800" b="1" dirty="0" err="1" smtClean="0">
                <a:latin typeface="+mn-lt"/>
              </a:rPr>
              <a:t>Getting</a:t>
            </a:r>
            <a:r>
              <a:rPr lang="cs-CZ" sz="1800" b="1" dirty="0" smtClean="0">
                <a:latin typeface="+mn-lt"/>
              </a:rPr>
              <a:t> to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midpoint</a:t>
            </a:r>
            <a:r>
              <a:rPr lang="cs-CZ" sz="1800" b="1" dirty="0" smtClean="0">
                <a:latin typeface="+mn-lt"/>
              </a:rPr>
              <a:t>)</a:t>
            </a:r>
          </a:p>
          <a:p>
            <a:r>
              <a:rPr lang="cs-CZ" sz="1800" b="1" dirty="0" smtClean="0">
                <a:latin typeface="+mn-lt"/>
              </a:rPr>
              <a:t>-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Stylish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academic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, str. 63-75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70" y="584427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90715"/>
            <a:ext cx="4398378" cy="31910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Obdélník 7"/>
          <p:cNvSpPr/>
          <p:nvPr/>
        </p:nvSpPr>
        <p:spPr bwMode="auto">
          <a:xfrm>
            <a:off x="431189" y="3303186"/>
            <a:ext cx="6765139" cy="2071433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18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cs-CZ" sz="1800" b="1" dirty="0" smtClean="0">
                <a:solidFill>
                  <a:srgbClr val="800000"/>
                </a:solidFill>
                <a:latin typeface="+mj-lt"/>
              </a:rPr>
              <a:t>- Jste spokojení s pokrokem vaší  práce?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j-lt"/>
              </a:rPr>
              <a:t>- </a:t>
            </a:r>
            <a:r>
              <a:rPr lang="cs-CZ" sz="1800" b="1" dirty="0" smtClean="0">
                <a:solidFill>
                  <a:srgbClr val="800000"/>
                </a:solidFill>
                <a:latin typeface="+mj-lt"/>
              </a:rPr>
              <a:t>Jakým způsobem kontrolujete váš pokrok</a:t>
            </a:r>
            <a:r>
              <a:rPr lang="cs-CZ" sz="1800" b="1" dirty="0" smtClean="0">
                <a:solidFill>
                  <a:srgbClr val="800000"/>
                </a:solidFill>
                <a:latin typeface="+mj-lt"/>
              </a:rPr>
              <a:t>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j-lt"/>
              </a:rPr>
              <a:t>- Máte (spolehlivou) podporu?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j-lt"/>
              </a:rPr>
              <a:t>- Co Vás nejvíce oddaluje od práce? Co proti tomu děláte?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- Poměr život-disertace?</a:t>
            </a:r>
          </a:p>
          <a:p>
            <a:endParaRPr lang="cs-CZ" sz="16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3" y="1193414"/>
            <a:ext cx="2091750" cy="31454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936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468728" y="1514016"/>
            <a:ext cx="2018744" cy="66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Problémy a výzvy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Mind map</a:t>
            </a:r>
            <a:endParaRPr lang="cs-CZ" sz="16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536" y="225362"/>
            <a:ext cx="4676897" cy="2297897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 bwMode="auto">
          <a:xfrm>
            <a:off x="2610299" y="302510"/>
            <a:ext cx="2400611" cy="94981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Práce s </a:t>
            </a:r>
            <a:endParaRPr lang="cs-CZ" sz="18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prameny</a:t>
            </a:r>
            <a:endParaRPr lang="cs-CZ" sz="18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3216245" y="3457496"/>
            <a:ext cx="2539955" cy="66242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Dát pramenům hlas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0" name="Ovál 19"/>
          <p:cNvSpPr/>
          <p:nvPr/>
        </p:nvSpPr>
        <p:spPr bwMode="auto">
          <a:xfrm>
            <a:off x="3940725" y="3945925"/>
            <a:ext cx="2539955" cy="8798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Nechat prameny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6356614" y="3042659"/>
            <a:ext cx="1949722" cy="1214624"/>
          </a:xfrm>
          <a:prstGeom prst="ellipse">
            <a:avLst/>
          </a:prstGeom>
          <a:solidFill>
            <a:srgbClr val="07917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f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ormální?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érie?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o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sobní?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o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brázek?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cxnSp>
        <p:nvCxnSpPr>
          <p:cNvPr id="9" name="Přímá spojnice se šipkou 8"/>
          <p:cNvCxnSpPr>
            <a:endCxn id="21" idx="3"/>
          </p:cNvCxnSpPr>
          <p:nvPr/>
        </p:nvCxnSpPr>
        <p:spPr bwMode="auto">
          <a:xfrm flipV="1">
            <a:off x="5301209" y="3096054"/>
            <a:ext cx="1416292" cy="443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/>
          <p:cNvCxnSpPr>
            <a:stCxn id="18" idx="2"/>
            <a:endCxn id="42" idx="5"/>
          </p:cNvCxnSpPr>
          <p:nvPr/>
        </p:nvCxnSpPr>
        <p:spPr bwMode="auto">
          <a:xfrm flipH="1" flipV="1">
            <a:off x="2357243" y="3637867"/>
            <a:ext cx="859002" cy="1508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ál 35"/>
          <p:cNvSpPr/>
          <p:nvPr/>
        </p:nvSpPr>
        <p:spPr bwMode="auto">
          <a:xfrm>
            <a:off x="468728" y="4659658"/>
            <a:ext cx="2539955" cy="985938"/>
          </a:xfrm>
          <a:prstGeom prst="ellipse">
            <a:avLst/>
          </a:prstGeom>
          <a:solidFill>
            <a:srgbClr val="023F5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Jak propojit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ramen a literaturu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cs-CZ" sz="16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cxnSp>
        <p:nvCxnSpPr>
          <p:cNvPr id="38" name="Přímá spojnice se šipkou 37"/>
          <p:cNvCxnSpPr>
            <a:stCxn id="18" idx="3"/>
            <a:endCxn id="36" idx="7"/>
          </p:cNvCxnSpPr>
          <p:nvPr/>
        </p:nvCxnSpPr>
        <p:spPr bwMode="auto">
          <a:xfrm flipH="1">
            <a:off x="2636715" y="4022915"/>
            <a:ext cx="951498" cy="781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ál 41"/>
          <p:cNvSpPr/>
          <p:nvPr/>
        </p:nvSpPr>
        <p:spPr bwMode="auto">
          <a:xfrm>
            <a:off x="179641" y="2691211"/>
            <a:ext cx="2551219" cy="1109077"/>
          </a:xfrm>
          <a:prstGeom prst="ellipse">
            <a:avLst/>
          </a:prstGeom>
          <a:solidFill>
            <a:srgbClr val="07917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C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o 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získáme,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k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dyž dáme pramenu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h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las?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4" name="Ovál 43"/>
          <p:cNvSpPr/>
          <p:nvPr/>
        </p:nvSpPr>
        <p:spPr bwMode="auto">
          <a:xfrm>
            <a:off x="6236279" y="5443621"/>
            <a:ext cx="2190391" cy="598064"/>
          </a:xfrm>
          <a:prstGeom prst="ellipse">
            <a:avLst/>
          </a:prstGeom>
          <a:solidFill>
            <a:srgbClr val="07917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pracovat s 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citacemi 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v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textu?</a:t>
            </a:r>
          </a:p>
        </p:txBody>
      </p:sp>
      <p:cxnSp>
        <p:nvCxnSpPr>
          <p:cNvPr id="46" name="Přímá spojnice se šipkou 45"/>
          <p:cNvCxnSpPr>
            <a:stCxn id="20" idx="5"/>
            <a:endCxn id="32" idx="1"/>
          </p:cNvCxnSpPr>
          <p:nvPr/>
        </p:nvCxnSpPr>
        <p:spPr bwMode="auto">
          <a:xfrm flipV="1">
            <a:off x="6108712" y="4618846"/>
            <a:ext cx="880441" cy="78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Ovál 52"/>
          <p:cNvSpPr/>
          <p:nvPr/>
        </p:nvSpPr>
        <p:spPr bwMode="auto">
          <a:xfrm>
            <a:off x="3797349" y="5742653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? 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2" name="Ovál 51"/>
          <p:cNvSpPr/>
          <p:nvPr/>
        </p:nvSpPr>
        <p:spPr bwMode="auto">
          <a:xfrm>
            <a:off x="2990088" y="4876567"/>
            <a:ext cx="2328234" cy="1057889"/>
          </a:xfrm>
          <a:prstGeom prst="ellipse">
            <a:avLst/>
          </a:prstGeom>
          <a:solidFill>
            <a:srgbClr val="34646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podpořit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a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rgumentace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s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pomocí pramenů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cxnSp>
        <p:nvCxnSpPr>
          <p:cNvPr id="55" name="Přímá spojnice se šipkou 54"/>
          <p:cNvCxnSpPr>
            <a:stCxn id="20" idx="3"/>
            <a:endCxn id="52" idx="0"/>
          </p:cNvCxnSpPr>
          <p:nvPr/>
        </p:nvCxnSpPr>
        <p:spPr bwMode="auto">
          <a:xfrm flipH="1">
            <a:off x="4154205" y="4696888"/>
            <a:ext cx="158488" cy="179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se šipkou 62"/>
          <p:cNvCxnSpPr>
            <a:stCxn id="20" idx="4"/>
            <a:endCxn id="53" idx="7"/>
          </p:cNvCxnSpPr>
          <p:nvPr/>
        </p:nvCxnSpPr>
        <p:spPr bwMode="auto">
          <a:xfrm>
            <a:off x="5210703" y="4825733"/>
            <a:ext cx="954615" cy="1059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/>
          <p:cNvCxnSpPr>
            <a:stCxn id="18" idx="1"/>
            <a:endCxn id="26" idx="4"/>
          </p:cNvCxnSpPr>
          <p:nvPr/>
        </p:nvCxnSpPr>
        <p:spPr bwMode="auto">
          <a:xfrm flipV="1">
            <a:off x="3588213" y="2278514"/>
            <a:ext cx="350006" cy="12759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ál 31"/>
          <p:cNvSpPr/>
          <p:nvPr/>
        </p:nvSpPr>
        <p:spPr bwMode="auto">
          <a:xfrm>
            <a:off x="6680662" y="4463023"/>
            <a:ext cx="2106507" cy="1064028"/>
          </a:xfrm>
          <a:prstGeom prst="ellipse">
            <a:avLst/>
          </a:prstGeom>
          <a:solidFill>
            <a:srgbClr val="02596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zvýraznit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 výpověď s pomoci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pramene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6335730" y="2235251"/>
            <a:ext cx="2606896" cy="1008494"/>
          </a:xfrm>
          <a:prstGeom prst="ellipse">
            <a:avLst/>
          </a:prstGeom>
          <a:solidFill>
            <a:srgbClr val="02596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Jak zacházet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s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různými typy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pramenů?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0" name="Ovál 59"/>
          <p:cNvSpPr/>
          <p:nvPr/>
        </p:nvSpPr>
        <p:spPr bwMode="auto">
          <a:xfrm>
            <a:off x="2691545" y="2175816"/>
            <a:ext cx="2117428" cy="808506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obového kontextu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6" name="Ovál 25"/>
          <p:cNvSpPr/>
          <p:nvPr/>
        </p:nvSpPr>
        <p:spPr bwMode="auto">
          <a:xfrm>
            <a:off x="2668241" y="1706038"/>
            <a:ext cx="2539955" cy="572476"/>
          </a:xfrm>
          <a:prstGeom prst="ellipse">
            <a:avLst/>
          </a:prstGeom>
          <a:solidFill>
            <a:srgbClr val="023F5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Kritika pramenů?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5" name="Ovál 64"/>
          <p:cNvSpPr/>
          <p:nvPr/>
        </p:nvSpPr>
        <p:spPr bwMode="auto">
          <a:xfrm>
            <a:off x="1899151" y="4177226"/>
            <a:ext cx="2117428" cy="571594"/>
          </a:xfrm>
          <a:prstGeom prst="ellipse">
            <a:avLst/>
          </a:prstGeom>
          <a:solidFill>
            <a:srgbClr val="023F5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a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 kolik jích vlastně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j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e?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6" name="Ovál 55"/>
          <p:cNvSpPr/>
          <p:nvPr/>
        </p:nvSpPr>
        <p:spPr bwMode="auto">
          <a:xfrm>
            <a:off x="370044" y="3677266"/>
            <a:ext cx="2117428" cy="808506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vypadá ‚hlas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ramene‘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6" name="Ovál 65"/>
          <p:cNvSpPr/>
          <p:nvPr/>
        </p:nvSpPr>
        <p:spPr bwMode="auto">
          <a:xfrm>
            <a:off x="3664750" y="2747793"/>
            <a:ext cx="1947505" cy="602711"/>
          </a:xfrm>
          <a:prstGeom prst="ellipse">
            <a:avLst/>
          </a:prstGeom>
          <a:solidFill>
            <a:srgbClr val="219D7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Zařazení 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kontextu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kapitoly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4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36" grpId="0" animBg="1"/>
      <p:bldP spid="42" grpId="0" animBg="1"/>
      <p:bldP spid="44" grpId="0" animBg="1"/>
      <p:bldP spid="53" grpId="0" animBg="1"/>
      <p:bldP spid="52" grpId="0" animBg="1"/>
      <p:bldP spid="32" grpId="0" animBg="1"/>
      <p:bldP spid="21" grpId="0" animBg="1"/>
      <p:bldP spid="60" grpId="0" animBg="1"/>
      <p:bldP spid="26" grpId="0" animBg="1"/>
      <p:bldP spid="65" grpId="0" animBg="1"/>
      <p:bldP spid="56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  <a:endParaRPr lang="cs-CZ" sz="18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? </a:t>
            </a:r>
            <a:endParaRPr lang="cs-CZ" sz="12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" y="1325880"/>
            <a:ext cx="7738374" cy="53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332</TotalTime>
  <Words>862</Words>
  <Application>Microsoft Office PowerPoint</Application>
  <PresentationFormat>Předvádění na obrazovce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Metodika X.  Vědecké psaní II. - pro pokročilé   obsah a tituly kapitol proces psaní II hlas pramenů</vt:lpstr>
      <vt:lpstr>Úkoly 8.3.</vt:lpstr>
      <vt:lpstr>Úkoly 8.3.</vt:lpstr>
      <vt:lpstr>Prezentace aplikace PowerPoint</vt:lpstr>
      <vt:lpstr>Úkol (20min)</vt:lpstr>
      <vt:lpstr>Prezentace aplikace PowerPoint</vt:lpstr>
      <vt:lpstr>Úkoly 8.3.</vt:lpstr>
      <vt:lpstr>Prezentace aplikace PowerPoint</vt:lpstr>
      <vt:lpstr>Prezentace aplikace PowerPoint</vt:lpstr>
      <vt:lpstr>Prezentace aplikace PowerPoint</vt:lpstr>
      <vt:lpstr>Úkoly 15.3.</vt:lpstr>
      <vt:lpstr>Úkoly 15.3.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208</cp:revision>
  <cp:lastPrinted>2019-09-24T07:27:02Z</cp:lastPrinted>
  <dcterms:created xsi:type="dcterms:W3CDTF">2015-11-23T07:04:47Z</dcterms:created>
  <dcterms:modified xsi:type="dcterms:W3CDTF">2022-03-07T21:04:26Z</dcterms:modified>
</cp:coreProperties>
</file>