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3" r:id="rId3"/>
    <p:sldId id="326" r:id="rId4"/>
    <p:sldId id="305" r:id="rId5"/>
    <p:sldId id="327" r:id="rId6"/>
    <p:sldId id="325" r:id="rId7"/>
    <p:sldId id="328" r:id="rId8"/>
    <p:sldId id="331" r:id="rId9"/>
    <p:sldId id="332" r:id="rId10"/>
    <p:sldId id="333" r:id="rId11"/>
    <p:sldId id="329" r:id="rId1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0000"/>
    <a:srgbClr val="800000"/>
    <a:srgbClr val="FFFFCC"/>
    <a:srgbClr val="66CCFF"/>
    <a:srgbClr val="0099FF"/>
    <a:srgbClr val="66FFFF"/>
    <a:srgbClr val="023F51"/>
    <a:srgbClr val="219D74"/>
    <a:srgbClr val="037A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94638" autoAdjust="0"/>
  </p:normalViewPr>
  <p:slideViewPr>
    <p:cSldViewPr snapToGrid="0">
      <p:cViewPr varScale="1">
        <p:scale>
          <a:sx n="109" d="100"/>
          <a:sy n="109" d="100"/>
        </p:scale>
        <p:origin x="180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31136" y="3499890"/>
            <a:ext cx="7518400" cy="3808104"/>
          </a:xfrm>
        </p:spPr>
        <p:txBody>
          <a:bodyPr/>
          <a:lstStyle/>
          <a:p>
            <a:r>
              <a:rPr lang="cs-CZ" altLang="cs-CZ" sz="4000" dirty="0" smtClean="0">
                <a:solidFill>
                  <a:srgbClr val="C00000"/>
                </a:solidFill>
              </a:rPr>
              <a:t>Metodika X.</a:t>
            </a:r>
            <a:r>
              <a:rPr lang="cs-CZ" altLang="cs-CZ" sz="3600" dirty="0" smtClean="0">
                <a:solidFill>
                  <a:srgbClr val="C00000"/>
                </a:solidFill>
              </a:rPr>
              <a:t/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>Vědecké psaní II. </a:t>
            </a:r>
            <a:r>
              <a:rPr lang="cs-CZ" altLang="cs-CZ" sz="2000" dirty="0" smtClean="0">
                <a:solidFill>
                  <a:srgbClr val="002060"/>
                </a:solidFill>
              </a:rPr>
              <a:t>- </a:t>
            </a:r>
            <a:r>
              <a:rPr lang="cs-CZ" altLang="cs-CZ" sz="1800" dirty="0" smtClean="0">
                <a:solidFill>
                  <a:srgbClr val="002060"/>
                </a:solidFill>
              </a:rPr>
              <a:t>pro pokročilé</a:t>
            </a:r>
            <a:r>
              <a:rPr lang="cs-CZ" altLang="cs-CZ" sz="2400" dirty="0">
                <a:solidFill>
                  <a:srgbClr val="002060"/>
                </a:solidFill>
              </a:rPr>
              <a:t/>
            </a:r>
            <a:br>
              <a:rPr lang="cs-CZ" altLang="cs-CZ" sz="2400" dirty="0">
                <a:solidFill>
                  <a:srgbClr val="002060"/>
                </a:solidFill>
              </a:rPr>
            </a:br>
            <a:r>
              <a:rPr lang="cs-CZ" altLang="cs-CZ" sz="800" dirty="0" smtClean="0">
                <a:solidFill>
                  <a:srgbClr val="002060"/>
                </a:solidFill>
              </a:rPr>
              <a:t/>
            </a:r>
            <a:br>
              <a:rPr lang="cs-CZ" altLang="cs-CZ" sz="800" dirty="0" smtClean="0">
                <a:solidFill>
                  <a:srgbClr val="002060"/>
                </a:solidFill>
              </a:rPr>
            </a:br>
            <a:r>
              <a:rPr lang="cs-CZ" altLang="cs-CZ" sz="1800" dirty="0" smtClean="0">
                <a:solidFill>
                  <a:srgbClr val="002060"/>
                </a:solidFill>
                <a:latin typeface="+mn-lt"/>
              </a:rPr>
              <a:t>vědecká argumentace I.</a:t>
            </a:r>
            <a:endParaRPr lang="en-GB" altLang="cs-CZ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36" y="329243"/>
            <a:ext cx="6569705" cy="4044475"/>
          </a:xfrm>
          <a:prstGeom prst="rect">
            <a:avLst/>
          </a:prstGeom>
          <a:ln>
            <a:solidFill>
              <a:srgbClr val="CC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3726536" y="356730"/>
            <a:ext cx="2893720" cy="703974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Úvod do akademické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argumentace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 bwMode="auto">
          <a:xfrm>
            <a:off x="303787" y="1374959"/>
            <a:ext cx="1954782" cy="362401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K čemu je to dobré?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144" y="256652"/>
            <a:ext cx="1892427" cy="2639438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0" name="Obdélník 9"/>
          <p:cNvSpPr/>
          <p:nvPr/>
        </p:nvSpPr>
        <p:spPr bwMode="auto">
          <a:xfrm>
            <a:off x="2343061" y="1369174"/>
            <a:ext cx="4386923" cy="10664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Poslouchat ostatní, analyzovat jejích názor,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  chytře oponovat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Stát se angažovaným akademickým autorem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Dostat naše čtenáře mimo komfortní zónu 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  <a:p>
            <a:pPr marL="285750" indent="-285750">
              <a:buFontTx/>
              <a:buChar char="-"/>
            </a:pP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355224" y="2807523"/>
            <a:ext cx="2363368" cy="473417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1" dirty="0" smtClean="0">
                <a:solidFill>
                  <a:srgbClr val="FFFFCC"/>
                </a:solidFill>
                <a:latin typeface="+mn-lt"/>
              </a:rPr>
              <a:t>Analýza názorů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19" name="Ovál 18"/>
          <p:cNvSpPr/>
          <p:nvPr/>
        </p:nvSpPr>
        <p:spPr bwMode="auto">
          <a:xfrm>
            <a:off x="2855752" y="2634501"/>
            <a:ext cx="2714809" cy="530758"/>
          </a:xfrm>
          <a:prstGeom prst="ellipse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‚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Template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of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templates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‘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974" y="3743782"/>
            <a:ext cx="4038950" cy="226333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4" name="Obdélník 23"/>
          <p:cNvSpPr/>
          <p:nvPr/>
        </p:nvSpPr>
        <p:spPr bwMode="auto">
          <a:xfrm>
            <a:off x="4784269" y="3096932"/>
            <a:ext cx="3671974" cy="562581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V nedávných diskusích na kontroverzi</a:t>
            </a:r>
          </a:p>
          <a:p>
            <a:r>
              <a:rPr lang="cs-CZ" sz="1400" b="1" dirty="0">
                <a:latin typeface="+mn-lt"/>
              </a:rPr>
              <a:t>n</a:t>
            </a:r>
            <a:r>
              <a:rPr lang="cs-CZ" sz="1400" b="1" dirty="0" smtClean="0">
                <a:latin typeface="+mn-lt"/>
              </a:rPr>
              <a:t>ahlíží z následujících pohledů uhlu…</a:t>
            </a:r>
          </a:p>
        </p:txBody>
      </p:sp>
      <p:sp>
        <p:nvSpPr>
          <p:cNvPr id="25" name="Obdélník 24"/>
          <p:cNvSpPr/>
          <p:nvPr/>
        </p:nvSpPr>
        <p:spPr bwMode="auto">
          <a:xfrm>
            <a:off x="876516" y="3280940"/>
            <a:ext cx="3129863" cy="347161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Jak být kontroverzní bez polemiky?</a:t>
            </a:r>
          </a:p>
        </p:txBody>
      </p:sp>
      <p:sp>
        <p:nvSpPr>
          <p:cNvPr id="26" name="Obdélník 25"/>
          <p:cNvSpPr/>
          <p:nvPr/>
        </p:nvSpPr>
        <p:spPr bwMode="auto">
          <a:xfrm>
            <a:off x="4686381" y="4407942"/>
            <a:ext cx="3671974" cy="562581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Přímo slovy jednoho z nejvýraznějších</a:t>
            </a:r>
          </a:p>
          <a:p>
            <a:r>
              <a:rPr lang="cs-CZ" sz="1400" b="1" dirty="0">
                <a:latin typeface="+mn-lt"/>
              </a:rPr>
              <a:t>z</a:t>
            </a:r>
            <a:r>
              <a:rPr lang="cs-CZ" sz="1400" b="1" dirty="0" smtClean="0">
                <a:latin typeface="+mn-lt"/>
              </a:rPr>
              <a:t>astánců názoru B</a:t>
            </a:r>
          </a:p>
        </p:txBody>
      </p:sp>
      <p:sp>
        <p:nvSpPr>
          <p:cNvPr id="27" name="Ovál 26"/>
          <p:cNvSpPr/>
          <p:nvPr/>
        </p:nvSpPr>
        <p:spPr bwMode="auto">
          <a:xfrm>
            <a:off x="4128436" y="3567772"/>
            <a:ext cx="2714809" cy="863030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Na jedné straně se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argumentují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Takto (názor A)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28" name="Ovál 27"/>
          <p:cNvSpPr/>
          <p:nvPr/>
        </p:nvSpPr>
        <p:spPr bwMode="auto">
          <a:xfrm>
            <a:off x="6522368" y="3547692"/>
            <a:ext cx="2714809" cy="86303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Na druhé straně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Se říká tohle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(názor B)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29" name="Obdélník 28"/>
          <p:cNvSpPr/>
          <p:nvPr/>
        </p:nvSpPr>
        <p:spPr bwMode="auto">
          <a:xfrm>
            <a:off x="5173396" y="4913681"/>
            <a:ext cx="3671974" cy="562581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Podle něj se dá problém zredukovat na</a:t>
            </a:r>
          </a:p>
          <a:p>
            <a:r>
              <a:rPr lang="cs-CZ" sz="1400" b="1" dirty="0" smtClean="0">
                <a:latin typeface="+mn-lt"/>
              </a:rPr>
              <a:t>Následující výpovědi:  </a:t>
            </a:r>
          </a:p>
        </p:txBody>
      </p:sp>
      <p:sp>
        <p:nvSpPr>
          <p:cNvPr id="30" name="Obdélník 29"/>
          <p:cNvSpPr/>
          <p:nvPr/>
        </p:nvSpPr>
        <p:spPr bwMode="auto">
          <a:xfrm>
            <a:off x="4686381" y="5397371"/>
            <a:ext cx="3671974" cy="826643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Zatím co chápu, proč tak argumentuje,</a:t>
            </a:r>
          </a:p>
          <a:p>
            <a:r>
              <a:rPr lang="cs-CZ" sz="1400" b="1" dirty="0" smtClean="0">
                <a:latin typeface="+mn-lt"/>
              </a:rPr>
              <a:t>Si pořád myslím, že se věci mají takto</a:t>
            </a:r>
          </a:p>
          <a:p>
            <a:r>
              <a:rPr lang="cs-CZ" sz="1400" b="1" dirty="0" smtClean="0">
                <a:latin typeface="+mn-lt"/>
              </a:rPr>
              <a:t>A mohu to doložit tím a tím…</a:t>
            </a:r>
          </a:p>
        </p:txBody>
      </p:sp>
      <p:sp>
        <p:nvSpPr>
          <p:cNvPr id="31" name="Obdélník 30"/>
          <p:cNvSpPr/>
          <p:nvPr/>
        </p:nvSpPr>
        <p:spPr bwMode="auto">
          <a:xfrm>
            <a:off x="5120406" y="6133111"/>
            <a:ext cx="2320971" cy="3212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Někdo by mohl být proti</a:t>
            </a:r>
          </a:p>
        </p:txBody>
      </p:sp>
      <p:sp>
        <p:nvSpPr>
          <p:cNvPr id="32" name="Obdélník 31"/>
          <p:cNvSpPr/>
          <p:nvPr/>
        </p:nvSpPr>
        <p:spPr bwMode="auto">
          <a:xfrm>
            <a:off x="4383053" y="6452998"/>
            <a:ext cx="4530316" cy="32122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Ale já mu říkám, že je můj názor důležitý, protože…</a:t>
            </a:r>
          </a:p>
        </p:txBody>
      </p:sp>
    </p:spTree>
    <p:extLst>
      <p:ext uri="{BB962C8B-B14F-4D97-AF65-F5344CB8AC3E}">
        <p14:creationId xmlns:p14="http://schemas.microsoft.com/office/powerpoint/2010/main" val="323182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3191" y="2678904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5.4.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01751" y="3267555"/>
            <a:ext cx="8345068" cy="18902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1. Přineste mi úryvek z článku/knížky/recenze (max. 1 str.) nad </a:t>
            </a:r>
            <a:r>
              <a:rPr lang="cs-CZ" sz="1800" b="1" dirty="0" smtClean="0">
                <a:latin typeface="+mn-lt"/>
              </a:rPr>
              <a:t>jejichž</a:t>
            </a:r>
            <a:endParaRPr lang="cs-CZ" sz="1800" b="1" dirty="0" smtClean="0">
              <a:latin typeface="+mn-lt"/>
            </a:endParaRPr>
          </a:p>
          <a:p>
            <a:r>
              <a:rPr lang="cs-CZ" sz="1800" b="1" dirty="0" smtClean="0">
                <a:latin typeface="+mn-lt"/>
              </a:rPr>
              <a:t>   argumentací jste se zarazili </a:t>
            </a:r>
            <a:endParaRPr lang="cs-CZ" sz="1800" b="1" dirty="0" smtClean="0">
              <a:latin typeface="+mn-lt"/>
            </a:endParaRP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- </a:t>
            </a:r>
            <a:r>
              <a:rPr lang="cs-CZ" sz="1800" b="1" dirty="0" smtClean="0">
                <a:latin typeface="+mn-lt"/>
              </a:rPr>
              <a:t>Proveďte analýzu toho „zaražení“ (</a:t>
            </a:r>
            <a:r>
              <a:rPr lang="cs-CZ" sz="1800" b="1" dirty="0">
                <a:latin typeface="+mn-lt"/>
              </a:rPr>
              <a:t>dávala vám za </a:t>
            </a:r>
            <a:r>
              <a:rPr lang="cs-CZ" sz="1800" b="1" dirty="0" smtClean="0">
                <a:latin typeface="+mn-lt"/>
              </a:rPr>
              <a:t>pravdu? </a:t>
            </a:r>
            <a:endParaRPr lang="cs-CZ" sz="1800" b="1" dirty="0">
              <a:latin typeface="+mn-lt"/>
            </a:endParaRPr>
          </a:p>
          <a:p>
            <a:r>
              <a:rPr lang="cs-CZ" sz="1800" b="1" dirty="0">
                <a:latin typeface="+mn-lt"/>
              </a:rPr>
              <a:t>   </a:t>
            </a:r>
            <a:r>
              <a:rPr lang="cs-CZ" sz="1800" b="1" dirty="0" smtClean="0">
                <a:latin typeface="+mn-lt"/>
              </a:rPr>
              <a:t>   </a:t>
            </a:r>
            <a:r>
              <a:rPr lang="cs-CZ" sz="1800" b="1" dirty="0">
                <a:latin typeface="+mn-lt"/>
              </a:rPr>
              <a:t>byla </a:t>
            </a:r>
            <a:r>
              <a:rPr lang="cs-CZ" sz="1800" b="1" dirty="0" smtClean="0">
                <a:latin typeface="+mn-lt"/>
              </a:rPr>
              <a:t>kontroverzní? Byla hloupá? pobavila </a:t>
            </a:r>
            <a:r>
              <a:rPr lang="cs-CZ" sz="1800" b="1" dirty="0">
                <a:latin typeface="+mn-lt"/>
              </a:rPr>
              <a:t>vás?)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- proveďte analýzu </a:t>
            </a:r>
            <a:r>
              <a:rPr lang="cs-CZ" sz="1800" b="1" dirty="0" smtClean="0">
                <a:latin typeface="+mn-lt"/>
              </a:rPr>
              <a:t>argumentace (podle </a:t>
            </a:r>
            <a:r>
              <a:rPr lang="cs-CZ" sz="1800" b="1" dirty="0" err="1" smtClean="0">
                <a:latin typeface="+mn-lt"/>
              </a:rPr>
              <a:t>templatu</a:t>
            </a:r>
            <a:r>
              <a:rPr lang="cs-CZ" sz="1800" b="1" dirty="0" smtClean="0">
                <a:latin typeface="+mn-lt"/>
              </a:rPr>
              <a:t>: </a:t>
            </a:r>
            <a:r>
              <a:rPr lang="cs-CZ" sz="1800" b="1" dirty="0" smtClean="0">
                <a:latin typeface="+mn-lt"/>
              </a:rPr>
              <a:t>kdo </a:t>
            </a:r>
            <a:r>
              <a:rPr lang="cs-CZ" sz="1800" b="1" dirty="0" smtClean="0">
                <a:latin typeface="+mn-lt"/>
              </a:rPr>
              <a:t>co, kdy, proč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říká</a:t>
            </a:r>
            <a:r>
              <a:rPr lang="cs-CZ" sz="1800" b="1" dirty="0" smtClean="0">
                <a:latin typeface="+mn-lt"/>
              </a:rPr>
              <a:t>?)</a:t>
            </a:r>
            <a:endParaRPr lang="cs-CZ" sz="1800" b="1" dirty="0" smtClean="0">
              <a:latin typeface="+mn-lt"/>
            </a:endParaRP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představte </a:t>
            </a:r>
            <a:r>
              <a:rPr lang="cs-CZ" sz="1800" b="1" dirty="0" smtClean="0">
                <a:latin typeface="+mn-lt"/>
              </a:rPr>
              <a:t>text a vaše </a:t>
            </a:r>
            <a:r>
              <a:rPr lang="cs-CZ" sz="1800" b="1" dirty="0" smtClean="0">
                <a:latin typeface="+mn-lt"/>
              </a:rPr>
              <a:t>úvahy v semináři (max. 5 min)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86269" y="5972860"/>
            <a:ext cx="8357848" cy="4459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3. Denně 30min psaní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501750" y="5232742"/>
            <a:ext cx="8342367" cy="665138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Přečíst si: </a:t>
            </a:r>
            <a:r>
              <a:rPr lang="cs-CZ" sz="1800" b="1" dirty="0" err="1" smtClean="0">
                <a:latin typeface="+mn-lt"/>
              </a:rPr>
              <a:t>Graff</a:t>
            </a:r>
            <a:r>
              <a:rPr lang="cs-CZ" sz="1800" b="1" dirty="0" smtClean="0">
                <a:latin typeface="+mn-lt"/>
              </a:rPr>
              <a:t>/</a:t>
            </a:r>
            <a:r>
              <a:rPr lang="cs-CZ" sz="1800" b="1" dirty="0" err="1" smtClean="0">
                <a:latin typeface="+mn-lt"/>
              </a:rPr>
              <a:t>Birkenstein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They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 – I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: </a:t>
            </a:r>
            <a:r>
              <a:rPr lang="cs-CZ" sz="1800" b="1" dirty="0" err="1" smtClean="0">
                <a:latin typeface="+mn-lt"/>
              </a:rPr>
              <a:t>Starting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with</a:t>
            </a:r>
            <a:r>
              <a:rPr lang="cs-CZ" sz="1800" b="1" dirty="0" smtClean="0">
                <a:latin typeface="+mn-lt"/>
              </a:rPr>
              <a:t>… - </a:t>
            </a:r>
            <a:r>
              <a:rPr lang="cs-CZ" sz="1800" b="1" dirty="0" err="1" smtClean="0">
                <a:latin typeface="+mn-lt"/>
              </a:rPr>
              <a:t>yes</a:t>
            </a:r>
            <a:r>
              <a:rPr lang="cs-CZ" sz="1800" b="1" dirty="0" smtClean="0">
                <a:latin typeface="+mn-lt"/>
              </a:rPr>
              <a:t>, no,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ok, but, XIII – s.19-66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168" y="250715"/>
            <a:ext cx="2911871" cy="2847733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66724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1751" y="3290289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</a:t>
            </a:r>
            <a:r>
              <a:rPr lang="cs-CZ" altLang="cs-CZ" dirty="0" smtClean="0">
                <a:solidFill>
                  <a:srgbClr val="C00000"/>
                </a:solidFill>
              </a:rPr>
              <a:t>29.3</a:t>
            </a:r>
            <a:r>
              <a:rPr lang="cs-CZ" altLang="cs-CZ" dirty="0" smtClean="0">
                <a:solidFill>
                  <a:srgbClr val="C00000"/>
                </a:solidFill>
              </a:rPr>
              <a:t>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01751" y="3981123"/>
            <a:ext cx="8345068" cy="10129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1. Hra z možnostmi: Vyberte si pramen I nebo II, napište na něj etudu </a:t>
            </a:r>
          </a:p>
          <a:p>
            <a:r>
              <a:rPr lang="cs-CZ" sz="1800" b="1" dirty="0" smtClean="0">
                <a:latin typeface="+mn-lt"/>
              </a:rPr>
              <a:t>   k hlasu pramene, ve které si vyzkoušíte všechny možnosti (možnost I +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II + III; max. 1,5 str.), pošlete prosím do 27.3.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88971" y="5899199"/>
            <a:ext cx="8357848" cy="4459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3. Denně 30min psaní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488971" y="5072721"/>
            <a:ext cx="8357848" cy="747788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Přečíst si: </a:t>
            </a:r>
            <a:r>
              <a:rPr lang="cs-CZ" sz="1800" b="1" dirty="0" err="1" smtClean="0">
                <a:latin typeface="+mn-lt"/>
              </a:rPr>
              <a:t>Graff</a:t>
            </a:r>
            <a:r>
              <a:rPr lang="cs-CZ" sz="1800" b="1" dirty="0" smtClean="0">
                <a:latin typeface="+mn-lt"/>
              </a:rPr>
              <a:t>/</a:t>
            </a:r>
            <a:r>
              <a:rPr lang="cs-CZ" sz="1800" b="1" dirty="0" err="1" smtClean="0">
                <a:latin typeface="+mn-lt"/>
              </a:rPr>
              <a:t>Birkenstein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They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 – I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: </a:t>
            </a:r>
            <a:r>
              <a:rPr lang="cs-CZ" sz="1800" b="1" dirty="0" err="1" smtClean="0">
                <a:latin typeface="+mn-lt"/>
              </a:rPr>
              <a:t>Demystifying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Conversation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Entering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the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Conversation</a:t>
            </a:r>
            <a:r>
              <a:rPr lang="cs-CZ" sz="1800" b="1" dirty="0" smtClean="0">
                <a:latin typeface="+mn-lt"/>
              </a:rPr>
              <a:t>, XIII – s.19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781" y="168408"/>
            <a:ext cx="3849038" cy="3681272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06704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1751" y="3290289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</a:t>
            </a:r>
            <a:r>
              <a:rPr lang="cs-CZ" altLang="cs-CZ" dirty="0" smtClean="0">
                <a:solidFill>
                  <a:srgbClr val="C00000"/>
                </a:solidFill>
              </a:rPr>
              <a:t>29.3</a:t>
            </a:r>
            <a:r>
              <a:rPr lang="cs-CZ" altLang="cs-CZ" dirty="0" smtClean="0">
                <a:solidFill>
                  <a:srgbClr val="C00000"/>
                </a:solidFill>
              </a:rPr>
              <a:t>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01751" y="3981123"/>
            <a:ext cx="8345068" cy="101290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1. Hra z možnostmi: Vyberte si pramen I nebo II, napište na něj etudu </a:t>
            </a:r>
          </a:p>
          <a:p>
            <a:r>
              <a:rPr lang="cs-CZ" sz="1800" b="1" dirty="0" smtClean="0">
                <a:latin typeface="+mn-lt"/>
              </a:rPr>
              <a:t>   k hlasu pramene, ve které si vyzkoušíte všechny možnosti (možnost I +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II + III; max. 1,5 str.), pošlete prosím do 27.3.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88971" y="5899199"/>
            <a:ext cx="8357848" cy="4459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3. Denně 30min psaní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488971" y="5072721"/>
            <a:ext cx="8357848" cy="747788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Přečíst si: </a:t>
            </a:r>
            <a:r>
              <a:rPr lang="cs-CZ" sz="1800" b="1" dirty="0" err="1" smtClean="0">
                <a:latin typeface="+mn-lt"/>
              </a:rPr>
              <a:t>Graff</a:t>
            </a:r>
            <a:r>
              <a:rPr lang="cs-CZ" sz="1800" b="1" dirty="0" smtClean="0">
                <a:latin typeface="+mn-lt"/>
              </a:rPr>
              <a:t>/</a:t>
            </a:r>
            <a:r>
              <a:rPr lang="cs-CZ" sz="1800" b="1" dirty="0" err="1" smtClean="0">
                <a:latin typeface="+mn-lt"/>
              </a:rPr>
              <a:t>Birkenstein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They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 – I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: </a:t>
            </a:r>
            <a:r>
              <a:rPr lang="cs-CZ" sz="1800" b="1" dirty="0" err="1" smtClean="0">
                <a:latin typeface="+mn-lt"/>
              </a:rPr>
              <a:t>Demystifying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Conversation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Entering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the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Conversation</a:t>
            </a:r>
            <a:r>
              <a:rPr lang="cs-CZ" sz="1800" b="1" dirty="0" smtClean="0">
                <a:latin typeface="+mn-lt"/>
              </a:rPr>
              <a:t>, XIII – s.19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781" y="168408"/>
            <a:ext cx="3849038" cy="3681272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82092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89" y="3583242"/>
            <a:ext cx="7518400" cy="559391"/>
          </a:xfrm>
        </p:spPr>
        <p:txBody>
          <a:bodyPr/>
          <a:lstStyle/>
          <a:p>
            <a:r>
              <a:rPr lang="cs-CZ" altLang="cs-CZ" sz="2400" dirty="0" smtClean="0">
                <a:solidFill>
                  <a:srgbClr val="C00000"/>
                </a:solidFill>
              </a:rPr>
              <a:t>Úkol (20 min)</a:t>
            </a:r>
            <a:endParaRPr lang="en-GB" altLang="cs-CZ" sz="2400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312489" y="4142633"/>
            <a:ext cx="8460417" cy="1800967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 sz="1100" b="1" dirty="0" smtClean="0">
              <a:latin typeface="+mn-lt"/>
            </a:endParaRPr>
          </a:p>
          <a:p>
            <a:r>
              <a:rPr lang="cs-CZ" sz="1800" b="1" dirty="0" smtClean="0">
                <a:latin typeface="+mn-lt"/>
              </a:rPr>
              <a:t>1. Etuda k prameni podle varianty I, II, III</a:t>
            </a:r>
            <a:endParaRPr lang="cs-CZ" sz="1800" b="1" dirty="0">
              <a:latin typeface="+mn-lt"/>
            </a:endParaRP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- Která adaptace variant je podle vás nejlepší?</a:t>
            </a:r>
            <a:endParaRPr lang="cs-CZ" sz="1800" b="1" dirty="0">
              <a:latin typeface="+mn-lt"/>
            </a:endParaRPr>
          </a:p>
          <a:p>
            <a:r>
              <a:rPr lang="cs-CZ" sz="1800" b="1" dirty="0" smtClean="0">
                <a:latin typeface="+mn-lt"/>
              </a:rPr>
              <a:t>     - Co se v té nejlepší adaptaci nejlépe povedlo (argumentace, propojení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 pramenů, vědecké vyprávění)?</a:t>
            </a:r>
            <a:endParaRPr lang="cs-CZ" sz="1800" b="1" dirty="0">
              <a:latin typeface="+mn-lt"/>
            </a:endParaRP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- Co by se dalo zlepšit?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784" y="236860"/>
            <a:ext cx="4786122" cy="3415765"/>
          </a:xfrm>
          <a:prstGeom prst="rect">
            <a:avLst/>
          </a:prstGeom>
          <a:ln>
            <a:solidFill>
              <a:srgbClr val="CC0000"/>
            </a:solidFill>
          </a:ln>
        </p:spPr>
      </p:pic>
    </p:spTree>
    <p:extLst>
      <p:ext uri="{BB962C8B-B14F-4D97-AF65-F5344CB8AC3E}">
        <p14:creationId xmlns:p14="http://schemas.microsoft.com/office/powerpoint/2010/main" val="70150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2126336" y="256146"/>
            <a:ext cx="2893720" cy="703974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Nechat vyprávět pramen: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 rekapitulace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336" y="1079222"/>
            <a:ext cx="5655208" cy="886264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 bwMode="auto">
          <a:xfrm>
            <a:off x="2580804" y="3438130"/>
            <a:ext cx="4816691" cy="1499630"/>
          </a:xfrm>
          <a:prstGeom prst="rect">
            <a:avLst/>
          </a:prstGeom>
          <a:solidFill>
            <a:srgbClr val="66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0000"/>
                </a:solidFill>
                <a:latin typeface="+mj-lt"/>
              </a:rPr>
              <a:t>b) </a:t>
            </a:r>
            <a:r>
              <a:rPr lang="cs-CZ" sz="1400" b="1" dirty="0" err="1" smtClean="0">
                <a:solidFill>
                  <a:srgbClr val="FF0000"/>
                </a:solidFill>
                <a:latin typeface="+mj-lt"/>
              </a:rPr>
              <a:t>Subtext</a:t>
            </a:r>
            <a:r>
              <a:rPr lang="cs-CZ" sz="1400" b="1" dirty="0" smtClean="0">
                <a:solidFill>
                  <a:srgbClr val="FF0000"/>
                </a:solidFill>
                <a:latin typeface="+mj-lt"/>
              </a:rPr>
              <a:t>/Kontext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- Jde o mimořádný pramen? (perlička?)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- Jak vypadá kontext pramene? 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- Jakou atmosféru vytváří? (Jaký </a:t>
            </a:r>
            <a:r>
              <a:rPr lang="cs-CZ" sz="1400" b="1" dirty="0">
                <a:solidFill>
                  <a:schemeClr val="bg2"/>
                </a:solidFill>
                <a:latin typeface="+mj-lt"/>
              </a:rPr>
              <a:t>dojem zanechává</a:t>
            </a:r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?)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- </a:t>
            </a:r>
            <a:r>
              <a:rPr lang="cs-CZ" sz="1400" b="1" dirty="0">
                <a:solidFill>
                  <a:schemeClr val="bg2"/>
                </a:solidFill>
                <a:latin typeface="+mj-lt"/>
              </a:rPr>
              <a:t>Stojí za přímou citaci</a:t>
            </a:r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?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- Jak se dá použít v argumentaci? </a:t>
            </a:r>
            <a:endParaRPr lang="cs-CZ" sz="1400" b="1" dirty="0">
              <a:solidFill>
                <a:schemeClr val="bg2"/>
              </a:solidFill>
              <a:latin typeface="+mj-lt"/>
            </a:endParaRPr>
          </a:p>
          <a:p>
            <a:endParaRPr lang="cs-CZ" sz="12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 bwMode="auto">
          <a:xfrm>
            <a:off x="340363" y="2084344"/>
            <a:ext cx="2155949" cy="549128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2. krok: analýza </a:t>
            </a:r>
          </a:p>
          <a:p>
            <a:r>
              <a:rPr lang="cs-CZ" sz="1400" b="1" dirty="0" smtClean="0">
                <a:latin typeface="+mn-lt"/>
              </a:rPr>
              <a:t>   pramene/pramenů</a:t>
            </a:r>
          </a:p>
        </p:txBody>
      </p:sp>
      <p:sp>
        <p:nvSpPr>
          <p:cNvPr id="18" name="Obdélník 17"/>
          <p:cNvSpPr/>
          <p:nvPr/>
        </p:nvSpPr>
        <p:spPr bwMode="auto">
          <a:xfrm>
            <a:off x="2580805" y="2084344"/>
            <a:ext cx="4816690" cy="12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800000"/>
                </a:solidFill>
                <a:latin typeface="+mn-lt"/>
              </a:rPr>
              <a:t>a) Kritika pramenů: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Co máme před sebou za pramen?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Kdo jej napsal? 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Proč byl pramen napsán?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Jak a kde se dochoval? 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  <a:p>
            <a:pPr marL="285750" indent="-285750">
              <a:buFontTx/>
              <a:buChar char="-"/>
            </a:pP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9" name="Obdélník 18"/>
          <p:cNvSpPr/>
          <p:nvPr/>
        </p:nvSpPr>
        <p:spPr bwMode="auto">
          <a:xfrm>
            <a:off x="2580805" y="5038330"/>
            <a:ext cx="4816690" cy="1225310"/>
          </a:xfrm>
          <a:prstGeom prst="rect">
            <a:avLst/>
          </a:prstGeom>
          <a:solidFill>
            <a:srgbClr val="66CC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C0000"/>
                </a:solidFill>
                <a:latin typeface="+mj-lt"/>
              </a:rPr>
              <a:t>c) Zamyslet se na použití pramene: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- Je ilustrativní nebo o něj můžeme opřít argumentaci?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- Doplňuje argumentaci </a:t>
            </a:r>
            <a:r>
              <a:rPr lang="cs-CZ" sz="1400" b="1" dirty="0">
                <a:solidFill>
                  <a:schemeClr val="bg2"/>
                </a:solidFill>
                <a:latin typeface="+mj-lt"/>
              </a:rPr>
              <a:t>z jiného uhlu pohledu?</a:t>
            </a:r>
          </a:p>
          <a:p>
            <a:r>
              <a:rPr lang="cs-CZ" sz="1400" b="1" dirty="0">
                <a:solidFill>
                  <a:schemeClr val="bg2"/>
                </a:solidFill>
                <a:latin typeface="+mj-lt"/>
              </a:rPr>
              <a:t>- </a:t>
            </a:r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Dají se pramenem spojit různé </a:t>
            </a:r>
            <a:r>
              <a:rPr lang="cs-CZ" sz="1400" b="1" dirty="0">
                <a:solidFill>
                  <a:schemeClr val="bg2"/>
                </a:solidFill>
                <a:latin typeface="+mj-lt"/>
              </a:rPr>
              <a:t>výpovědí?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- Jak se dá integrovat </a:t>
            </a:r>
            <a:r>
              <a:rPr lang="cs-CZ" sz="1400" b="1" dirty="0">
                <a:solidFill>
                  <a:schemeClr val="bg2"/>
                </a:solidFill>
                <a:latin typeface="+mj-lt"/>
              </a:rPr>
              <a:t>do </a:t>
            </a:r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vědeckého vyprávění</a:t>
            </a:r>
            <a:r>
              <a:rPr lang="cs-CZ" sz="1400" b="1" dirty="0">
                <a:solidFill>
                  <a:schemeClr val="bg2"/>
                </a:solidFill>
                <a:latin typeface="+mj-lt"/>
              </a:rPr>
              <a:t>?</a:t>
            </a:r>
          </a:p>
          <a:p>
            <a:endParaRPr lang="cs-CZ" sz="1200" b="1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660935" y="4698156"/>
            <a:ext cx="1650961" cy="479208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b="1" dirty="0" smtClean="0">
                <a:solidFill>
                  <a:srgbClr val="FFFF00"/>
                </a:solidFill>
                <a:latin typeface="+mn-lt"/>
              </a:rPr>
              <a:t>Mind map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672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  <p:bldP spid="19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2126336" y="256146"/>
            <a:ext cx="2893720" cy="703974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Nechat vyprávět pramen: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 rekapitulace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 bwMode="auto">
          <a:xfrm>
            <a:off x="340362" y="1244151"/>
            <a:ext cx="2155949" cy="549128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latin typeface="+mn-lt"/>
              </a:rPr>
              <a:t>2</a:t>
            </a:r>
            <a:r>
              <a:rPr lang="cs-CZ" sz="1400" b="1" dirty="0" smtClean="0">
                <a:latin typeface="+mn-lt"/>
              </a:rPr>
              <a:t>. krok: analýza </a:t>
            </a:r>
          </a:p>
          <a:p>
            <a:r>
              <a:rPr lang="cs-CZ" sz="1400" b="1" dirty="0" smtClean="0">
                <a:latin typeface="+mn-lt"/>
              </a:rPr>
              <a:t>   pramene/pramenů</a:t>
            </a:r>
          </a:p>
        </p:txBody>
      </p:sp>
      <p:sp>
        <p:nvSpPr>
          <p:cNvPr id="20" name="Obdélník 19"/>
          <p:cNvSpPr/>
          <p:nvPr/>
        </p:nvSpPr>
        <p:spPr bwMode="auto">
          <a:xfrm>
            <a:off x="340361" y="2636005"/>
            <a:ext cx="2155949" cy="549128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3. krok: dát pramenům</a:t>
            </a:r>
          </a:p>
          <a:p>
            <a:r>
              <a:rPr lang="cs-CZ" sz="1400" b="1" dirty="0" smtClean="0">
                <a:latin typeface="+mn-lt"/>
              </a:rPr>
              <a:t>    hlas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018" y="3655745"/>
            <a:ext cx="5722174" cy="153667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078" y="2328810"/>
            <a:ext cx="5661208" cy="1365669"/>
          </a:xfrm>
          <a:prstGeom prst="rect">
            <a:avLst/>
          </a:prstGeom>
        </p:spPr>
      </p:pic>
      <p:sp>
        <p:nvSpPr>
          <p:cNvPr id="19" name="Obdélník 18"/>
          <p:cNvSpPr/>
          <p:nvPr/>
        </p:nvSpPr>
        <p:spPr bwMode="auto">
          <a:xfrm>
            <a:off x="2611711" y="1244151"/>
            <a:ext cx="4816690" cy="10429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CC0000"/>
                </a:solidFill>
                <a:latin typeface="+mj-lt"/>
              </a:rPr>
              <a:t>d</a:t>
            </a:r>
            <a:r>
              <a:rPr lang="cs-CZ" sz="1400" b="1" dirty="0" smtClean="0">
                <a:solidFill>
                  <a:srgbClr val="CC0000"/>
                </a:solidFill>
                <a:latin typeface="+mj-lt"/>
              </a:rPr>
              <a:t>) Spořádat si prameny: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- Udělat si výpisky (přímé citace)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- Poskládat výpisky podle argumentace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- </a:t>
            </a:r>
            <a:r>
              <a:rPr lang="cs-CZ" sz="1400" b="1" dirty="0" smtClean="0">
                <a:solidFill>
                  <a:srgbClr val="FF0000"/>
                </a:solidFill>
                <a:latin typeface="+mj-lt"/>
              </a:rPr>
              <a:t>Pozor: </a:t>
            </a:r>
            <a:r>
              <a:rPr lang="cs-CZ" sz="1400" b="1" dirty="0" smtClean="0">
                <a:solidFill>
                  <a:schemeClr val="bg2"/>
                </a:solidFill>
                <a:latin typeface="+mj-lt"/>
              </a:rPr>
              <a:t>některé prameny se dají použít několikrát!</a:t>
            </a:r>
            <a:endParaRPr lang="cs-CZ" sz="1400" b="1" dirty="0">
              <a:solidFill>
                <a:schemeClr val="bg2"/>
              </a:solidFill>
              <a:latin typeface="+mj-lt"/>
            </a:endParaRPr>
          </a:p>
          <a:p>
            <a:endParaRPr lang="cs-CZ" sz="1200" b="1" dirty="0">
              <a:solidFill>
                <a:srgbClr val="CC0000"/>
              </a:solidFill>
              <a:latin typeface="+mn-lt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6310" y="5180126"/>
            <a:ext cx="5714305" cy="142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8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1751" y="3290289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22.3.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01751" y="3981123"/>
            <a:ext cx="8345068" cy="10129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1. Hra z možnostmi: Vyberte si pramen I nebo II, napište na něj etudu </a:t>
            </a:r>
          </a:p>
          <a:p>
            <a:r>
              <a:rPr lang="cs-CZ" sz="1800" b="1" dirty="0" smtClean="0">
                <a:latin typeface="+mn-lt"/>
              </a:rPr>
              <a:t>   k hlasu pramene, ve které si vyzkoušíte všechny možnosti (možnost I +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II + III; max. 1,5 str.), pošlete prosím do 27.3.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88971" y="5899199"/>
            <a:ext cx="8357848" cy="4459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3. Denně 30min psaní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488971" y="5072721"/>
            <a:ext cx="8357848" cy="74778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Přečíst si: </a:t>
            </a:r>
            <a:r>
              <a:rPr lang="cs-CZ" sz="1800" b="1" dirty="0" err="1" smtClean="0">
                <a:latin typeface="+mn-lt"/>
              </a:rPr>
              <a:t>Graff</a:t>
            </a:r>
            <a:r>
              <a:rPr lang="cs-CZ" sz="1800" b="1" dirty="0" smtClean="0">
                <a:latin typeface="+mn-lt"/>
              </a:rPr>
              <a:t>/</a:t>
            </a:r>
            <a:r>
              <a:rPr lang="cs-CZ" sz="1800" b="1" dirty="0" err="1" smtClean="0">
                <a:latin typeface="+mn-lt"/>
              </a:rPr>
              <a:t>Birkenstein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They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 – I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: </a:t>
            </a:r>
            <a:r>
              <a:rPr lang="cs-CZ" sz="1800" b="1" dirty="0" err="1" smtClean="0">
                <a:latin typeface="+mn-lt"/>
              </a:rPr>
              <a:t>Demystifying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Conversation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Entering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the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Conversation</a:t>
            </a:r>
            <a:r>
              <a:rPr lang="cs-CZ" sz="1800" b="1" dirty="0" smtClean="0">
                <a:latin typeface="+mn-lt"/>
              </a:rPr>
              <a:t>, XIII – s.19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781" y="168408"/>
            <a:ext cx="3849038" cy="3681272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8" name="Obdélník 7"/>
          <p:cNvSpPr/>
          <p:nvPr/>
        </p:nvSpPr>
        <p:spPr bwMode="auto">
          <a:xfrm>
            <a:off x="292608" y="4305374"/>
            <a:ext cx="2894075" cy="106070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Váš největší problém</a:t>
            </a:r>
          </a:p>
          <a:p>
            <a:r>
              <a:rPr lang="cs-CZ" sz="1800" b="1" dirty="0" smtClean="0">
                <a:latin typeface="+mn-lt"/>
              </a:rPr>
              <a:t>s argumentací v rámci</a:t>
            </a:r>
          </a:p>
          <a:p>
            <a:r>
              <a:rPr lang="cs-CZ" sz="1800" b="1" dirty="0" smtClean="0">
                <a:latin typeface="+mn-lt"/>
              </a:rPr>
              <a:t>akademického psaní</a:t>
            </a:r>
          </a:p>
        </p:txBody>
      </p:sp>
    </p:spTree>
    <p:extLst>
      <p:ext uri="{BB962C8B-B14F-4D97-AF65-F5344CB8AC3E}">
        <p14:creationId xmlns:p14="http://schemas.microsoft.com/office/powerpoint/2010/main" val="235641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3726536" y="356730"/>
            <a:ext cx="2893720" cy="703974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Úvod do akademické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argumentace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 bwMode="auto">
          <a:xfrm>
            <a:off x="694361" y="2063762"/>
            <a:ext cx="1954782" cy="362401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A co má </a:t>
            </a:r>
            <a:r>
              <a:rPr lang="cs-CZ" sz="1400" b="1" dirty="0" err="1" smtClean="0">
                <a:latin typeface="+mn-lt"/>
              </a:rPr>
              <a:t>bejt</a:t>
            </a:r>
            <a:r>
              <a:rPr lang="cs-CZ" sz="1400" b="1" dirty="0" smtClean="0">
                <a:latin typeface="+mn-lt"/>
              </a:rPr>
              <a:t>?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144" y="256652"/>
            <a:ext cx="1892427" cy="2639438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0" name="Obdélník 9"/>
          <p:cNvSpPr/>
          <p:nvPr/>
        </p:nvSpPr>
        <p:spPr bwMode="auto">
          <a:xfrm>
            <a:off x="466908" y="5183477"/>
            <a:ext cx="4163393" cy="10664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Poslouchat ostatní, analyzovat jejích názor,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  chytře oponovat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Stát se angažovaným akademickým autorem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Dostat naše čtenáře mimo komfortní zónu 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  <a:p>
            <a:pPr marL="285750" indent="-285750">
              <a:buFontTx/>
              <a:buChar char="-"/>
            </a:pP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88" y="2740062"/>
            <a:ext cx="3935113" cy="2296890"/>
          </a:xfrm>
          <a:prstGeom prst="rect">
            <a:avLst/>
          </a:prstGeom>
          <a:ln>
            <a:solidFill>
              <a:srgbClr val="CC0000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5202" y="3046503"/>
            <a:ext cx="3824166" cy="3082746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12083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3726536" y="356730"/>
            <a:ext cx="2893720" cy="703974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Úvod do akademické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argumentace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 bwMode="auto">
          <a:xfrm>
            <a:off x="303787" y="1374959"/>
            <a:ext cx="1954782" cy="362401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K čemu je to dobré?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144" y="256652"/>
            <a:ext cx="1892427" cy="2639438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0" name="Obdélník 9"/>
          <p:cNvSpPr/>
          <p:nvPr/>
        </p:nvSpPr>
        <p:spPr bwMode="auto">
          <a:xfrm>
            <a:off x="2343061" y="1369174"/>
            <a:ext cx="4386923" cy="10664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Poslouchat ostatní, analyzovat jejích názor,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  chytře oponovat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Stát se angažovaným akademickým autorem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Dostat naše čtenáře mimo komfortní zónu 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  <a:p>
            <a:pPr marL="285750" indent="-285750">
              <a:buFontTx/>
              <a:buChar char="-"/>
            </a:pP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355224" y="2807523"/>
            <a:ext cx="2363368" cy="473417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1" dirty="0" smtClean="0">
                <a:solidFill>
                  <a:srgbClr val="FFFFCC"/>
                </a:solidFill>
                <a:latin typeface="+mn-lt"/>
              </a:rPr>
              <a:t>Analýza názorů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453455" y="4832483"/>
            <a:ext cx="2315614" cy="539024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Oni sice říkají, že se věci</a:t>
            </a:r>
          </a:p>
          <a:p>
            <a:r>
              <a:rPr lang="cs-CZ" sz="1400" b="1" dirty="0">
                <a:latin typeface="+mn-lt"/>
              </a:rPr>
              <a:t>m</a:t>
            </a:r>
            <a:r>
              <a:rPr lang="cs-CZ" sz="1400" b="1" dirty="0" smtClean="0">
                <a:latin typeface="+mn-lt"/>
              </a:rPr>
              <a:t>ají takhle…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5536034" y="3652803"/>
            <a:ext cx="3059326" cy="362401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Ale já se na to koukám úplně jinak</a:t>
            </a:r>
          </a:p>
        </p:txBody>
      </p:sp>
      <p:sp>
        <p:nvSpPr>
          <p:cNvPr id="14" name="Obdélník 13"/>
          <p:cNvSpPr/>
          <p:nvPr/>
        </p:nvSpPr>
        <p:spPr bwMode="auto">
          <a:xfrm>
            <a:off x="5536034" y="4152357"/>
            <a:ext cx="3059326" cy="867310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Dávám jim sice za pravdu, že</a:t>
            </a:r>
          </a:p>
          <a:p>
            <a:r>
              <a:rPr lang="cs-CZ" sz="1400" b="1" dirty="0">
                <a:latin typeface="+mn-lt"/>
              </a:rPr>
              <a:t>m</a:t>
            </a:r>
            <a:r>
              <a:rPr lang="cs-CZ" sz="1400" b="1" dirty="0" smtClean="0">
                <a:latin typeface="+mn-lt"/>
              </a:rPr>
              <a:t>ají pravdu ve věci A. </a:t>
            </a:r>
          </a:p>
          <a:p>
            <a:r>
              <a:rPr lang="cs-CZ" sz="1400" b="1" dirty="0" smtClean="0">
                <a:latin typeface="+mn-lt"/>
              </a:rPr>
              <a:t>U věci B to však vypadá jinak…</a:t>
            </a:r>
          </a:p>
        </p:txBody>
      </p:sp>
      <p:sp>
        <p:nvSpPr>
          <p:cNvPr id="3" name="Šipka doprava 2"/>
          <p:cNvSpPr/>
          <p:nvPr/>
        </p:nvSpPr>
        <p:spPr bwMode="auto">
          <a:xfrm>
            <a:off x="4658773" y="4361688"/>
            <a:ext cx="889076" cy="6126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Šipka doprava 15"/>
          <p:cNvSpPr/>
          <p:nvPr/>
        </p:nvSpPr>
        <p:spPr bwMode="auto">
          <a:xfrm rot="19707720">
            <a:off x="4515485" y="3926472"/>
            <a:ext cx="1143605" cy="34418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554620" y="5135485"/>
            <a:ext cx="3059326" cy="62062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Ale já se na to koukám úplně jinak</a:t>
            </a:r>
          </a:p>
          <a:p>
            <a:r>
              <a:rPr lang="cs-CZ" sz="1400" b="1" dirty="0" smtClean="0">
                <a:latin typeface="+mn-lt"/>
              </a:rPr>
              <a:t>a vysvětlím Vám proč…</a:t>
            </a:r>
          </a:p>
        </p:txBody>
      </p:sp>
      <p:sp>
        <p:nvSpPr>
          <p:cNvPr id="18" name="Šipka doprava 17"/>
          <p:cNvSpPr/>
          <p:nvPr/>
        </p:nvSpPr>
        <p:spPr bwMode="auto">
          <a:xfrm rot="1187806">
            <a:off x="4081559" y="5027991"/>
            <a:ext cx="1572221" cy="34418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Ovál 14"/>
          <p:cNvSpPr/>
          <p:nvPr/>
        </p:nvSpPr>
        <p:spPr bwMode="auto">
          <a:xfrm>
            <a:off x="355224" y="3652801"/>
            <a:ext cx="2447982" cy="1104793"/>
          </a:xfrm>
          <a:prstGeom prst="ellipse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Summarising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Co nám autor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00"/>
                </a:solidFill>
                <a:latin typeface="+mn-lt"/>
              </a:rPr>
              <a:t>c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hce říct?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19" name="Ovál 18"/>
          <p:cNvSpPr/>
          <p:nvPr/>
        </p:nvSpPr>
        <p:spPr bwMode="auto">
          <a:xfrm>
            <a:off x="5249615" y="3098646"/>
            <a:ext cx="2127311" cy="499317"/>
          </a:xfrm>
          <a:prstGeom prst="ellipse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Možné reakce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20" name="Obdélník 19"/>
          <p:cNvSpPr/>
          <p:nvPr/>
        </p:nvSpPr>
        <p:spPr bwMode="auto">
          <a:xfrm>
            <a:off x="5554620" y="5864258"/>
            <a:ext cx="3059326" cy="620622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Oni mají sice pravdu, ale já ji také</a:t>
            </a:r>
          </a:p>
          <a:p>
            <a:r>
              <a:rPr lang="cs-CZ" sz="1400" b="1" dirty="0">
                <a:latin typeface="+mn-lt"/>
              </a:rPr>
              <a:t>d</a:t>
            </a:r>
            <a:r>
              <a:rPr lang="cs-CZ" sz="1400" b="1" dirty="0" smtClean="0">
                <a:latin typeface="+mn-lt"/>
              </a:rPr>
              <a:t>o jisté míry mám</a:t>
            </a:r>
          </a:p>
        </p:txBody>
      </p:sp>
      <p:sp>
        <p:nvSpPr>
          <p:cNvPr id="23" name="Šipka doprava 22"/>
          <p:cNvSpPr/>
          <p:nvPr/>
        </p:nvSpPr>
        <p:spPr bwMode="auto">
          <a:xfrm rot="1835872">
            <a:off x="3436104" y="5441372"/>
            <a:ext cx="2301153" cy="34418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1" name="Ovál 20"/>
          <p:cNvSpPr/>
          <p:nvPr/>
        </p:nvSpPr>
        <p:spPr bwMode="auto">
          <a:xfrm>
            <a:off x="2620245" y="4237459"/>
            <a:ext cx="2447982" cy="905255"/>
          </a:xfrm>
          <a:prstGeom prst="ellipse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Framing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: na co se z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00"/>
                </a:solidFill>
                <a:latin typeface="+mn-lt"/>
              </a:rPr>
              <a:t>m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é strany dá reagovat?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841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3" grpId="0" animBg="1"/>
      <p:bldP spid="16" grpId="0" animBg="1"/>
      <p:bldP spid="22" grpId="0" animBg="1"/>
      <p:bldP spid="18" grpId="0" animBg="1"/>
      <p:bldP spid="15" grpId="0" animBg="1"/>
      <p:bldP spid="19" grpId="0" animBg="1"/>
      <p:bldP spid="20" grpId="0" animBg="1"/>
      <p:bldP spid="23" grpId="0" animBg="1"/>
      <p:bldP spid="21" grpId="0" animBg="1"/>
    </p:bld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0</TotalTime>
  <Words>910</Words>
  <Application>Microsoft Office PowerPoint</Application>
  <PresentationFormat>Předvádění na obrazovce (4:3)</PresentationFormat>
  <Paragraphs>132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Metodika X.  Vědecké psaní II. - pro pokročilé  vědecká argumentace I.</vt:lpstr>
      <vt:lpstr>Úkoly 29.3.</vt:lpstr>
      <vt:lpstr>Úkoly 29.3.</vt:lpstr>
      <vt:lpstr>Úkol (20 min)</vt:lpstr>
      <vt:lpstr>Prezentace aplikace PowerPoint</vt:lpstr>
      <vt:lpstr>Prezentace aplikace PowerPoint</vt:lpstr>
      <vt:lpstr>Úkoly 22.3.</vt:lpstr>
      <vt:lpstr>Prezentace aplikace PowerPoint</vt:lpstr>
      <vt:lpstr>Prezentace aplikace PowerPoint</vt:lpstr>
      <vt:lpstr>Prezentace aplikace PowerPoint</vt:lpstr>
      <vt:lpstr>Úkoly 5.4.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PK</dc:creator>
  <cp:lastModifiedBy>Klára Hübnerová</cp:lastModifiedBy>
  <cp:revision>267</cp:revision>
  <cp:lastPrinted>2019-09-24T07:27:02Z</cp:lastPrinted>
  <dcterms:created xsi:type="dcterms:W3CDTF">2015-11-23T07:04:47Z</dcterms:created>
  <dcterms:modified xsi:type="dcterms:W3CDTF">2022-03-29T07:39:52Z</dcterms:modified>
</cp:coreProperties>
</file>