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297" r:id="rId4"/>
    <p:sldId id="300" r:id="rId5"/>
    <p:sldId id="276" r:id="rId6"/>
    <p:sldId id="301" r:id="rId7"/>
    <p:sldId id="302" r:id="rId8"/>
    <p:sldId id="303" r:id="rId9"/>
    <p:sldId id="305" r:id="rId10"/>
    <p:sldId id="307" r:id="rId11"/>
    <p:sldId id="308" r:id="rId12"/>
    <p:sldId id="309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66FF"/>
    <a:srgbClr val="3399FF"/>
    <a:srgbClr val="66CCFF"/>
    <a:srgbClr val="99CCFF"/>
    <a:srgbClr val="99C75A"/>
    <a:srgbClr val="A25021"/>
    <a:srgbClr val="703718"/>
    <a:srgbClr val="CC6600"/>
    <a:srgbClr val="C8A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80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283" y="1509573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 II.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Obsah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- vizitka práce</a:t>
            </a:r>
            <a:r>
              <a:rPr lang="cs-CZ" altLang="cs-CZ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90" y="331962"/>
            <a:ext cx="5609991" cy="42074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09" y="4187640"/>
            <a:ext cx="3361944" cy="17482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638" y="2697480"/>
            <a:ext cx="2362525" cy="39268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894522"/>
            <a:ext cx="8166052" cy="119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 smtClean="0">
                <a:latin typeface="+mn-lt"/>
              </a:rPr>
              <a:t>Pokušte</a:t>
            </a:r>
            <a:r>
              <a:rPr lang="cs-CZ" sz="1800" b="1" dirty="0" smtClean="0">
                <a:latin typeface="+mn-lt"/>
              </a:rPr>
              <a:t> se o náčrt co nejdetailnějšího obsahu vaší disertace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důležité je, aby byla patrná struktura jednotlivých kapitol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vyzkoušejte si chytlavé nadpisy kapitol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pošlete mi obsah (ca. 1-3 str.) do 27.2.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153267"/>
            <a:ext cx="8166052" cy="71315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32-62 </a:t>
            </a:r>
          </a:p>
          <a:p>
            <a:r>
              <a:rPr lang="cs-CZ" sz="1800" b="1" dirty="0" smtClean="0">
                <a:latin typeface="+mn-lt"/>
              </a:rPr>
              <a:t>(část je rekapitulace)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6" y="237744"/>
            <a:ext cx="3396996" cy="33969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584870" y="592893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</p:spTree>
    <p:extLst>
      <p:ext uri="{BB962C8B-B14F-4D97-AF65-F5344CB8AC3E}">
        <p14:creationId xmlns:p14="http://schemas.microsoft.com/office/powerpoint/2010/main" val="29529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7" name="Ovál 6"/>
          <p:cNvSpPr/>
          <p:nvPr/>
        </p:nvSpPr>
        <p:spPr bwMode="auto">
          <a:xfrm>
            <a:off x="2202942" y="401465"/>
            <a:ext cx="3230177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From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zero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to </a:t>
            </a: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first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draft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733600" y="2032679"/>
            <a:ext cx="5217618" cy="1093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‚draft nula‘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Máte napsáno spoustu stránek, beze struktury,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Máte sbírku pramenů, ze které jste si 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 zatím nevybrali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733600" y="3273730"/>
            <a:ext cx="7809241" cy="343186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1. Vybrat si zajímavé pasáže, fráze, slova, nápady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- označte je v textu, pokuste se je rozvinout.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- připravte si několik dokumentů s patřičnou argumentací</a:t>
            </a:r>
          </a:p>
          <a:p>
            <a:endParaRPr lang="cs-CZ" sz="8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2. Napište si komentovaný ‚obsah‘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-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dokument, ve kterém si vytvoříte ‚kapitoly‘ a vložíte do něj i související 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prameny</a:t>
            </a:r>
            <a:endParaRPr lang="cs-CZ" sz="1600" b="1" dirty="0">
              <a:solidFill>
                <a:schemeClr val="bg2"/>
              </a:solidFill>
              <a:latin typeface="+mn-lt"/>
            </a:endParaRPr>
          </a:p>
          <a:p>
            <a:endParaRPr lang="cs-CZ" sz="8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3. Které dílčí otázky nám tento materiál nabízí? </a:t>
            </a:r>
          </a:p>
          <a:p>
            <a:r>
              <a:rPr lang="cs-CZ" sz="1600" b="1" dirty="0" smtClean="0">
                <a:latin typeface="+mn-lt"/>
              </a:rPr>
              <a:t> -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Nedali by se třeba obrátit?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- dokument s ‚obsahem‘ přizpůsobte vaším nejnovějším nápadům</a:t>
            </a:r>
          </a:p>
          <a:p>
            <a:endParaRPr lang="cs-CZ" sz="8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4. Práce na struktuře argumentace v jednotlivých kapitolách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- Kde je třeba se více zamyslet, kde budeme potřebovat více pramenů</a:t>
            </a:r>
            <a:endParaRPr lang="cs-CZ" sz="16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68" y="558363"/>
            <a:ext cx="2091750" cy="314548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 bwMode="auto">
          <a:xfrm>
            <a:off x="733600" y="1147228"/>
            <a:ext cx="5192800" cy="766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1. Začít s chaotickým psaním:</a:t>
            </a:r>
          </a:p>
          <a:p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„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first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you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make a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mess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then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you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clean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chemeClr val="bg2"/>
                </a:solidFill>
                <a:latin typeface="+mn-lt"/>
              </a:rPr>
              <a:t>it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up“</a:t>
            </a:r>
            <a:endParaRPr lang="cs-CZ" sz="16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Šipka doprava 5"/>
          <p:cNvSpPr/>
          <p:nvPr/>
        </p:nvSpPr>
        <p:spPr bwMode="auto">
          <a:xfrm rot="5400000">
            <a:off x="1955446" y="1734206"/>
            <a:ext cx="491825" cy="42426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3592416" y="2822943"/>
            <a:ext cx="1628808" cy="5056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 smtClean="0">
                <a:solidFill>
                  <a:srgbClr val="FFFF00"/>
                </a:solidFill>
                <a:latin typeface="+mn-lt"/>
              </a:rPr>
              <a:t>Dráft</a:t>
            </a: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 jedna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4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</a:t>
            </a:r>
            <a:r>
              <a:rPr lang="cs-CZ" altLang="cs-CZ" dirty="0">
                <a:solidFill>
                  <a:srgbClr val="C00000"/>
                </a:solidFill>
              </a:rPr>
              <a:t>8</a:t>
            </a:r>
            <a:r>
              <a:rPr lang="cs-CZ" altLang="cs-CZ" dirty="0" smtClean="0">
                <a:solidFill>
                  <a:srgbClr val="C00000"/>
                </a:solidFill>
              </a:rPr>
              <a:t>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938266"/>
            <a:ext cx="8166052" cy="6226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Doplňte Váš ‚obsah‘ podle poznatků ze dneška a textu o chytlavých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titulech (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), pošlete do 6.3.  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</a:t>
            </a:r>
            <a:endParaRPr lang="cs-CZ" sz="1800" b="1" dirty="0" smtClean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4667145"/>
            <a:ext cx="8166052" cy="107086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63-98</a:t>
            </a:r>
          </a:p>
          <a:p>
            <a:r>
              <a:rPr lang="cs-CZ" sz="1800" b="1" dirty="0" smtClean="0">
                <a:latin typeface="+mn-lt"/>
              </a:rPr>
              <a:t>(</a:t>
            </a:r>
            <a:r>
              <a:rPr lang="cs-CZ" sz="1800" b="1" dirty="0" err="1" smtClean="0">
                <a:latin typeface="+mn-lt"/>
              </a:rPr>
              <a:t>Getting</a:t>
            </a:r>
            <a:r>
              <a:rPr lang="cs-CZ" sz="1800" b="1" dirty="0" smtClean="0">
                <a:latin typeface="+mn-lt"/>
              </a:rPr>
              <a:t> to </a:t>
            </a:r>
            <a:r>
              <a:rPr lang="cs-CZ" sz="1800" b="1" dirty="0" err="1" smtClean="0">
                <a:latin typeface="+mn-lt"/>
              </a:rPr>
              <a:t>the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midpoint</a:t>
            </a:r>
            <a:r>
              <a:rPr lang="cs-CZ" sz="1800" b="1" dirty="0" smtClean="0">
                <a:latin typeface="+mn-lt"/>
              </a:rPr>
              <a:t>)</a:t>
            </a:r>
          </a:p>
          <a:p>
            <a:r>
              <a:rPr lang="cs-CZ" sz="1800" b="1" dirty="0" smtClean="0">
                <a:latin typeface="+mn-lt"/>
              </a:rPr>
              <a:t>-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Stylish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academic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tempting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titles</a:t>
            </a:r>
            <a:r>
              <a:rPr lang="cs-CZ" sz="1800" b="1" dirty="0" smtClean="0">
                <a:latin typeface="+mn-lt"/>
              </a:rPr>
              <a:t>, str. 63-75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584870" y="584427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90715"/>
            <a:ext cx="4398378" cy="31910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72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999" y="1031682"/>
            <a:ext cx="7518400" cy="2763095"/>
          </a:xfrm>
        </p:spPr>
        <p:txBody>
          <a:bodyPr/>
          <a:lstStyle/>
          <a:p>
            <a:r>
              <a:rPr lang="cs-CZ" altLang="cs-CZ" sz="2800" dirty="0" smtClean="0">
                <a:solidFill>
                  <a:srgbClr val="FF0000"/>
                </a:solidFill>
              </a:rPr>
              <a:t>Cíle semestru: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rgbClr val="C00000"/>
                </a:solidFill>
              </a:rPr>
              <a:t>zápočet</a:t>
            </a:r>
            <a:r>
              <a:rPr lang="cs-CZ" altLang="cs-CZ" sz="1800" dirty="0">
                <a:solidFill>
                  <a:srgbClr val="C00000"/>
                </a:solidFill>
              </a:rPr>
              <a:t>: 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za (hojné) psaní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- za aktivní účast v diskusích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- Jedna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kušební ‚kapitola‘ (5-15 str.)</a:t>
            </a:r>
            <a: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rgbClr val="C00000"/>
                </a:solidFill>
              </a:rPr>
              <a:t>hrubý plán semestru: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86998" y="3395129"/>
            <a:ext cx="8349667" cy="14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22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.2.		</a:t>
            </a: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úvod 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do problematiky 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2.3.		obsah – vizitka disertace					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9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.3.		chytlavý obsah – pramen v textu I.</a:t>
            </a:r>
            <a:endParaRPr lang="cs-CZ" sz="1600" b="1" dirty="0" smtClean="0">
              <a:solidFill>
                <a:srgbClr val="C00000"/>
              </a:solidFill>
              <a:latin typeface="+mn-lt"/>
            </a:endParaRPr>
          </a:p>
          <a:p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16.3.		pramen v textu II. (deskriptivní prameny, obrázky, grafy)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23.3.		pramen v textu III. (dopisy, kroniky, deníky atd.)</a:t>
            </a:r>
            <a:endParaRPr kumimoji="0" lang="cs-CZ" sz="16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86997" y="4916679"/>
            <a:ext cx="8349667" cy="1639452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30.3.		Argumentace I – struktura kapitol a jak se k ní dopracovat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5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.14.		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Argumentace II – jak prosadit vlastní hlas?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12.4.		Argumentace III – modelování dílčí otázky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19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.4.		Poznámkový aparát I – přirozený nepřítel vědeckého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psaní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26.4./4.5.		Poznámkový aparát II – plagiáty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a nedoložená tvrzení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11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.5./18.5.	resumé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zkušeností se psaním, závěrečné hodnocení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6" y="243944"/>
            <a:ext cx="3249098" cy="34332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bdélník 6"/>
          <p:cNvSpPr/>
          <p:nvPr/>
        </p:nvSpPr>
        <p:spPr bwMode="auto">
          <a:xfrm>
            <a:off x="586996" y="3677158"/>
            <a:ext cx="8349667" cy="291338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5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894522"/>
            <a:ext cx="8166052" cy="119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 smtClean="0">
                <a:latin typeface="+mn-lt"/>
              </a:rPr>
              <a:t>Pokušte</a:t>
            </a:r>
            <a:r>
              <a:rPr lang="cs-CZ" sz="1800" b="1" dirty="0" smtClean="0">
                <a:latin typeface="+mn-lt"/>
              </a:rPr>
              <a:t> se o náčrt co nejdetailnějšího obsahu vaší disertace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důležité je, aby byla patrná struktura jednotlivých kapitol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vyzkoušejte si chytlavé nadpisy kapitol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pošlete mi obsah (ca. 1-3 str.) do 27.2.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153267"/>
            <a:ext cx="8166052" cy="71315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32-62 </a:t>
            </a:r>
          </a:p>
          <a:p>
            <a:r>
              <a:rPr lang="cs-CZ" sz="1800" b="1" dirty="0" smtClean="0">
                <a:latin typeface="+mn-lt"/>
              </a:rPr>
              <a:t>(část je rekapitulace)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6" y="237744"/>
            <a:ext cx="3396996" cy="33969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584870" y="592893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1.3.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894522"/>
            <a:ext cx="8166052" cy="11962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err="1" smtClean="0">
                <a:latin typeface="+mn-lt"/>
              </a:rPr>
              <a:t>Pokušte</a:t>
            </a:r>
            <a:r>
              <a:rPr lang="cs-CZ" sz="1800" b="1" dirty="0" smtClean="0">
                <a:latin typeface="+mn-lt"/>
              </a:rPr>
              <a:t> se o náčrt co nejdetailnějšího obsahu vaší disertace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důležité je, aby byla patrná struktura jednotlivých kapitol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vyzkoušejte si chytlavé nadpisy kapitol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pošlete mi obsah (ca. 1-3 str.) do 27.2.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153267"/>
            <a:ext cx="8166052" cy="71315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32-62 </a:t>
            </a:r>
          </a:p>
          <a:p>
            <a:r>
              <a:rPr lang="cs-CZ" sz="1800" b="1" dirty="0" smtClean="0">
                <a:latin typeface="+mn-lt"/>
              </a:rPr>
              <a:t>(část je rekapitulace)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6" y="237744"/>
            <a:ext cx="3396996" cy="33969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584870" y="592893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</p:spTree>
    <p:extLst>
      <p:ext uri="{BB962C8B-B14F-4D97-AF65-F5344CB8AC3E}">
        <p14:creationId xmlns:p14="http://schemas.microsoft.com/office/powerpoint/2010/main" val="41143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 bwMode="auto">
          <a:xfrm>
            <a:off x="2529154" y="715292"/>
            <a:ext cx="3649141" cy="39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Obsah – vizitka disertace…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200788" y="1135017"/>
            <a:ext cx="4362068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Co nám prozrazuje obsah o monografií: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28" y="220708"/>
            <a:ext cx="2611555" cy="339833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 bwMode="auto">
          <a:xfrm>
            <a:off x="576568" y="1701581"/>
            <a:ext cx="5601727" cy="117939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1. Orientace v textu:</a:t>
            </a:r>
          </a:p>
          <a:p>
            <a:r>
              <a:rPr lang="cs-CZ" sz="1600" b="1" dirty="0" smtClean="0">
                <a:latin typeface="+mn-lt"/>
              </a:rPr>
              <a:t>  - O čem se bude v knížce mluvit? </a:t>
            </a:r>
          </a:p>
          <a:p>
            <a:r>
              <a:rPr lang="cs-CZ" sz="1600" b="1" dirty="0">
                <a:latin typeface="+mn-lt"/>
              </a:rPr>
              <a:t>  </a:t>
            </a:r>
            <a:r>
              <a:rPr lang="cs-CZ" sz="1600" b="1" dirty="0" smtClean="0">
                <a:latin typeface="+mn-lt"/>
              </a:rPr>
              <a:t>- Co se vynechává?</a:t>
            </a:r>
          </a:p>
          <a:p>
            <a:r>
              <a:rPr lang="cs-CZ" sz="16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+mn-lt"/>
              </a:rPr>
              <a:t> - Slibuje důslednou argumentaci?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76568" y="2981555"/>
            <a:ext cx="5601727" cy="1096011"/>
          </a:xfrm>
          <a:prstGeom prst="rect">
            <a:avLst/>
          </a:prstGeom>
          <a:solidFill>
            <a:srgbClr val="66CC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. Perspektiva knížky:</a:t>
            </a:r>
          </a:p>
          <a:p>
            <a:r>
              <a:rPr lang="cs-CZ" sz="1600" b="1" dirty="0" smtClean="0">
                <a:latin typeface="+mn-lt"/>
              </a:rPr>
              <a:t>  - Ze kterého uhlu pohledu jde autor na věc?</a:t>
            </a:r>
          </a:p>
          <a:p>
            <a:r>
              <a:rPr lang="cs-CZ" sz="1600" b="1" dirty="0" smtClean="0">
                <a:latin typeface="+mn-lt"/>
              </a:rPr>
              <a:t>  - O kterou metodu se opírá?</a:t>
            </a:r>
          </a:p>
          <a:p>
            <a:r>
              <a:rPr lang="cs-CZ" sz="1600" b="1" dirty="0" smtClean="0">
                <a:latin typeface="+mn-lt"/>
              </a:rPr>
              <a:t>  - slibuje aktuální pohled na bádání (literaturu)?</a:t>
            </a:r>
          </a:p>
          <a:p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576567" y="4166493"/>
            <a:ext cx="8399212" cy="109793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3. Přidaná hodnota knížky:</a:t>
            </a:r>
          </a:p>
          <a:p>
            <a:r>
              <a:rPr lang="cs-CZ" sz="1600" b="1" dirty="0" smtClean="0">
                <a:latin typeface="+mn-lt"/>
              </a:rPr>
              <a:t>  - Oslovuje mě struktura knížky?</a:t>
            </a:r>
          </a:p>
          <a:p>
            <a:r>
              <a:rPr lang="cs-CZ" sz="1600" b="1" dirty="0" smtClean="0">
                <a:latin typeface="+mn-lt"/>
              </a:rPr>
              <a:t>  - Je od začátku jasné, co mi dílo přinese nebo to musím nejdříve pracně hledat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v textu? 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76567" y="5353358"/>
            <a:ext cx="8399212" cy="887821"/>
          </a:xfrm>
          <a:prstGeom prst="rect">
            <a:avLst/>
          </a:prstGeom>
          <a:solidFill>
            <a:srgbClr val="6666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4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. Chytlavost textu:</a:t>
            </a:r>
          </a:p>
          <a:p>
            <a:r>
              <a:rPr lang="cs-CZ" sz="1600" b="1" dirty="0" smtClean="0">
                <a:latin typeface="+mn-lt"/>
              </a:rPr>
              <a:t>  - Chytlavost nadpisů/textu: Přečetl/přečetla bych si knížku celou nebo se omezím na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jednotlivé kapitoly, úryvky?</a:t>
            </a:r>
          </a:p>
          <a:p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3" y="176035"/>
            <a:ext cx="4386402" cy="646555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vál 6"/>
          <p:cNvSpPr/>
          <p:nvPr/>
        </p:nvSpPr>
        <p:spPr bwMode="auto">
          <a:xfrm>
            <a:off x="4146165" y="411357"/>
            <a:ext cx="4362068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Co nám prozrazuje obsah o monografií: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85" y="1159903"/>
            <a:ext cx="2649771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46383"/>
            <a:ext cx="4470795" cy="67323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Ovál 6"/>
          <p:cNvSpPr/>
          <p:nvPr/>
        </p:nvSpPr>
        <p:spPr bwMode="auto">
          <a:xfrm>
            <a:off x="4146165" y="411357"/>
            <a:ext cx="4362068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Co nám prozrazuje obsah o monografií: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50" y="1168336"/>
            <a:ext cx="2794694" cy="38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31" y="88392"/>
            <a:ext cx="3835676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Ovál 6"/>
          <p:cNvSpPr/>
          <p:nvPr/>
        </p:nvSpPr>
        <p:spPr bwMode="auto">
          <a:xfrm>
            <a:off x="3926709" y="374781"/>
            <a:ext cx="4362068" cy="51322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00"/>
                </a:solidFill>
                <a:latin typeface="+mn-lt"/>
              </a:rPr>
              <a:t>Co nám prozrazuje obsah o monografií: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81" y="1064704"/>
            <a:ext cx="31527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510" y="3208006"/>
            <a:ext cx="7518400" cy="559391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C00000"/>
                </a:solidFill>
              </a:rPr>
              <a:t>Úkol (20min)</a:t>
            </a:r>
            <a:endParaRPr lang="en-GB" altLang="cs-CZ" sz="2400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69509" y="3767397"/>
            <a:ext cx="8460417" cy="268142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Přečtěte si obsah </a:t>
            </a:r>
            <a:r>
              <a:rPr lang="cs-CZ" sz="1800" b="1" dirty="0" err="1" smtClean="0">
                <a:latin typeface="+mn-lt"/>
              </a:rPr>
              <a:t>magisterek</a:t>
            </a:r>
            <a:r>
              <a:rPr lang="cs-CZ" sz="1800" b="1" dirty="0" smtClean="0">
                <a:latin typeface="+mn-lt"/>
              </a:rPr>
              <a:t>/disertací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- Dává struktura </a:t>
            </a:r>
            <a:r>
              <a:rPr lang="cs-CZ" sz="1800" b="1" dirty="0" smtClean="0">
                <a:latin typeface="+mn-lt"/>
              </a:rPr>
              <a:t>smysl</a:t>
            </a:r>
            <a:r>
              <a:rPr lang="cs-CZ" sz="1800" b="1" dirty="0" smtClean="0">
                <a:latin typeface="+mn-lt"/>
              </a:rPr>
              <a:t>?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- Je jasné, o čem autorka/autor chce psát a o kterou metodiku se opírá?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- Je vám jasná přidaná hodnota knížky?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- Slibuje text čtivost?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 - Co se Vám nelíbilo?</a:t>
            </a:r>
          </a:p>
          <a:p>
            <a:endParaRPr lang="cs-CZ" sz="1800" b="1" dirty="0" smtClean="0">
              <a:latin typeface="+mn-lt"/>
            </a:endParaRPr>
          </a:p>
          <a:p>
            <a:r>
              <a:rPr lang="cs-CZ" sz="1800" b="1" dirty="0" smtClean="0">
                <a:latin typeface="+mn-lt"/>
              </a:rPr>
              <a:t>2. Kterou knížku by jste si přečetl/přečetla a proč?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15" y="246888"/>
            <a:ext cx="3769012" cy="32408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01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868</Words>
  <Application>Microsoft Office PowerPoint</Application>
  <PresentationFormat>Předvádění na obrazovce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Metodika X.  Vědecké psaní II. - pro pokročilé   Obsah - vizitka práce </vt:lpstr>
      <vt:lpstr>Cíle semestru: zápočet:    - za (hojné) psaní  - za aktivní účast v diskusích  - Jedna zkušební ‚kapitola‘ (5-15 str.)  hrubý plán semestru:    </vt:lpstr>
      <vt:lpstr>Úkoly 1.3.</vt:lpstr>
      <vt:lpstr>Úkoly 1.3.</vt:lpstr>
      <vt:lpstr>Prezentace aplikace PowerPoint</vt:lpstr>
      <vt:lpstr>Prezentace aplikace PowerPoint</vt:lpstr>
      <vt:lpstr>Prezentace aplikace PowerPoint</vt:lpstr>
      <vt:lpstr>Prezentace aplikace PowerPoint</vt:lpstr>
      <vt:lpstr>Úkol (20min)</vt:lpstr>
      <vt:lpstr>Úkoly 1.3.</vt:lpstr>
      <vt:lpstr>Prezentace aplikace PowerPoint</vt:lpstr>
      <vt:lpstr>Úkoly 8.3.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181</cp:revision>
  <cp:lastPrinted>2019-09-24T07:27:02Z</cp:lastPrinted>
  <dcterms:created xsi:type="dcterms:W3CDTF">2015-11-23T07:04:47Z</dcterms:created>
  <dcterms:modified xsi:type="dcterms:W3CDTF">2022-03-01T08:23:13Z</dcterms:modified>
</cp:coreProperties>
</file>