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3"/>
  </p:notesMasterIdLst>
  <p:handoutMasterIdLst>
    <p:handoutMasterId r:id="rId14"/>
  </p:handoutMasterIdLst>
  <p:sldIdLst>
    <p:sldId id="256" r:id="rId2"/>
    <p:sldId id="307" r:id="rId3"/>
    <p:sldId id="317" r:id="rId4"/>
    <p:sldId id="308" r:id="rId5"/>
    <p:sldId id="314" r:id="rId6"/>
    <p:sldId id="305" r:id="rId7"/>
    <p:sldId id="315" r:id="rId8"/>
    <p:sldId id="318" r:id="rId9"/>
    <p:sldId id="320" r:id="rId10"/>
    <p:sldId id="319" r:id="rId11"/>
    <p:sldId id="316" r:id="rId12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FFCC"/>
    <a:srgbClr val="0099FF"/>
    <a:srgbClr val="66FFFF"/>
    <a:srgbClr val="023F51"/>
    <a:srgbClr val="CC0000"/>
    <a:srgbClr val="219D74"/>
    <a:srgbClr val="037A76"/>
    <a:srgbClr val="013E50"/>
    <a:srgbClr val="0354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94638" autoAdjust="0"/>
  </p:normalViewPr>
  <p:slideViewPr>
    <p:cSldViewPr snapToGrid="0">
      <p:cViewPr varScale="1">
        <p:scale>
          <a:sx n="109" d="100"/>
          <a:sy n="109" d="100"/>
        </p:scale>
        <p:origin x="1800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en-GB" altLang="cs-CZ" noProof="0" dirty="0" err="1" smtClean="0"/>
              <a:t>Kliknutím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lze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upravit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styl</a:t>
            </a:r>
            <a:r>
              <a:rPr lang="en-GB" altLang="cs-CZ" noProof="0" dirty="0" smtClean="0"/>
              <a:t>.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 smtClean="0"/>
              <a:t>Klepnutím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lze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upravit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styl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předlohy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nadpisů</a:t>
            </a:r>
            <a:r>
              <a:rPr lang="en-GB" altLang="cs-CZ" noProof="0" dirty="0" smtClean="0"/>
              <a:t>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 smtClean="0"/>
              <a:t>Klepnutím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lze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upravit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styly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předlohy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textu</a:t>
            </a:r>
            <a:r>
              <a:rPr lang="en-GB" altLang="cs-CZ" noProof="0" dirty="0" smtClean="0"/>
              <a:t>.</a:t>
            </a:r>
          </a:p>
          <a:p>
            <a:pPr lvl="1"/>
            <a:r>
              <a:rPr lang="en-GB" altLang="cs-CZ" noProof="0" dirty="0" err="1" smtClean="0"/>
              <a:t>Druhá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úroveň</a:t>
            </a:r>
            <a:endParaRPr lang="en-GB" altLang="cs-CZ" noProof="0" dirty="0" smtClean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1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7623" y="1604079"/>
            <a:ext cx="7518400" cy="3808104"/>
          </a:xfrm>
        </p:spPr>
        <p:txBody>
          <a:bodyPr/>
          <a:lstStyle/>
          <a:p>
            <a:r>
              <a:rPr lang="cs-CZ" altLang="cs-CZ" sz="3600" dirty="0" smtClean="0">
                <a:solidFill>
                  <a:srgbClr val="C00000"/>
                </a:solidFill>
              </a:rPr>
              <a:t>Metodika X.</a:t>
            </a:r>
            <a:br>
              <a:rPr lang="cs-CZ" altLang="cs-CZ" sz="3600" dirty="0" smtClean="0">
                <a:solidFill>
                  <a:srgbClr val="C00000"/>
                </a:solidFill>
              </a:rPr>
            </a:br>
            <a:r>
              <a:rPr lang="cs-CZ" altLang="cs-CZ" sz="2400" dirty="0" smtClean="0">
                <a:solidFill>
                  <a:schemeClr val="tx1"/>
                </a:solidFill>
              </a:rPr>
              <a:t/>
            </a:r>
            <a:br>
              <a:rPr lang="cs-CZ" altLang="cs-CZ" sz="2400" dirty="0" smtClean="0">
                <a:solidFill>
                  <a:schemeClr val="tx1"/>
                </a:solidFill>
              </a:rPr>
            </a:br>
            <a:r>
              <a:rPr lang="cs-CZ" altLang="cs-CZ" sz="2400" dirty="0" smtClean="0">
                <a:solidFill>
                  <a:srgbClr val="002060"/>
                </a:solidFill>
              </a:rPr>
              <a:t>Vědecké psaní II.</a:t>
            </a:r>
            <a:br>
              <a:rPr lang="cs-CZ" altLang="cs-CZ" sz="2400" dirty="0" smtClean="0">
                <a:solidFill>
                  <a:srgbClr val="002060"/>
                </a:solidFill>
              </a:rPr>
            </a:br>
            <a:r>
              <a:rPr lang="cs-CZ" altLang="cs-CZ" sz="2000" dirty="0" smtClean="0">
                <a:solidFill>
                  <a:srgbClr val="002060"/>
                </a:solidFill>
              </a:rPr>
              <a:t>- </a:t>
            </a:r>
            <a:r>
              <a:rPr lang="cs-CZ" altLang="cs-CZ" sz="1800" dirty="0" smtClean="0">
                <a:solidFill>
                  <a:srgbClr val="002060"/>
                </a:solidFill>
              </a:rPr>
              <a:t>pro pokročilé</a:t>
            </a:r>
            <a:r>
              <a:rPr lang="cs-CZ" altLang="cs-CZ" sz="2400" dirty="0" smtClean="0">
                <a:solidFill>
                  <a:srgbClr val="002060"/>
                </a:solidFill>
              </a:rPr>
              <a:t/>
            </a:r>
            <a:br>
              <a:rPr lang="cs-CZ" altLang="cs-CZ" sz="2400" dirty="0" smtClean="0">
                <a:solidFill>
                  <a:srgbClr val="002060"/>
                </a:solidFill>
              </a:rPr>
            </a:br>
            <a:r>
              <a:rPr lang="cs-CZ" altLang="cs-CZ" sz="2400" dirty="0" smtClean="0">
                <a:solidFill>
                  <a:srgbClr val="002060"/>
                </a:solidFill>
              </a:rPr>
              <a:t/>
            </a:r>
            <a:br>
              <a:rPr lang="cs-CZ" altLang="cs-CZ" sz="2400" dirty="0" smtClean="0">
                <a:solidFill>
                  <a:srgbClr val="002060"/>
                </a:solidFill>
              </a:rPr>
            </a:br>
            <a:r>
              <a:rPr lang="cs-CZ" altLang="cs-CZ" sz="2400" dirty="0" smtClean="0">
                <a:solidFill>
                  <a:srgbClr val="002060"/>
                </a:solidFill>
              </a:rPr>
              <a:t/>
            </a:r>
            <a:br>
              <a:rPr lang="cs-CZ" altLang="cs-CZ" sz="2400" dirty="0" smtClean="0">
                <a:solidFill>
                  <a:srgbClr val="002060"/>
                </a:solidFill>
              </a:rPr>
            </a:br>
            <a:r>
              <a:rPr lang="cs-CZ" altLang="cs-CZ" sz="1800" dirty="0" smtClean="0">
                <a:solidFill>
                  <a:srgbClr val="002060"/>
                </a:solidFill>
                <a:latin typeface="+mn-lt"/>
              </a:rPr>
              <a:t>Dát pramenům </a:t>
            </a:r>
            <a:br>
              <a:rPr lang="cs-CZ" altLang="cs-CZ" sz="1800" dirty="0" smtClean="0">
                <a:solidFill>
                  <a:srgbClr val="002060"/>
                </a:solidFill>
                <a:latin typeface="+mn-lt"/>
              </a:rPr>
            </a:br>
            <a:r>
              <a:rPr lang="cs-CZ" altLang="cs-CZ" sz="1800" dirty="0" smtClean="0">
                <a:solidFill>
                  <a:srgbClr val="002060"/>
                </a:solidFill>
                <a:latin typeface="+mn-lt"/>
              </a:rPr>
              <a:t>hlas II.</a:t>
            </a:r>
            <a:endParaRPr lang="en-GB" altLang="cs-CZ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431" y="404446"/>
            <a:ext cx="5143499" cy="3244247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0693" y="2871683"/>
            <a:ext cx="3301428" cy="207686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090" y="4389962"/>
            <a:ext cx="2729195" cy="1921353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ál 15"/>
          <p:cNvSpPr/>
          <p:nvPr/>
        </p:nvSpPr>
        <p:spPr bwMode="auto">
          <a:xfrm>
            <a:off x="2134655" y="151728"/>
            <a:ext cx="2894545" cy="972983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 smtClean="0">
                <a:solidFill>
                  <a:srgbClr val="FFFF00"/>
                </a:solidFill>
                <a:latin typeface="+mn-lt"/>
              </a:rPr>
              <a:t>Nechat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FFFF00"/>
                </a:solidFill>
                <a:latin typeface="+mn-lt"/>
              </a:rPr>
              <a:t>p</a:t>
            </a:r>
            <a:r>
              <a:rPr lang="cs-CZ" sz="1800" b="1" dirty="0" smtClean="0">
                <a:solidFill>
                  <a:srgbClr val="FFFF00"/>
                </a:solidFill>
                <a:latin typeface="+mn-lt"/>
              </a:rPr>
              <a:t>rameny vyprávět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25" name="Ovál 24"/>
          <p:cNvSpPr/>
          <p:nvPr/>
        </p:nvSpPr>
        <p:spPr bwMode="auto">
          <a:xfrm>
            <a:off x="4499169" y="537271"/>
            <a:ext cx="2774248" cy="971489"/>
          </a:xfrm>
          <a:prstGeom prst="ellipse">
            <a:avLst/>
          </a:prstGeom>
          <a:solidFill>
            <a:srgbClr val="013E5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Jak integrovat pramen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00"/>
                </a:solidFill>
                <a:latin typeface="+mn-lt"/>
              </a:rPr>
              <a:t>d</a:t>
            </a:r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o struktury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00"/>
                </a:solidFill>
                <a:latin typeface="+mn-lt"/>
              </a:rPr>
              <a:t>v</a:t>
            </a:r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ědeckého vyprávění?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18" name="Obdélník 17"/>
          <p:cNvSpPr/>
          <p:nvPr/>
        </p:nvSpPr>
        <p:spPr bwMode="auto">
          <a:xfrm>
            <a:off x="2502570" y="2280776"/>
            <a:ext cx="6183471" cy="329974"/>
          </a:xfrm>
          <a:prstGeom prst="rect">
            <a:avLst/>
          </a:prstGeom>
          <a:solidFill>
            <a:srgbClr val="66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Výsledek: zpestření textu, argumentace opřená přímo o prameny</a:t>
            </a:r>
            <a:r>
              <a:rPr lang="cs-CZ" sz="1200" b="1" dirty="0" smtClean="0">
                <a:solidFill>
                  <a:schemeClr val="bg2"/>
                </a:solidFill>
                <a:latin typeface="+mj-lt"/>
              </a:rPr>
              <a:t> (=</a:t>
            </a:r>
            <a:r>
              <a:rPr lang="cs-CZ" sz="1200" b="1" dirty="0">
                <a:solidFill>
                  <a:schemeClr val="bg2"/>
                </a:solidFill>
                <a:latin typeface="+mj-lt"/>
              </a:rPr>
              <a:t> </a:t>
            </a:r>
            <a:r>
              <a:rPr lang="cs-CZ" sz="1200" b="1" dirty="0" smtClean="0">
                <a:solidFill>
                  <a:schemeClr val="bg2"/>
                </a:solidFill>
                <a:latin typeface="+mj-lt"/>
              </a:rPr>
              <a:t>přesvědčivost)</a:t>
            </a:r>
            <a:endParaRPr lang="cs-CZ" sz="12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0" name="Šipka doprava 19"/>
          <p:cNvSpPr/>
          <p:nvPr/>
        </p:nvSpPr>
        <p:spPr bwMode="auto">
          <a:xfrm>
            <a:off x="447649" y="2721735"/>
            <a:ext cx="8238392" cy="647465"/>
          </a:xfrm>
          <a:prstGeom prst="rightArrow">
            <a:avLst/>
          </a:prstGeom>
          <a:solidFill>
            <a:schemeClr val="accent6">
              <a:lumMod val="60000"/>
              <a:lumOff val="40000"/>
              <a:alpha val="71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text</a:t>
            </a:r>
          </a:p>
        </p:txBody>
      </p:sp>
      <p:sp>
        <p:nvSpPr>
          <p:cNvPr id="22" name="Ovál 21"/>
          <p:cNvSpPr/>
          <p:nvPr/>
        </p:nvSpPr>
        <p:spPr bwMode="auto">
          <a:xfrm>
            <a:off x="452984" y="1953839"/>
            <a:ext cx="1991288" cy="412070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FFFFCC"/>
                </a:solidFill>
                <a:latin typeface="+mn-lt"/>
              </a:rPr>
              <a:t>Možnost II.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14" name="Obdélník 13"/>
          <p:cNvSpPr/>
          <p:nvPr/>
        </p:nvSpPr>
        <p:spPr bwMode="auto">
          <a:xfrm>
            <a:off x="1029078" y="2695359"/>
            <a:ext cx="1105577" cy="673841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Přímá citace </a:t>
            </a:r>
          </a:p>
          <a:p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úryvků</a:t>
            </a:r>
          </a:p>
          <a:p>
            <a:r>
              <a:rPr lang="cs-CZ" sz="1200" b="1" dirty="0">
                <a:solidFill>
                  <a:schemeClr val="bg2"/>
                </a:solidFill>
                <a:latin typeface="+mn-lt"/>
              </a:rPr>
              <a:t>p</a:t>
            </a:r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ramene I</a:t>
            </a:r>
          </a:p>
          <a:p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 </a:t>
            </a:r>
          </a:p>
        </p:txBody>
      </p:sp>
      <p:sp>
        <p:nvSpPr>
          <p:cNvPr id="23" name="Obdélník 22"/>
          <p:cNvSpPr/>
          <p:nvPr/>
        </p:nvSpPr>
        <p:spPr bwMode="auto">
          <a:xfrm>
            <a:off x="3106993" y="2695359"/>
            <a:ext cx="1105577" cy="742436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Přímá citace </a:t>
            </a:r>
          </a:p>
          <a:p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úryvků</a:t>
            </a:r>
          </a:p>
          <a:p>
            <a:r>
              <a:rPr lang="cs-CZ" sz="1200" b="1" dirty="0">
                <a:solidFill>
                  <a:schemeClr val="bg2"/>
                </a:solidFill>
                <a:latin typeface="+mn-lt"/>
              </a:rPr>
              <a:t>p</a:t>
            </a:r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ramene II</a:t>
            </a:r>
          </a:p>
          <a:p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 </a:t>
            </a:r>
          </a:p>
        </p:txBody>
      </p:sp>
      <p:sp>
        <p:nvSpPr>
          <p:cNvPr id="24" name="Obdélník 23"/>
          <p:cNvSpPr/>
          <p:nvPr/>
        </p:nvSpPr>
        <p:spPr bwMode="auto">
          <a:xfrm>
            <a:off x="5172650" y="2708546"/>
            <a:ext cx="1105577" cy="673841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Přímá citace </a:t>
            </a:r>
          </a:p>
          <a:p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úryvků</a:t>
            </a:r>
          </a:p>
          <a:p>
            <a:r>
              <a:rPr lang="cs-CZ" sz="1200" b="1" dirty="0">
                <a:solidFill>
                  <a:schemeClr val="bg2"/>
                </a:solidFill>
                <a:latin typeface="+mn-lt"/>
              </a:rPr>
              <a:t>p</a:t>
            </a:r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ramene III</a:t>
            </a:r>
          </a:p>
          <a:p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 </a:t>
            </a:r>
          </a:p>
        </p:txBody>
      </p:sp>
      <p:sp>
        <p:nvSpPr>
          <p:cNvPr id="26" name="Obdélník 25"/>
          <p:cNvSpPr/>
          <p:nvPr/>
        </p:nvSpPr>
        <p:spPr bwMode="auto">
          <a:xfrm>
            <a:off x="7219757" y="2695359"/>
            <a:ext cx="1105577" cy="673841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Přímá citace </a:t>
            </a:r>
          </a:p>
          <a:p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úryvků</a:t>
            </a:r>
          </a:p>
          <a:p>
            <a:r>
              <a:rPr lang="cs-CZ" sz="1200" b="1" dirty="0">
                <a:solidFill>
                  <a:schemeClr val="bg2"/>
                </a:solidFill>
                <a:latin typeface="+mn-lt"/>
              </a:rPr>
              <a:t>p</a:t>
            </a:r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ramene IV</a:t>
            </a:r>
          </a:p>
          <a:p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 </a:t>
            </a:r>
          </a:p>
        </p:txBody>
      </p:sp>
      <p:sp>
        <p:nvSpPr>
          <p:cNvPr id="27" name="Obdélník 26"/>
          <p:cNvSpPr/>
          <p:nvPr/>
        </p:nvSpPr>
        <p:spPr bwMode="auto">
          <a:xfrm>
            <a:off x="6350032" y="2889271"/>
            <a:ext cx="797919" cy="329974"/>
          </a:xfrm>
          <a:prstGeom prst="rect">
            <a:avLst/>
          </a:prstGeom>
          <a:solidFill>
            <a:srgbClr val="0099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200" b="1" dirty="0" smtClean="0">
                <a:solidFill>
                  <a:srgbClr val="FFFFCC"/>
                </a:solidFill>
                <a:latin typeface="+mn-lt"/>
              </a:rPr>
              <a:t>Analýza</a:t>
            </a:r>
            <a:endParaRPr lang="cs-CZ" sz="1200" b="1" dirty="0">
              <a:solidFill>
                <a:srgbClr val="FFFFCC"/>
              </a:solidFill>
              <a:latin typeface="+mn-lt"/>
            </a:endParaRPr>
          </a:p>
        </p:txBody>
      </p:sp>
      <p:sp>
        <p:nvSpPr>
          <p:cNvPr id="28" name="Obdélník 27"/>
          <p:cNvSpPr/>
          <p:nvPr/>
        </p:nvSpPr>
        <p:spPr bwMode="auto">
          <a:xfrm>
            <a:off x="4293650" y="2889271"/>
            <a:ext cx="797919" cy="329974"/>
          </a:xfrm>
          <a:prstGeom prst="rect">
            <a:avLst/>
          </a:prstGeom>
          <a:solidFill>
            <a:srgbClr val="0099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200" b="1" dirty="0" smtClean="0">
                <a:solidFill>
                  <a:srgbClr val="FFFFCC"/>
                </a:solidFill>
                <a:latin typeface="+mn-lt"/>
              </a:rPr>
              <a:t>Analýza</a:t>
            </a:r>
            <a:endParaRPr lang="cs-CZ" sz="1200" b="1" dirty="0">
              <a:solidFill>
                <a:srgbClr val="FFFFCC"/>
              </a:solidFill>
              <a:latin typeface="+mn-lt"/>
            </a:endParaRPr>
          </a:p>
        </p:txBody>
      </p:sp>
      <p:sp>
        <p:nvSpPr>
          <p:cNvPr id="29" name="Obdélník 28"/>
          <p:cNvSpPr/>
          <p:nvPr/>
        </p:nvSpPr>
        <p:spPr bwMode="auto">
          <a:xfrm>
            <a:off x="2191915" y="2890953"/>
            <a:ext cx="797919" cy="329974"/>
          </a:xfrm>
          <a:prstGeom prst="rect">
            <a:avLst/>
          </a:prstGeom>
          <a:solidFill>
            <a:srgbClr val="0099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200" b="1" dirty="0" smtClean="0">
                <a:solidFill>
                  <a:srgbClr val="FFFFCC"/>
                </a:solidFill>
                <a:latin typeface="+mn-lt"/>
              </a:rPr>
              <a:t>Analýza</a:t>
            </a:r>
            <a:endParaRPr lang="cs-CZ" sz="1200" b="1" dirty="0">
              <a:solidFill>
                <a:srgbClr val="FFFFCC"/>
              </a:solidFill>
              <a:latin typeface="+mn-lt"/>
            </a:endParaRPr>
          </a:p>
        </p:txBody>
      </p:sp>
      <p:sp>
        <p:nvSpPr>
          <p:cNvPr id="30" name="Obdélník 29"/>
          <p:cNvSpPr/>
          <p:nvPr/>
        </p:nvSpPr>
        <p:spPr bwMode="auto">
          <a:xfrm>
            <a:off x="2523090" y="4429020"/>
            <a:ext cx="6183471" cy="329974"/>
          </a:xfrm>
          <a:prstGeom prst="rect">
            <a:avLst/>
          </a:prstGeom>
          <a:solidFill>
            <a:srgbClr val="66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Výsledek: text je složen z vybraných přímých citací, nejpřímější bezprostřednost</a:t>
            </a:r>
            <a:endParaRPr lang="cs-CZ" sz="12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1" name="Šipka doprava 30"/>
          <p:cNvSpPr/>
          <p:nvPr/>
        </p:nvSpPr>
        <p:spPr bwMode="auto">
          <a:xfrm>
            <a:off x="468169" y="4869979"/>
            <a:ext cx="8238392" cy="647465"/>
          </a:xfrm>
          <a:prstGeom prst="rightArrow">
            <a:avLst/>
          </a:prstGeom>
          <a:solidFill>
            <a:schemeClr val="accent6">
              <a:lumMod val="60000"/>
              <a:lumOff val="40000"/>
              <a:alpha val="71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text</a:t>
            </a:r>
          </a:p>
        </p:txBody>
      </p:sp>
      <p:sp>
        <p:nvSpPr>
          <p:cNvPr id="32" name="Ovál 31"/>
          <p:cNvSpPr/>
          <p:nvPr/>
        </p:nvSpPr>
        <p:spPr bwMode="auto">
          <a:xfrm>
            <a:off x="473504" y="4102083"/>
            <a:ext cx="1991288" cy="412070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FFFFCC"/>
                </a:solidFill>
                <a:latin typeface="+mn-lt"/>
              </a:rPr>
              <a:t>Možnost III.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33" name="Obdélník 32"/>
          <p:cNvSpPr/>
          <p:nvPr/>
        </p:nvSpPr>
        <p:spPr bwMode="auto">
          <a:xfrm>
            <a:off x="2609022" y="4869979"/>
            <a:ext cx="1105577" cy="673841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Přímá citace </a:t>
            </a:r>
          </a:p>
          <a:p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úryvků</a:t>
            </a:r>
          </a:p>
          <a:p>
            <a:r>
              <a:rPr lang="cs-CZ" sz="1200" b="1" dirty="0">
                <a:solidFill>
                  <a:schemeClr val="bg2"/>
                </a:solidFill>
                <a:latin typeface="+mn-lt"/>
              </a:rPr>
              <a:t>p</a:t>
            </a:r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ramene I</a:t>
            </a:r>
          </a:p>
          <a:p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 </a:t>
            </a:r>
          </a:p>
        </p:txBody>
      </p:sp>
      <p:sp>
        <p:nvSpPr>
          <p:cNvPr id="34" name="Obdélník 33"/>
          <p:cNvSpPr/>
          <p:nvPr/>
        </p:nvSpPr>
        <p:spPr bwMode="auto">
          <a:xfrm>
            <a:off x="3815932" y="4843603"/>
            <a:ext cx="1105577" cy="742436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Přímá citace </a:t>
            </a:r>
          </a:p>
          <a:p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úryvků</a:t>
            </a:r>
          </a:p>
          <a:p>
            <a:r>
              <a:rPr lang="cs-CZ" sz="1200" b="1" dirty="0">
                <a:solidFill>
                  <a:schemeClr val="bg2"/>
                </a:solidFill>
                <a:latin typeface="+mn-lt"/>
              </a:rPr>
              <a:t>p</a:t>
            </a:r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ramene II</a:t>
            </a:r>
          </a:p>
          <a:p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 </a:t>
            </a:r>
          </a:p>
        </p:txBody>
      </p:sp>
      <p:sp>
        <p:nvSpPr>
          <p:cNvPr id="35" name="Obdélník 34"/>
          <p:cNvSpPr/>
          <p:nvPr/>
        </p:nvSpPr>
        <p:spPr bwMode="auto">
          <a:xfrm>
            <a:off x="5022842" y="4877900"/>
            <a:ext cx="1105577" cy="673841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Přímá citace </a:t>
            </a:r>
          </a:p>
          <a:p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úryvků</a:t>
            </a:r>
          </a:p>
          <a:p>
            <a:r>
              <a:rPr lang="cs-CZ" sz="1200" b="1" dirty="0">
                <a:solidFill>
                  <a:schemeClr val="bg2"/>
                </a:solidFill>
                <a:latin typeface="+mn-lt"/>
              </a:rPr>
              <a:t>p</a:t>
            </a:r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ramene III</a:t>
            </a:r>
          </a:p>
          <a:p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 </a:t>
            </a:r>
          </a:p>
        </p:txBody>
      </p:sp>
      <p:sp>
        <p:nvSpPr>
          <p:cNvPr id="36" name="Obdélník 35"/>
          <p:cNvSpPr/>
          <p:nvPr/>
        </p:nvSpPr>
        <p:spPr bwMode="auto">
          <a:xfrm>
            <a:off x="6196202" y="4851440"/>
            <a:ext cx="1105577" cy="673841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Přímá citace </a:t>
            </a:r>
          </a:p>
          <a:p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úryvků</a:t>
            </a:r>
          </a:p>
          <a:p>
            <a:r>
              <a:rPr lang="cs-CZ" sz="1200" b="1" dirty="0">
                <a:solidFill>
                  <a:schemeClr val="bg2"/>
                </a:solidFill>
                <a:latin typeface="+mn-lt"/>
              </a:rPr>
              <a:t>p</a:t>
            </a:r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ramene IV</a:t>
            </a:r>
          </a:p>
          <a:p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 </a:t>
            </a:r>
          </a:p>
        </p:txBody>
      </p:sp>
      <p:sp>
        <p:nvSpPr>
          <p:cNvPr id="37" name="Obdélník 36"/>
          <p:cNvSpPr/>
          <p:nvPr/>
        </p:nvSpPr>
        <p:spPr bwMode="auto">
          <a:xfrm>
            <a:off x="7403112" y="4965660"/>
            <a:ext cx="797919" cy="482478"/>
          </a:xfrm>
          <a:prstGeom prst="rect">
            <a:avLst/>
          </a:prstGeom>
          <a:solidFill>
            <a:srgbClr val="0099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200" b="1" dirty="0" smtClean="0">
                <a:solidFill>
                  <a:srgbClr val="FFFFCC"/>
                </a:solidFill>
                <a:latin typeface="+mn-lt"/>
              </a:rPr>
              <a:t>Analýza</a:t>
            </a:r>
          </a:p>
          <a:p>
            <a:r>
              <a:rPr lang="cs-CZ" sz="1200" b="1" dirty="0" smtClean="0">
                <a:solidFill>
                  <a:srgbClr val="FFFFCC"/>
                </a:solidFill>
                <a:latin typeface="+mn-lt"/>
              </a:rPr>
              <a:t>závěr</a:t>
            </a:r>
            <a:endParaRPr lang="cs-CZ" sz="1200" b="1" dirty="0">
              <a:solidFill>
                <a:srgbClr val="FFFFCC"/>
              </a:solidFill>
              <a:latin typeface="+mn-lt"/>
            </a:endParaRPr>
          </a:p>
        </p:txBody>
      </p:sp>
      <p:sp>
        <p:nvSpPr>
          <p:cNvPr id="38" name="Obdélník 37"/>
          <p:cNvSpPr/>
          <p:nvPr/>
        </p:nvSpPr>
        <p:spPr bwMode="auto">
          <a:xfrm>
            <a:off x="1151504" y="4869978"/>
            <a:ext cx="1351066" cy="673841"/>
          </a:xfrm>
          <a:prstGeom prst="rect">
            <a:avLst/>
          </a:prstGeom>
          <a:solidFill>
            <a:srgbClr val="0099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200" b="1" dirty="0" smtClean="0">
                <a:solidFill>
                  <a:srgbClr val="FFFFCC"/>
                </a:solidFill>
                <a:latin typeface="+mn-lt"/>
              </a:rPr>
              <a:t>Úvod do kapitoly</a:t>
            </a:r>
          </a:p>
          <a:p>
            <a:r>
              <a:rPr lang="cs-CZ" sz="1200" b="1" dirty="0">
                <a:solidFill>
                  <a:srgbClr val="FFFFCC"/>
                </a:solidFill>
                <a:latin typeface="+mn-lt"/>
              </a:rPr>
              <a:t>a</a:t>
            </a:r>
            <a:r>
              <a:rPr lang="cs-CZ" sz="1200" b="1" dirty="0" smtClean="0">
                <a:solidFill>
                  <a:srgbClr val="FFFFCC"/>
                </a:solidFill>
                <a:latin typeface="+mn-lt"/>
              </a:rPr>
              <a:t>nalýza, </a:t>
            </a:r>
          </a:p>
          <a:p>
            <a:r>
              <a:rPr lang="cs-CZ" sz="1200" b="1" dirty="0" smtClean="0">
                <a:solidFill>
                  <a:srgbClr val="FFFFCC"/>
                </a:solidFill>
                <a:latin typeface="+mn-lt"/>
              </a:rPr>
              <a:t>argumentace</a:t>
            </a:r>
            <a:endParaRPr lang="cs-CZ" sz="1200" b="1" dirty="0">
              <a:solidFill>
                <a:srgbClr val="FFFFCC"/>
              </a:solidFill>
              <a:latin typeface="+mn-lt"/>
            </a:endParaRPr>
          </a:p>
        </p:txBody>
      </p:sp>
      <p:sp>
        <p:nvSpPr>
          <p:cNvPr id="40" name="Ovál 39"/>
          <p:cNvSpPr/>
          <p:nvPr/>
        </p:nvSpPr>
        <p:spPr bwMode="auto">
          <a:xfrm>
            <a:off x="1768347" y="1419425"/>
            <a:ext cx="1911954" cy="739378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FFFFCC"/>
                </a:solidFill>
                <a:latin typeface="+mn-lt"/>
              </a:rPr>
              <a:t>Proplétaní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CC"/>
                </a:solidFill>
                <a:latin typeface="+mn-lt"/>
              </a:rPr>
              <a:t>a</a:t>
            </a: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/>
                <a:latin typeface="+mn-lt"/>
              </a:rPr>
              <a:t>nalýzy</a:t>
            </a:r>
            <a:r>
              <a:rPr kumimoji="0" lang="cs-CZ" sz="1200" b="1" i="0" u="none" strike="noStrike" cap="none" normalizeH="0" dirty="0" smtClean="0">
                <a:ln>
                  <a:noFill/>
                </a:ln>
                <a:solidFill>
                  <a:srgbClr val="FFFFCC"/>
                </a:solidFill>
                <a:effectLst/>
                <a:latin typeface="+mn-lt"/>
              </a:rPr>
              <a:t> s </a:t>
            </a: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/>
                <a:latin typeface="+mn-lt"/>
              </a:rPr>
              <a:t>pramenem</a:t>
            </a: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41" name="Ovál 40"/>
          <p:cNvSpPr/>
          <p:nvPr/>
        </p:nvSpPr>
        <p:spPr bwMode="auto">
          <a:xfrm>
            <a:off x="1926369" y="3605694"/>
            <a:ext cx="2126929" cy="755759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FFFFCC"/>
                </a:solidFill>
                <a:latin typeface="+mn-lt"/>
              </a:rPr>
              <a:t>Vytvořit text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/>
                <a:latin typeface="+mn-lt"/>
              </a:rPr>
              <a:t>Propojením pramenů</a:t>
            </a: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42" name="Ovál 41"/>
          <p:cNvSpPr/>
          <p:nvPr/>
        </p:nvSpPr>
        <p:spPr bwMode="auto">
          <a:xfrm>
            <a:off x="5886292" y="1344441"/>
            <a:ext cx="2101361" cy="464726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rgbClr val="FFFFCC"/>
                </a:solidFill>
                <a:latin typeface="+mn-lt"/>
              </a:rPr>
              <a:t>Cíl: zpestření textu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883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2" grpId="0" animBg="1"/>
      <p:bldP spid="14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1751" y="3290289"/>
            <a:ext cx="7518400" cy="559391"/>
          </a:xfrm>
        </p:spPr>
        <p:txBody>
          <a:bodyPr/>
          <a:lstStyle/>
          <a:p>
            <a:r>
              <a:rPr lang="cs-CZ" altLang="cs-CZ" dirty="0" smtClean="0">
                <a:solidFill>
                  <a:srgbClr val="C00000"/>
                </a:solidFill>
              </a:rPr>
              <a:t>Úkoly 22.3.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501751" y="3981123"/>
            <a:ext cx="8345068" cy="10129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 smtClean="0">
                <a:latin typeface="+mn-lt"/>
              </a:rPr>
              <a:t>Vyberte si jednu z možností zpracování pramene</a:t>
            </a:r>
          </a:p>
          <a:p>
            <a:r>
              <a:rPr lang="cs-CZ" sz="1800" b="1" dirty="0">
                <a:latin typeface="+mn-lt"/>
              </a:rPr>
              <a:t> </a:t>
            </a:r>
            <a:r>
              <a:rPr lang="cs-CZ" sz="1800" b="1" dirty="0" smtClean="0">
                <a:latin typeface="+mn-lt"/>
              </a:rPr>
              <a:t>     (Možnost I, II, III) a pokuste se podle ní zpracovat Váš pramen II.</a:t>
            </a:r>
          </a:p>
          <a:p>
            <a:r>
              <a:rPr lang="cs-CZ" sz="1800" b="1" dirty="0">
                <a:latin typeface="+mn-lt"/>
              </a:rPr>
              <a:t> </a:t>
            </a:r>
            <a:r>
              <a:rPr lang="cs-CZ" sz="1800" b="1" dirty="0" smtClean="0">
                <a:latin typeface="+mn-lt"/>
              </a:rPr>
              <a:t>     zase: ca. ½ až 1 str. textu, pošlete mi jí prosím do 20.3. </a:t>
            </a:r>
          </a:p>
        </p:txBody>
      </p:sp>
      <p:sp>
        <p:nvSpPr>
          <p:cNvPr id="6" name="Obdélník 5"/>
          <p:cNvSpPr/>
          <p:nvPr/>
        </p:nvSpPr>
        <p:spPr bwMode="auto">
          <a:xfrm>
            <a:off x="488971" y="6102771"/>
            <a:ext cx="8357848" cy="4459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 smtClean="0">
                <a:latin typeface="+mn-lt"/>
              </a:rPr>
              <a:t>3. Denně 30min psaní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181" y="267228"/>
            <a:ext cx="4375638" cy="3539842"/>
          </a:xfrm>
          <a:prstGeom prst="rect">
            <a:avLst/>
          </a:prstGeom>
          <a:ln>
            <a:solidFill>
              <a:srgbClr val="CC0000"/>
            </a:solidFill>
          </a:ln>
        </p:spPr>
      </p:pic>
      <p:sp>
        <p:nvSpPr>
          <p:cNvPr id="7" name="Obdélník 6"/>
          <p:cNvSpPr/>
          <p:nvPr/>
        </p:nvSpPr>
        <p:spPr bwMode="auto">
          <a:xfrm>
            <a:off x="488971" y="5090306"/>
            <a:ext cx="8357848" cy="950009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>
                <a:latin typeface="+mn-lt"/>
              </a:rPr>
              <a:t>2</a:t>
            </a:r>
            <a:r>
              <a:rPr lang="cs-CZ" sz="1800" b="1" dirty="0" smtClean="0">
                <a:latin typeface="+mn-lt"/>
              </a:rPr>
              <a:t>. Porovnejte tři textové úryvky (M. </a:t>
            </a:r>
            <a:r>
              <a:rPr lang="cs-CZ" sz="1800" b="1" dirty="0" err="1" smtClean="0">
                <a:latin typeface="+mn-lt"/>
              </a:rPr>
              <a:t>Beard</a:t>
            </a:r>
            <a:r>
              <a:rPr lang="cs-CZ" sz="1800" b="1" dirty="0" smtClean="0">
                <a:latin typeface="+mn-lt"/>
              </a:rPr>
              <a:t>, U. </a:t>
            </a:r>
            <a:r>
              <a:rPr lang="cs-CZ" sz="1800" b="1" dirty="0" err="1" smtClean="0">
                <a:latin typeface="+mn-lt"/>
              </a:rPr>
              <a:t>Eco</a:t>
            </a:r>
            <a:r>
              <a:rPr lang="cs-CZ" sz="1800" b="1" dirty="0" smtClean="0">
                <a:latin typeface="+mn-lt"/>
              </a:rPr>
              <a:t>, N. </a:t>
            </a:r>
            <a:r>
              <a:rPr lang="cs-CZ" sz="1800" b="1" dirty="0" err="1" smtClean="0">
                <a:latin typeface="+mn-lt"/>
              </a:rPr>
              <a:t>Zemon</a:t>
            </a:r>
            <a:r>
              <a:rPr lang="cs-CZ" sz="1800" b="1" dirty="0" smtClean="0">
                <a:latin typeface="+mn-lt"/>
              </a:rPr>
              <a:t> Davis) a</a:t>
            </a:r>
          </a:p>
          <a:p>
            <a:r>
              <a:rPr lang="cs-CZ" sz="1800" b="1" dirty="0">
                <a:latin typeface="+mn-lt"/>
              </a:rPr>
              <a:t> </a:t>
            </a:r>
            <a:r>
              <a:rPr lang="cs-CZ" sz="1800" b="1" dirty="0" smtClean="0">
                <a:latin typeface="+mn-lt"/>
              </a:rPr>
              <a:t>   </a:t>
            </a:r>
            <a:r>
              <a:rPr lang="cs-CZ" sz="1800" b="1" dirty="0" err="1" smtClean="0">
                <a:latin typeface="+mn-lt"/>
              </a:rPr>
              <a:t>proved‘te</a:t>
            </a:r>
            <a:r>
              <a:rPr lang="cs-CZ" sz="1800" b="1" dirty="0" smtClean="0">
                <a:latin typeface="+mn-lt"/>
              </a:rPr>
              <a:t> krátkou analýzu (Jak pracují s prameny? Co se vám nejvíce</a:t>
            </a:r>
          </a:p>
          <a:p>
            <a:r>
              <a:rPr lang="cs-CZ" sz="1800" b="1" dirty="0" smtClean="0">
                <a:latin typeface="+mn-lt"/>
              </a:rPr>
              <a:t>    líbilo a proč?)</a:t>
            </a:r>
          </a:p>
        </p:txBody>
      </p:sp>
    </p:spTree>
    <p:extLst>
      <p:ext uri="{BB962C8B-B14F-4D97-AF65-F5344CB8AC3E}">
        <p14:creationId xmlns:p14="http://schemas.microsoft.com/office/powerpoint/2010/main" val="101354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4870" y="2915994"/>
            <a:ext cx="7518400" cy="559391"/>
          </a:xfrm>
        </p:spPr>
        <p:txBody>
          <a:bodyPr/>
          <a:lstStyle/>
          <a:p>
            <a:r>
              <a:rPr lang="cs-CZ" altLang="cs-CZ" dirty="0" smtClean="0">
                <a:solidFill>
                  <a:srgbClr val="C00000"/>
                </a:solidFill>
              </a:rPr>
              <a:t>Úkoly 15.3.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584868" y="3503482"/>
            <a:ext cx="8261949" cy="20658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 smtClean="0">
                <a:latin typeface="+mn-lt"/>
              </a:rPr>
              <a:t>Vyberte z vašich pramenů dva odlišné příklady (pramen I, II, max. 2 str.).</a:t>
            </a:r>
          </a:p>
          <a:p>
            <a:pPr marL="342900" indent="-342900">
              <a:buAutoNum type="arabicPeriod"/>
            </a:pPr>
            <a:r>
              <a:rPr lang="cs-CZ" sz="1800" b="1" dirty="0" smtClean="0">
                <a:latin typeface="+mn-lt"/>
              </a:rPr>
              <a:t>Napište k prvnímu (pramen I) text (1/2 až 1 str.), ve kterém </a:t>
            </a:r>
          </a:p>
          <a:p>
            <a:r>
              <a:rPr lang="cs-CZ" sz="1800" b="1" dirty="0" smtClean="0">
                <a:latin typeface="+mn-lt"/>
              </a:rPr>
              <a:t>     se pokusíte mu dát hlas podle postupu I. (str. 10 na </a:t>
            </a:r>
            <a:r>
              <a:rPr lang="cs-CZ" sz="1800" b="1" dirty="0" err="1" smtClean="0">
                <a:latin typeface="+mn-lt"/>
              </a:rPr>
              <a:t>ppt</a:t>
            </a:r>
            <a:r>
              <a:rPr lang="cs-CZ" sz="1800" b="1" dirty="0" smtClean="0">
                <a:latin typeface="+mn-lt"/>
              </a:rPr>
              <a:t>.)</a:t>
            </a:r>
          </a:p>
          <a:p>
            <a:r>
              <a:rPr lang="cs-CZ" sz="1800" b="1" dirty="0" smtClean="0">
                <a:latin typeface="+mn-lt"/>
              </a:rPr>
              <a:t>3. Pošlete mi do neděle (13.3.): </a:t>
            </a:r>
          </a:p>
          <a:p>
            <a:r>
              <a:rPr lang="cs-CZ" sz="1800" b="1" dirty="0">
                <a:latin typeface="+mn-lt"/>
              </a:rPr>
              <a:t> </a:t>
            </a:r>
            <a:r>
              <a:rPr lang="cs-CZ" sz="1800" b="1" dirty="0" smtClean="0">
                <a:latin typeface="+mn-lt"/>
              </a:rPr>
              <a:t>    - pramen I. (samostatný dokument)</a:t>
            </a:r>
          </a:p>
          <a:p>
            <a:r>
              <a:rPr lang="cs-CZ" sz="1800" b="1" dirty="0">
                <a:latin typeface="+mn-lt"/>
              </a:rPr>
              <a:t> </a:t>
            </a:r>
            <a:r>
              <a:rPr lang="cs-CZ" sz="1800" b="1" dirty="0" smtClean="0">
                <a:latin typeface="+mn-lt"/>
              </a:rPr>
              <a:t>    - pramen II. (</a:t>
            </a:r>
            <a:r>
              <a:rPr lang="cs-CZ" sz="1800" b="1" dirty="0">
                <a:latin typeface="+mn-lt"/>
              </a:rPr>
              <a:t>samostatný </a:t>
            </a:r>
            <a:r>
              <a:rPr lang="cs-CZ" sz="1800" b="1" dirty="0" smtClean="0">
                <a:latin typeface="+mn-lt"/>
              </a:rPr>
              <a:t>dokument)</a:t>
            </a:r>
          </a:p>
          <a:p>
            <a:r>
              <a:rPr lang="cs-CZ" sz="1800" b="1" dirty="0">
                <a:latin typeface="+mn-lt"/>
              </a:rPr>
              <a:t> </a:t>
            </a:r>
            <a:r>
              <a:rPr lang="cs-CZ" sz="1800" b="1" dirty="0" smtClean="0">
                <a:latin typeface="+mn-lt"/>
              </a:rPr>
              <a:t>    - váš text s hlasem pramenu </a:t>
            </a:r>
            <a:r>
              <a:rPr lang="cs-CZ" sz="1800" b="1" dirty="0">
                <a:latin typeface="+mn-lt"/>
              </a:rPr>
              <a:t>(samostatný dokument)</a:t>
            </a:r>
          </a:p>
          <a:p>
            <a:endParaRPr lang="cs-CZ" sz="1800" b="1" dirty="0" smtClean="0">
              <a:latin typeface="+mn-lt"/>
            </a:endParaRPr>
          </a:p>
        </p:txBody>
      </p:sp>
      <p:sp>
        <p:nvSpPr>
          <p:cNvPr id="6" name="Obdélník 5"/>
          <p:cNvSpPr/>
          <p:nvPr/>
        </p:nvSpPr>
        <p:spPr bwMode="auto">
          <a:xfrm>
            <a:off x="584868" y="5637267"/>
            <a:ext cx="8261949" cy="445947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 smtClean="0">
                <a:latin typeface="+mn-lt"/>
              </a:rPr>
              <a:t>3. Denně 30min psaní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192" y="329183"/>
            <a:ext cx="3881627" cy="2988853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95292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4870" y="2915994"/>
            <a:ext cx="7518400" cy="559391"/>
          </a:xfrm>
        </p:spPr>
        <p:txBody>
          <a:bodyPr/>
          <a:lstStyle/>
          <a:p>
            <a:r>
              <a:rPr lang="cs-CZ" altLang="cs-CZ" dirty="0" smtClean="0">
                <a:solidFill>
                  <a:srgbClr val="C00000"/>
                </a:solidFill>
              </a:rPr>
              <a:t>Úkoly 15.3.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584868" y="3503482"/>
            <a:ext cx="8261949" cy="206588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 smtClean="0">
                <a:latin typeface="+mn-lt"/>
              </a:rPr>
              <a:t>Vyberte z vašich pramenů dva odlišné příklady (pramen I, II, max. 2 str.).</a:t>
            </a:r>
          </a:p>
          <a:p>
            <a:pPr marL="342900" indent="-342900">
              <a:buAutoNum type="arabicPeriod"/>
            </a:pPr>
            <a:r>
              <a:rPr lang="cs-CZ" sz="1800" b="1" dirty="0" smtClean="0">
                <a:latin typeface="+mn-lt"/>
              </a:rPr>
              <a:t>Napište k prvnímu (pramen I) text (1/2 až 1 str.), ve kterém </a:t>
            </a:r>
          </a:p>
          <a:p>
            <a:r>
              <a:rPr lang="cs-CZ" sz="1800" b="1" dirty="0" smtClean="0">
                <a:latin typeface="+mn-lt"/>
              </a:rPr>
              <a:t>     se pokusíte mu dát hlas podle postupu I. (str. 10 na </a:t>
            </a:r>
            <a:r>
              <a:rPr lang="cs-CZ" sz="1800" b="1" dirty="0" err="1" smtClean="0">
                <a:latin typeface="+mn-lt"/>
              </a:rPr>
              <a:t>ppt</a:t>
            </a:r>
            <a:r>
              <a:rPr lang="cs-CZ" sz="1800" b="1" dirty="0" smtClean="0">
                <a:latin typeface="+mn-lt"/>
              </a:rPr>
              <a:t>.)</a:t>
            </a:r>
          </a:p>
          <a:p>
            <a:r>
              <a:rPr lang="cs-CZ" sz="1800" b="1" dirty="0" smtClean="0">
                <a:latin typeface="+mn-lt"/>
              </a:rPr>
              <a:t>3. Pošlete mi do neděle (13.3.): </a:t>
            </a:r>
          </a:p>
          <a:p>
            <a:r>
              <a:rPr lang="cs-CZ" sz="1800" b="1" dirty="0">
                <a:latin typeface="+mn-lt"/>
              </a:rPr>
              <a:t> </a:t>
            </a:r>
            <a:r>
              <a:rPr lang="cs-CZ" sz="1800" b="1" dirty="0" smtClean="0">
                <a:latin typeface="+mn-lt"/>
              </a:rPr>
              <a:t>    - pramen I. (samostatný dokument)</a:t>
            </a:r>
          </a:p>
          <a:p>
            <a:r>
              <a:rPr lang="cs-CZ" sz="1800" b="1" dirty="0">
                <a:latin typeface="+mn-lt"/>
              </a:rPr>
              <a:t> </a:t>
            </a:r>
            <a:r>
              <a:rPr lang="cs-CZ" sz="1800" b="1" dirty="0" smtClean="0">
                <a:latin typeface="+mn-lt"/>
              </a:rPr>
              <a:t>    - pramen II. (</a:t>
            </a:r>
            <a:r>
              <a:rPr lang="cs-CZ" sz="1800" b="1" dirty="0">
                <a:latin typeface="+mn-lt"/>
              </a:rPr>
              <a:t>samostatný </a:t>
            </a:r>
            <a:r>
              <a:rPr lang="cs-CZ" sz="1800" b="1" dirty="0" smtClean="0">
                <a:latin typeface="+mn-lt"/>
              </a:rPr>
              <a:t>dokument)</a:t>
            </a:r>
          </a:p>
          <a:p>
            <a:r>
              <a:rPr lang="cs-CZ" sz="1800" b="1" dirty="0">
                <a:latin typeface="+mn-lt"/>
              </a:rPr>
              <a:t> </a:t>
            </a:r>
            <a:r>
              <a:rPr lang="cs-CZ" sz="1800" b="1" dirty="0" smtClean="0">
                <a:latin typeface="+mn-lt"/>
              </a:rPr>
              <a:t>    - váš text s hlasem pramenu </a:t>
            </a:r>
            <a:r>
              <a:rPr lang="cs-CZ" sz="1800" b="1" dirty="0">
                <a:latin typeface="+mn-lt"/>
              </a:rPr>
              <a:t>(samostatný dokument)</a:t>
            </a:r>
          </a:p>
          <a:p>
            <a:endParaRPr lang="cs-CZ" sz="1800" b="1" dirty="0" smtClean="0">
              <a:latin typeface="+mn-lt"/>
            </a:endParaRPr>
          </a:p>
        </p:txBody>
      </p:sp>
      <p:sp>
        <p:nvSpPr>
          <p:cNvPr id="6" name="Obdélník 5"/>
          <p:cNvSpPr/>
          <p:nvPr/>
        </p:nvSpPr>
        <p:spPr bwMode="auto">
          <a:xfrm>
            <a:off x="584868" y="5637267"/>
            <a:ext cx="8261949" cy="445947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 smtClean="0">
                <a:latin typeface="+mn-lt"/>
              </a:rPr>
              <a:t>3. Denně 30min psaní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192" y="329183"/>
            <a:ext cx="3881627" cy="2988853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17158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4</a:t>
            </a:fld>
            <a:endParaRPr lang="cs-CZ" altLang="cs-CZ" dirty="0"/>
          </a:p>
        </p:txBody>
      </p:sp>
      <p:sp>
        <p:nvSpPr>
          <p:cNvPr id="11" name="Obdélník 10"/>
          <p:cNvSpPr/>
          <p:nvPr/>
        </p:nvSpPr>
        <p:spPr bwMode="auto">
          <a:xfrm>
            <a:off x="468728" y="1514016"/>
            <a:ext cx="2018744" cy="661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 smtClean="0">
                <a:solidFill>
                  <a:srgbClr val="C00000"/>
                </a:solidFill>
                <a:latin typeface="+mn-lt"/>
              </a:rPr>
              <a:t>Problémy a výzvy:</a:t>
            </a:r>
          </a:p>
          <a:p>
            <a:r>
              <a:rPr lang="cs-CZ" sz="1600" b="1" dirty="0" smtClean="0">
                <a:solidFill>
                  <a:srgbClr val="FF0000"/>
                </a:solidFill>
                <a:latin typeface="+mn-lt"/>
              </a:rPr>
              <a:t>Mind map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536" y="225362"/>
            <a:ext cx="4676897" cy="2297897"/>
          </a:xfrm>
          <a:prstGeom prst="rect">
            <a:avLst/>
          </a:prstGeom>
        </p:spPr>
      </p:pic>
      <p:sp>
        <p:nvSpPr>
          <p:cNvPr id="16" name="Ovál 15"/>
          <p:cNvSpPr/>
          <p:nvPr/>
        </p:nvSpPr>
        <p:spPr bwMode="auto">
          <a:xfrm>
            <a:off x="2610299" y="302510"/>
            <a:ext cx="2400611" cy="949818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 smtClean="0">
                <a:solidFill>
                  <a:srgbClr val="FFFF00"/>
                </a:solidFill>
                <a:latin typeface="+mn-lt"/>
              </a:rPr>
              <a:t>Práce s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 smtClean="0">
                <a:solidFill>
                  <a:srgbClr val="FFFF00"/>
                </a:solidFill>
                <a:latin typeface="+mn-lt"/>
              </a:rPr>
              <a:t>prameny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18" name="Ovál 17"/>
          <p:cNvSpPr/>
          <p:nvPr/>
        </p:nvSpPr>
        <p:spPr bwMode="auto">
          <a:xfrm>
            <a:off x="3216245" y="3457496"/>
            <a:ext cx="2539955" cy="662429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 smtClean="0">
                <a:solidFill>
                  <a:srgbClr val="FFFF00"/>
                </a:solidFill>
                <a:latin typeface="+mn-lt"/>
              </a:rPr>
              <a:t>Dát pramenům hlas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20" name="Ovál 19"/>
          <p:cNvSpPr/>
          <p:nvPr/>
        </p:nvSpPr>
        <p:spPr bwMode="auto">
          <a:xfrm>
            <a:off x="3940725" y="3945925"/>
            <a:ext cx="2539955" cy="879808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 smtClean="0">
                <a:solidFill>
                  <a:srgbClr val="FFFF00"/>
                </a:solidFill>
                <a:latin typeface="+mn-lt"/>
              </a:rPr>
              <a:t>Nechat prameny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 smtClean="0">
                <a:solidFill>
                  <a:srgbClr val="FFFF00"/>
                </a:solidFill>
                <a:latin typeface="+mn-lt"/>
              </a:rPr>
              <a:t>vyprávět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22" name="Ovál 21"/>
          <p:cNvSpPr/>
          <p:nvPr/>
        </p:nvSpPr>
        <p:spPr bwMode="auto">
          <a:xfrm>
            <a:off x="6356614" y="3042659"/>
            <a:ext cx="1949722" cy="1214624"/>
          </a:xfrm>
          <a:prstGeom prst="ellipse">
            <a:avLst/>
          </a:prstGeom>
          <a:solidFill>
            <a:srgbClr val="079175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00"/>
                </a:solidFill>
                <a:latin typeface="+mn-lt"/>
              </a:rPr>
              <a:t>f</a:t>
            </a:r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ormální?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00"/>
                </a:solidFill>
                <a:latin typeface="+mn-lt"/>
              </a:rPr>
              <a:t>s</a:t>
            </a:r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érie?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00"/>
                </a:solidFill>
                <a:latin typeface="+mn-lt"/>
              </a:rPr>
              <a:t>o</a:t>
            </a: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sobní?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00"/>
                </a:solidFill>
                <a:latin typeface="+mn-lt"/>
              </a:rPr>
              <a:t>o</a:t>
            </a:r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brázek?</a:t>
            </a: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cxnSp>
        <p:nvCxnSpPr>
          <p:cNvPr id="9" name="Přímá spojnice se šipkou 8"/>
          <p:cNvCxnSpPr>
            <a:endCxn id="21" idx="3"/>
          </p:cNvCxnSpPr>
          <p:nvPr/>
        </p:nvCxnSpPr>
        <p:spPr bwMode="auto">
          <a:xfrm flipV="1">
            <a:off x="5301209" y="3096054"/>
            <a:ext cx="1416292" cy="4436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Přímá spojnice se šipkou 32"/>
          <p:cNvCxnSpPr>
            <a:stCxn id="18" idx="2"/>
            <a:endCxn id="42" idx="5"/>
          </p:cNvCxnSpPr>
          <p:nvPr/>
        </p:nvCxnSpPr>
        <p:spPr bwMode="auto">
          <a:xfrm flipH="1" flipV="1">
            <a:off x="2357243" y="3637867"/>
            <a:ext cx="859002" cy="1508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Ovál 35"/>
          <p:cNvSpPr/>
          <p:nvPr/>
        </p:nvSpPr>
        <p:spPr bwMode="auto">
          <a:xfrm>
            <a:off x="468728" y="4659658"/>
            <a:ext cx="2539955" cy="985938"/>
          </a:xfrm>
          <a:prstGeom prst="ellipse">
            <a:avLst/>
          </a:prstGeom>
          <a:solidFill>
            <a:srgbClr val="023F5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 smtClean="0">
                <a:solidFill>
                  <a:srgbClr val="FFFF00"/>
                </a:solidFill>
                <a:latin typeface="+mn-lt"/>
              </a:rPr>
              <a:t>Jak propojit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rgbClr val="FFFF00"/>
                </a:solidFill>
                <a:latin typeface="+mn-lt"/>
              </a:rPr>
              <a:t>p</a:t>
            </a:r>
            <a:r>
              <a:rPr lang="cs-CZ" sz="1600" b="1" dirty="0" smtClean="0">
                <a:solidFill>
                  <a:srgbClr val="FFFF00"/>
                </a:solidFill>
                <a:latin typeface="+mn-lt"/>
              </a:rPr>
              <a:t>ramen a literaturu?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cxnSp>
        <p:nvCxnSpPr>
          <p:cNvPr id="38" name="Přímá spojnice se šipkou 37"/>
          <p:cNvCxnSpPr>
            <a:stCxn id="18" idx="3"/>
            <a:endCxn id="36" idx="7"/>
          </p:cNvCxnSpPr>
          <p:nvPr/>
        </p:nvCxnSpPr>
        <p:spPr bwMode="auto">
          <a:xfrm flipH="1">
            <a:off x="2636715" y="4022915"/>
            <a:ext cx="951498" cy="7811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Ovál 41"/>
          <p:cNvSpPr/>
          <p:nvPr/>
        </p:nvSpPr>
        <p:spPr bwMode="auto">
          <a:xfrm>
            <a:off x="179641" y="2691211"/>
            <a:ext cx="2551219" cy="1109077"/>
          </a:xfrm>
          <a:prstGeom prst="ellipse">
            <a:avLst/>
          </a:prstGeom>
          <a:solidFill>
            <a:srgbClr val="079175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rgbClr val="FFFF00"/>
                </a:solidFill>
                <a:latin typeface="+mn-lt"/>
              </a:rPr>
              <a:t>C</a:t>
            </a:r>
            <a:r>
              <a:rPr lang="cs-CZ" sz="1600" b="1" dirty="0" smtClean="0">
                <a:solidFill>
                  <a:srgbClr val="FFFF00"/>
                </a:solidFill>
                <a:latin typeface="+mn-lt"/>
              </a:rPr>
              <a:t>o získáme,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rgbClr val="FFFF00"/>
                </a:solidFill>
                <a:latin typeface="+mn-lt"/>
              </a:rPr>
              <a:t>k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dyž dáme pramenu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rgbClr val="FFFF00"/>
                </a:solidFill>
                <a:latin typeface="+mn-lt"/>
              </a:rPr>
              <a:t>h</a:t>
            </a:r>
            <a:r>
              <a:rPr lang="cs-CZ" sz="1600" b="1" dirty="0" smtClean="0">
                <a:solidFill>
                  <a:srgbClr val="FFFF00"/>
                </a:solidFill>
                <a:latin typeface="+mn-lt"/>
              </a:rPr>
              <a:t>las?</a:t>
            </a: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44" name="Ovál 43"/>
          <p:cNvSpPr/>
          <p:nvPr/>
        </p:nvSpPr>
        <p:spPr bwMode="auto">
          <a:xfrm>
            <a:off x="6236279" y="5443621"/>
            <a:ext cx="2190391" cy="598064"/>
          </a:xfrm>
          <a:prstGeom prst="ellipse">
            <a:avLst/>
          </a:prstGeom>
          <a:solidFill>
            <a:srgbClr val="079175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Jak pracovat s citacemi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v</a:t>
            </a: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 textu?</a:t>
            </a:r>
          </a:p>
        </p:txBody>
      </p:sp>
      <p:cxnSp>
        <p:nvCxnSpPr>
          <p:cNvPr id="46" name="Přímá spojnice se šipkou 45"/>
          <p:cNvCxnSpPr>
            <a:stCxn id="20" idx="5"/>
            <a:endCxn id="32" idx="1"/>
          </p:cNvCxnSpPr>
          <p:nvPr/>
        </p:nvCxnSpPr>
        <p:spPr bwMode="auto">
          <a:xfrm flipV="1">
            <a:off x="6108712" y="4618846"/>
            <a:ext cx="880441" cy="780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Ovál 52"/>
          <p:cNvSpPr/>
          <p:nvPr/>
        </p:nvSpPr>
        <p:spPr bwMode="auto">
          <a:xfrm>
            <a:off x="3797349" y="5742653"/>
            <a:ext cx="2774248" cy="971489"/>
          </a:xfrm>
          <a:prstGeom prst="ellipse">
            <a:avLst/>
          </a:prstGeom>
          <a:solidFill>
            <a:srgbClr val="013E5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Jak integrovat pramen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00"/>
                </a:solidFill>
                <a:latin typeface="+mn-lt"/>
              </a:rPr>
              <a:t>d</a:t>
            </a:r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o struktury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00"/>
                </a:solidFill>
                <a:latin typeface="+mn-lt"/>
              </a:rPr>
              <a:t>v</a:t>
            </a:r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ědeckého vyprávění?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52" name="Ovál 51"/>
          <p:cNvSpPr/>
          <p:nvPr/>
        </p:nvSpPr>
        <p:spPr bwMode="auto">
          <a:xfrm>
            <a:off x="2990088" y="4876567"/>
            <a:ext cx="2328234" cy="1057889"/>
          </a:xfrm>
          <a:prstGeom prst="ellipse">
            <a:avLst/>
          </a:prstGeom>
          <a:solidFill>
            <a:srgbClr val="34646D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rgbClr val="FFFF00"/>
                </a:solidFill>
                <a:latin typeface="+mn-lt"/>
              </a:rPr>
              <a:t>Jak podpořit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00"/>
                </a:solidFill>
                <a:latin typeface="+mn-lt"/>
              </a:rPr>
              <a:t>a</a:t>
            </a:r>
            <a:r>
              <a:rPr lang="cs-CZ" sz="1400" b="1" dirty="0" smtClean="0">
                <a:solidFill>
                  <a:srgbClr val="FFFF00"/>
                </a:solidFill>
                <a:latin typeface="+mn-lt"/>
              </a:rPr>
              <a:t>rgumentace?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00"/>
                </a:solidFill>
                <a:latin typeface="+mn-lt"/>
              </a:rPr>
              <a:t>s</a:t>
            </a: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 pomocí pramenů</a:t>
            </a:r>
          </a:p>
        </p:txBody>
      </p:sp>
      <p:cxnSp>
        <p:nvCxnSpPr>
          <p:cNvPr id="55" name="Přímá spojnice se šipkou 54"/>
          <p:cNvCxnSpPr>
            <a:stCxn id="20" idx="3"/>
            <a:endCxn id="52" idx="0"/>
          </p:cNvCxnSpPr>
          <p:nvPr/>
        </p:nvCxnSpPr>
        <p:spPr bwMode="auto">
          <a:xfrm flipH="1">
            <a:off x="4154205" y="4696888"/>
            <a:ext cx="158488" cy="1796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Přímá spojnice se šipkou 62"/>
          <p:cNvCxnSpPr>
            <a:stCxn id="20" idx="4"/>
            <a:endCxn id="53" idx="7"/>
          </p:cNvCxnSpPr>
          <p:nvPr/>
        </p:nvCxnSpPr>
        <p:spPr bwMode="auto">
          <a:xfrm>
            <a:off x="5210703" y="4825733"/>
            <a:ext cx="954615" cy="10591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Přímá spojnice se šipkou 11"/>
          <p:cNvCxnSpPr>
            <a:stCxn id="18" idx="1"/>
            <a:endCxn id="26" idx="4"/>
          </p:cNvCxnSpPr>
          <p:nvPr/>
        </p:nvCxnSpPr>
        <p:spPr bwMode="auto">
          <a:xfrm flipV="1">
            <a:off x="3588213" y="2278514"/>
            <a:ext cx="350006" cy="12759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Ovál 31"/>
          <p:cNvSpPr/>
          <p:nvPr/>
        </p:nvSpPr>
        <p:spPr bwMode="auto">
          <a:xfrm>
            <a:off x="6680662" y="4463023"/>
            <a:ext cx="2106507" cy="1064028"/>
          </a:xfrm>
          <a:prstGeom prst="ellipse">
            <a:avLst/>
          </a:prstGeom>
          <a:solidFill>
            <a:srgbClr val="02596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rgbClr val="FFFF00"/>
                </a:solidFill>
                <a:latin typeface="+mn-lt"/>
              </a:rPr>
              <a:t>Jak zvýraznit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rgbClr val="FFFF00"/>
                </a:solidFill>
                <a:latin typeface="+mn-lt"/>
              </a:rPr>
              <a:t> výpověď s pomoci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rgbClr val="FFFF00"/>
                </a:solidFill>
                <a:latin typeface="+mn-lt"/>
              </a:rPr>
              <a:t>pramene?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21" name="Ovál 20"/>
          <p:cNvSpPr/>
          <p:nvPr/>
        </p:nvSpPr>
        <p:spPr bwMode="auto">
          <a:xfrm>
            <a:off x="6335730" y="2235251"/>
            <a:ext cx="2606896" cy="1008494"/>
          </a:xfrm>
          <a:prstGeom prst="ellipse">
            <a:avLst/>
          </a:prstGeom>
          <a:solidFill>
            <a:srgbClr val="02596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 smtClean="0">
                <a:solidFill>
                  <a:srgbClr val="FFFF00"/>
                </a:solidFill>
                <a:latin typeface="+mn-lt"/>
              </a:rPr>
              <a:t>Jak zacházet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rgbClr val="FFFF00"/>
                </a:solidFill>
                <a:latin typeface="+mn-lt"/>
              </a:rPr>
              <a:t>s</a:t>
            </a:r>
            <a:r>
              <a:rPr lang="cs-CZ" sz="1600" b="1" dirty="0" smtClean="0">
                <a:solidFill>
                  <a:srgbClr val="FFFF00"/>
                </a:solidFill>
                <a:latin typeface="+mn-lt"/>
              </a:rPr>
              <a:t> různými typy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 smtClean="0">
                <a:solidFill>
                  <a:srgbClr val="FFFF00"/>
                </a:solidFill>
                <a:latin typeface="+mn-lt"/>
              </a:rPr>
              <a:t> pramenů?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60" name="Ovál 59"/>
          <p:cNvSpPr/>
          <p:nvPr/>
        </p:nvSpPr>
        <p:spPr bwMode="auto">
          <a:xfrm>
            <a:off x="2691545" y="2175816"/>
            <a:ext cx="2117428" cy="808506"/>
          </a:xfrm>
          <a:prstGeom prst="ellipse">
            <a:avLst/>
          </a:prstGeom>
          <a:solidFill>
            <a:srgbClr val="037A76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rgbClr val="FFFF00"/>
                </a:solidFill>
                <a:latin typeface="+mn-lt"/>
              </a:rPr>
              <a:t>Zařazení do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00"/>
                </a:solidFill>
                <a:latin typeface="+mn-lt"/>
              </a:rPr>
              <a:t>d</a:t>
            </a:r>
            <a:r>
              <a:rPr lang="cs-CZ" sz="1400" b="1" dirty="0" smtClean="0">
                <a:solidFill>
                  <a:srgbClr val="FFFF00"/>
                </a:solidFill>
                <a:latin typeface="+mn-lt"/>
              </a:rPr>
              <a:t>obového kontextu?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26" name="Ovál 25"/>
          <p:cNvSpPr/>
          <p:nvPr/>
        </p:nvSpPr>
        <p:spPr bwMode="auto">
          <a:xfrm>
            <a:off x="2668241" y="1706038"/>
            <a:ext cx="2539955" cy="572476"/>
          </a:xfrm>
          <a:prstGeom prst="ellipse">
            <a:avLst/>
          </a:prstGeom>
          <a:solidFill>
            <a:srgbClr val="023F5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 smtClean="0">
                <a:solidFill>
                  <a:srgbClr val="FFFF00"/>
                </a:solidFill>
                <a:latin typeface="+mn-lt"/>
              </a:rPr>
              <a:t>Kritika pramenů?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65" name="Ovál 64"/>
          <p:cNvSpPr/>
          <p:nvPr/>
        </p:nvSpPr>
        <p:spPr bwMode="auto">
          <a:xfrm>
            <a:off x="1899151" y="4177226"/>
            <a:ext cx="2117428" cy="571594"/>
          </a:xfrm>
          <a:prstGeom prst="ellipse">
            <a:avLst/>
          </a:prstGeom>
          <a:solidFill>
            <a:srgbClr val="023F5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00"/>
                </a:solidFill>
                <a:latin typeface="+mn-lt"/>
              </a:rPr>
              <a:t>a</a:t>
            </a:r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 kolik jích vlastně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00"/>
                </a:solidFill>
                <a:latin typeface="+mn-lt"/>
              </a:rPr>
              <a:t>j</a:t>
            </a:r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e?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56" name="Ovál 55"/>
          <p:cNvSpPr/>
          <p:nvPr/>
        </p:nvSpPr>
        <p:spPr bwMode="auto">
          <a:xfrm>
            <a:off x="370044" y="3677266"/>
            <a:ext cx="2117428" cy="808506"/>
          </a:xfrm>
          <a:prstGeom prst="ellipse">
            <a:avLst/>
          </a:prstGeom>
          <a:solidFill>
            <a:srgbClr val="037A76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rgbClr val="FFFF00"/>
                </a:solidFill>
                <a:latin typeface="+mn-lt"/>
              </a:rPr>
              <a:t>Jak vypadá ‚hlas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00"/>
                </a:solidFill>
                <a:latin typeface="+mn-lt"/>
              </a:rPr>
              <a:t>p</a:t>
            </a:r>
            <a:r>
              <a:rPr lang="cs-CZ" sz="1400" b="1" dirty="0" smtClean="0">
                <a:solidFill>
                  <a:srgbClr val="FFFF00"/>
                </a:solidFill>
                <a:latin typeface="+mn-lt"/>
              </a:rPr>
              <a:t>ramene‘?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66" name="Ovál 65"/>
          <p:cNvSpPr/>
          <p:nvPr/>
        </p:nvSpPr>
        <p:spPr bwMode="auto">
          <a:xfrm>
            <a:off x="3664750" y="2747793"/>
            <a:ext cx="1947505" cy="602711"/>
          </a:xfrm>
          <a:prstGeom prst="ellipse">
            <a:avLst/>
          </a:prstGeom>
          <a:solidFill>
            <a:srgbClr val="219D74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Zařazení kontextu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kapitoly</a:t>
            </a:r>
            <a:r>
              <a:rPr lang="cs-CZ" sz="1400" b="1" dirty="0" smtClean="0">
                <a:solidFill>
                  <a:srgbClr val="FFFF00"/>
                </a:solidFill>
                <a:latin typeface="+mn-lt"/>
              </a:rPr>
              <a:t>?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548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ál 15"/>
          <p:cNvSpPr/>
          <p:nvPr/>
        </p:nvSpPr>
        <p:spPr bwMode="auto">
          <a:xfrm>
            <a:off x="2134655" y="151728"/>
            <a:ext cx="2894545" cy="972983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 smtClean="0">
                <a:solidFill>
                  <a:srgbClr val="FFFF00"/>
                </a:solidFill>
                <a:latin typeface="+mn-lt"/>
              </a:rPr>
              <a:t>Nechat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FFFF00"/>
                </a:solidFill>
                <a:latin typeface="+mn-lt"/>
              </a:rPr>
              <a:t>p</a:t>
            </a:r>
            <a:r>
              <a:rPr lang="cs-CZ" sz="1800" b="1" dirty="0" smtClean="0">
                <a:solidFill>
                  <a:srgbClr val="FFFF00"/>
                </a:solidFill>
                <a:latin typeface="+mn-lt"/>
              </a:rPr>
              <a:t>rameny vyprávět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pic>
        <p:nvPicPr>
          <p:cNvPr id="24" name="Obrázek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9" y="1332505"/>
            <a:ext cx="3714448" cy="5296895"/>
          </a:xfrm>
          <a:prstGeom prst="rect">
            <a:avLst/>
          </a:prstGeom>
        </p:spPr>
      </p:pic>
      <p:sp>
        <p:nvSpPr>
          <p:cNvPr id="25" name="Ovál 24"/>
          <p:cNvSpPr/>
          <p:nvPr/>
        </p:nvSpPr>
        <p:spPr bwMode="auto">
          <a:xfrm>
            <a:off x="4499169" y="537271"/>
            <a:ext cx="2774248" cy="971489"/>
          </a:xfrm>
          <a:prstGeom prst="ellipse">
            <a:avLst/>
          </a:prstGeom>
          <a:solidFill>
            <a:srgbClr val="013E5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Jak integrovat pramen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00"/>
                </a:solidFill>
                <a:latin typeface="+mn-lt"/>
              </a:rPr>
              <a:t>d</a:t>
            </a:r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o struktury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00"/>
                </a:solidFill>
                <a:latin typeface="+mn-lt"/>
              </a:rPr>
              <a:t>v</a:t>
            </a:r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ědeckého vyprávění?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27" name="Obdélník 26"/>
          <p:cNvSpPr/>
          <p:nvPr/>
        </p:nvSpPr>
        <p:spPr bwMode="auto">
          <a:xfrm>
            <a:off x="4354272" y="2674581"/>
            <a:ext cx="4172281" cy="3090008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 smtClean="0">
                <a:solidFill>
                  <a:srgbClr val="CC0000"/>
                </a:solidFill>
                <a:latin typeface="+mn-lt"/>
              </a:rPr>
              <a:t>Postup I.:</a:t>
            </a:r>
          </a:p>
          <a:p>
            <a:endParaRPr lang="cs-CZ" sz="800" b="1" dirty="0" smtClean="0">
              <a:solidFill>
                <a:srgbClr val="C00000"/>
              </a:solidFill>
              <a:latin typeface="+mn-lt"/>
            </a:endParaRPr>
          </a:p>
          <a:p>
            <a:r>
              <a:rPr lang="cs-CZ" sz="1400" b="1" dirty="0" smtClean="0">
                <a:latin typeface="+mn-lt"/>
              </a:rPr>
              <a:t>1. Vytvořit korpus (prameny)</a:t>
            </a:r>
          </a:p>
          <a:p>
            <a:r>
              <a:rPr lang="cs-CZ" sz="1400" b="1" dirty="0" smtClean="0">
                <a:latin typeface="+mn-lt"/>
              </a:rPr>
              <a:t>2. Vypsat si užitečné citace (sbírka citací)</a:t>
            </a:r>
          </a:p>
          <a:p>
            <a:r>
              <a:rPr lang="cs-CZ" sz="1400" b="1" dirty="0" smtClean="0">
                <a:latin typeface="+mn-lt"/>
              </a:rPr>
              <a:t>  nebo všeobecné postřehy</a:t>
            </a:r>
          </a:p>
          <a:p>
            <a:r>
              <a:rPr lang="cs-CZ" sz="1400" b="1" dirty="0">
                <a:latin typeface="+mn-lt"/>
              </a:rPr>
              <a:t>3</a:t>
            </a:r>
            <a:r>
              <a:rPr lang="cs-CZ" sz="1400" b="1" dirty="0" smtClean="0">
                <a:latin typeface="+mn-lt"/>
              </a:rPr>
              <a:t>. Vytvořit si mind map k citacím/postřehům</a:t>
            </a:r>
          </a:p>
          <a:p>
            <a:r>
              <a:rPr lang="cs-CZ" sz="1400" b="1" dirty="0" smtClean="0">
                <a:latin typeface="+mn-lt"/>
              </a:rPr>
              <a:t>  (co se s tím dá dělat? Kde je třeba </a:t>
            </a:r>
          </a:p>
          <a:p>
            <a:r>
              <a:rPr lang="cs-CZ" sz="1400" b="1" dirty="0">
                <a:latin typeface="+mn-lt"/>
              </a:rPr>
              <a:t> </a:t>
            </a:r>
            <a:r>
              <a:rPr lang="cs-CZ" sz="1400" b="1" dirty="0" smtClean="0">
                <a:latin typeface="+mn-lt"/>
              </a:rPr>
              <a:t>  něco doplnit?)</a:t>
            </a:r>
          </a:p>
          <a:p>
            <a:r>
              <a:rPr lang="cs-CZ" sz="1400" b="1" dirty="0" smtClean="0">
                <a:latin typeface="+mn-lt"/>
              </a:rPr>
              <a:t>4. Které dílčí otázky se nám nabízejí?</a:t>
            </a:r>
          </a:p>
          <a:p>
            <a:r>
              <a:rPr lang="cs-CZ" sz="1400" b="1" dirty="0">
                <a:latin typeface="+mn-lt"/>
              </a:rPr>
              <a:t> </a:t>
            </a:r>
            <a:r>
              <a:rPr lang="cs-CZ" sz="1400" b="1" dirty="0" smtClean="0">
                <a:latin typeface="+mn-lt"/>
              </a:rPr>
              <a:t> (Postřehy/citace)</a:t>
            </a:r>
          </a:p>
          <a:p>
            <a:r>
              <a:rPr lang="cs-CZ" sz="1400" b="1" dirty="0" smtClean="0">
                <a:latin typeface="+mn-lt"/>
              </a:rPr>
              <a:t>5. Poskládat si s postřehů argumentaci</a:t>
            </a:r>
          </a:p>
          <a:p>
            <a:r>
              <a:rPr lang="cs-CZ" sz="1400" b="1" dirty="0" smtClean="0">
                <a:latin typeface="+mn-lt"/>
              </a:rPr>
              <a:t>  (vytisknout si dokument, použít nůžky)</a:t>
            </a:r>
          </a:p>
          <a:p>
            <a:r>
              <a:rPr lang="cs-CZ" sz="1400" b="1" dirty="0" smtClean="0">
                <a:latin typeface="+mn-lt"/>
              </a:rPr>
              <a:t>6. Propojit postřehy/citace textem</a:t>
            </a:r>
            <a:endParaRPr lang="cs-CZ" sz="1400" b="1" dirty="0">
              <a:latin typeface="+mn-lt"/>
            </a:endParaRPr>
          </a:p>
          <a:p>
            <a:endParaRPr lang="cs-CZ" sz="1400" b="1" dirty="0" smtClean="0">
              <a:latin typeface="+mn-lt"/>
            </a:endParaRPr>
          </a:p>
        </p:txBody>
      </p:sp>
      <p:sp>
        <p:nvSpPr>
          <p:cNvPr id="6" name="Obdélník 5"/>
          <p:cNvSpPr/>
          <p:nvPr/>
        </p:nvSpPr>
        <p:spPr bwMode="auto">
          <a:xfrm>
            <a:off x="4354271" y="5867203"/>
            <a:ext cx="4172281" cy="419297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400" b="1" dirty="0" smtClean="0">
                <a:solidFill>
                  <a:schemeClr val="bg2"/>
                </a:solidFill>
                <a:latin typeface="+mn-lt"/>
              </a:rPr>
              <a:t>Jak zacházet s různorodostí pramenů?</a:t>
            </a:r>
            <a:endParaRPr lang="cs-CZ" sz="1400" b="1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455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1091" y="3601529"/>
            <a:ext cx="7518400" cy="559391"/>
          </a:xfrm>
        </p:spPr>
        <p:txBody>
          <a:bodyPr/>
          <a:lstStyle/>
          <a:p>
            <a:r>
              <a:rPr lang="cs-CZ" altLang="cs-CZ" sz="2400" dirty="0" smtClean="0">
                <a:solidFill>
                  <a:srgbClr val="C00000"/>
                </a:solidFill>
              </a:rPr>
              <a:t>Úkol (25 min)</a:t>
            </a:r>
            <a:endParaRPr lang="en-GB" altLang="cs-CZ" sz="2400" dirty="0">
              <a:solidFill>
                <a:srgbClr val="C00000"/>
              </a:solidFill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411091" y="4160920"/>
            <a:ext cx="8460417" cy="2296481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 smtClean="0">
                <a:latin typeface="+mn-lt"/>
              </a:rPr>
              <a:t>Představte ústně svůj pramen I. (2 min)</a:t>
            </a:r>
          </a:p>
          <a:p>
            <a:r>
              <a:rPr lang="cs-CZ" sz="1800" b="1" dirty="0" smtClean="0">
                <a:latin typeface="+mn-lt"/>
              </a:rPr>
              <a:t>      (O čem pojednává? Co je na něm z vašeho hlediska zajímavé?)</a:t>
            </a:r>
          </a:p>
          <a:p>
            <a:endParaRPr lang="cs-CZ" sz="1100" b="1" dirty="0" smtClean="0">
              <a:latin typeface="+mn-lt"/>
            </a:endParaRPr>
          </a:p>
          <a:p>
            <a:r>
              <a:rPr lang="cs-CZ" sz="1800" b="1" dirty="0" smtClean="0">
                <a:latin typeface="+mn-lt"/>
              </a:rPr>
              <a:t>2.  Přečtěte si první pokusy, dát pramenům hlas:</a:t>
            </a:r>
          </a:p>
          <a:p>
            <a:r>
              <a:rPr lang="cs-CZ" sz="1800" b="1" dirty="0" smtClean="0">
                <a:latin typeface="+mn-lt"/>
              </a:rPr>
              <a:t>     - Poznáváte text za pramenem?</a:t>
            </a:r>
          </a:p>
          <a:p>
            <a:r>
              <a:rPr lang="cs-CZ" sz="1800" b="1" dirty="0">
                <a:latin typeface="+mn-lt"/>
              </a:rPr>
              <a:t> </a:t>
            </a:r>
            <a:r>
              <a:rPr lang="cs-CZ" sz="1800" b="1" dirty="0" smtClean="0">
                <a:latin typeface="+mn-lt"/>
              </a:rPr>
              <a:t>    - Poznáváte v něm fascinaci autora?</a:t>
            </a:r>
          </a:p>
          <a:p>
            <a:r>
              <a:rPr lang="cs-CZ" sz="1800" b="1" dirty="0">
                <a:latin typeface="+mn-lt"/>
              </a:rPr>
              <a:t> </a:t>
            </a:r>
            <a:r>
              <a:rPr lang="cs-CZ" sz="1800" b="1" dirty="0" smtClean="0">
                <a:latin typeface="+mn-lt"/>
              </a:rPr>
              <a:t>    - Který text se Vám líbí nejvíc?</a:t>
            </a:r>
          </a:p>
          <a:p>
            <a:r>
              <a:rPr lang="cs-CZ" sz="1800" b="1" dirty="0">
                <a:latin typeface="+mn-lt"/>
              </a:rPr>
              <a:t> </a:t>
            </a:r>
            <a:r>
              <a:rPr lang="cs-CZ" sz="1800" b="1" dirty="0" smtClean="0">
                <a:latin typeface="+mn-lt"/>
              </a:rPr>
              <a:t>    - Kde se zatím nepovedlo, dát pramenu hlas? a proč?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637"/>
          <a:stretch/>
        </p:blipFill>
        <p:spPr>
          <a:xfrm>
            <a:off x="4563208" y="254976"/>
            <a:ext cx="4308300" cy="3442149"/>
          </a:xfrm>
          <a:prstGeom prst="rect">
            <a:avLst/>
          </a:prstGeom>
          <a:ln>
            <a:solidFill>
              <a:srgbClr val="CC0000"/>
            </a:solidFill>
          </a:ln>
        </p:spPr>
      </p:pic>
    </p:spTree>
    <p:extLst>
      <p:ext uri="{BB962C8B-B14F-4D97-AF65-F5344CB8AC3E}">
        <p14:creationId xmlns:p14="http://schemas.microsoft.com/office/powerpoint/2010/main" val="70150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ál 15"/>
          <p:cNvSpPr/>
          <p:nvPr/>
        </p:nvSpPr>
        <p:spPr bwMode="auto">
          <a:xfrm>
            <a:off x="2134655" y="151728"/>
            <a:ext cx="2894545" cy="972983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 smtClean="0">
                <a:solidFill>
                  <a:srgbClr val="FFFF00"/>
                </a:solidFill>
                <a:latin typeface="+mn-lt"/>
              </a:rPr>
              <a:t>Nechat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FFFF00"/>
                </a:solidFill>
                <a:latin typeface="+mn-lt"/>
              </a:rPr>
              <a:t>p</a:t>
            </a:r>
            <a:r>
              <a:rPr lang="cs-CZ" sz="1800" b="1" dirty="0" smtClean="0">
                <a:solidFill>
                  <a:srgbClr val="FFFF00"/>
                </a:solidFill>
                <a:latin typeface="+mn-lt"/>
              </a:rPr>
              <a:t>rameny vyprávět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25" name="Ovál 24"/>
          <p:cNvSpPr/>
          <p:nvPr/>
        </p:nvSpPr>
        <p:spPr bwMode="auto">
          <a:xfrm>
            <a:off x="4499169" y="537271"/>
            <a:ext cx="2774248" cy="971489"/>
          </a:xfrm>
          <a:prstGeom prst="ellipse">
            <a:avLst/>
          </a:prstGeom>
          <a:solidFill>
            <a:srgbClr val="013E5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Jak integrovat pramen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00"/>
                </a:solidFill>
                <a:latin typeface="+mn-lt"/>
              </a:rPr>
              <a:t>d</a:t>
            </a:r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o struktury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00"/>
                </a:solidFill>
                <a:latin typeface="+mn-lt"/>
              </a:rPr>
              <a:t>v</a:t>
            </a:r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ědeckého vyprávění?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6" name="Ovál 5"/>
          <p:cNvSpPr/>
          <p:nvPr/>
        </p:nvSpPr>
        <p:spPr bwMode="auto">
          <a:xfrm>
            <a:off x="452984" y="1627747"/>
            <a:ext cx="3674746" cy="412070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FFFFCC"/>
                </a:solidFill>
                <a:latin typeface="+mn-lt"/>
              </a:rPr>
              <a:t>Co si musíme promyslet, než začneme psát: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7" name="Volný tvar 6"/>
          <p:cNvSpPr/>
          <p:nvPr/>
        </p:nvSpPr>
        <p:spPr bwMode="auto">
          <a:xfrm>
            <a:off x="452984" y="2043243"/>
            <a:ext cx="8238392" cy="1082487"/>
          </a:xfrm>
          <a:custGeom>
            <a:avLst/>
            <a:gdLst>
              <a:gd name="connsiteX0" fmla="*/ 0 w 8273561"/>
              <a:gd name="connsiteY0" fmla="*/ 1016480 h 1082487"/>
              <a:gd name="connsiteX1" fmla="*/ 237392 w 8273561"/>
              <a:gd name="connsiteY1" fmla="*/ 1051649 h 1082487"/>
              <a:gd name="connsiteX2" fmla="*/ 738553 w 8273561"/>
              <a:gd name="connsiteY2" fmla="*/ 1025272 h 1082487"/>
              <a:gd name="connsiteX3" fmla="*/ 1072661 w 8273561"/>
              <a:gd name="connsiteY3" fmla="*/ 673580 h 1082487"/>
              <a:gd name="connsiteX4" fmla="*/ 1573823 w 8273561"/>
              <a:gd name="connsiteY4" fmla="*/ 163626 h 1082487"/>
              <a:gd name="connsiteX5" fmla="*/ 1943100 w 8273561"/>
              <a:gd name="connsiteY5" fmla="*/ 181211 h 1082487"/>
              <a:gd name="connsiteX6" fmla="*/ 2136530 w 8273561"/>
              <a:gd name="connsiteY6" fmla="*/ 532903 h 1082487"/>
              <a:gd name="connsiteX7" fmla="*/ 2338753 w 8273561"/>
              <a:gd name="connsiteY7" fmla="*/ 972519 h 1082487"/>
              <a:gd name="connsiteX8" fmla="*/ 3288323 w 8273561"/>
              <a:gd name="connsiteY8" fmla="*/ 1007688 h 1082487"/>
              <a:gd name="connsiteX9" fmla="*/ 3974123 w 8273561"/>
              <a:gd name="connsiteY9" fmla="*/ 84495 h 1082487"/>
              <a:gd name="connsiteX10" fmla="*/ 4545623 w 8273561"/>
              <a:gd name="connsiteY10" fmla="*/ 119665 h 1082487"/>
              <a:gd name="connsiteX11" fmla="*/ 4783015 w 8273561"/>
              <a:gd name="connsiteY11" fmla="*/ 770295 h 1082487"/>
              <a:gd name="connsiteX12" fmla="*/ 5134707 w 8273561"/>
              <a:gd name="connsiteY12" fmla="*/ 823049 h 1082487"/>
              <a:gd name="connsiteX13" fmla="*/ 5372100 w 8273561"/>
              <a:gd name="connsiteY13" fmla="*/ 207588 h 1082487"/>
              <a:gd name="connsiteX14" fmla="*/ 5530361 w 8273561"/>
              <a:gd name="connsiteY14" fmla="*/ 75703 h 1082487"/>
              <a:gd name="connsiteX15" fmla="*/ 5706207 w 8273561"/>
              <a:gd name="connsiteY15" fmla="*/ 506526 h 1082487"/>
              <a:gd name="connsiteX16" fmla="*/ 5846884 w 8273561"/>
              <a:gd name="connsiteY16" fmla="*/ 831842 h 1082487"/>
              <a:gd name="connsiteX17" fmla="*/ 6031523 w 8273561"/>
              <a:gd name="connsiteY17" fmla="*/ 849426 h 1082487"/>
              <a:gd name="connsiteX18" fmla="*/ 6383215 w 8273561"/>
              <a:gd name="connsiteY18" fmla="*/ 84495 h 1082487"/>
              <a:gd name="connsiteX19" fmla="*/ 6796453 w 8273561"/>
              <a:gd name="connsiteY19" fmla="*/ 207588 h 1082487"/>
              <a:gd name="connsiteX20" fmla="*/ 6849207 w 8273561"/>
              <a:gd name="connsiteY20" fmla="*/ 831842 h 1082487"/>
              <a:gd name="connsiteX21" fmla="*/ 7746023 w 8273561"/>
              <a:gd name="connsiteY21" fmla="*/ 972519 h 1082487"/>
              <a:gd name="connsiteX22" fmla="*/ 8273561 w 8273561"/>
              <a:gd name="connsiteY22" fmla="*/ 954934 h 108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273561" h="1082487">
                <a:moveTo>
                  <a:pt x="0" y="1016480"/>
                </a:moveTo>
                <a:cubicBezTo>
                  <a:pt x="57150" y="1033332"/>
                  <a:pt x="114300" y="1050184"/>
                  <a:pt x="237392" y="1051649"/>
                </a:cubicBezTo>
                <a:cubicBezTo>
                  <a:pt x="360484" y="1053114"/>
                  <a:pt x="599342" y="1088283"/>
                  <a:pt x="738553" y="1025272"/>
                </a:cubicBezTo>
                <a:cubicBezTo>
                  <a:pt x="877764" y="962261"/>
                  <a:pt x="933449" y="817188"/>
                  <a:pt x="1072661" y="673580"/>
                </a:cubicBezTo>
                <a:cubicBezTo>
                  <a:pt x="1211873" y="529972"/>
                  <a:pt x="1428750" y="245687"/>
                  <a:pt x="1573823" y="163626"/>
                </a:cubicBezTo>
                <a:cubicBezTo>
                  <a:pt x="1718896" y="81564"/>
                  <a:pt x="1849316" y="119665"/>
                  <a:pt x="1943100" y="181211"/>
                </a:cubicBezTo>
                <a:cubicBezTo>
                  <a:pt x="2036884" y="242757"/>
                  <a:pt x="2070588" y="401019"/>
                  <a:pt x="2136530" y="532903"/>
                </a:cubicBezTo>
                <a:cubicBezTo>
                  <a:pt x="2202472" y="664787"/>
                  <a:pt x="2146788" y="893388"/>
                  <a:pt x="2338753" y="972519"/>
                </a:cubicBezTo>
                <a:cubicBezTo>
                  <a:pt x="2530718" y="1051650"/>
                  <a:pt x="3015761" y="1155692"/>
                  <a:pt x="3288323" y="1007688"/>
                </a:cubicBezTo>
                <a:cubicBezTo>
                  <a:pt x="3560885" y="859684"/>
                  <a:pt x="3764573" y="232499"/>
                  <a:pt x="3974123" y="84495"/>
                </a:cubicBezTo>
                <a:cubicBezTo>
                  <a:pt x="4183673" y="-63509"/>
                  <a:pt x="4410808" y="5365"/>
                  <a:pt x="4545623" y="119665"/>
                </a:cubicBezTo>
                <a:cubicBezTo>
                  <a:pt x="4680438" y="233965"/>
                  <a:pt x="4684834" y="653064"/>
                  <a:pt x="4783015" y="770295"/>
                </a:cubicBezTo>
                <a:cubicBezTo>
                  <a:pt x="4881196" y="887526"/>
                  <a:pt x="5036526" y="916833"/>
                  <a:pt x="5134707" y="823049"/>
                </a:cubicBezTo>
                <a:cubicBezTo>
                  <a:pt x="5232888" y="729265"/>
                  <a:pt x="5306158" y="332146"/>
                  <a:pt x="5372100" y="207588"/>
                </a:cubicBezTo>
                <a:cubicBezTo>
                  <a:pt x="5438042" y="83030"/>
                  <a:pt x="5474677" y="25880"/>
                  <a:pt x="5530361" y="75703"/>
                </a:cubicBezTo>
                <a:cubicBezTo>
                  <a:pt x="5586045" y="125526"/>
                  <a:pt x="5653453" y="380503"/>
                  <a:pt x="5706207" y="506526"/>
                </a:cubicBezTo>
                <a:cubicBezTo>
                  <a:pt x="5758961" y="632549"/>
                  <a:pt x="5792665" y="774692"/>
                  <a:pt x="5846884" y="831842"/>
                </a:cubicBezTo>
                <a:cubicBezTo>
                  <a:pt x="5901103" y="888992"/>
                  <a:pt x="5942135" y="973984"/>
                  <a:pt x="6031523" y="849426"/>
                </a:cubicBezTo>
                <a:cubicBezTo>
                  <a:pt x="6120911" y="724868"/>
                  <a:pt x="6255727" y="191468"/>
                  <a:pt x="6383215" y="84495"/>
                </a:cubicBezTo>
                <a:cubicBezTo>
                  <a:pt x="6510703" y="-22478"/>
                  <a:pt x="6718788" y="83030"/>
                  <a:pt x="6796453" y="207588"/>
                </a:cubicBezTo>
                <a:cubicBezTo>
                  <a:pt x="6874118" y="332146"/>
                  <a:pt x="6690945" y="704354"/>
                  <a:pt x="6849207" y="831842"/>
                </a:cubicBezTo>
                <a:cubicBezTo>
                  <a:pt x="7007469" y="959330"/>
                  <a:pt x="7508631" y="952004"/>
                  <a:pt x="7746023" y="972519"/>
                </a:cubicBezTo>
                <a:cubicBezTo>
                  <a:pt x="7983415" y="993034"/>
                  <a:pt x="8128488" y="973984"/>
                  <a:pt x="8273561" y="954934"/>
                </a:cubicBezTo>
              </a:path>
            </a:pathLst>
          </a:cu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Šipka doprava 2"/>
          <p:cNvSpPr/>
          <p:nvPr/>
        </p:nvSpPr>
        <p:spPr bwMode="auto">
          <a:xfrm>
            <a:off x="452984" y="2202473"/>
            <a:ext cx="8238392" cy="647465"/>
          </a:xfrm>
          <a:prstGeom prst="rightArrow">
            <a:avLst/>
          </a:prstGeom>
          <a:solidFill>
            <a:schemeClr val="accent1">
              <a:alpha val="71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text</a:t>
            </a:r>
          </a:p>
        </p:txBody>
      </p:sp>
      <p:sp>
        <p:nvSpPr>
          <p:cNvPr id="11" name="Obdélník 10"/>
          <p:cNvSpPr/>
          <p:nvPr/>
        </p:nvSpPr>
        <p:spPr bwMode="auto">
          <a:xfrm>
            <a:off x="3075387" y="3220718"/>
            <a:ext cx="3907626" cy="548486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400" b="1" dirty="0" smtClean="0">
                <a:solidFill>
                  <a:schemeClr val="bg2"/>
                </a:solidFill>
                <a:latin typeface="+mn-lt"/>
              </a:rPr>
              <a:t>Informace které se nám vyjevují </a:t>
            </a:r>
          </a:p>
          <a:p>
            <a:r>
              <a:rPr lang="cs-CZ" sz="1400" b="1" dirty="0" smtClean="0">
                <a:solidFill>
                  <a:schemeClr val="bg2"/>
                </a:solidFill>
                <a:latin typeface="+mn-lt"/>
              </a:rPr>
              <a:t>z kontextu, znalostí materie, podvědomí atd.</a:t>
            </a:r>
            <a:endParaRPr lang="cs-CZ" sz="1400" b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0" name="Ovál 9"/>
          <p:cNvSpPr/>
          <p:nvPr/>
        </p:nvSpPr>
        <p:spPr bwMode="auto">
          <a:xfrm>
            <a:off x="2456731" y="2849938"/>
            <a:ext cx="1587731" cy="412070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err="1" smtClean="0">
                <a:solidFill>
                  <a:srgbClr val="FFFFCC"/>
                </a:solidFill>
                <a:latin typeface="+mn-lt"/>
              </a:rPr>
              <a:t>subtext</a:t>
            </a:r>
            <a:endParaRPr lang="cs-CZ" sz="1200" b="1" dirty="0" smtClean="0">
              <a:solidFill>
                <a:srgbClr val="FFFFCC"/>
              </a:solidFill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13" name="Obdélník 12"/>
          <p:cNvSpPr/>
          <p:nvPr/>
        </p:nvSpPr>
        <p:spPr bwMode="auto">
          <a:xfrm>
            <a:off x="452984" y="2739871"/>
            <a:ext cx="2870061" cy="55784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200" b="1" dirty="0" smtClean="0">
                <a:solidFill>
                  <a:srgbClr val="FF0000"/>
                </a:solidFill>
                <a:latin typeface="+mn-lt"/>
              </a:rPr>
              <a:t>Pramen</a:t>
            </a:r>
            <a:endParaRPr lang="cs-CZ" sz="1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Obdélník 13"/>
          <p:cNvSpPr/>
          <p:nvPr/>
        </p:nvSpPr>
        <p:spPr bwMode="auto">
          <a:xfrm>
            <a:off x="3083646" y="4961165"/>
            <a:ext cx="5605293" cy="1712197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400" b="1" dirty="0" smtClean="0">
                <a:solidFill>
                  <a:schemeClr val="bg2"/>
                </a:solidFill>
                <a:latin typeface="+mn-lt"/>
              </a:rPr>
              <a:t>- Má pouze statisticky význam nebo stojí za přímou citaci?</a:t>
            </a:r>
          </a:p>
          <a:p>
            <a:r>
              <a:rPr lang="cs-CZ" sz="1400" b="1" dirty="0" smtClean="0">
                <a:solidFill>
                  <a:schemeClr val="bg2"/>
                </a:solidFill>
                <a:latin typeface="+mn-lt"/>
              </a:rPr>
              <a:t>- Je to ‚perlička‘, </a:t>
            </a:r>
            <a:r>
              <a:rPr lang="cs-CZ" sz="1400" b="1" dirty="0">
                <a:solidFill>
                  <a:schemeClr val="bg2"/>
                </a:solidFill>
                <a:latin typeface="+mn-lt"/>
              </a:rPr>
              <a:t>která </a:t>
            </a:r>
            <a:r>
              <a:rPr lang="cs-CZ" sz="1400" b="1" dirty="0" smtClean="0">
                <a:solidFill>
                  <a:schemeClr val="bg2"/>
                </a:solidFill>
                <a:latin typeface="+mn-lt"/>
              </a:rPr>
              <a:t>potvrzuje dílčí otázku, na které stavíte </a:t>
            </a:r>
          </a:p>
          <a:p>
            <a:r>
              <a:rPr lang="cs-CZ" sz="1400" b="1" dirty="0" smtClean="0">
                <a:solidFill>
                  <a:schemeClr val="bg2"/>
                </a:solidFill>
                <a:latin typeface="+mn-lt"/>
              </a:rPr>
              <a:t>  argumentaci?</a:t>
            </a:r>
          </a:p>
          <a:p>
            <a:r>
              <a:rPr lang="cs-CZ" sz="1400" b="1" dirty="0" smtClean="0">
                <a:solidFill>
                  <a:schemeClr val="bg2"/>
                </a:solidFill>
                <a:latin typeface="+mn-lt"/>
              </a:rPr>
              <a:t>- Doplňuje naší argumentaci z jiného uhlu pohledu?</a:t>
            </a:r>
          </a:p>
          <a:p>
            <a:r>
              <a:rPr lang="cs-CZ" sz="1400" b="1" dirty="0" smtClean="0">
                <a:solidFill>
                  <a:schemeClr val="bg2"/>
                </a:solidFill>
                <a:latin typeface="+mn-lt"/>
              </a:rPr>
              <a:t>- Dá se použít jako prvek ke spojení různých výpovědí</a:t>
            </a:r>
          </a:p>
          <a:p>
            <a:r>
              <a:rPr lang="cs-CZ" sz="1400" b="1" dirty="0" smtClean="0">
                <a:solidFill>
                  <a:schemeClr val="bg2"/>
                </a:solidFill>
                <a:latin typeface="+mn-lt"/>
              </a:rPr>
              <a:t>- Jde o protiklad k našemu původnímu tvrzení?</a:t>
            </a:r>
          </a:p>
          <a:p>
            <a:r>
              <a:rPr lang="cs-CZ" sz="1400" b="1" dirty="0" smtClean="0">
                <a:solidFill>
                  <a:schemeClr val="bg2"/>
                </a:solidFill>
                <a:latin typeface="+mn-lt"/>
              </a:rPr>
              <a:t>- Dá se integrovat do řetězce vyprávění?</a:t>
            </a:r>
            <a:endParaRPr lang="cs-CZ" sz="1400" b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7" name="Ovál 16"/>
          <p:cNvSpPr/>
          <p:nvPr/>
        </p:nvSpPr>
        <p:spPr bwMode="auto">
          <a:xfrm>
            <a:off x="1213474" y="4925995"/>
            <a:ext cx="1819036" cy="412070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FFFFCC"/>
                </a:solidFill>
                <a:latin typeface="+mn-lt"/>
              </a:rPr>
              <a:t>Jak se dá použít?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18" name="Obdélník 17"/>
          <p:cNvSpPr/>
          <p:nvPr/>
        </p:nvSpPr>
        <p:spPr bwMode="auto">
          <a:xfrm>
            <a:off x="3086084" y="3883734"/>
            <a:ext cx="3050948" cy="978411"/>
          </a:xfrm>
          <a:prstGeom prst="rect">
            <a:avLst/>
          </a:prstGeom>
          <a:solidFill>
            <a:srgbClr val="66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400" b="1" dirty="0" smtClean="0">
                <a:solidFill>
                  <a:schemeClr val="bg2"/>
                </a:solidFill>
                <a:latin typeface="+mn-lt"/>
              </a:rPr>
              <a:t>- Je mimořádný nebo ani ne? </a:t>
            </a:r>
          </a:p>
          <a:p>
            <a:r>
              <a:rPr lang="cs-CZ" sz="1400" b="1" dirty="0" smtClean="0">
                <a:solidFill>
                  <a:schemeClr val="bg2"/>
                </a:solidFill>
                <a:latin typeface="+mn-lt"/>
              </a:rPr>
              <a:t>- Známe jeho kontext? </a:t>
            </a:r>
          </a:p>
          <a:p>
            <a:r>
              <a:rPr lang="cs-CZ" sz="1400" b="1" dirty="0" smtClean="0">
                <a:solidFill>
                  <a:schemeClr val="bg2"/>
                </a:solidFill>
                <a:latin typeface="+mn-lt"/>
              </a:rPr>
              <a:t>- Jakou atmosféru vytváří?</a:t>
            </a:r>
          </a:p>
          <a:p>
            <a:r>
              <a:rPr lang="cs-CZ" sz="1400" b="1" dirty="0" smtClean="0">
                <a:solidFill>
                  <a:schemeClr val="bg2"/>
                </a:solidFill>
                <a:latin typeface="+mn-lt"/>
              </a:rPr>
              <a:t>- Jaký dojem zanechává?</a:t>
            </a:r>
            <a:endParaRPr lang="cs-CZ" sz="1400" b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9" name="Ovál 18"/>
          <p:cNvSpPr/>
          <p:nvPr/>
        </p:nvSpPr>
        <p:spPr bwMode="auto">
          <a:xfrm>
            <a:off x="1798582" y="3881268"/>
            <a:ext cx="1227468" cy="437258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FFFFCC"/>
                </a:solidFill>
                <a:latin typeface="+mn-lt"/>
              </a:rPr>
              <a:t>První dojem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21" name="Ovál 20"/>
          <p:cNvSpPr/>
          <p:nvPr/>
        </p:nvSpPr>
        <p:spPr bwMode="auto">
          <a:xfrm>
            <a:off x="5886292" y="1344441"/>
            <a:ext cx="2101361" cy="464726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rgbClr val="FFFFCC"/>
                </a:solidFill>
                <a:latin typeface="+mn-lt"/>
              </a:rPr>
              <a:t>Cíl: zpestření textu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789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 animBg="1"/>
      <p:bldP spid="11" grpId="0" animBg="1"/>
      <p:bldP spid="10" grpId="0" animBg="1"/>
      <p:bldP spid="13" grpId="0"/>
      <p:bldP spid="14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ál 15"/>
          <p:cNvSpPr/>
          <p:nvPr/>
        </p:nvSpPr>
        <p:spPr bwMode="auto">
          <a:xfrm>
            <a:off x="2134655" y="151728"/>
            <a:ext cx="2894545" cy="972983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 smtClean="0">
                <a:solidFill>
                  <a:srgbClr val="FFFF00"/>
                </a:solidFill>
                <a:latin typeface="+mn-lt"/>
              </a:rPr>
              <a:t>Nechat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FFFF00"/>
                </a:solidFill>
                <a:latin typeface="+mn-lt"/>
              </a:rPr>
              <a:t>p</a:t>
            </a:r>
            <a:r>
              <a:rPr lang="cs-CZ" sz="1800" b="1" dirty="0" smtClean="0">
                <a:solidFill>
                  <a:srgbClr val="FFFF00"/>
                </a:solidFill>
                <a:latin typeface="+mn-lt"/>
              </a:rPr>
              <a:t>rameny vyprávět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25" name="Ovál 24"/>
          <p:cNvSpPr/>
          <p:nvPr/>
        </p:nvSpPr>
        <p:spPr bwMode="auto">
          <a:xfrm>
            <a:off x="4499169" y="537271"/>
            <a:ext cx="2774248" cy="971489"/>
          </a:xfrm>
          <a:prstGeom prst="ellipse">
            <a:avLst/>
          </a:prstGeom>
          <a:solidFill>
            <a:srgbClr val="013E5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Jak integrovat pramen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00"/>
                </a:solidFill>
                <a:latin typeface="+mn-lt"/>
              </a:rPr>
              <a:t>d</a:t>
            </a:r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o struktury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00"/>
                </a:solidFill>
                <a:latin typeface="+mn-lt"/>
              </a:rPr>
              <a:t>v</a:t>
            </a:r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ědeckého vyprávění?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" y="1325880"/>
            <a:ext cx="7738374" cy="5394539"/>
          </a:xfrm>
          <a:prstGeom prst="rect">
            <a:avLst/>
          </a:prstGeom>
        </p:spPr>
      </p:pic>
      <p:sp>
        <p:nvSpPr>
          <p:cNvPr id="6" name="Ovál 5"/>
          <p:cNvSpPr/>
          <p:nvPr/>
        </p:nvSpPr>
        <p:spPr bwMode="auto">
          <a:xfrm>
            <a:off x="370044" y="1508759"/>
            <a:ext cx="2074218" cy="1058009"/>
          </a:xfrm>
          <a:prstGeom prst="ellipse">
            <a:avLst/>
          </a:prstGeom>
          <a:solidFill>
            <a:srgbClr val="037A76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rgbClr val="FFFF00"/>
                </a:solidFill>
                <a:latin typeface="+mn-lt"/>
              </a:rPr>
              <a:t>Kdo to psal?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rgbClr val="FFFF00"/>
                </a:solidFill>
                <a:latin typeface="+mn-lt"/>
              </a:rPr>
              <a:t>Jak vypadal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00"/>
                </a:solidFill>
                <a:latin typeface="+mn-lt"/>
              </a:rPr>
              <a:t>t</a:t>
            </a:r>
            <a:r>
              <a:rPr lang="cs-CZ" sz="1400" b="1" dirty="0" smtClean="0">
                <a:solidFill>
                  <a:srgbClr val="FFFF00"/>
                </a:solidFill>
                <a:latin typeface="+mn-lt"/>
              </a:rPr>
              <a:t>en úředník?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7" name="Ovál 6"/>
          <p:cNvSpPr/>
          <p:nvPr/>
        </p:nvSpPr>
        <p:spPr bwMode="auto">
          <a:xfrm>
            <a:off x="5029200" y="2496135"/>
            <a:ext cx="2880178" cy="739140"/>
          </a:xfrm>
          <a:prstGeom prst="ellipse">
            <a:avLst/>
          </a:prstGeom>
          <a:solidFill>
            <a:srgbClr val="037A76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1400" b="1" dirty="0">
                <a:solidFill>
                  <a:srgbClr val="FFFF00"/>
                </a:solidFill>
                <a:latin typeface="+mn-lt"/>
              </a:rPr>
              <a:t>Co </a:t>
            </a:r>
            <a:r>
              <a:rPr lang="cs-CZ" sz="1400" b="1" dirty="0" smtClean="0">
                <a:solidFill>
                  <a:srgbClr val="FFFF00"/>
                </a:solidFill>
                <a:latin typeface="+mn-lt"/>
              </a:rPr>
              <a:t>vlastně znamená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rgbClr val="FFFF00"/>
                </a:solidFill>
                <a:latin typeface="+mn-lt"/>
              </a:rPr>
              <a:t>„dobrovolnost“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8" name="Ovál 7"/>
          <p:cNvSpPr/>
          <p:nvPr/>
        </p:nvSpPr>
        <p:spPr bwMode="auto">
          <a:xfrm>
            <a:off x="3136361" y="5031545"/>
            <a:ext cx="2880178" cy="739140"/>
          </a:xfrm>
          <a:prstGeom prst="ellipse">
            <a:avLst/>
          </a:prstGeom>
          <a:solidFill>
            <a:srgbClr val="037A76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1400" b="1" dirty="0" smtClean="0">
                <a:solidFill>
                  <a:srgbClr val="FFFF00"/>
                </a:solidFill>
                <a:latin typeface="+mn-lt"/>
              </a:rPr>
              <a:t>Znalosti jazyku?</a:t>
            </a:r>
          </a:p>
          <a:p>
            <a:pPr algn="ctr"/>
            <a:r>
              <a:rPr lang="cs-CZ" sz="1400" b="1" dirty="0" smtClean="0">
                <a:solidFill>
                  <a:srgbClr val="FFFF00"/>
                </a:solidFill>
                <a:latin typeface="+mn-lt"/>
              </a:rPr>
              <a:t>V tehdejší společnosti?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9" name="Ovál 8"/>
          <p:cNvSpPr/>
          <p:nvPr/>
        </p:nvSpPr>
        <p:spPr bwMode="auto">
          <a:xfrm>
            <a:off x="6798304" y="276074"/>
            <a:ext cx="2081928" cy="859388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 smtClean="0">
                <a:solidFill>
                  <a:srgbClr val="FFFF00"/>
                </a:solidFill>
                <a:latin typeface="+mn-lt"/>
              </a:rPr>
              <a:t>Mind map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 smtClean="0">
                <a:solidFill>
                  <a:srgbClr val="FFFF00"/>
                </a:solidFill>
                <a:latin typeface="+mn-lt"/>
              </a:rPr>
              <a:t>pramene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10" name="Ovál 9"/>
          <p:cNvSpPr/>
          <p:nvPr/>
        </p:nvSpPr>
        <p:spPr bwMode="auto">
          <a:xfrm>
            <a:off x="3462060" y="1617034"/>
            <a:ext cx="2074218" cy="440203"/>
          </a:xfrm>
          <a:prstGeom prst="ellipse">
            <a:avLst/>
          </a:prstGeom>
          <a:solidFill>
            <a:srgbClr val="037A76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rgbClr val="FFFF00"/>
                </a:solidFill>
                <a:latin typeface="+mn-lt"/>
              </a:rPr>
              <a:t>Co znamená datum?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11" name="Ovál 10"/>
          <p:cNvSpPr/>
          <p:nvPr/>
        </p:nvSpPr>
        <p:spPr bwMode="auto">
          <a:xfrm>
            <a:off x="2694583" y="3445869"/>
            <a:ext cx="2435031" cy="739140"/>
          </a:xfrm>
          <a:prstGeom prst="ellipse">
            <a:avLst/>
          </a:prstGeom>
          <a:solidFill>
            <a:srgbClr val="037A76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1400" b="1" dirty="0" smtClean="0">
                <a:solidFill>
                  <a:srgbClr val="FFFF00"/>
                </a:solidFill>
                <a:latin typeface="+mn-lt"/>
              </a:rPr>
              <a:t>Co tenkrát znamenal</a:t>
            </a:r>
          </a:p>
          <a:p>
            <a:pPr algn="ctr"/>
            <a:r>
              <a:rPr lang="cs-CZ" sz="1400" b="1" dirty="0">
                <a:solidFill>
                  <a:srgbClr val="FFFF00"/>
                </a:solidFill>
                <a:latin typeface="+mn-lt"/>
              </a:rPr>
              <a:t>z</a:t>
            </a:r>
            <a:r>
              <a:rPr lang="cs-CZ" sz="1400" b="1" dirty="0" smtClean="0">
                <a:solidFill>
                  <a:srgbClr val="FFFF00"/>
                </a:solidFill>
                <a:latin typeface="+mn-lt"/>
              </a:rPr>
              <a:t>ahraniční obchod?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12" name="Ovál 11"/>
          <p:cNvSpPr/>
          <p:nvPr/>
        </p:nvSpPr>
        <p:spPr bwMode="auto">
          <a:xfrm>
            <a:off x="664375" y="4883591"/>
            <a:ext cx="1227468" cy="437258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FFFFCC"/>
                </a:solidFill>
                <a:latin typeface="+mn-lt"/>
              </a:rPr>
              <a:t>Dojem?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13" name="Ovál 12"/>
          <p:cNvSpPr/>
          <p:nvPr/>
        </p:nvSpPr>
        <p:spPr bwMode="auto">
          <a:xfrm>
            <a:off x="672900" y="5401115"/>
            <a:ext cx="1227468" cy="437258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FFFFCC"/>
                </a:solidFill>
                <a:latin typeface="+mn-lt"/>
              </a:rPr>
              <a:t>Atmosféra?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930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ál 15"/>
          <p:cNvSpPr/>
          <p:nvPr/>
        </p:nvSpPr>
        <p:spPr bwMode="auto">
          <a:xfrm>
            <a:off x="2134655" y="151728"/>
            <a:ext cx="2894545" cy="972983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 smtClean="0">
                <a:solidFill>
                  <a:srgbClr val="FFFF00"/>
                </a:solidFill>
                <a:latin typeface="+mn-lt"/>
              </a:rPr>
              <a:t>Nechat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FFFF00"/>
                </a:solidFill>
                <a:latin typeface="+mn-lt"/>
              </a:rPr>
              <a:t>p</a:t>
            </a:r>
            <a:r>
              <a:rPr lang="cs-CZ" sz="1800" b="1" dirty="0" smtClean="0">
                <a:solidFill>
                  <a:srgbClr val="FFFF00"/>
                </a:solidFill>
                <a:latin typeface="+mn-lt"/>
              </a:rPr>
              <a:t>rameny vyprávět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25" name="Ovál 24"/>
          <p:cNvSpPr/>
          <p:nvPr/>
        </p:nvSpPr>
        <p:spPr bwMode="auto">
          <a:xfrm>
            <a:off x="4499169" y="537271"/>
            <a:ext cx="2774248" cy="971489"/>
          </a:xfrm>
          <a:prstGeom prst="ellipse">
            <a:avLst/>
          </a:prstGeom>
          <a:solidFill>
            <a:srgbClr val="013E5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Jak integrovat pramen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00"/>
                </a:solidFill>
                <a:latin typeface="+mn-lt"/>
              </a:rPr>
              <a:t>d</a:t>
            </a:r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o struktury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00"/>
                </a:solidFill>
                <a:latin typeface="+mn-lt"/>
              </a:rPr>
              <a:t>v</a:t>
            </a:r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ědeckého vyprávění?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6" name="Ovál 5"/>
          <p:cNvSpPr/>
          <p:nvPr/>
        </p:nvSpPr>
        <p:spPr bwMode="auto">
          <a:xfrm>
            <a:off x="452984" y="1627747"/>
            <a:ext cx="3674746" cy="412070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FFFFCC"/>
                </a:solidFill>
                <a:latin typeface="+mn-lt"/>
              </a:rPr>
              <a:t>Různé možnosti, jak dát pramenu hlas: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7" name="Volný tvar 6"/>
          <p:cNvSpPr/>
          <p:nvPr/>
        </p:nvSpPr>
        <p:spPr bwMode="auto">
          <a:xfrm>
            <a:off x="452984" y="2043243"/>
            <a:ext cx="8238392" cy="1082487"/>
          </a:xfrm>
          <a:custGeom>
            <a:avLst/>
            <a:gdLst>
              <a:gd name="connsiteX0" fmla="*/ 0 w 8273561"/>
              <a:gd name="connsiteY0" fmla="*/ 1016480 h 1082487"/>
              <a:gd name="connsiteX1" fmla="*/ 237392 w 8273561"/>
              <a:gd name="connsiteY1" fmla="*/ 1051649 h 1082487"/>
              <a:gd name="connsiteX2" fmla="*/ 738553 w 8273561"/>
              <a:gd name="connsiteY2" fmla="*/ 1025272 h 1082487"/>
              <a:gd name="connsiteX3" fmla="*/ 1072661 w 8273561"/>
              <a:gd name="connsiteY3" fmla="*/ 673580 h 1082487"/>
              <a:gd name="connsiteX4" fmla="*/ 1573823 w 8273561"/>
              <a:gd name="connsiteY4" fmla="*/ 163626 h 1082487"/>
              <a:gd name="connsiteX5" fmla="*/ 1943100 w 8273561"/>
              <a:gd name="connsiteY5" fmla="*/ 181211 h 1082487"/>
              <a:gd name="connsiteX6" fmla="*/ 2136530 w 8273561"/>
              <a:gd name="connsiteY6" fmla="*/ 532903 h 1082487"/>
              <a:gd name="connsiteX7" fmla="*/ 2338753 w 8273561"/>
              <a:gd name="connsiteY7" fmla="*/ 972519 h 1082487"/>
              <a:gd name="connsiteX8" fmla="*/ 3288323 w 8273561"/>
              <a:gd name="connsiteY8" fmla="*/ 1007688 h 1082487"/>
              <a:gd name="connsiteX9" fmla="*/ 3974123 w 8273561"/>
              <a:gd name="connsiteY9" fmla="*/ 84495 h 1082487"/>
              <a:gd name="connsiteX10" fmla="*/ 4545623 w 8273561"/>
              <a:gd name="connsiteY10" fmla="*/ 119665 h 1082487"/>
              <a:gd name="connsiteX11" fmla="*/ 4783015 w 8273561"/>
              <a:gd name="connsiteY11" fmla="*/ 770295 h 1082487"/>
              <a:gd name="connsiteX12" fmla="*/ 5134707 w 8273561"/>
              <a:gd name="connsiteY12" fmla="*/ 823049 h 1082487"/>
              <a:gd name="connsiteX13" fmla="*/ 5372100 w 8273561"/>
              <a:gd name="connsiteY13" fmla="*/ 207588 h 1082487"/>
              <a:gd name="connsiteX14" fmla="*/ 5530361 w 8273561"/>
              <a:gd name="connsiteY14" fmla="*/ 75703 h 1082487"/>
              <a:gd name="connsiteX15" fmla="*/ 5706207 w 8273561"/>
              <a:gd name="connsiteY15" fmla="*/ 506526 h 1082487"/>
              <a:gd name="connsiteX16" fmla="*/ 5846884 w 8273561"/>
              <a:gd name="connsiteY16" fmla="*/ 831842 h 1082487"/>
              <a:gd name="connsiteX17" fmla="*/ 6031523 w 8273561"/>
              <a:gd name="connsiteY17" fmla="*/ 849426 h 1082487"/>
              <a:gd name="connsiteX18" fmla="*/ 6383215 w 8273561"/>
              <a:gd name="connsiteY18" fmla="*/ 84495 h 1082487"/>
              <a:gd name="connsiteX19" fmla="*/ 6796453 w 8273561"/>
              <a:gd name="connsiteY19" fmla="*/ 207588 h 1082487"/>
              <a:gd name="connsiteX20" fmla="*/ 6849207 w 8273561"/>
              <a:gd name="connsiteY20" fmla="*/ 831842 h 1082487"/>
              <a:gd name="connsiteX21" fmla="*/ 7746023 w 8273561"/>
              <a:gd name="connsiteY21" fmla="*/ 972519 h 1082487"/>
              <a:gd name="connsiteX22" fmla="*/ 8273561 w 8273561"/>
              <a:gd name="connsiteY22" fmla="*/ 954934 h 108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273561" h="1082487">
                <a:moveTo>
                  <a:pt x="0" y="1016480"/>
                </a:moveTo>
                <a:cubicBezTo>
                  <a:pt x="57150" y="1033332"/>
                  <a:pt x="114300" y="1050184"/>
                  <a:pt x="237392" y="1051649"/>
                </a:cubicBezTo>
                <a:cubicBezTo>
                  <a:pt x="360484" y="1053114"/>
                  <a:pt x="599342" y="1088283"/>
                  <a:pt x="738553" y="1025272"/>
                </a:cubicBezTo>
                <a:cubicBezTo>
                  <a:pt x="877764" y="962261"/>
                  <a:pt x="933449" y="817188"/>
                  <a:pt x="1072661" y="673580"/>
                </a:cubicBezTo>
                <a:cubicBezTo>
                  <a:pt x="1211873" y="529972"/>
                  <a:pt x="1428750" y="245687"/>
                  <a:pt x="1573823" y="163626"/>
                </a:cubicBezTo>
                <a:cubicBezTo>
                  <a:pt x="1718896" y="81564"/>
                  <a:pt x="1849316" y="119665"/>
                  <a:pt x="1943100" y="181211"/>
                </a:cubicBezTo>
                <a:cubicBezTo>
                  <a:pt x="2036884" y="242757"/>
                  <a:pt x="2070588" y="401019"/>
                  <a:pt x="2136530" y="532903"/>
                </a:cubicBezTo>
                <a:cubicBezTo>
                  <a:pt x="2202472" y="664787"/>
                  <a:pt x="2146788" y="893388"/>
                  <a:pt x="2338753" y="972519"/>
                </a:cubicBezTo>
                <a:cubicBezTo>
                  <a:pt x="2530718" y="1051650"/>
                  <a:pt x="3015761" y="1155692"/>
                  <a:pt x="3288323" y="1007688"/>
                </a:cubicBezTo>
                <a:cubicBezTo>
                  <a:pt x="3560885" y="859684"/>
                  <a:pt x="3764573" y="232499"/>
                  <a:pt x="3974123" y="84495"/>
                </a:cubicBezTo>
                <a:cubicBezTo>
                  <a:pt x="4183673" y="-63509"/>
                  <a:pt x="4410808" y="5365"/>
                  <a:pt x="4545623" y="119665"/>
                </a:cubicBezTo>
                <a:cubicBezTo>
                  <a:pt x="4680438" y="233965"/>
                  <a:pt x="4684834" y="653064"/>
                  <a:pt x="4783015" y="770295"/>
                </a:cubicBezTo>
                <a:cubicBezTo>
                  <a:pt x="4881196" y="887526"/>
                  <a:pt x="5036526" y="916833"/>
                  <a:pt x="5134707" y="823049"/>
                </a:cubicBezTo>
                <a:cubicBezTo>
                  <a:pt x="5232888" y="729265"/>
                  <a:pt x="5306158" y="332146"/>
                  <a:pt x="5372100" y="207588"/>
                </a:cubicBezTo>
                <a:cubicBezTo>
                  <a:pt x="5438042" y="83030"/>
                  <a:pt x="5474677" y="25880"/>
                  <a:pt x="5530361" y="75703"/>
                </a:cubicBezTo>
                <a:cubicBezTo>
                  <a:pt x="5586045" y="125526"/>
                  <a:pt x="5653453" y="380503"/>
                  <a:pt x="5706207" y="506526"/>
                </a:cubicBezTo>
                <a:cubicBezTo>
                  <a:pt x="5758961" y="632549"/>
                  <a:pt x="5792665" y="774692"/>
                  <a:pt x="5846884" y="831842"/>
                </a:cubicBezTo>
                <a:cubicBezTo>
                  <a:pt x="5901103" y="888992"/>
                  <a:pt x="5942135" y="973984"/>
                  <a:pt x="6031523" y="849426"/>
                </a:cubicBezTo>
                <a:cubicBezTo>
                  <a:pt x="6120911" y="724868"/>
                  <a:pt x="6255727" y="191468"/>
                  <a:pt x="6383215" y="84495"/>
                </a:cubicBezTo>
                <a:cubicBezTo>
                  <a:pt x="6510703" y="-22478"/>
                  <a:pt x="6718788" y="83030"/>
                  <a:pt x="6796453" y="207588"/>
                </a:cubicBezTo>
                <a:cubicBezTo>
                  <a:pt x="6874118" y="332146"/>
                  <a:pt x="6690945" y="704354"/>
                  <a:pt x="6849207" y="831842"/>
                </a:cubicBezTo>
                <a:cubicBezTo>
                  <a:pt x="7007469" y="959330"/>
                  <a:pt x="7508631" y="952004"/>
                  <a:pt x="7746023" y="972519"/>
                </a:cubicBezTo>
                <a:cubicBezTo>
                  <a:pt x="7983415" y="993034"/>
                  <a:pt x="8128488" y="973984"/>
                  <a:pt x="8273561" y="954934"/>
                </a:cubicBezTo>
              </a:path>
            </a:pathLst>
          </a:cu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Šipka doprava 2"/>
          <p:cNvSpPr/>
          <p:nvPr/>
        </p:nvSpPr>
        <p:spPr bwMode="auto">
          <a:xfrm>
            <a:off x="452984" y="2202473"/>
            <a:ext cx="8238392" cy="647465"/>
          </a:xfrm>
          <a:prstGeom prst="rightArrow">
            <a:avLst/>
          </a:prstGeom>
          <a:solidFill>
            <a:schemeClr val="accent1">
              <a:alpha val="71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text</a:t>
            </a:r>
          </a:p>
        </p:txBody>
      </p:sp>
      <p:sp>
        <p:nvSpPr>
          <p:cNvPr id="18" name="Obdélník 17"/>
          <p:cNvSpPr/>
          <p:nvPr/>
        </p:nvSpPr>
        <p:spPr bwMode="auto">
          <a:xfrm>
            <a:off x="2947677" y="4248165"/>
            <a:ext cx="2864037" cy="329974"/>
          </a:xfrm>
          <a:prstGeom prst="rect">
            <a:avLst/>
          </a:prstGeom>
          <a:solidFill>
            <a:srgbClr val="66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Výsledek: Váš text ‚vcucne‘ čtenáře</a:t>
            </a:r>
            <a:endParaRPr lang="cs-CZ" sz="1200" b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5" name="Obdélník 14"/>
          <p:cNvSpPr/>
          <p:nvPr/>
        </p:nvSpPr>
        <p:spPr bwMode="auto">
          <a:xfrm>
            <a:off x="452984" y="2739871"/>
            <a:ext cx="2870061" cy="55784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200" b="1" dirty="0" smtClean="0">
                <a:solidFill>
                  <a:srgbClr val="FF0000"/>
                </a:solidFill>
                <a:latin typeface="+mn-lt"/>
              </a:rPr>
              <a:t>Pramen</a:t>
            </a:r>
            <a:endParaRPr lang="cs-CZ" sz="1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0" name="Šipka doprava 19"/>
          <p:cNvSpPr/>
          <p:nvPr/>
        </p:nvSpPr>
        <p:spPr bwMode="auto">
          <a:xfrm>
            <a:off x="447649" y="4559320"/>
            <a:ext cx="8238392" cy="647465"/>
          </a:xfrm>
          <a:prstGeom prst="rightArrow">
            <a:avLst/>
          </a:prstGeom>
          <a:solidFill>
            <a:schemeClr val="accent6">
              <a:lumMod val="60000"/>
              <a:lumOff val="40000"/>
              <a:alpha val="71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text</a:t>
            </a:r>
          </a:p>
        </p:txBody>
      </p:sp>
      <p:sp>
        <p:nvSpPr>
          <p:cNvPr id="22" name="Ovál 21"/>
          <p:cNvSpPr/>
          <p:nvPr/>
        </p:nvSpPr>
        <p:spPr bwMode="auto">
          <a:xfrm>
            <a:off x="452984" y="3791424"/>
            <a:ext cx="1991288" cy="412070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FFFFCC"/>
                </a:solidFill>
                <a:latin typeface="+mn-lt"/>
              </a:rPr>
              <a:t>Možnost I.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14" name="Obdélník 13"/>
          <p:cNvSpPr/>
          <p:nvPr/>
        </p:nvSpPr>
        <p:spPr bwMode="auto">
          <a:xfrm>
            <a:off x="973614" y="4349265"/>
            <a:ext cx="1828800" cy="1095912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Na začátku textu;</a:t>
            </a:r>
          </a:p>
          <a:p>
            <a:r>
              <a:rPr lang="cs-CZ" sz="1200" b="1" dirty="0">
                <a:solidFill>
                  <a:schemeClr val="bg2"/>
                </a:solidFill>
                <a:latin typeface="+mn-lt"/>
              </a:rPr>
              <a:t>v</a:t>
            </a:r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ytváření atmosféry</a:t>
            </a:r>
          </a:p>
          <a:p>
            <a:r>
              <a:rPr lang="cs-CZ" sz="1200" b="1" dirty="0">
                <a:solidFill>
                  <a:schemeClr val="bg2"/>
                </a:solidFill>
                <a:latin typeface="+mn-lt"/>
              </a:rPr>
              <a:t>s</a:t>
            </a:r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 pomocí přímé citace</a:t>
            </a:r>
          </a:p>
          <a:p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Která volně přechází</a:t>
            </a:r>
          </a:p>
          <a:p>
            <a:r>
              <a:rPr lang="cs-CZ" sz="1200" b="1" dirty="0">
                <a:solidFill>
                  <a:schemeClr val="bg2"/>
                </a:solidFill>
                <a:latin typeface="+mn-lt"/>
              </a:rPr>
              <a:t>v</a:t>
            </a:r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 analytickou část</a:t>
            </a:r>
          </a:p>
        </p:txBody>
      </p:sp>
      <p:sp>
        <p:nvSpPr>
          <p:cNvPr id="13" name="Ovál 12"/>
          <p:cNvSpPr/>
          <p:nvPr/>
        </p:nvSpPr>
        <p:spPr bwMode="auto">
          <a:xfrm>
            <a:off x="5886292" y="1344441"/>
            <a:ext cx="2101361" cy="464726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rgbClr val="FFFFCC"/>
                </a:solidFill>
                <a:latin typeface="+mn-lt"/>
              </a:rPr>
              <a:t>Cíl: zpestření textu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17" name="Ovál 16"/>
          <p:cNvSpPr/>
          <p:nvPr/>
        </p:nvSpPr>
        <p:spPr bwMode="auto">
          <a:xfrm>
            <a:off x="1888014" y="3608867"/>
            <a:ext cx="1743209" cy="467316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FFFFCC"/>
                </a:solidFill>
                <a:latin typeface="+mn-lt"/>
              </a:rPr>
              <a:t>Úvodní citát</a:t>
            </a: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627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2" grpId="0" animBg="1"/>
      <p:bldP spid="14" grpId="0" animBg="1"/>
      <p:bldP spid="17" grpId="0" animBg="1"/>
    </p:bldLst>
  </p:timing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0</TotalTime>
  <Words>942</Words>
  <Application>Microsoft Office PowerPoint</Application>
  <PresentationFormat>Předvádění na obrazovce (4:3)</PresentationFormat>
  <Paragraphs>214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Tahoma</vt:lpstr>
      <vt:lpstr>Wingdings</vt:lpstr>
      <vt:lpstr>Prezentace_MU_CZ</vt:lpstr>
      <vt:lpstr>Metodika X.  Vědecké psaní II. - pro pokročilé   Dát pramenům  hlas II.</vt:lpstr>
      <vt:lpstr>Úkoly 15.3.</vt:lpstr>
      <vt:lpstr>Úkoly 15.3.</vt:lpstr>
      <vt:lpstr>Prezentace aplikace PowerPoint</vt:lpstr>
      <vt:lpstr>Prezentace aplikace PowerPoint</vt:lpstr>
      <vt:lpstr>Úkol (25 min)</vt:lpstr>
      <vt:lpstr>Prezentace aplikace PowerPoint</vt:lpstr>
      <vt:lpstr>Prezentace aplikace PowerPoint</vt:lpstr>
      <vt:lpstr>Prezentace aplikace PowerPoint</vt:lpstr>
      <vt:lpstr>Prezentace aplikace PowerPoint</vt:lpstr>
      <vt:lpstr>Úkoly 22.3.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PK</dc:creator>
  <cp:lastModifiedBy>Klára Hübnerová</cp:lastModifiedBy>
  <cp:revision>230</cp:revision>
  <cp:lastPrinted>2019-09-24T07:27:02Z</cp:lastPrinted>
  <dcterms:created xsi:type="dcterms:W3CDTF">2015-11-23T07:04:47Z</dcterms:created>
  <dcterms:modified xsi:type="dcterms:W3CDTF">2022-03-15T08:28:35Z</dcterms:modified>
</cp:coreProperties>
</file>