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0"/>
  </p:notesMasterIdLst>
  <p:handoutMasterIdLst>
    <p:handoutMasterId r:id="rId11"/>
  </p:handoutMasterIdLst>
  <p:sldIdLst>
    <p:sldId id="256" r:id="rId2"/>
    <p:sldId id="340" r:id="rId3"/>
    <p:sldId id="341" r:id="rId4"/>
    <p:sldId id="338" r:id="rId5"/>
    <p:sldId id="339" r:id="rId6"/>
    <p:sldId id="342" r:id="rId7"/>
    <p:sldId id="343" r:id="rId8"/>
    <p:sldId id="329" r:id="rId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99FF"/>
    <a:srgbClr val="FFFFCC"/>
    <a:srgbClr val="FFFF99"/>
    <a:srgbClr val="CC0000"/>
    <a:srgbClr val="66FFFF"/>
    <a:srgbClr val="800000"/>
    <a:srgbClr val="66CCFF"/>
    <a:srgbClr val="023F51"/>
    <a:srgbClr val="219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638" autoAdjust="0"/>
  </p:normalViewPr>
  <p:slideViewPr>
    <p:cSldViewPr snapToGrid="0">
      <p:cViewPr varScale="1">
        <p:scale>
          <a:sx n="84" d="100"/>
          <a:sy n="84" d="100"/>
        </p:scale>
        <p:origin x="1526" y="7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 smtClean="0"/>
              <a:t>Kliknutím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nadpisů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textu</a:t>
            </a:r>
            <a:r>
              <a:rPr lang="en-GB" altLang="cs-CZ" noProof="0" dirty="0" smtClean="0"/>
              <a:t>.</a:t>
            </a:r>
          </a:p>
          <a:p>
            <a:pPr lvl="1"/>
            <a:r>
              <a:rPr lang="en-GB" altLang="cs-CZ" noProof="0" dirty="0" err="1" smtClean="0"/>
              <a:t>Druhá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úroveň</a:t>
            </a:r>
            <a:endParaRPr lang="en-GB" altLang="cs-CZ" noProof="0" dirty="0" smtClean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6928" y="1570506"/>
            <a:ext cx="7518400" cy="3808104"/>
          </a:xfrm>
        </p:spPr>
        <p:txBody>
          <a:bodyPr/>
          <a:lstStyle/>
          <a:p>
            <a:r>
              <a:rPr lang="cs-CZ" altLang="cs-CZ" sz="4000" dirty="0" smtClean="0">
                <a:solidFill>
                  <a:srgbClr val="C00000"/>
                </a:solidFill>
              </a:rPr>
              <a:t>Metodika X.</a:t>
            </a:r>
            <a:r>
              <a:rPr lang="cs-CZ" altLang="cs-CZ" sz="3600" dirty="0" smtClean="0">
                <a:solidFill>
                  <a:srgbClr val="C00000"/>
                </a:solidFill>
              </a:rPr>
              <a:t/>
            </a:r>
            <a:br>
              <a:rPr lang="cs-CZ" altLang="cs-CZ" sz="3600" dirty="0" smtClean="0">
                <a:solidFill>
                  <a:srgbClr val="C00000"/>
                </a:solidFill>
              </a:rPr>
            </a:br>
            <a:r>
              <a:rPr lang="cs-CZ" altLang="cs-CZ" sz="2400" dirty="0" smtClean="0">
                <a:solidFill>
                  <a:schemeClr val="tx1"/>
                </a:solidFill>
              </a:rPr>
              <a:t/>
            </a:r>
            <a:br>
              <a:rPr lang="cs-CZ" altLang="cs-CZ" sz="2400" dirty="0" smtClean="0">
                <a:solidFill>
                  <a:schemeClr val="tx1"/>
                </a:solidFill>
              </a:rPr>
            </a:br>
            <a:r>
              <a:rPr lang="cs-CZ" altLang="cs-CZ" sz="2400" dirty="0" smtClean="0">
                <a:solidFill>
                  <a:srgbClr val="002060"/>
                </a:solidFill>
              </a:rPr>
              <a:t>Vědecké psaní II. </a:t>
            </a:r>
            <a:r>
              <a:rPr lang="cs-CZ" altLang="cs-CZ" sz="2400" dirty="0" smtClean="0">
                <a:solidFill>
                  <a:srgbClr val="002060"/>
                </a:solidFill>
              </a:rPr>
              <a:t/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2000" dirty="0" smtClean="0">
                <a:solidFill>
                  <a:srgbClr val="002060"/>
                </a:solidFill>
              </a:rPr>
              <a:t>- </a:t>
            </a:r>
            <a:r>
              <a:rPr lang="cs-CZ" altLang="cs-CZ" sz="1800" dirty="0" smtClean="0">
                <a:solidFill>
                  <a:srgbClr val="002060"/>
                </a:solidFill>
              </a:rPr>
              <a:t>pro pokročilé</a:t>
            </a: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800" dirty="0" smtClean="0">
                <a:solidFill>
                  <a:srgbClr val="002060"/>
                </a:solidFill>
              </a:rPr>
              <a:t/>
            </a:r>
            <a:br>
              <a:rPr lang="cs-CZ" altLang="cs-CZ" sz="800" dirty="0" smtClean="0">
                <a:solidFill>
                  <a:srgbClr val="002060"/>
                </a:solidFill>
              </a:rPr>
            </a:br>
            <a:r>
              <a:rPr lang="cs-CZ" altLang="cs-CZ" sz="1800" dirty="0" smtClean="0">
                <a:solidFill>
                  <a:srgbClr val="002060"/>
                </a:solidFill>
                <a:latin typeface="+mn-lt"/>
              </a:rPr>
              <a:t>vědecká argumentace </a:t>
            </a:r>
            <a:r>
              <a:rPr lang="cs-CZ" altLang="cs-CZ" sz="1800" dirty="0" smtClean="0">
                <a:solidFill>
                  <a:srgbClr val="002060"/>
                </a:solidFill>
                <a:latin typeface="+mn-lt"/>
              </a:rPr>
              <a:t>III.</a:t>
            </a:r>
            <a:r>
              <a:rPr lang="cs-CZ" altLang="cs-CZ" sz="1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1800" dirty="0" smtClean="0">
                <a:solidFill>
                  <a:srgbClr val="002060"/>
                </a:solidFill>
                <a:latin typeface="+mn-lt"/>
              </a:rPr>
            </a:br>
            <a:r>
              <a:rPr lang="cs-CZ" altLang="cs-CZ" sz="1800" dirty="0" smtClean="0">
                <a:solidFill>
                  <a:srgbClr val="002060"/>
                </a:solidFill>
                <a:latin typeface="+mn-lt"/>
              </a:rPr>
              <a:t>Aneb: Půvab, býti proti</a:t>
            </a: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96" y="176986"/>
            <a:ext cx="4882896" cy="652861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1750" y="2810577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</a:t>
            </a:r>
            <a:r>
              <a:rPr lang="cs-CZ" altLang="cs-CZ" dirty="0">
                <a:solidFill>
                  <a:srgbClr val="C00000"/>
                </a:solidFill>
              </a:rPr>
              <a:t>2</a:t>
            </a:r>
            <a:r>
              <a:rPr lang="cs-CZ" altLang="cs-CZ" dirty="0" smtClean="0">
                <a:solidFill>
                  <a:srgbClr val="C00000"/>
                </a:solidFill>
              </a:rPr>
              <a:t>6.4</a:t>
            </a:r>
            <a:r>
              <a:rPr lang="cs-CZ" altLang="cs-CZ" dirty="0" smtClean="0">
                <a:solidFill>
                  <a:srgbClr val="C00000"/>
                </a:solidFill>
              </a:rPr>
              <a:t>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01751" y="3413859"/>
            <a:ext cx="8345068" cy="17799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1. Etuda na možnosti </a:t>
            </a:r>
            <a:r>
              <a:rPr lang="cs-CZ" sz="1800" b="1" i="1" dirty="0" err="1" smtClean="0">
                <a:latin typeface="+mn-lt"/>
              </a:rPr>
              <a:t>they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say</a:t>
            </a:r>
            <a:r>
              <a:rPr lang="cs-CZ" sz="1800" b="1" i="1" dirty="0" smtClean="0">
                <a:latin typeface="+mn-lt"/>
              </a:rPr>
              <a:t> – I </a:t>
            </a:r>
            <a:r>
              <a:rPr lang="cs-CZ" sz="1800" b="1" i="1" dirty="0" err="1" smtClean="0">
                <a:latin typeface="+mn-lt"/>
              </a:rPr>
              <a:t>say</a:t>
            </a:r>
            <a:r>
              <a:rPr lang="cs-CZ" sz="1800" b="1" dirty="0" smtClean="0">
                <a:latin typeface="+mn-lt"/>
              </a:rPr>
              <a:t>: vyberte problém (z disertace)</a:t>
            </a:r>
          </a:p>
          <a:p>
            <a:r>
              <a:rPr lang="cs-CZ" sz="1800" b="1" dirty="0" smtClean="0">
                <a:latin typeface="+mn-lt"/>
              </a:rPr>
              <a:t>    - napište na něj text ve kterém si pohrajete s argumentací: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  - Jaké názory na něj existují? Kdo to tvrdí? </a:t>
            </a:r>
          </a:p>
          <a:p>
            <a:r>
              <a:rPr lang="cs-CZ" sz="1800" b="1" dirty="0" smtClean="0">
                <a:latin typeface="+mn-lt"/>
              </a:rPr>
              <a:t>       - Na co se často zapomíná? Jak vypadá váš přístup (jo/ne/mezi)?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Využijte načrtnuté možnosti (‚</a:t>
            </a:r>
            <a:r>
              <a:rPr lang="cs-CZ" sz="1800" b="1" dirty="0" err="1" smtClean="0">
                <a:latin typeface="+mn-lt"/>
              </a:rPr>
              <a:t>templaty</a:t>
            </a:r>
            <a:r>
              <a:rPr lang="cs-CZ" sz="1800" b="1" dirty="0" smtClean="0">
                <a:latin typeface="+mn-lt"/>
              </a:rPr>
              <a:t>‘) z probraných kapitol 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Podejte chytlavým způsobem na ½ až max. 1 stránce, pošlete do 18.4.   </a:t>
            </a:r>
          </a:p>
        </p:txBody>
      </p:sp>
      <p:sp>
        <p:nvSpPr>
          <p:cNvPr id="6" name="Obdélník 5"/>
          <p:cNvSpPr/>
          <p:nvPr/>
        </p:nvSpPr>
        <p:spPr bwMode="auto">
          <a:xfrm>
            <a:off x="501750" y="5946712"/>
            <a:ext cx="8342367" cy="4459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Denně 30 min psaní</a:t>
            </a:r>
          </a:p>
        </p:txBody>
      </p:sp>
      <p:sp>
        <p:nvSpPr>
          <p:cNvPr id="7" name="Obdélník 6"/>
          <p:cNvSpPr/>
          <p:nvPr/>
        </p:nvSpPr>
        <p:spPr bwMode="auto">
          <a:xfrm>
            <a:off x="501750" y="5237683"/>
            <a:ext cx="8342367" cy="665138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2</a:t>
            </a:r>
            <a:r>
              <a:rPr lang="cs-CZ" sz="1800" b="1" dirty="0" smtClean="0">
                <a:latin typeface="+mn-lt"/>
              </a:rPr>
              <a:t>. Přečíst si: </a:t>
            </a:r>
            <a:r>
              <a:rPr lang="cs-CZ" sz="1800" b="1" dirty="0" err="1" smtClean="0">
                <a:latin typeface="+mn-lt"/>
              </a:rPr>
              <a:t>Graff</a:t>
            </a:r>
            <a:r>
              <a:rPr lang="cs-CZ" sz="1800" b="1" dirty="0" smtClean="0">
                <a:latin typeface="+mn-lt"/>
              </a:rPr>
              <a:t>/</a:t>
            </a:r>
            <a:r>
              <a:rPr lang="cs-CZ" sz="1800" b="1" dirty="0" err="1" smtClean="0">
                <a:latin typeface="+mn-lt"/>
              </a:rPr>
              <a:t>Birkenstein</a:t>
            </a:r>
            <a:r>
              <a:rPr lang="cs-CZ" sz="1800" b="1" dirty="0" smtClean="0">
                <a:latin typeface="+mn-lt"/>
              </a:rPr>
              <a:t>, And </a:t>
            </a:r>
            <a:r>
              <a:rPr lang="cs-CZ" sz="1800" b="1" dirty="0" err="1" smtClean="0">
                <a:latin typeface="+mn-lt"/>
              </a:rPr>
              <a:t>Yet</a:t>
            </a:r>
            <a:r>
              <a:rPr lang="cs-CZ" sz="1800" b="1" dirty="0" smtClean="0">
                <a:latin typeface="+mn-lt"/>
              </a:rPr>
              <a:t> – </a:t>
            </a:r>
            <a:r>
              <a:rPr lang="cs-CZ" sz="1800" b="1" dirty="0" err="1" smtClean="0">
                <a:latin typeface="+mn-lt"/>
              </a:rPr>
              <a:t>Planting</a:t>
            </a:r>
            <a:r>
              <a:rPr lang="cs-CZ" sz="1800" b="1" dirty="0" smtClean="0">
                <a:latin typeface="+mn-lt"/>
              </a:rPr>
              <a:t> a </a:t>
            </a:r>
            <a:r>
              <a:rPr lang="cs-CZ" sz="1800" b="1" dirty="0" err="1" smtClean="0">
                <a:latin typeface="+mn-lt"/>
              </a:rPr>
              <a:t>Naysayer</a:t>
            </a:r>
            <a:r>
              <a:rPr lang="cs-CZ" sz="1800" b="1" dirty="0" smtClean="0">
                <a:latin typeface="+mn-lt"/>
              </a:rPr>
              <a:t> in </a:t>
            </a:r>
            <a:r>
              <a:rPr lang="cs-CZ" sz="1800" b="1" dirty="0" err="1" smtClean="0">
                <a:latin typeface="+mn-lt"/>
              </a:rPr>
              <a:t>your</a:t>
            </a:r>
            <a:r>
              <a:rPr lang="cs-CZ" sz="1800" b="1" dirty="0" smtClean="0">
                <a:latin typeface="+mn-lt"/>
              </a:rPr>
              <a:t> text</a:t>
            </a:r>
          </a:p>
          <a:p>
            <a:r>
              <a:rPr lang="cs-CZ" sz="1800" b="1" dirty="0" smtClean="0">
                <a:latin typeface="+mn-lt"/>
              </a:rPr>
              <a:t>    s. 67-90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13" y="153346"/>
            <a:ext cx="4718304" cy="317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1750" y="2810577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</a:t>
            </a:r>
            <a:r>
              <a:rPr lang="cs-CZ" altLang="cs-CZ" dirty="0">
                <a:solidFill>
                  <a:srgbClr val="C00000"/>
                </a:solidFill>
              </a:rPr>
              <a:t>2</a:t>
            </a:r>
            <a:r>
              <a:rPr lang="cs-CZ" altLang="cs-CZ" dirty="0" smtClean="0">
                <a:solidFill>
                  <a:srgbClr val="C00000"/>
                </a:solidFill>
              </a:rPr>
              <a:t>6.4</a:t>
            </a:r>
            <a:r>
              <a:rPr lang="cs-CZ" altLang="cs-CZ" dirty="0" smtClean="0">
                <a:solidFill>
                  <a:srgbClr val="C00000"/>
                </a:solidFill>
              </a:rPr>
              <a:t>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01751" y="3413859"/>
            <a:ext cx="8345068" cy="177993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1. Etuda na možnosti </a:t>
            </a:r>
            <a:r>
              <a:rPr lang="cs-CZ" sz="1800" b="1" i="1" dirty="0" err="1" smtClean="0">
                <a:latin typeface="+mn-lt"/>
              </a:rPr>
              <a:t>they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say</a:t>
            </a:r>
            <a:r>
              <a:rPr lang="cs-CZ" sz="1800" b="1" i="1" dirty="0" smtClean="0">
                <a:latin typeface="+mn-lt"/>
              </a:rPr>
              <a:t> – I </a:t>
            </a:r>
            <a:r>
              <a:rPr lang="cs-CZ" sz="1800" b="1" i="1" dirty="0" err="1" smtClean="0">
                <a:latin typeface="+mn-lt"/>
              </a:rPr>
              <a:t>say</a:t>
            </a:r>
            <a:r>
              <a:rPr lang="cs-CZ" sz="1800" b="1" dirty="0" smtClean="0">
                <a:latin typeface="+mn-lt"/>
              </a:rPr>
              <a:t>: vyberte problém (z disertace)</a:t>
            </a:r>
          </a:p>
          <a:p>
            <a:r>
              <a:rPr lang="cs-CZ" sz="1800" b="1" dirty="0" smtClean="0">
                <a:latin typeface="+mn-lt"/>
              </a:rPr>
              <a:t>    - napište na něj text ve kterém si pohrajete s argumentací: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  - Jaké názory na něj existují? Kdo to tvrdí? </a:t>
            </a:r>
          </a:p>
          <a:p>
            <a:r>
              <a:rPr lang="cs-CZ" sz="1800" b="1" dirty="0" smtClean="0">
                <a:latin typeface="+mn-lt"/>
              </a:rPr>
              <a:t>       - Na co se často zapomíná? Jak vypadá váš přístup (jo/ne/mezi)?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Využijte načrtnuté možnosti (‚</a:t>
            </a:r>
            <a:r>
              <a:rPr lang="cs-CZ" sz="1800" b="1" dirty="0" err="1" smtClean="0">
                <a:latin typeface="+mn-lt"/>
              </a:rPr>
              <a:t>templaty</a:t>
            </a:r>
            <a:r>
              <a:rPr lang="cs-CZ" sz="1800" b="1" dirty="0" smtClean="0">
                <a:latin typeface="+mn-lt"/>
              </a:rPr>
              <a:t>‘) z probraných kapitol 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Podejte chytlavým způsobem na ½ až max. 1 stránce, pošlete do 18.4.   </a:t>
            </a:r>
          </a:p>
        </p:txBody>
      </p:sp>
      <p:sp>
        <p:nvSpPr>
          <p:cNvPr id="6" name="Obdélník 5"/>
          <p:cNvSpPr/>
          <p:nvPr/>
        </p:nvSpPr>
        <p:spPr bwMode="auto">
          <a:xfrm>
            <a:off x="501750" y="5946712"/>
            <a:ext cx="8342367" cy="4459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Denně 30 min psaní</a:t>
            </a:r>
          </a:p>
        </p:txBody>
      </p:sp>
      <p:sp>
        <p:nvSpPr>
          <p:cNvPr id="7" name="Obdélník 6"/>
          <p:cNvSpPr/>
          <p:nvPr/>
        </p:nvSpPr>
        <p:spPr bwMode="auto">
          <a:xfrm>
            <a:off x="501750" y="5237683"/>
            <a:ext cx="8342367" cy="665138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2</a:t>
            </a:r>
            <a:r>
              <a:rPr lang="cs-CZ" sz="1800" b="1" dirty="0" smtClean="0">
                <a:latin typeface="+mn-lt"/>
              </a:rPr>
              <a:t>. Přečíst si: </a:t>
            </a:r>
            <a:r>
              <a:rPr lang="cs-CZ" sz="1800" b="1" dirty="0" err="1" smtClean="0">
                <a:latin typeface="+mn-lt"/>
              </a:rPr>
              <a:t>Graff</a:t>
            </a:r>
            <a:r>
              <a:rPr lang="cs-CZ" sz="1800" b="1" dirty="0" smtClean="0">
                <a:latin typeface="+mn-lt"/>
              </a:rPr>
              <a:t>/</a:t>
            </a:r>
            <a:r>
              <a:rPr lang="cs-CZ" sz="1800" b="1" dirty="0" err="1" smtClean="0">
                <a:latin typeface="+mn-lt"/>
              </a:rPr>
              <a:t>Birkenstein</a:t>
            </a:r>
            <a:r>
              <a:rPr lang="cs-CZ" sz="1800" b="1" dirty="0" smtClean="0">
                <a:latin typeface="+mn-lt"/>
              </a:rPr>
              <a:t>, And </a:t>
            </a:r>
            <a:r>
              <a:rPr lang="cs-CZ" sz="1800" b="1" dirty="0" err="1" smtClean="0">
                <a:latin typeface="+mn-lt"/>
              </a:rPr>
              <a:t>Yet</a:t>
            </a:r>
            <a:r>
              <a:rPr lang="cs-CZ" sz="1800" b="1" dirty="0" smtClean="0">
                <a:latin typeface="+mn-lt"/>
              </a:rPr>
              <a:t> – </a:t>
            </a:r>
            <a:r>
              <a:rPr lang="cs-CZ" sz="1800" b="1" dirty="0" err="1" smtClean="0">
                <a:latin typeface="+mn-lt"/>
              </a:rPr>
              <a:t>Planting</a:t>
            </a:r>
            <a:r>
              <a:rPr lang="cs-CZ" sz="1800" b="1" dirty="0" smtClean="0">
                <a:latin typeface="+mn-lt"/>
              </a:rPr>
              <a:t> a </a:t>
            </a:r>
            <a:r>
              <a:rPr lang="cs-CZ" sz="1800" b="1" dirty="0" err="1" smtClean="0">
                <a:latin typeface="+mn-lt"/>
              </a:rPr>
              <a:t>Naysayer</a:t>
            </a:r>
            <a:r>
              <a:rPr lang="cs-CZ" sz="1800" b="1" dirty="0" smtClean="0">
                <a:latin typeface="+mn-lt"/>
              </a:rPr>
              <a:t> in </a:t>
            </a:r>
            <a:r>
              <a:rPr lang="cs-CZ" sz="1800" b="1" dirty="0" err="1" smtClean="0">
                <a:latin typeface="+mn-lt"/>
              </a:rPr>
              <a:t>your</a:t>
            </a:r>
            <a:r>
              <a:rPr lang="cs-CZ" sz="1800" b="1" dirty="0" smtClean="0">
                <a:latin typeface="+mn-lt"/>
              </a:rPr>
              <a:t> text</a:t>
            </a:r>
          </a:p>
          <a:p>
            <a:r>
              <a:rPr lang="cs-CZ" sz="1800" b="1" dirty="0" smtClean="0">
                <a:latin typeface="+mn-lt"/>
              </a:rPr>
              <a:t>    s. 67-90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13" y="153346"/>
            <a:ext cx="4718304" cy="317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ál 5"/>
          <p:cNvSpPr/>
          <p:nvPr/>
        </p:nvSpPr>
        <p:spPr bwMode="auto">
          <a:xfrm>
            <a:off x="4485488" y="183500"/>
            <a:ext cx="2893720" cy="703974"/>
          </a:xfrm>
          <a:prstGeom prst="ellipse">
            <a:avLst/>
          </a:prstGeom>
          <a:solidFill>
            <a:srgbClr val="CC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Úvod do akademické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Argumentace </a:t>
            </a:r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III.</a:t>
            </a:r>
            <a:endParaRPr lang="cs-CZ" sz="1400" b="1" dirty="0" smtClean="0">
              <a:solidFill>
                <a:srgbClr val="FFFFCC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83500"/>
            <a:ext cx="1435227" cy="200176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2" name="Obdélník 21"/>
          <p:cNvSpPr/>
          <p:nvPr/>
        </p:nvSpPr>
        <p:spPr bwMode="auto">
          <a:xfrm>
            <a:off x="3232484" y="1224309"/>
            <a:ext cx="2848275" cy="321220"/>
          </a:xfrm>
          <a:prstGeom prst="rect">
            <a:avLst/>
          </a:prstGeom>
          <a:solidFill>
            <a:srgbClr val="0099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Co říkám já – co říkají oni</a:t>
            </a:r>
            <a:endParaRPr lang="cs-CZ" sz="14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3255265" y="1596764"/>
            <a:ext cx="3392423" cy="5885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Oddělit váš názor od názoru</a:t>
            </a:r>
          </a:p>
          <a:p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ostatních</a:t>
            </a:r>
            <a:endParaRPr lang="cs-CZ" sz="1400" b="1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Šipka doprava 2"/>
          <p:cNvSpPr/>
          <p:nvPr/>
        </p:nvSpPr>
        <p:spPr bwMode="auto">
          <a:xfrm>
            <a:off x="2464389" y="1617188"/>
            <a:ext cx="768096" cy="26998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Šipka doprava 32"/>
          <p:cNvSpPr/>
          <p:nvPr/>
        </p:nvSpPr>
        <p:spPr bwMode="auto">
          <a:xfrm>
            <a:off x="2487169" y="1275545"/>
            <a:ext cx="768096" cy="26998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Ovál 20"/>
          <p:cNvSpPr/>
          <p:nvPr/>
        </p:nvSpPr>
        <p:spPr bwMode="auto">
          <a:xfrm>
            <a:off x="457637" y="1184382"/>
            <a:ext cx="2390800" cy="747159"/>
          </a:xfrm>
          <a:prstGeom prst="ellipse">
            <a:avLst/>
          </a:prstGeom>
          <a:solidFill>
            <a:srgbClr val="0099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400" b="1" dirty="0" smtClean="0">
                <a:solidFill>
                  <a:srgbClr val="FFFF00"/>
                </a:solidFill>
                <a:latin typeface="+mj-lt"/>
              </a:rPr>
              <a:t>5</a:t>
            </a:r>
            <a:r>
              <a:rPr lang="cs-CZ" sz="1400" b="1" dirty="0" smtClean="0">
                <a:solidFill>
                  <a:srgbClr val="FFFF00"/>
                </a:solidFill>
                <a:latin typeface="+mj-lt"/>
              </a:rPr>
              <a:t>. A přesto…</a:t>
            </a:r>
          </a:p>
          <a:p>
            <a:pPr algn="ctr"/>
            <a:endParaRPr lang="cs-CZ" sz="1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4" name="Obdélník 23"/>
          <p:cNvSpPr/>
          <p:nvPr/>
        </p:nvSpPr>
        <p:spPr bwMode="auto">
          <a:xfrm>
            <a:off x="3223341" y="2493892"/>
            <a:ext cx="3808395" cy="54300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latin typeface="+mn-lt"/>
              </a:rPr>
              <a:t>Určete, kdo říká co v textech které</a:t>
            </a:r>
          </a:p>
          <a:p>
            <a:r>
              <a:rPr lang="cs-CZ" sz="1400" b="1" dirty="0" smtClean="0">
                <a:latin typeface="+mn-lt"/>
              </a:rPr>
              <a:t>čtete</a:t>
            </a:r>
            <a:endParaRPr lang="cs-CZ" sz="1400" b="1" dirty="0" smtClean="0">
              <a:latin typeface="+mn-lt"/>
            </a:endParaRPr>
          </a:p>
        </p:txBody>
      </p:sp>
      <p:sp>
        <p:nvSpPr>
          <p:cNvPr id="25" name="Ovál 24"/>
          <p:cNvSpPr/>
          <p:nvPr/>
        </p:nvSpPr>
        <p:spPr bwMode="auto">
          <a:xfrm>
            <a:off x="1310289" y="2550421"/>
            <a:ext cx="1624936" cy="429948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Jak na to?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 smtClean="0">
              <a:solidFill>
                <a:srgbClr val="FFFFCC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4" name="Šipka doprava 33"/>
          <p:cNvSpPr/>
          <p:nvPr/>
        </p:nvSpPr>
        <p:spPr bwMode="auto">
          <a:xfrm rot="5400000">
            <a:off x="3686642" y="1940842"/>
            <a:ext cx="371846" cy="7519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Obdélník 30"/>
          <p:cNvSpPr/>
          <p:nvPr/>
        </p:nvSpPr>
        <p:spPr bwMode="auto">
          <a:xfrm>
            <a:off x="3223341" y="3087907"/>
            <a:ext cx="3808395" cy="102126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latin typeface="+mn-lt"/>
              </a:rPr>
              <a:t>- Jak se staví k názorům jiných autorů?</a:t>
            </a:r>
          </a:p>
          <a:p>
            <a:r>
              <a:rPr lang="cs-CZ" sz="1400" b="1" dirty="0" smtClean="0">
                <a:latin typeface="+mn-lt"/>
              </a:rPr>
              <a:t>- Které slovesa používá?</a:t>
            </a:r>
          </a:p>
          <a:p>
            <a:r>
              <a:rPr lang="cs-CZ" sz="1400" b="1" dirty="0" smtClean="0">
                <a:latin typeface="+mn-lt"/>
              </a:rPr>
              <a:t>- Kterými prvky odděluje vlastní názor </a:t>
            </a:r>
          </a:p>
          <a:p>
            <a:r>
              <a:rPr lang="cs-CZ" sz="1400" b="1" dirty="0" smtClean="0">
                <a:latin typeface="+mn-lt"/>
              </a:rPr>
              <a:t>  od názoru citovaného autora?</a:t>
            </a:r>
            <a:endParaRPr lang="cs-CZ" sz="1400" b="1" dirty="0" smtClean="0">
              <a:latin typeface="+mn-lt"/>
            </a:endParaRPr>
          </a:p>
        </p:txBody>
      </p:sp>
      <p:sp>
        <p:nvSpPr>
          <p:cNvPr id="35" name="Ovál 34"/>
          <p:cNvSpPr/>
          <p:nvPr/>
        </p:nvSpPr>
        <p:spPr bwMode="auto">
          <a:xfrm>
            <a:off x="1297086" y="3938056"/>
            <a:ext cx="1638139" cy="530758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‚</a:t>
            </a:r>
            <a:r>
              <a:rPr lang="cs-CZ" sz="1400" b="1" dirty="0" err="1" smtClean="0">
                <a:solidFill>
                  <a:srgbClr val="FFFF00"/>
                </a:solidFill>
                <a:latin typeface="+mn-lt"/>
              </a:rPr>
              <a:t>Templaty</a:t>
            </a: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‘: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 smtClean="0">
              <a:solidFill>
                <a:srgbClr val="FFFFCC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6" name="Obdélník 35"/>
          <p:cNvSpPr/>
          <p:nvPr/>
        </p:nvSpPr>
        <p:spPr bwMode="auto">
          <a:xfrm>
            <a:off x="3223340" y="4089340"/>
            <a:ext cx="4768515" cy="3794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A. </a:t>
            </a:r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Naznačit, kdo co a jakým způsobem tvrdí</a:t>
            </a:r>
            <a:endParaRPr lang="cs-CZ" sz="14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8" name="Obdélník 37"/>
          <p:cNvSpPr/>
          <p:nvPr/>
        </p:nvSpPr>
        <p:spPr bwMode="auto">
          <a:xfrm>
            <a:off x="3223340" y="5024364"/>
            <a:ext cx="4759371" cy="710433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B</a:t>
            </a:r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. </a:t>
            </a:r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Argumentujte z osobní pozice</a:t>
            </a:r>
            <a:endParaRPr lang="cs-CZ" sz="1400" b="1" dirty="0" smtClean="0">
              <a:solidFill>
                <a:schemeClr val="bg2"/>
              </a:solidFill>
              <a:latin typeface="+mn-lt"/>
            </a:endParaRPr>
          </a:p>
          <a:p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- Analýza ukazuje že…</a:t>
            </a:r>
          </a:p>
          <a:p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- Co tvrdí Prof. X. bohužel neodpovídá faktům</a:t>
            </a:r>
            <a:endParaRPr lang="cs-CZ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" name="Obdélník 38"/>
          <p:cNvSpPr/>
          <p:nvPr/>
        </p:nvSpPr>
        <p:spPr bwMode="auto">
          <a:xfrm>
            <a:off x="3230157" y="5704620"/>
            <a:ext cx="4745735" cy="1052871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solidFill>
                  <a:srgbClr val="FFFF99"/>
                </a:solidFill>
                <a:latin typeface="+mn-lt"/>
              </a:rPr>
              <a:t>C</a:t>
            </a:r>
            <a:r>
              <a:rPr lang="cs-CZ" sz="1400" b="1" dirty="0" smtClean="0">
                <a:solidFill>
                  <a:srgbClr val="FFFF99"/>
                </a:solidFill>
                <a:latin typeface="+mn-lt"/>
              </a:rPr>
              <a:t>. Propojte </a:t>
            </a:r>
            <a:r>
              <a:rPr lang="cs-CZ" sz="1400" b="1" dirty="0" smtClean="0">
                <a:solidFill>
                  <a:srgbClr val="FFFF99"/>
                </a:solidFill>
                <a:latin typeface="+mn-lt"/>
              </a:rPr>
              <a:t>autorovo tvrzení </a:t>
            </a:r>
            <a:r>
              <a:rPr lang="cs-CZ" sz="1400" b="1" dirty="0" smtClean="0">
                <a:solidFill>
                  <a:srgbClr val="FFFF99"/>
                </a:solidFill>
                <a:latin typeface="+mn-lt"/>
              </a:rPr>
              <a:t>s vlastním názorem</a:t>
            </a:r>
          </a:p>
          <a:p>
            <a:r>
              <a:rPr lang="cs-CZ" sz="1400" b="1" dirty="0" smtClean="0">
                <a:solidFill>
                  <a:srgbClr val="FFFF99"/>
                </a:solidFill>
                <a:latin typeface="+mn-lt"/>
              </a:rPr>
              <a:t>(‚</a:t>
            </a:r>
            <a:r>
              <a:rPr lang="cs-CZ" sz="1400" b="1" dirty="0" err="1" smtClean="0">
                <a:solidFill>
                  <a:srgbClr val="FFFF99"/>
                </a:solidFill>
                <a:latin typeface="+mn-lt"/>
              </a:rPr>
              <a:t>voice</a:t>
            </a:r>
            <a:r>
              <a:rPr lang="cs-CZ" sz="1400" b="1" dirty="0" smtClean="0">
                <a:solidFill>
                  <a:srgbClr val="FFFF99"/>
                </a:solidFill>
                <a:latin typeface="+mn-lt"/>
              </a:rPr>
              <a:t> </a:t>
            </a:r>
            <a:r>
              <a:rPr lang="cs-CZ" sz="1400" b="1" dirty="0" err="1" smtClean="0">
                <a:solidFill>
                  <a:srgbClr val="FFFF99"/>
                </a:solidFill>
                <a:latin typeface="+mn-lt"/>
              </a:rPr>
              <a:t>marker</a:t>
            </a:r>
            <a:r>
              <a:rPr lang="cs-CZ" sz="1400" b="1" dirty="0" smtClean="0">
                <a:solidFill>
                  <a:srgbClr val="FFFF99"/>
                </a:solidFill>
                <a:latin typeface="+mn-lt"/>
              </a:rPr>
              <a:t>‘)</a:t>
            </a:r>
            <a:endParaRPr lang="cs-CZ" sz="1400" b="1" dirty="0" smtClean="0">
              <a:solidFill>
                <a:srgbClr val="FFFF99"/>
              </a:solidFill>
              <a:latin typeface="+mn-lt"/>
            </a:endParaRPr>
          </a:p>
          <a:p>
            <a:r>
              <a:rPr lang="cs-CZ" sz="1200" b="1" dirty="0" smtClean="0">
                <a:solidFill>
                  <a:srgbClr val="FF9900"/>
                </a:solidFill>
                <a:latin typeface="+mj-lt"/>
                <a:cs typeface="Times New Roman" panose="02020603050405020304" pitchFamily="18" charset="0"/>
              </a:rPr>
              <a:t>- X přehlíží, co podle mě je důležitým argumentem pro…</a:t>
            </a:r>
          </a:p>
          <a:p>
            <a:r>
              <a:rPr lang="cs-CZ" sz="1200" b="1" dirty="0" smtClean="0">
                <a:solidFill>
                  <a:srgbClr val="FF9900"/>
                </a:solidFill>
                <a:latin typeface="+mj-lt"/>
                <a:cs typeface="Times New Roman" panose="02020603050405020304" pitchFamily="18" charset="0"/>
              </a:rPr>
              <a:t>- Myslím si, že to co tvrdí X je v podstatě myšleno takto…</a:t>
            </a:r>
          </a:p>
          <a:p>
            <a:r>
              <a:rPr lang="cs-CZ" sz="1200" b="1" dirty="0" smtClean="0">
                <a:solidFill>
                  <a:srgbClr val="FF9900"/>
                </a:solidFill>
                <a:latin typeface="+mj-lt"/>
                <a:cs typeface="Times New Roman" panose="02020603050405020304" pitchFamily="18" charset="0"/>
              </a:rPr>
              <a:t>- Velmi podporuji to, čemu X říká…</a:t>
            </a:r>
            <a:endParaRPr lang="cs-CZ" sz="1200" b="1" dirty="0" smtClean="0">
              <a:solidFill>
                <a:srgbClr val="FF99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Ovál 39"/>
          <p:cNvSpPr/>
          <p:nvPr/>
        </p:nvSpPr>
        <p:spPr bwMode="auto">
          <a:xfrm>
            <a:off x="257417" y="1737010"/>
            <a:ext cx="1197427" cy="585585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err="1" smtClean="0">
                <a:solidFill>
                  <a:srgbClr val="FFFF00"/>
                </a:solidFill>
                <a:latin typeface="+mn-lt"/>
              </a:rPr>
              <a:t>They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cs-CZ" sz="1200" b="1" dirty="0" err="1" smtClean="0">
                <a:solidFill>
                  <a:srgbClr val="FFFF00"/>
                </a:solidFill>
                <a:latin typeface="+mn-lt"/>
              </a:rPr>
              <a:t>say</a:t>
            </a:r>
            <a:endParaRPr lang="cs-CZ" sz="1200" b="1" dirty="0" smtClean="0">
              <a:solidFill>
                <a:srgbClr val="FFFF00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I </a:t>
            </a:r>
            <a:r>
              <a:rPr lang="cs-CZ" sz="1200" b="1" dirty="0" err="1" smtClean="0">
                <a:solidFill>
                  <a:srgbClr val="FFFF00"/>
                </a:solidFill>
                <a:latin typeface="+mn-lt"/>
              </a:rPr>
              <a:t>say</a:t>
            </a:r>
            <a:endParaRPr lang="cs-CZ" sz="1200" b="1" dirty="0" smtClean="0">
              <a:solidFill>
                <a:srgbClr val="FFFF00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9" name="Obdélník 18"/>
          <p:cNvSpPr/>
          <p:nvPr/>
        </p:nvSpPr>
        <p:spPr bwMode="auto">
          <a:xfrm>
            <a:off x="3223340" y="4406830"/>
            <a:ext cx="4759371" cy="655261"/>
          </a:xfrm>
          <a:prstGeom prst="rect">
            <a:avLst/>
          </a:prstGeom>
          <a:solidFill>
            <a:srgbClr val="66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- Politici, jak tvrdí X, by měli více…</a:t>
            </a:r>
          </a:p>
          <a:p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- Můj názor je, na rozdíl od toho co říká X, následující, protože</a:t>
            </a:r>
          </a:p>
          <a:p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- Většina historiků vám řekne, že… </a:t>
            </a:r>
            <a:endParaRPr lang="cs-CZ" sz="12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834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ál 5"/>
          <p:cNvSpPr/>
          <p:nvPr/>
        </p:nvSpPr>
        <p:spPr bwMode="auto">
          <a:xfrm>
            <a:off x="4485488" y="183500"/>
            <a:ext cx="2893720" cy="703974"/>
          </a:xfrm>
          <a:prstGeom prst="ellipse">
            <a:avLst/>
          </a:prstGeom>
          <a:solidFill>
            <a:srgbClr val="CC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Úvod do akademické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Argumentace </a:t>
            </a:r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III.</a:t>
            </a:r>
            <a:endParaRPr lang="cs-CZ" sz="1400" b="1" dirty="0" smtClean="0">
              <a:solidFill>
                <a:srgbClr val="FFFFCC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83500"/>
            <a:ext cx="1435227" cy="200176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2" name="Obdélník 21"/>
          <p:cNvSpPr/>
          <p:nvPr/>
        </p:nvSpPr>
        <p:spPr bwMode="auto">
          <a:xfrm>
            <a:off x="3232484" y="1224309"/>
            <a:ext cx="1787571" cy="32122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latin typeface="+mn-lt"/>
              </a:rPr>
              <a:t>Využít hlas odpůrce</a:t>
            </a:r>
            <a:endParaRPr lang="cs-CZ" sz="1400" b="1" dirty="0" smtClean="0">
              <a:latin typeface="+mn-lt"/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3255265" y="1596764"/>
            <a:ext cx="3392423" cy="5885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Dát odpůrci hlas znamená rozšířit</a:t>
            </a:r>
          </a:p>
          <a:p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možnosti vlastní argumentace</a:t>
            </a:r>
            <a:endParaRPr lang="cs-CZ" sz="1400" b="1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Šipka doprava 2"/>
          <p:cNvSpPr/>
          <p:nvPr/>
        </p:nvSpPr>
        <p:spPr bwMode="auto">
          <a:xfrm>
            <a:off x="2464389" y="1617188"/>
            <a:ext cx="768096" cy="26998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Šipka doprava 32"/>
          <p:cNvSpPr/>
          <p:nvPr/>
        </p:nvSpPr>
        <p:spPr bwMode="auto">
          <a:xfrm>
            <a:off x="2487169" y="1275545"/>
            <a:ext cx="768096" cy="26998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Ovál 20"/>
          <p:cNvSpPr/>
          <p:nvPr/>
        </p:nvSpPr>
        <p:spPr bwMode="auto">
          <a:xfrm>
            <a:off x="457637" y="1184382"/>
            <a:ext cx="2390800" cy="747159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400" b="1" dirty="0">
                <a:solidFill>
                  <a:srgbClr val="FFFF00"/>
                </a:solidFill>
                <a:latin typeface="+mj-lt"/>
              </a:rPr>
              <a:t>6</a:t>
            </a:r>
            <a:r>
              <a:rPr lang="cs-CZ" sz="1400" b="1" dirty="0" smtClean="0">
                <a:solidFill>
                  <a:srgbClr val="FFFF00"/>
                </a:solidFill>
                <a:latin typeface="+mj-lt"/>
              </a:rPr>
              <a:t>. Skeptici</a:t>
            </a:r>
          </a:p>
          <a:p>
            <a:pPr algn="ctr"/>
            <a:r>
              <a:rPr lang="cs-CZ" sz="1400" b="1" dirty="0">
                <a:solidFill>
                  <a:srgbClr val="FFFF00"/>
                </a:solidFill>
                <a:latin typeface="+mj-lt"/>
              </a:rPr>
              <a:t>b</a:t>
            </a:r>
            <a:r>
              <a:rPr lang="cs-CZ" sz="1400" b="1" dirty="0" smtClean="0">
                <a:solidFill>
                  <a:srgbClr val="FFFF00"/>
                </a:solidFill>
                <a:latin typeface="+mj-lt"/>
              </a:rPr>
              <a:t>y si mohli myslet, že</a:t>
            </a:r>
            <a:endParaRPr lang="cs-CZ" sz="1400" b="1" dirty="0" smtClean="0">
              <a:solidFill>
                <a:srgbClr val="FFFF00"/>
              </a:solidFill>
              <a:latin typeface="+mj-lt"/>
            </a:endParaRPr>
          </a:p>
          <a:p>
            <a:pPr algn="ctr"/>
            <a:endParaRPr lang="cs-CZ" sz="1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4" name="Obdélník 23"/>
          <p:cNvSpPr/>
          <p:nvPr/>
        </p:nvSpPr>
        <p:spPr bwMode="auto">
          <a:xfrm>
            <a:off x="3232484" y="2397273"/>
            <a:ext cx="3808395" cy="1593973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latin typeface="+mn-lt"/>
              </a:rPr>
              <a:t>- </a:t>
            </a:r>
            <a:r>
              <a:rPr lang="cs-CZ" sz="1400" b="1" dirty="0" smtClean="0">
                <a:latin typeface="+mn-lt"/>
              </a:rPr>
              <a:t>Jak se dají využít protiargumenty k</a:t>
            </a:r>
            <a:endParaRPr lang="cs-CZ" sz="1400" b="1" dirty="0" smtClean="0">
              <a:latin typeface="+mn-lt"/>
            </a:endParaRPr>
          </a:p>
          <a:p>
            <a:r>
              <a:rPr lang="cs-CZ" sz="1400" b="1" dirty="0" smtClean="0">
                <a:latin typeface="+mn-lt"/>
              </a:rPr>
              <a:t>  podpoře vlastní argumentace?</a:t>
            </a:r>
            <a:endParaRPr lang="cs-CZ" sz="1400" b="1" dirty="0" smtClean="0">
              <a:latin typeface="+mn-lt"/>
            </a:endParaRPr>
          </a:p>
          <a:p>
            <a:r>
              <a:rPr lang="cs-CZ" sz="1400" b="1" dirty="0" smtClean="0">
                <a:latin typeface="+mn-lt"/>
              </a:rPr>
              <a:t>- Anticipace odpůrcovi argumentace</a:t>
            </a:r>
          </a:p>
          <a:p>
            <a:r>
              <a:rPr lang="cs-CZ" sz="1400" b="1" dirty="0" smtClean="0">
                <a:latin typeface="+mn-lt"/>
              </a:rPr>
              <a:t>- </a:t>
            </a:r>
            <a:r>
              <a:rPr lang="cs-CZ" sz="1400" b="1" dirty="0" smtClean="0">
                <a:latin typeface="+mn-lt"/>
              </a:rPr>
              <a:t>Zastřešit ideově odpůrcovu </a:t>
            </a:r>
            <a:r>
              <a:rPr lang="cs-CZ" sz="1400" b="1" dirty="0" smtClean="0">
                <a:latin typeface="+mn-lt"/>
              </a:rPr>
              <a:t>argumentaci</a:t>
            </a:r>
          </a:p>
          <a:p>
            <a:r>
              <a:rPr lang="cs-CZ" sz="1400" b="1" dirty="0" smtClean="0">
                <a:latin typeface="+mn-lt"/>
              </a:rPr>
              <a:t>- Nedělat si </a:t>
            </a:r>
            <a:r>
              <a:rPr lang="cs-CZ" sz="1400" b="1" dirty="0">
                <a:latin typeface="+mn-lt"/>
              </a:rPr>
              <a:t>z</a:t>
            </a:r>
            <a:r>
              <a:rPr lang="cs-CZ" sz="1400" b="1" dirty="0" smtClean="0">
                <a:latin typeface="+mn-lt"/>
              </a:rPr>
              <a:t> odpůrcova názoru legraci</a:t>
            </a:r>
          </a:p>
          <a:p>
            <a:r>
              <a:rPr lang="cs-CZ" sz="1400" b="1" dirty="0" smtClean="0">
                <a:latin typeface="+mn-lt"/>
              </a:rPr>
              <a:t>- Dát odpověď</a:t>
            </a:r>
            <a:r>
              <a:rPr lang="cs-CZ" sz="1400" b="1" dirty="0">
                <a:latin typeface="+mn-lt"/>
              </a:rPr>
              <a:t> </a:t>
            </a:r>
            <a:r>
              <a:rPr lang="cs-CZ" sz="1400" b="1" dirty="0" smtClean="0">
                <a:latin typeface="+mn-lt"/>
              </a:rPr>
              <a:t>na jeho argumenty, tak aby</a:t>
            </a:r>
          </a:p>
          <a:p>
            <a:r>
              <a:rPr lang="cs-CZ" sz="1400" b="1" dirty="0">
                <a:latin typeface="+mn-lt"/>
              </a:rPr>
              <a:t> </a:t>
            </a:r>
            <a:r>
              <a:rPr lang="cs-CZ" sz="1400" b="1" dirty="0" smtClean="0">
                <a:latin typeface="+mn-lt"/>
              </a:rPr>
              <a:t> posílili vlastní pozici</a:t>
            </a:r>
            <a:endParaRPr lang="cs-CZ" sz="1400" b="1" dirty="0" smtClean="0">
              <a:latin typeface="+mn-lt"/>
            </a:endParaRPr>
          </a:p>
          <a:p>
            <a:r>
              <a:rPr lang="cs-CZ" sz="1400" b="1" dirty="0" smtClean="0">
                <a:latin typeface="+mn-lt"/>
              </a:rPr>
              <a:t>  </a:t>
            </a:r>
            <a:endParaRPr lang="cs-CZ" sz="1400" b="1" dirty="0" smtClean="0">
              <a:latin typeface="+mn-lt"/>
            </a:endParaRPr>
          </a:p>
        </p:txBody>
      </p:sp>
      <p:sp>
        <p:nvSpPr>
          <p:cNvPr id="25" name="Ovál 24"/>
          <p:cNvSpPr/>
          <p:nvPr/>
        </p:nvSpPr>
        <p:spPr bwMode="auto">
          <a:xfrm>
            <a:off x="922555" y="2411908"/>
            <a:ext cx="1624936" cy="429948"/>
          </a:xfrm>
          <a:prstGeom prst="ellipse">
            <a:avLst/>
          </a:prstGeom>
          <a:solidFill>
            <a:srgbClr val="CC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Jak na to?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 smtClean="0">
              <a:solidFill>
                <a:srgbClr val="FFFFCC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4" name="Šipka doprava 33"/>
          <p:cNvSpPr/>
          <p:nvPr/>
        </p:nvSpPr>
        <p:spPr bwMode="auto">
          <a:xfrm rot="5400000">
            <a:off x="3700826" y="1886718"/>
            <a:ext cx="371846" cy="75197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Ovál 17"/>
          <p:cNvSpPr/>
          <p:nvPr/>
        </p:nvSpPr>
        <p:spPr bwMode="auto">
          <a:xfrm>
            <a:off x="211297" y="1800999"/>
            <a:ext cx="1197427" cy="384265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err="1" smtClean="0">
                <a:solidFill>
                  <a:srgbClr val="FFFF00"/>
                </a:solidFill>
                <a:latin typeface="+mn-lt"/>
              </a:rPr>
              <a:t>They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cs-CZ" sz="1200" b="1" dirty="0" err="1" smtClean="0">
                <a:solidFill>
                  <a:srgbClr val="FFFF00"/>
                </a:solidFill>
                <a:latin typeface="+mn-lt"/>
              </a:rPr>
              <a:t>say</a:t>
            </a:r>
            <a:endParaRPr lang="cs-CZ" sz="1200" b="1" dirty="0" smtClean="0">
              <a:solidFill>
                <a:srgbClr val="FFFF00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 smtClean="0">
              <a:solidFill>
                <a:srgbClr val="FFFFCC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3232484" y="4119559"/>
            <a:ext cx="5266943" cy="1906337"/>
          </a:xfrm>
          <a:prstGeom prst="rect">
            <a:avLst/>
          </a:prstGeom>
          <a:solidFill>
            <a:srgbClr val="66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A. </a:t>
            </a:r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Chytlavě představit námitky</a:t>
            </a:r>
          </a:p>
          <a:p>
            <a:endParaRPr lang="cs-CZ" sz="800" b="1" dirty="0" smtClean="0">
              <a:solidFill>
                <a:schemeClr val="bg2"/>
              </a:solidFill>
              <a:latin typeface="+mn-lt"/>
            </a:endParaRPr>
          </a:p>
          <a:p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 - </a:t>
            </a:r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Na tomhle místě bych rád/ráda uved/uvedla několik námitek na</a:t>
            </a:r>
          </a:p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  ke kterým mě přivedl můj vnitřní skeptik, který si myslí, že jsem </a:t>
            </a:r>
          </a:p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  problém zbavil/zbavila jeho zásadní komplexity </a:t>
            </a:r>
          </a:p>
          <a:p>
            <a:endParaRPr lang="cs-CZ" sz="800" b="1" dirty="0" smtClean="0">
              <a:solidFill>
                <a:srgbClr val="FF0000"/>
              </a:solidFill>
              <a:latin typeface="+mn-lt"/>
            </a:endParaRPr>
          </a:p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- </a:t>
            </a:r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Jistá skupina čtenářů určitě nebude souhlasit, hlavně protože jsem</a:t>
            </a:r>
          </a:p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  si dovolil/dovolila opřít vlastní argumentaci na…</a:t>
            </a:r>
          </a:p>
          <a:p>
            <a:endParaRPr lang="cs-CZ" sz="800" b="1" dirty="0" smtClean="0">
              <a:solidFill>
                <a:srgbClr val="FF0000"/>
              </a:solidFill>
              <a:latin typeface="+mn-lt"/>
            </a:endParaRPr>
          </a:p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- Spousta lidí bude namítat, že…</a:t>
            </a:r>
            <a:endParaRPr lang="cs-CZ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Ovál 18"/>
          <p:cNvSpPr/>
          <p:nvPr/>
        </p:nvSpPr>
        <p:spPr bwMode="auto">
          <a:xfrm>
            <a:off x="1251914" y="4215895"/>
            <a:ext cx="1638139" cy="530758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‚</a:t>
            </a:r>
            <a:r>
              <a:rPr lang="cs-CZ" sz="1400" b="1" dirty="0" err="1" smtClean="0">
                <a:solidFill>
                  <a:srgbClr val="FFFF00"/>
                </a:solidFill>
                <a:latin typeface="+mn-lt"/>
              </a:rPr>
              <a:t>Templaty</a:t>
            </a: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‘: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 smtClean="0">
              <a:solidFill>
                <a:srgbClr val="FFFFCC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390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4" grpId="0" animBg="1"/>
      <p:bldP spid="20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ál 5"/>
          <p:cNvSpPr/>
          <p:nvPr/>
        </p:nvSpPr>
        <p:spPr bwMode="auto">
          <a:xfrm>
            <a:off x="4485488" y="183500"/>
            <a:ext cx="2893720" cy="703974"/>
          </a:xfrm>
          <a:prstGeom prst="ellipse">
            <a:avLst/>
          </a:prstGeom>
          <a:solidFill>
            <a:srgbClr val="CC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Úvod do akademické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Argumentace </a:t>
            </a:r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III.</a:t>
            </a:r>
            <a:endParaRPr lang="cs-CZ" sz="1400" b="1" dirty="0" smtClean="0">
              <a:solidFill>
                <a:srgbClr val="FFFFCC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83500"/>
            <a:ext cx="1435227" cy="200176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3" name="Obdélník 22"/>
          <p:cNvSpPr/>
          <p:nvPr/>
        </p:nvSpPr>
        <p:spPr bwMode="auto">
          <a:xfrm>
            <a:off x="3086717" y="1409247"/>
            <a:ext cx="3392423" cy="5885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Dát odpůrci hlas znamená rozšířit</a:t>
            </a:r>
          </a:p>
          <a:p>
            <a:r>
              <a:rPr lang="cs-CZ" sz="1400" b="1" dirty="0">
                <a:solidFill>
                  <a:srgbClr val="FFFF00"/>
                </a:solidFill>
                <a:latin typeface="+mn-lt"/>
              </a:rPr>
              <a:t>v</a:t>
            </a: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áhu vlastní argumentace</a:t>
            </a:r>
            <a:endParaRPr lang="cs-CZ" sz="1400" b="1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3086716" y="2255433"/>
            <a:ext cx="5581796" cy="1256234"/>
          </a:xfrm>
          <a:prstGeom prst="rect">
            <a:avLst/>
          </a:prstGeom>
          <a:solidFill>
            <a:srgbClr val="66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B</a:t>
            </a:r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. Vyjmenovat odpůrce</a:t>
            </a:r>
            <a:endParaRPr lang="cs-CZ" sz="1400" b="1" dirty="0" smtClean="0">
              <a:solidFill>
                <a:schemeClr val="bg2"/>
              </a:solidFill>
              <a:latin typeface="+mn-lt"/>
            </a:endParaRPr>
          </a:p>
          <a:p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- Spousta feministů/feministek zde namítnou, že gender má vliv</a:t>
            </a:r>
          </a:p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  na používání jazyka</a:t>
            </a:r>
          </a:p>
          <a:p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- Komunisté by na takový výrok reagovali následujícím argumentem</a:t>
            </a:r>
          </a:p>
          <a:p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- Jak historici, tak laici mě budou dávat za pravdu, když se na problém</a:t>
            </a:r>
          </a:p>
          <a:p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  budu dívat následovně </a:t>
            </a:r>
            <a:endParaRPr lang="cs-CZ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Obdélník 25"/>
          <p:cNvSpPr/>
          <p:nvPr/>
        </p:nvSpPr>
        <p:spPr bwMode="auto">
          <a:xfrm>
            <a:off x="3086715" y="3553223"/>
            <a:ext cx="5581797" cy="723431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C</a:t>
            </a:r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. Představit námitky neformálním způsobem</a:t>
            </a:r>
          </a:p>
          <a:p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- Začít otázkou: Je moje pozice vůbec obhájitelná?</a:t>
            </a:r>
          </a:p>
          <a:p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- Je můj přístup k věci opravdu jediným přístupem?</a:t>
            </a:r>
            <a:endParaRPr lang="cs-CZ" sz="1200" b="1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7" name="Obdélník 26"/>
          <p:cNvSpPr/>
          <p:nvPr/>
        </p:nvSpPr>
        <p:spPr bwMode="auto">
          <a:xfrm>
            <a:off x="3086715" y="4318210"/>
            <a:ext cx="5581797" cy="69324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D</a:t>
            </a:r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. Stavět se k odpůrci férovým způsobem</a:t>
            </a:r>
            <a:endParaRPr lang="cs-CZ" sz="1400" b="1" dirty="0" smtClean="0">
              <a:solidFill>
                <a:schemeClr val="bg2"/>
              </a:solidFill>
              <a:latin typeface="+mn-lt"/>
            </a:endParaRPr>
          </a:p>
          <a:p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- </a:t>
            </a: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Je odpůrčí názor rozumný nebo příliš směšný, abych ho bral/brala</a:t>
            </a:r>
          </a:p>
          <a:p>
            <a:r>
              <a:rPr lang="cs-CZ" sz="1200" b="1" dirty="0">
                <a:solidFill>
                  <a:srgbClr val="FFFF99"/>
                </a:solidFill>
                <a:latin typeface="+mn-lt"/>
              </a:rPr>
              <a:t> </a:t>
            </a: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  vážně?</a:t>
            </a:r>
            <a:endParaRPr lang="cs-CZ" sz="1200" b="1" dirty="0" smtClean="0">
              <a:solidFill>
                <a:srgbClr val="FFFF99"/>
              </a:solidFill>
              <a:latin typeface="+mn-lt"/>
            </a:endParaRPr>
          </a:p>
          <a:p>
            <a:r>
              <a:rPr lang="cs-CZ" sz="1200" b="1" dirty="0">
                <a:solidFill>
                  <a:srgbClr val="FFFF99"/>
                </a:solidFill>
                <a:latin typeface="+mn-lt"/>
              </a:rPr>
              <a:t> </a:t>
            </a:r>
            <a:endParaRPr lang="cs-CZ" sz="1200" b="1" dirty="0" smtClean="0">
              <a:solidFill>
                <a:srgbClr val="FFFF99"/>
              </a:solidFill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79" y="1287677"/>
            <a:ext cx="2544866" cy="395652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9" name="Ovál 18"/>
          <p:cNvSpPr/>
          <p:nvPr/>
        </p:nvSpPr>
        <p:spPr bwMode="auto">
          <a:xfrm>
            <a:off x="2000509" y="916879"/>
            <a:ext cx="1638139" cy="530758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‚</a:t>
            </a:r>
            <a:r>
              <a:rPr lang="cs-CZ" sz="1400" b="1" dirty="0" err="1" smtClean="0">
                <a:solidFill>
                  <a:srgbClr val="FFFF00"/>
                </a:solidFill>
                <a:latin typeface="+mn-lt"/>
              </a:rPr>
              <a:t>Templaty</a:t>
            </a: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‘: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 smtClean="0">
              <a:solidFill>
                <a:srgbClr val="FFFFCC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4" name="Šipka doprava 33"/>
          <p:cNvSpPr/>
          <p:nvPr/>
        </p:nvSpPr>
        <p:spPr bwMode="auto">
          <a:xfrm rot="5400000">
            <a:off x="3424873" y="1748926"/>
            <a:ext cx="371846" cy="75197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Obdélník 27"/>
          <p:cNvSpPr/>
          <p:nvPr/>
        </p:nvSpPr>
        <p:spPr bwMode="auto">
          <a:xfrm>
            <a:off x="3086715" y="5053006"/>
            <a:ext cx="5581797" cy="1631258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rgbClr val="FF9900"/>
                </a:solidFill>
                <a:latin typeface="+mn-lt"/>
              </a:rPr>
              <a:t>E</a:t>
            </a:r>
            <a:r>
              <a:rPr lang="cs-CZ" sz="1400" b="1" dirty="0" smtClean="0">
                <a:solidFill>
                  <a:srgbClr val="FF9900"/>
                </a:solidFill>
                <a:latin typeface="+mn-lt"/>
              </a:rPr>
              <a:t>. Odpovědět na protiargument bez vzdávání vlastního </a:t>
            </a:r>
          </a:p>
          <a:p>
            <a:r>
              <a:rPr lang="cs-CZ" sz="1400" b="1" dirty="0">
                <a:solidFill>
                  <a:srgbClr val="FF9900"/>
                </a:solidFill>
                <a:latin typeface="+mn-lt"/>
              </a:rPr>
              <a:t> </a:t>
            </a:r>
            <a:r>
              <a:rPr lang="cs-CZ" sz="1400" b="1" dirty="0" smtClean="0">
                <a:solidFill>
                  <a:srgbClr val="FF9900"/>
                </a:solidFill>
                <a:latin typeface="+mn-lt"/>
              </a:rPr>
              <a:t> postoje</a:t>
            </a:r>
            <a:endParaRPr lang="cs-CZ" sz="1400" b="1" dirty="0" smtClean="0">
              <a:solidFill>
                <a:srgbClr val="FF9900"/>
              </a:solidFill>
              <a:latin typeface="+mn-lt"/>
            </a:endParaRPr>
          </a:p>
          <a:p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-</a:t>
            </a:r>
            <a:r>
              <a:rPr lang="cs-CZ" sz="1200" b="1" dirty="0">
                <a:solidFill>
                  <a:srgbClr val="FFFF99"/>
                </a:solidFill>
                <a:latin typeface="+mn-lt"/>
              </a:rPr>
              <a:t> </a:t>
            </a: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Sice je jeho knížka špatně strukturovaná, na druhé straně </a:t>
            </a:r>
            <a:r>
              <a:rPr lang="cs-CZ" sz="1200" b="1" dirty="0" err="1" smtClean="0">
                <a:solidFill>
                  <a:srgbClr val="FFFF99"/>
                </a:solidFill>
                <a:latin typeface="+mn-lt"/>
              </a:rPr>
              <a:t>otavírá</a:t>
            </a:r>
            <a:endParaRPr lang="cs-CZ" sz="1200" b="1" dirty="0" smtClean="0">
              <a:solidFill>
                <a:srgbClr val="FFFF99"/>
              </a:solidFill>
              <a:latin typeface="+mn-lt"/>
            </a:endParaRPr>
          </a:p>
          <a:p>
            <a:r>
              <a:rPr lang="cs-CZ" sz="1200" b="1" dirty="0">
                <a:solidFill>
                  <a:srgbClr val="FFFF99"/>
                </a:solidFill>
                <a:latin typeface="+mn-lt"/>
              </a:rPr>
              <a:t> </a:t>
            </a: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  důležitou otázku, jestli…</a:t>
            </a:r>
          </a:p>
          <a:p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-  Odpůrci X mají sice pravdu v… Na druhé straně ale zapomínají, že</a:t>
            </a:r>
          </a:p>
          <a:p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-  Zatím co je pravda že…, nemusí být logickým následkem, že…</a:t>
            </a:r>
          </a:p>
          <a:p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- Sice dávám za pravdu X, že… na druhé straně si pořád myslím, že…</a:t>
            </a:r>
            <a:endParaRPr lang="cs-CZ" sz="1200" b="1" dirty="0" smtClean="0">
              <a:solidFill>
                <a:srgbClr val="FFFF99"/>
              </a:solidFill>
              <a:latin typeface="+mn-lt"/>
            </a:endParaRPr>
          </a:p>
          <a:p>
            <a:r>
              <a:rPr lang="cs-CZ" sz="1200" b="1" dirty="0">
                <a:solidFill>
                  <a:srgbClr val="FFFF99"/>
                </a:solidFill>
                <a:latin typeface="+mn-lt"/>
              </a:rPr>
              <a:t> </a:t>
            </a:r>
            <a:endParaRPr lang="cs-CZ" sz="1200" b="1" dirty="0" smtClean="0">
              <a:solidFill>
                <a:srgbClr val="FFF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589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27" grpId="0" animBg="1"/>
      <p:bldP spid="34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4201" y="3886757"/>
            <a:ext cx="7518400" cy="559391"/>
          </a:xfrm>
        </p:spPr>
        <p:txBody>
          <a:bodyPr/>
          <a:lstStyle/>
          <a:p>
            <a:r>
              <a:rPr lang="cs-CZ" altLang="cs-CZ" sz="2400" dirty="0" smtClean="0">
                <a:solidFill>
                  <a:srgbClr val="C00000"/>
                </a:solidFill>
              </a:rPr>
              <a:t>Úkol (20 min)</a:t>
            </a:r>
            <a:endParaRPr lang="en-GB" altLang="cs-CZ" sz="2400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294201" y="4446148"/>
            <a:ext cx="8396410" cy="1965158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 sz="1100" b="1" dirty="0" smtClean="0">
              <a:latin typeface="+mn-lt"/>
            </a:endParaRPr>
          </a:p>
          <a:p>
            <a:r>
              <a:rPr lang="cs-CZ" sz="1800" b="1" dirty="0" smtClean="0">
                <a:latin typeface="+mn-lt"/>
              </a:rPr>
              <a:t>1. </a:t>
            </a:r>
            <a:r>
              <a:rPr lang="cs-CZ" sz="1800" b="1" dirty="0" smtClean="0">
                <a:latin typeface="+mn-lt"/>
              </a:rPr>
              <a:t>Proveďte analýzu textových úryvků (I, II)</a:t>
            </a:r>
          </a:p>
          <a:p>
            <a:r>
              <a:rPr lang="cs-CZ" sz="1800" b="1" dirty="0" smtClean="0">
                <a:latin typeface="+mn-lt"/>
              </a:rPr>
              <a:t>   - Je znát jeho vlastní názor? Jak se staví k odlišným názorům?</a:t>
            </a:r>
          </a:p>
          <a:p>
            <a:r>
              <a:rPr lang="cs-CZ" sz="1800" b="1" dirty="0">
                <a:latin typeface="+mj-lt"/>
              </a:rPr>
              <a:t> </a:t>
            </a:r>
            <a:r>
              <a:rPr lang="cs-CZ" sz="1800" b="1" dirty="0" smtClean="0">
                <a:latin typeface="+mj-lt"/>
              </a:rPr>
              <a:t>  - Jaký poměr je mezi vlastním názorem a názorům </a:t>
            </a:r>
            <a:r>
              <a:rPr lang="cs-CZ" sz="1800" b="1" dirty="0">
                <a:latin typeface="+mj-lt"/>
              </a:rPr>
              <a:t>jiných autorů?</a:t>
            </a:r>
          </a:p>
          <a:p>
            <a:r>
              <a:rPr lang="cs-CZ" sz="1800" b="1" dirty="0" smtClean="0">
                <a:latin typeface="+mj-lt"/>
              </a:rPr>
              <a:t>   - </a:t>
            </a:r>
            <a:r>
              <a:rPr lang="cs-CZ" sz="1800" b="1" dirty="0">
                <a:latin typeface="+mj-lt"/>
              </a:rPr>
              <a:t>Kterými </a:t>
            </a:r>
            <a:r>
              <a:rPr lang="cs-CZ" sz="1800" b="1" dirty="0" smtClean="0">
                <a:latin typeface="+mj-lt"/>
              </a:rPr>
              <a:t>prvky </a:t>
            </a:r>
            <a:r>
              <a:rPr lang="cs-CZ" sz="1800" b="1" dirty="0">
                <a:latin typeface="+mj-lt"/>
              </a:rPr>
              <a:t>odděluje vlastní </a:t>
            </a:r>
            <a:r>
              <a:rPr lang="cs-CZ" sz="1800" b="1" dirty="0" smtClean="0">
                <a:latin typeface="+mj-lt"/>
              </a:rPr>
              <a:t>názor </a:t>
            </a:r>
            <a:r>
              <a:rPr lang="cs-CZ" sz="1800" b="1" dirty="0">
                <a:latin typeface="+mj-lt"/>
              </a:rPr>
              <a:t>od názoru </a:t>
            </a:r>
            <a:r>
              <a:rPr lang="cs-CZ" sz="1800" b="1" dirty="0" smtClean="0">
                <a:latin typeface="+mj-lt"/>
              </a:rPr>
              <a:t>odpůrce?</a:t>
            </a:r>
          </a:p>
          <a:p>
            <a:r>
              <a:rPr lang="cs-CZ" sz="1800" b="1" dirty="0">
                <a:latin typeface="+mj-lt"/>
              </a:rPr>
              <a:t> </a:t>
            </a:r>
            <a:r>
              <a:rPr lang="cs-CZ" sz="1800" b="1" dirty="0" smtClean="0">
                <a:latin typeface="+mj-lt"/>
              </a:rPr>
              <a:t>  - Jde o vyváženou argumentaci?</a:t>
            </a:r>
          </a:p>
          <a:p>
            <a:r>
              <a:rPr lang="cs-CZ" sz="1800" b="1" dirty="0">
                <a:latin typeface="+mj-lt"/>
              </a:rPr>
              <a:t> </a:t>
            </a:r>
            <a:r>
              <a:rPr lang="cs-CZ" sz="1800" b="1" dirty="0" smtClean="0">
                <a:latin typeface="+mj-lt"/>
              </a:rPr>
              <a:t>  - Kdo je cílovou skupinou textu? </a:t>
            </a:r>
            <a:endParaRPr lang="cs-CZ" sz="1800" b="1" dirty="0">
              <a:latin typeface="+mj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411" y="82325"/>
            <a:ext cx="2939200" cy="416963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8350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3191" y="2678904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</a:t>
            </a:r>
            <a:r>
              <a:rPr lang="cs-CZ" altLang="cs-CZ" dirty="0" smtClean="0">
                <a:solidFill>
                  <a:srgbClr val="C00000"/>
                </a:solidFill>
              </a:rPr>
              <a:t>3.5.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01750" y="3267555"/>
            <a:ext cx="8459369" cy="18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1. Proveďte analýzu textu a jeho argumentační struktury:</a:t>
            </a:r>
          </a:p>
          <a:p>
            <a:r>
              <a:rPr lang="cs-CZ" sz="1800" b="1" dirty="0" smtClean="0">
                <a:latin typeface="+mn-lt"/>
              </a:rPr>
              <a:t>    - Který názor zastává? Je ve své argumentaci férový? 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- </a:t>
            </a:r>
            <a:r>
              <a:rPr lang="cs-CZ" sz="1800" b="1" dirty="0" smtClean="0">
                <a:latin typeface="+mn-lt"/>
              </a:rPr>
              <a:t>O co opírá vlastní argumentaci? </a:t>
            </a:r>
            <a:r>
              <a:rPr lang="cs-CZ" sz="1800" b="1" dirty="0" smtClean="0">
                <a:latin typeface="+mn-lt"/>
              </a:rPr>
              <a:t>Jak zachází s protiargumenty</a:t>
            </a:r>
          </a:p>
          <a:p>
            <a:r>
              <a:rPr lang="cs-CZ" sz="1800" b="1" dirty="0" smtClean="0">
                <a:latin typeface="+mn-lt"/>
              </a:rPr>
              <a:t>2. Vyberte si nějakou protikladnou pozici (třeba: rytíře, anarchisty, 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</a:t>
            </a:r>
            <a:r>
              <a:rPr lang="cs-CZ" sz="1800" b="1" dirty="0" err="1" smtClean="0">
                <a:latin typeface="+mn-lt"/>
              </a:rPr>
              <a:t>managera</a:t>
            </a:r>
            <a:r>
              <a:rPr lang="cs-CZ" sz="1800" b="1" dirty="0" smtClean="0">
                <a:latin typeface="+mn-lt"/>
              </a:rPr>
              <a:t>, jeptišky atd</a:t>
            </a:r>
            <a:r>
              <a:rPr lang="cs-CZ" sz="1800" b="1" dirty="0">
                <a:latin typeface="+mn-lt"/>
              </a:rPr>
              <a:t>.</a:t>
            </a:r>
            <a:r>
              <a:rPr lang="cs-CZ" sz="1800" b="1" dirty="0" smtClean="0">
                <a:latin typeface="+mn-lt"/>
              </a:rPr>
              <a:t>)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Napište na text III reakci z jejích hlediska (1/2 až 1 str., poslat text do 1.5)</a:t>
            </a:r>
            <a:endParaRPr lang="cs-CZ" sz="1800" b="1" dirty="0" smtClean="0"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494009" y="5972860"/>
            <a:ext cx="8474850" cy="4459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4</a:t>
            </a:r>
            <a:r>
              <a:rPr lang="cs-CZ" sz="1800" b="1" dirty="0" smtClean="0">
                <a:latin typeface="+mn-lt"/>
              </a:rPr>
              <a:t>. </a:t>
            </a:r>
            <a:r>
              <a:rPr lang="cs-CZ" sz="1800" b="1" dirty="0" smtClean="0">
                <a:latin typeface="+mn-lt"/>
              </a:rPr>
              <a:t>Denně 30min psaní</a:t>
            </a:r>
          </a:p>
        </p:txBody>
      </p:sp>
      <p:sp>
        <p:nvSpPr>
          <p:cNvPr id="7" name="Obdélník 6"/>
          <p:cNvSpPr/>
          <p:nvPr/>
        </p:nvSpPr>
        <p:spPr bwMode="auto">
          <a:xfrm>
            <a:off x="501750" y="5232742"/>
            <a:ext cx="8459369" cy="665138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3</a:t>
            </a:r>
            <a:r>
              <a:rPr lang="cs-CZ" sz="1800" b="1" dirty="0" smtClean="0">
                <a:latin typeface="+mn-lt"/>
              </a:rPr>
              <a:t>. </a:t>
            </a:r>
            <a:r>
              <a:rPr lang="cs-CZ" sz="1800" b="1" dirty="0" smtClean="0">
                <a:latin typeface="+mn-lt"/>
              </a:rPr>
              <a:t>Přečíst si: </a:t>
            </a:r>
            <a:r>
              <a:rPr lang="cs-CZ" sz="1800" b="1" dirty="0" err="1" smtClean="0">
                <a:latin typeface="+mn-lt"/>
              </a:rPr>
              <a:t>Graff</a:t>
            </a:r>
            <a:r>
              <a:rPr lang="cs-CZ" sz="1800" b="1" dirty="0" smtClean="0">
                <a:latin typeface="+mn-lt"/>
              </a:rPr>
              <a:t>/</a:t>
            </a:r>
            <a:r>
              <a:rPr lang="cs-CZ" sz="1800" b="1" dirty="0" err="1" smtClean="0">
                <a:latin typeface="+mn-lt"/>
              </a:rPr>
              <a:t>Birkenstein</a:t>
            </a:r>
            <a:r>
              <a:rPr lang="cs-CZ" sz="1800" b="1" dirty="0" smtClean="0">
                <a:latin typeface="+mn-lt"/>
              </a:rPr>
              <a:t>, </a:t>
            </a:r>
            <a:r>
              <a:rPr lang="cs-CZ" sz="1800" b="1" dirty="0" err="1" smtClean="0">
                <a:latin typeface="+mn-lt"/>
              </a:rPr>
              <a:t>They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say</a:t>
            </a:r>
            <a:r>
              <a:rPr lang="cs-CZ" sz="1800" b="1" dirty="0" smtClean="0">
                <a:latin typeface="+mn-lt"/>
              </a:rPr>
              <a:t> – I </a:t>
            </a:r>
            <a:r>
              <a:rPr lang="cs-CZ" sz="1800" b="1" dirty="0" err="1" smtClean="0">
                <a:latin typeface="+mn-lt"/>
              </a:rPr>
              <a:t>say</a:t>
            </a:r>
            <a:r>
              <a:rPr lang="cs-CZ" sz="1800" b="1" dirty="0" smtClean="0">
                <a:latin typeface="+mn-lt"/>
              </a:rPr>
              <a:t>: </a:t>
            </a:r>
            <a:r>
              <a:rPr lang="cs-CZ" sz="1800" b="1" dirty="0" smtClean="0">
                <a:latin typeface="+mn-lt"/>
              </a:rPr>
              <a:t>so </a:t>
            </a:r>
            <a:r>
              <a:rPr lang="cs-CZ" sz="1800" b="1" dirty="0" err="1" smtClean="0">
                <a:latin typeface="+mn-lt"/>
              </a:rPr>
              <a:t>what</a:t>
            </a:r>
            <a:r>
              <a:rPr lang="cs-CZ" sz="1800" b="1" dirty="0" smtClean="0">
                <a:latin typeface="+mn-lt"/>
              </a:rPr>
              <a:t>… </a:t>
            </a:r>
            <a:r>
              <a:rPr lang="cs-CZ" sz="1800" b="1" dirty="0" smtClean="0">
                <a:latin typeface="+mn-lt"/>
              </a:rPr>
              <a:t>- </a:t>
            </a:r>
            <a:r>
              <a:rPr lang="cs-CZ" sz="1800" b="1" dirty="0" err="1" smtClean="0">
                <a:latin typeface="+mn-lt"/>
              </a:rPr>
              <a:t>the</a:t>
            </a:r>
            <a:r>
              <a:rPr lang="cs-CZ" sz="1800" b="1" dirty="0" smtClean="0">
                <a:latin typeface="+mn-lt"/>
              </a:rPr>
              <a:t> Art </a:t>
            </a:r>
            <a:r>
              <a:rPr lang="cs-CZ" sz="1800" b="1" dirty="0" err="1" smtClean="0">
                <a:latin typeface="+mn-lt"/>
              </a:rPr>
              <a:t>of</a:t>
            </a:r>
            <a:r>
              <a:rPr lang="cs-CZ" sz="1800" b="1" dirty="0" smtClean="0">
                <a:latin typeface="+mn-lt"/>
              </a:rPr>
              <a:t> 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</a:t>
            </a:r>
            <a:r>
              <a:rPr lang="cs-CZ" sz="1800" b="1" dirty="0" err="1" smtClean="0">
                <a:latin typeface="+mn-lt"/>
              </a:rPr>
              <a:t>metacomentary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– </a:t>
            </a:r>
            <a:r>
              <a:rPr lang="cs-CZ" sz="1800" b="1" dirty="0" smtClean="0">
                <a:latin typeface="+mn-lt"/>
              </a:rPr>
              <a:t>s. 91- 146</a:t>
            </a:r>
            <a:endParaRPr lang="cs-CZ" sz="1800" b="1" dirty="0" smtClean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03" y="169711"/>
            <a:ext cx="4471416" cy="302286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6724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162</TotalTime>
  <Words>927</Words>
  <Application>Microsoft Office PowerPoint</Application>
  <PresentationFormat>Předvádění na obrazovce (4:3)</PresentationFormat>
  <Paragraphs>122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Tahoma</vt:lpstr>
      <vt:lpstr>Times New Roman</vt:lpstr>
      <vt:lpstr>Wingdings</vt:lpstr>
      <vt:lpstr>Prezentace_MU_CZ</vt:lpstr>
      <vt:lpstr>Metodika X.  Vědecké psaní II.  - pro pokročilé  vědecká argumentace III. Aneb: Půvab, býti proti</vt:lpstr>
      <vt:lpstr>Úkoly 26.4.</vt:lpstr>
      <vt:lpstr>Úkoly 26.4.</vt:lpstr>
      <vt:lpstr>Prezentace aplikace PowerPoint</vt:lpstr>
      <vt:lpstr>Prezentace aplikace PowerPoint</vt:lpstr>
      <vt:lpstr>Prezentace aplikace PowerPoint</vt:lpstr>
      <vt:lpstr>Úkol (20 min)</vt:lpstr>
      <vt:lpstr>Úkoly 3.5.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user</cp:lastModifiedBy>
  <cp:revision>306</cp:revision>
  <cp:lastPrinted>2019-09-24T07:27:02Z</cp:lastPrinted>
  <dcterms:created xsi:type="dcterms:W3CDTF">2015-11-23T07:04:47Z</dcterms:created>
  <dcterms:modified xsi:type="dcterms:W3CDTF">2022-04-25T13:41:57Z</dcterms:modified>
</cp:coreProperties>
</file>