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68254-23BA-7643-9D86-ECD0286A4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B39762-CF3B-E34C-AABF-D2E09D14F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73B45C-8246-2941-B846-0F87663C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1E0D5A-9590-D84B-B1AF-C0496E17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B0D54B-E595-D447-B15B-3F4E8297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64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8D665-3E34-ED46-9EE7-D3DD35C5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0E1D3A-9551-474E-A14F-A38CBB532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45C491-B792-FD42-8316-2AEC263C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F26127-A507-6140-9C9C-AB835DA4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855FBE-B89B-B845-A5DA-75E4A661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98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BB87418-42F2-C64C-A29F-1E629E27B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749A6F-4236-5D45-93B5-BEC6DFBC0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61C17-E212-6645-9352-0DF07109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1D2ADF-D364-6F4F-B79C-C06D40FF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C9D42F-52E5-5D46-8A1F-A96B9EBD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40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D9E27-191B-E148-BFDE-975C964A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B42B7-8501-A441-BBBF-3F86681C0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D89ED2-17CC-654F-984E-8015B878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C33316-284B-5746-AE4A-B3384FFB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9762A8-A557-ED46-A29C-CC383234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8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C249F-D81E-4843-8985-4DB121B3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61D6A5-994D-1F41-A06F-F274F16E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93E2A8-17B4-1D43-A882-C4CCE509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5995ED-B98D-FB44-AE9A-53E2C767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E328B4-DD7F-0B40-8AF0-C2AC430D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53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45B1B-6412-D148-918E-DE64634F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FBD63A-66DB-8A46-901E-E177AC57B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59043E-ED99-CB47-B783-D0E2A142A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F250ED-D250-9146-B8A1-573259F4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CDF52F-9E9A-AB4E-AA2D-185E6A36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E4BA69-9DC2-0646-9856-17C4B0A3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62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95757-5931-934C-B988-2C9CA63C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DF2C23-2884-214F-8A68-D5E49DC1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0D7F5D-6747-5A4C-A5E1-50484DCFB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A28D36-A7E7-A541-B810-84289C409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311832-E6F2-9E4C-A037-BB989FF9E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61D2A4-E35F-AB4A-8CD8-ECB14AAB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C4B0BC4-323B-5148-8081-61EC8445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78795D6-CC2E-2B42-B608-22AD12B7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12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266C8-E276-1946-BE8B-7B538490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C5E156-1BB8-8A4B-8650-0E4B93DF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16C5E4-9ADC-B140-B893-C4CE45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83E944-8469-6E4C-AC7D-B34317C4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0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309E86-02B2-7F46-B39F-BA8119AE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CD1138-BDC2-9342-A2BC-B3E84D45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CEDD04-9938-5F4F-AD48-C72E4880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08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0DE4D-C458-DD4B-81EE-1FE474F8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4285F-CDB7-4A45-95B6-0B5AA7BF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41A9B2-5065-CE4D-B57C-18B831E8D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FE0439-A336-FC43-8DD6-78025790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E1BB84-CBCA-A845-83DC-3191AE6F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8286B3-59C4-4D49-BD50-614D69EA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7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57E04-D1A3-C443-BA5B-E350EEA3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1AF845-3364-D643-9DF5-42E2355AF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589DFA-EEF6-D04F-B6FB-6DB3D7CB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379F5E-B1A6-A84C-B6ED-6292ECC0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31DA2D-D732-A447-B4DD-7911BCB9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22EEF9-0233-B24B-A04E-6D92FF88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23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6E39B5-8D3A-6445-AF86-DDE47EC7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906BCE-C4A8-4747-99E2-44209AFC4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7FFE58-F031-624A-BAE7-AC4E6EDC7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21EC-B6D5-AB4D-BC47-881676774E50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14DE32-1D54-F04C-9886-DFD16267D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CC7C78-7170-AD41-880B-D46209B8E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5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interiér, černá, několik&#10;&#10;Popis byl vytvořen automaticky">
            <a:extLst>
              <a:ext uri="{FF2B5EF4-FFF2-40B4-BE49-F238E27FC236}">
                <a16:creationId xmlns:a16="http://schemas.microsoft.com/office/drawing/2014/main" id="{0A47D8FC-36AD-BD46-9903-5753EA302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251" b="1999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2CCA3D-9207-1F48-97BE-87BA6FF1F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Cambria" panose="02040503050406030204" pitchFamily="18" charset="0"/>
              </a:rPr>
              <a:t>Luther a Zwingli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C5CECE-53B3-9B4E-BAD7-19E535FFB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Cambria" panose="02040503050406030204" pitchFamily="18" charset="0"/>
              </a:rPr>
              <a:t>Dvě podoby rané reformace: principy </a:t>
            </a:r>
            <a:r>
              <a:rPr lang="cs-CZ" i="1">
                <a:solidFill>
                  <a:srgbClr val="FFFFFF"/>
                </a:solidFill>
                <a:latin typeface="Cambria" panose="02040503050406030204" pitchFamily="18" charset="0"/>
              </a:rPr>
              <a:t>sola</a:t>
            </a:r>
            <a:r>
              <a:rPr lang="cs-CZ">
                <a:solidFill>
                  <a:srgbClr val="FFFFFF"/>
                </a:solidFill>
                <a:latin typeface="Cambria" panose="02040503050406030204" pitchFamily="18" charset="0"/>
              </a:rPr>
              <a:t>, svátosti a jejich interpretace</a:t>
            </a:r>
          </a:p>
        </p:txBody>
      </p:sp>
    </p:spTree>
    <p:extLst>
      <p:ext uri="{BB962C8B-B14F-4D97-AF65-F5344CB8AC3E}">
        <p14:creationId xmlns:p14="http://schemas.microsoft.com/office/powerpoint/2010/main" val="336729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17D4-3709-2D44-A394-6361C778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Ulrich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Zwingli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(1484 – 1531),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Zurich</a:t>
            </a:r>
            <a:b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76CFA82-C96A-7E4D-8A9F-5E2659F4C94B}"/>
              </a:ext>
            </a:extLst>
          </p:cNvPr>
          <p:cNvSpPr/>
          <p:nvPr/>
        </p:nvSpPr>
        <p:spPr>
          <a:xfrm>
            <a:off x="2488557" y="1690688"/>
            <a:ext cx="66554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 hlavní loď a kněžiště byl umístěn stůl; na něm byly dřevěné talíře s obyčejnými chlebovými houskami a džbánem vína. Oltář, který odkazoval na oběť, byl tedy odstraněn a byla přijata praxe přijímání pod obojím způsobem. Zpěv zcela chyběl: proběhla modlitba, čtení z Bible, krátké vysvětlující kázání a recitace 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Gloria in Excelsis </a:t>
            </a: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Nícejského</a:t>
            </a: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vyznání víry střídavě po verších muži a ženami. Po modlitbě za odpuštění hříchů […] </a:t>
            </a:r>
            <a:r>
              <a:rPr lang="cs-CZ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všichn</a:t>
            </a: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pronesli modlitbu Páně, která byla v němčině, stejně jako celá služba. Poté […] pastoři v jednoduchých tmavých šatech nebo róbách tiše rozdávali chléb a víno kongregaci. Někteří si odlamovali kousek chleba sami, jiní otevřeli ústa, aby ho dostali, pak následovala víno. Bohoslužba skončila 113. žalmem (Vulgáta 112.): „Chvalte Pána, vy, kteří jste jeho služebníci“ a požehnáním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4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98D7992-7461-2946-95C1-1543C9A7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latin typeface="Cambria" panose="02040503050406030204" pitchFamily="18" charset="0"/>
              </a:rPr>
              <a:t>reformace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9132B90-CFA4-8F44-8FDE-245F028C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</a:rPr>
              <a:t>Reformace</a:t>
            </a:r>
            <a:r>
              <a:rPr lang="en-US" sz="1800" dirty="0">
                <a:latin typeface="Cambria" panose="02040503050406030204" pitchFamily="18" charset="0"/>
              </a:rPr>
              <a:t> v </a:t>
            </a:r>
            <a:r>
              <a:rPr lang="en-US" sz="1800" dirty="0" err="1">
                <a:latin typeface="Cambria" panose="02040503050406030204" pitchFamily="18" charset="0"/>
              </a:rPr>
              <a:t>množném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čísle</a:t>
            </a:r>
            <a:r>
              <a:rPr lang="en-US" sz="1800" dirty="0">
                <a:latin typeface="Cambria" panose="02040503050406030204" pitchFamily="18" charset="0"/>
              </a:rPr>
              <a:t>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</a:rPr>
              <a:t>Více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narativů</a:t>
            </a:r>
            <a:r>
              <a:rPr lang="en-US" sz="1800" dirty="0">
                <a:latin typeface="Cambria" panose="02040503050406030204" pitchFamily="18" charset="0"/>
              </a:rPr>
              <a:t> – </a:t>
            </a:r>
            <a:r>
              <a:rPr lang="en-US" sz="1800" dirty="0" err="1">
                <a:latin typeface="Cambria" panose="02040503050406030204" pitchFamily="18" charset="0"/>
              </a:rPr>
              <a:t>katolická</a:t>
            </a:r>
            <a:r>
              <a:rPr lang="en-US" sz="1800" dirty="0">
                <a:latin typeface="Cambria" panose="02040503050406030204" pitchFamily="18" charset="0"/>
              </a:rPr>
              <a:t> vs. </a:t>
            </a:r>
            <a:r>
              <a:rPr lang="en-US" sz="1800" dirty="0" err="1">
                <a:latin typeface="Cambria" panose="02040503050406030204" pitchFamily="18" charset="0"/>
              </a:rPr>
              <a:t>Protestanská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interpretace</a:t>
            </a:r>
            <a:endParaRPr lang="en-US" sz="1800" dirty="0"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</a:rPr>
              <a:t>Lutheránství</a:t>
            </a:r>
            <a:r>
              <a:rPr lang="en-US" sz="1800" dirty="0">
                <a:latin typeface="Cambria" panose="02040503050406030204" pitchFamily="18" charset="0"/>
              </a:rPr>
              <a:t> x </a:t>
            </a:r>
            <a:r>
              <a:rPr lang="en-US" sz="1800" dirty="0" err="1">
                <a:latin typeface="Cambria" panose="02040503050406030204" pitchFamily="18" charset="0"/>
              </a:rPr>
              <a:t>Reformované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církve</a:t>
            </a:r>
            <a:r>
              <a:rPr lang="en-US" sz="1800" dirty="0">
                <a:latin typeface="Cambria" panose="02040503050406030204" pitchFamily="18" charset="0"/>
              </a:rPr>
              <a:t> (Zwingli, </a:t>
            </a:r>
            <a:r>
              <a:rPr lang="en-US" sz="1800" dirty="0" err="1">
                <a:latin typeface="Cambria" panose="02040503050406030204" pitchFamily="18" charset="0"/>
              </a:rPr>
              <a:t>Bucer</a:t>
            </a:r>
            <a:r>
              <a:rPr lang="en-US" sz="1800" dirty="0">
                <a:latin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</a:rPr>
              <a:t>Kalvín</a:t>
            </a:r>
            <a:r>
              <a:rPr lang="en-US" sz="1800" dirty="0">
                <a:latin typeface="Cambria" panose="02040503050406030204" pitchFamily="18" charset="0"/>
              </a:rPr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</a:rPr>
              <a:t>Návrat</a:t>
            </a:r>
            <a:r>
              <a:rPr lang="en-US" sz="1800" dirty="0">
                <a:latin typeface="Cambria" panose="02040503050406030204" pitchFamily="18" charset="0"/>
              </a:rPr>
              <a:t> k </a:t>
            </a:r>
            <a:r>
              <a:rPr lang="en-US" sz="1800" dirty="0" err="1">
                <a:latin typeface="Cambria" panose="02040503050406030204" pitchFamily="18" charset="0"/>
              </a:rPr>
              <a:t>církevním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počátkům</a:t>
            </a:r>
            <a:r>
              <a:rPr lang="en-US" sz="1800" dirty="0">
                <a:latin typeface="Cambria" panose="02040503050406030204" pitchFamily="18" charset="0"/>
              </a:rPr>
              <a:t>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</a:rPr>
              <a:t>Pojem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</a:rPr>
              <a:t>náboženství</a:t>
            </a:r>
            <a:endParaRPr lang="en-US" sz="1800" i="1" dirty="0">
              <a:latin typeface="Cambria" panose="020405030504060302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5" name="Zástupný symbol obrázku 14" descr="Obsah obrázku text, osoba, staré, skupina&#10;&#10;Popis byl vytvořen automaticky">
            <a:extLst>
              <a:ext uri="{FF2B5EF4-FFF2-40B4-BE49-F238E27FC236}">
                <a16:creationId xmlns:a16="http://schemas.microsoft.com/office/drawing/2014/main" id="{D0D9F279-D9F7-674A-9C76-55FC460E87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381" r="1338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077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D59F8D1-5873-C948-BDA7-16E05A8E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latin typeface="Cambria" panose="02040503050406030204" pitchFamily="18" charset="0"/>
              </a:rPr>
              <a:t>Protestantismus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9BE3C6-8AF8-ED44-BD12-0B766B5B8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 err="1">
                <a:latin typeface="Cambria" panose="02040503050406030204" pitchFamily="18" charset="0"/>
              </a:rPr>
              <a:t>Protestantismus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</a:rPr>
              <a:t>deklarace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reformačních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stavů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ve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</a:rPr>
              <a:t>Špýru</a:t>
            </a:r>
            <a:r>
              <a:rPr lang="en-US" sz="2000" dirty="0">
                <a:latin typeface="Cambria" panose="02040503050406030204" pitchFamily="18" charset="0"/>
              </a:rPr>
              <a:t>, 1529 </a:t>
            </a:r>
          </a:p>
          <a:p>
            <a:r>
              <a:rPr lang="en-US" sz="2000" dirty="0" err="1">
                <a:latin typeface="Cambria" panose="02040503050406030204" pitchFamily="18" charset="0"/>
              </a:rPr>
              <a:t>Lokalita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</a:rPr>
              <a:t>Komunita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</a:rPr>
              <a:t>Nová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hierarchie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</a:rPr>
              <a:t>Knihtisk</a:t>
            </a:r>
            <a:r>
              <a:rPr lang="en-US" sz="2000" dirty="0">
                <a:latin typeface="Cambria" panose="02040503050406030204" pitchFamily="18" charset="0"/>
              </a:rPr>
              <a:t>, „</a:t>
            </a:r>
            <a:r>
              <a:rPr lang="en-US" sz="2000" dirty="0" err="1">
                <a:latin typeface="Cambria" panose="02040503050406030204" pitchFamily="18" charset="0"/>
              </a:rPr>
              <a:t>Guttebergova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revoluce</a:t>
            </a:r>
            <a:r>
              <a:rPr lang="en-US" sz="2000" dirty="0">
                <a:latin typeface="Cambria" panose="02040503050406030204" pitchFamily="18" charset="0"/>
              </a:rPr>
              <a:t>“</a:t>
            </a:r>
          </a:p>
        </p:txBody>
      </p:sp>
      <p:pic>
        <p:nvPicPr>
          <p:cNvPr id="9" name="Zástupný obsah 8" descr="Obsah obrázku tkanina&#10;&#10;Popis byl vytvořen automaticky">
            <a:extLst>
              <a:ext uri="{FF2B5EF4-FFF2-40B4-BE49-F238E27FC236}">
                <a16:creationId xmlns:a16="http://schemas.microsoft.com/office/drawing/2014/main" id="{8D1BE284-69C3-8E4F-9CB0-8A1DB562C6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716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934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text, staré&#10;&#10;Popis byl vytvořen automaticky">
            <a:extLst>
              <a:ext uri="{FF2B5EF4-FFF2-40B4-BE49-F238E27FC236}">
                <a16:creationId xmlns:a16="http://schemas.microsoft.com/office/drawing/2014/main" id="{47B9A2CD-E530-A54E-B990-611F86A98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7616" r="19258" b="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AE443E1E-9869-6C4A-BE30-FD0AFD33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rgbClr val="FFFFFF"/>
                </a:solidFill>
                <a:latin typeface="Cambria" panose="02040503050406030204" pitchFamily="18" charset="0"/>
              </a:rPr>
              <a:t>Příčiny</a:t>
            </a:r>
            <a:r>
              <a:rPr lang="en-US" sz="4000" b="1" kern="1200" dirty="0">
                <a:solidFill>
                  <a:srgbClr val="FFFFFF"/>
                </a:solidFill>
                <a:latin typeface="Cambria" panose="02040503050406030204" pitchFamily="18" charset="0"/>
              </a:rPr>
              <a:t> a </a:t>
            </a:r>
            <a:r>
              <a:rPr lang="en-US" sz="4000" b="1" kern="1200" dirty="0" err="1">
                <a:solidFill>
                  <a:srgbClr val="FFFFFF"/>
                </a:solidFill>
                <a:latin typeface="Cambria" panose="02040503050406030204" pitchFamily="18" charset="0"/>
              </a:rPr>
              <a:t>zdroje</a:t>
            </a:r>
            <a:endParaRPr lang="en-US" sz="4000" b="1" kern="12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31FEE9C-40B7-AC4A-898A-EDF614B71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685925"/>
            <a:ext cx="4948238" cy="44910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-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Krize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papežství</a:t>
            </a:r>
            <a:endParaRPr lang="en-US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Antiklerikalismus</a:t>
            </a:r>
            <a:r>
              <a:rPr lang="en-US" sz="20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Materialismus</a:t>
            </a:r>
            <a:r>
              <a:rPr lang="en-US" sz="20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 a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odpustky</a:t>
            </a:r>
            <a:endParaRPr lang="en-US" sz="2000" dirty="0">
              <a:solidFill>
                <a:srgbClr val="FFFFFF"/>
              </a:solidFill>
              <a:effectLst/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Krize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feudalismu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Devotio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moderna</a:t>
            </a:r>
            <a:endParaRPr lang="en-US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Pozdně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středověká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zbožnost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mystika</a:t>
            </a:r>
            <a:endParaRPr lang="en-US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Humanismus</a:t>
            </a:r>
            <a:endParaRPr lang="en-US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Erasmus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Rotterdamský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(1469-1536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9" name="Zástupný obsah 8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462752D1-B7DF-1249-B53F-D58A79AB2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029" r="1" b="4575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03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16D16C-7D9E-8540-B823-B1339874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Martin Luther </a:t>
            </a:r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(1483-1546)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obsah 5" descr="Obsah obrázku muž, interiér, osoba, čepice&#10;&#10;Popis byl vytvořen automaticky">
            <a:extLst>
              <a:ext uri="{FF2B5EF4-FFF2-40B4-BE49-F238E27FC236}">
                <a16:creationId xmlns:a16="http://schemas.microsoft.com/office/drawing/2014/main" id="{FAEE2488-6A81-3849-8EDF-A4E8269A1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9" r="5" b="5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8" name="Obrázek 7" descr="Obsah obrázku osoba&#10;&#10;Popis byl vytvořen automaticky">
            <a:extLst>
              <a:ext uri="{FF2B5EF4-FFF2-40B4-BE49-F238E27FC236}">
                <a16:creationId xmlns:a16="http://schemas.microsoft.com/office/drawing/2014/main" id="{4F10EF42-7DC5-F34B-9761-406153017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08" r="1" b="1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E2750C-C678-5149-866E-8BEC49083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019" y="4610244"/>
            <a:ext cx="6725232" cy="19641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Sola </a:t>
            </a:r>
            <a:r>
              <a:rPr lang="en-US" sz="2000" dirty="0"/>
              <a:t>gratia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Sola</a:t>
            </a:r>
            <a:r>
              <a:rPr lang="en-US" sz="2000" dirty="0"/>
              <a:t> fide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Sola</a:t>
            </a:r>
            <a:r>
              <a:rPr lang="en-US" sz="2000" dirty="0"/>
              <a:t> scriptura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31.10 1517 : </a:t>
            </a:r>
            <a:r>
              <a:rPr lang="en-US" sz="2000" b="1" dirty="0"/>
              <a:t>95 </a:t>
            </a:r>
            <a:r>
              <a:rPr lang="en-US" sz="2000" b="1" dirty="0" err="1"/>
              <a:t>tezí</a:t>
            </a:r>
            <a:endParaRPr lang="en-US" sz="2000" b="1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 err="1"/>
              <a:t>Luder</a:t>
            </a:r>
            <a:r>
              <a:rPr lang="en-US" sz="2000" b="1" dirty="0"/>
              <a:t> -&gt; </a:t>
            </a:r>
            <a:r>
              <a:rPr lang="en-US" sz="2000" dirty="0" err="1"/>
              <a:t>eleu</a:t>
            </a:r>
            <a:r>
              <a:rPr lang="en-US" sz="2000" i="1" dirty="0" err="1"/>
              <a:t>th</a:t>
            </a:r>
            <a:r>
              <a:rPr lang="en-US" sz="2000" dirty="0" err="1"/>
              <a:t>eria</a:t>
            </a:r>
            <a:r>
              <a:rPr lang="en-US" sz="2000" dirty="0">
                <a:effectLst/>
              </a:rPr>
              <a:t> -&gt; </a:t>
            </a:r>
            <a:r>
              <a:rPr lang="en-US" sz="2000" b="1" dirty="0">
                <a:effectLst/>
              </a:rPr>
              <a:t>Luther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42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text, kniha&#10;&#10;Popis byl vytvořen automaticky">
            <a:extLst>
              <a:ext uri="{FF2B5EF4-FFF2-40B4-BE49-F238E27FC236}">
                <a16:creationId xmlns:a16="http://schemas.microsoft.com/office/drawing/2014/main" id="{3329AC45-7E9E-6748-9D08-7AE56559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9093" b="5229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514D39-EAA3-784A-9DA0-2D474142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CB671A-0EE6-C54B-B891-1F989D744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Wittenberg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Philipp </a:t>
            </a:r>
            <a:r>
              <a:rPr lang="en-US" sz="2800" dirty="0" err="1">
                <a:solidFill>
                  <a:srgbClr val="FFFFFF"/>
                </a:solidFill>
              </a:rPr>
              <a:t>Melanchton</a:t>
            </a:r>
            <a:endParaRPr lang="en-US" sz="2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Andreas </a:t>
            </a:r>
            <a:r>
              <a:rPr lang="en-US" sz="2800" dirty="0" err="1">
                <a:solidFill>
                  <a:srgbClr val="FFFFFF"/>
                </a:solidFill>
              </a:rPr>
              <a:t>Karlstadt</a:t>
            </a:r>
            <a:endParaRPr lang="en-US" sz="2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FFFF"/>
              </a:solidFill>
            </a:endParaRPr>
          </a:p>
          <a:p>
            <a:r>
              <a:rPr lang="en-US" sz="2800" b="1" i="1" dirty="0" err="1">
                <a:solidFill>
                  <a:srgbClr val="FFFFFF"/>
                </a:solidFill>
              </a:rPr>
              <a:t>Selské</a:t>
            </a:r>
            <a:r>
              <a:rPr lang="en-US" sz="2800" b="1" i="1" dirty="0">
                <a:solidFill>
                  <a:srgbClr val="FFFFFF"/>
                </a:solidFill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</a:rPr>
              <a:t>bouře</a:t>
            </a:r>
            <a:endParaRPr lang="en-US" sz="2800" b="1" i="1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Thomas </a:t>
            </a:r>
            <a:r>
              <a:rPr lang="en-US" sz="2800" dirty="0" err="1">
                <a:solidFill>
                  <a:srgbClr val="FFFFFF"/>
                </a:solidFill>
              </a:rPr>
              <a:t>Müntzer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Zástupný obsah 5" descr="Obsah obrázku text, osoba, muž, zeď&#10;&#10;Popis byl vytvořen automaticky">
            <a:extLst>
              <a:ext uri="{FF2B5EF4-FFF2-40B4-BE49-F238E27FC236}">
                <a16:creationId xmlns:a16="http://schemas.microsoft.com/office/drawing/2014/main" id="{62CD3D6A-22D5-DD4F-8F44-A67A3FF9C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19204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076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zeď, interiér, osoba&#10;&#10;Popis byl vytvořen automaticky">
            <a:extLst>
              <a:ext uri="{FF2B5EF4-FFF2-40B4-BE49-F238E27FC236}">
                <a16:creationId xmlns:a16="http://schemas.microsoft.com/office/drawing/2014/main" id="{3109522F-6973-FA42-B27E-F677C811C5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 amt="60000"/>
          </a:blip>
          <a:srcRect t="1736" b="98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A151E4EB-7B1C-BA44-80FF-F8E587E2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Lipská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disputace</a:t>
            </a:r>
            <a:r>
              <a:rPr lang="en-US" sz="4000" dirty="0">
                <a:solidFill>
                  <a:srgbClr val="FFFFFF"/>
                </a:solidFill>
              </a:rPr>
              <a:t> 1519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(vs. Johannes Eck)</a:t>
            </a:r>
          </a:p>
        </p:txBody>
      </p:sp>
    </p:spTree>
    <p:extLst>
      <p:ext uri="{BB962C8B-B14F-4D97-AF65-F5344CB8AC3E}">
        <p14:creationId xmlns:p14="http://schemas.microsoft.com/office/powerpoint/2010/main" val="301215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sníh, osoba, exteriér&#10;&#10;Popis byl vytvořen automaticky">
            <a:extLst>
              <a:ext uri="{FF2B5EF4-FFF2-40B4-BE49-F238E27FC236}">
                <a16:creationId xmlns:a16="http://schemas.microsoft.com/office/drawing/2014/main" id="{96E2CD98-2208-E746-8D97-87E81E5A4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759C04-A930-744A-BD5D-59484DF8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i="1">
                <a:solidFill>
                  <a:srgbClr val="FFFFFF"/>
                </a:solidFill>
              </a:rPr>
              <a:t>Esxurge domine</a:t>
            </a:r>
            <a:r>
              <a:rPr lang="en-US" sz="5200">
                <a:solidFill>
                  <a:srgbClr val="FFFFFF"/>
                </a:solidFill>
              </a:rPr>
              <a:t>, Lev X, 1520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3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30055F7-40CA-854F-9A10-769440D9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  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083141-A61F-974A-B314-561EBAAA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/>
            <a:r>
              <a:rPr lang="cs-CZ" sz="2000" i="1" dirty="0"/>
              <a:t>Výzva křesťanské šlechtě národa německého</a:t>
            </a:r>
            <a:r>
              <a:rPr lang="cs-CZ" sz="2000" dirty="0"/>
              <a:t>”</a:t>
            </a:r>
          </a:p>
          <a:p>
            <a:pPr lvl="0"/>
            <a:r>
              <a:rPr lang="cs-CZ" sz="2000" dirty="0"/>
              <a:t>“</a:t>
            </a:r>
            <a:r>
              <a:rPr lang="cs-CZ" sz="2000" i="1" dirty="0"/>
              <a:t>O babylonském zajetí církve</a:t>
            </a:r>
            <a:r>
              <a:rPr lang="cs-CZ" sz="2000" dirty="0"/>
              <a:t>”</a:t>
            </a:r>
          </a:p>
          <a:p>
            <a:pPr lvl="0"/>
            <a:r>
              <a:rPr lang="cs-CZ" sz="2000" dirty="0"/>
              <a:t>“</a:t>
            </a:r>
            <a:r>
              <a:rPr lang="cs-CZ" sz="2000" i="1" dirty="0"/>
              <a:t>O křesťanské svobodě</a:t>
            </a:r>
            <a:r>
              <a:rPr lang="cs-CZ" sz="2000" dirty="0"/>
              <a:t>”</a:t>
            </a:r>
          </a:p>
          <a:p>
            <a:pPr lvl="0"/>
            <a:endParaRPr lang="cs-CZ" sz="2000" dirty="0"/>
          </a:p>
          <a:p>
            <a:r>
              <a:rPr lang="cs-CZ" sz="2000" dirty="0"/>
              <a:t>1529 a dál: “ Malý a velký katechismus“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32CDB6-2718-B34D-869B-13AC4A757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284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2272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326</Words>
  <Application>Microsoft Macintosh PowerPoint</Application>
  <PresentationFormat>Širokoúhlá obrazovka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Tw Cen MT</vt:lpstr>
      <vt:lpstr>Motiv Office</vt:lpstr>
      <vt:lpstr>Luther a Zwingli</vt:lpstr>
      <vt:lpstr>reformace</vt:lpstr>
      <vt:lpstr>Protestantismus</vt:lpstr>
      <vt:lpstr>Příčiny a zdroje</vt:lpstr>
      <vt:lpstr>Martin Luther  (1483-1546) </vt:lpstr>
      <vt:lpstr>Prezentace aplikace PowerPoint</vt:lpstr>
      <vt:lpstr>Lipská disputace 1519 (vs. Johannes Eck)</vt:lpstr>
      <vt:lpstr>Esxurge domine, Lev X, 1520</vt:lpstr>
      <vt:lpstr>   </vt:lpstr>
      <vt:lpstr>Ulrich Zwingli (1484 – 1531), Zurich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Luther a Zwingli</dc:title>
  <dc:creator>Anna Michalík Kvíčalová</dc:creator>
  <cp:lastModifiedBy>Anna Michalík Kvíčalová</cp:lastModifiedBy>
  <cp:revision>3</cp:revision>
  <dcterms:created xsi:type="dcterms:W3CDTF">2021-03-17T11:01:20Z</dcterms:created>
  <dcterms:modified xsi:type="dcterms:W3CDTF">2022-03-01T09:50:54Z</dcterms:modified>
</cp:coreProperties>
</file>