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70" r:id="rId3"/>
    <p:sldId id="269" r:id="rId4"/>
    <p:sldId id="281" r:id="rId5"/>
    <p:sldId id="273" r:id="rId6"/>
    <p:sldId id="275" r:id="rId7"/>
    <p:sldId id="272" r:id="rId8"/>
    <p:sldId id="28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>
        <p:scale>
          <a:sx n="100" d="100"/>
          <a:sy n="100" d="100"/>
        </p:scale>
        <p:origin x="100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68254-23BA-7643-9D86-ECD0286A4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B39762-CF3B-E34C-AABF-D2E09D14F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73B45C-8246-2941-B846-0F87663C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E0D5A-9590-D84B-B1AF-C0496E17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B0D54B-E595-D447-B15B-3F4E8297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64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8D665-3E34-ED46-9EE7-D3DD35C5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0E1D3A-9551-474E-A14F-A38CBB532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45C491-B792-FD42-8316-2AEC263C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F26127-A507-6140-9C9C-AB835DA4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855FBE-B89B-B845-A5DA-75E4A6617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98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BB87418-42F2-C64C-A29F-1E629E27B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749A6F-4236-5D45-93B5-BEC6DFBC0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261C17-E212-6645-9352-0DF07109E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1D2ADF-D364-6F4F-B79C-C06D40FF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9D42F-52E5-5D46-8A1F-A96B9EBD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40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9D9E27-191B-E148-BFDE-975C964A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7B42B7-8501-A441-BBBF-3F86681C0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D89ED2-17CC-654F-984E-8015B878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C33316-284B-5746-AE4A-B3384FFB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9762A8-A557-ED46-A29C-CC383234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8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C249F-D81E-4843-8985-4DB121B3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61D6A5-994D-1F41-A06F-F274F16E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93E2A8-17B4-1D43-A882-C4CCE509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5995ED-B98D-FB44-AE9A-53E2C767F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E328B4-DD7F-0B40-8AF0-C2AC430D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53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45B1B-6412-D148-918E-DE64634F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FBD63A-66DB-8A46-901E-E177AC57B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9043E-ED99-CB47-B783-D0E2A142A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F250ED-D250-9146-B8A1-573259F4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CDF52F-9E9A-AB4E-AA2D-185E6A36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E4BA69-9DC2-0646-9856-17C4B0A3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2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95757-5931-934C-B988-2C9CA63C2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DF2C23-2884-214F-8A68-D5E49DC1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0D7F5D-6747-5A4C-A5E1-50484DCFB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A28D36-A7E7-A541-B810-84289C409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311832-E6F2-9E4C-A037-BB989FF9E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61D2A4-E35F-AB4A-8CD8-ECB14AAB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C4B0BC4-323B-5148-8081-61EC8445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8795D6-CC2E-2B42-B608-22AD12B7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12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266C8-E276-1946-BE8B-7B538490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C5E156-1BB8-8A4B-8650-0E4B93DF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16C5E4-9ADC-B140-B893-C4CE45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83E944-8469-6E4C-AC7D-B34317C4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0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309E86-02B2-7F46-B39F-BA8119AE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CD1138-BDC2-9342-A2BC-B3E84D45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ECEDD04-9938-5F4F-AD48-C72E4880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08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0DE4D-C458-DD4B-81EE-1FE474F8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4285F-CDB7-4A45-95B6-0B5AA7BF9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F41A9B2-5065-CE4D-B57C-18B831E8D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DFE0439-A336-FC43-8DD6-78025790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E1BB84-CBCA-A845-83DC-3191AE6F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8286B3-59C4-4D49-BD50-614D69EA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7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57E04-D1A3-C443-BA5B-E350EEA3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1AF845-3364-D643-9DF5-42E2355A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589DFA-EEF6-D04F-B6FB-6DB3D7CB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379F5E-B1A6-A84C-B6ED-6292ECC0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31DA2D-D732-A447-B4DD-7911BCB9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22EEF9-0233-B24B-A04E-6D92FF88B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23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6E39B5-8D3A-6445-AF86-DDE47EC7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906BCE-C4A8-4747-99E2-44209AFC4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7FFE58-F031-624A-BAE7-AC4E6EDC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21EC-B6D5-AB4D-BC47-881676774E50}" type="datetimeFigureOut">
              <a:rPr lang="cs-CZ" smtClean="0"/>
              <a:t>14.03.2022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14DE32-1D54-F04C-9886-DFD16267D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CC7C78-7170-AD41-880B-D46209B8E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432D-CAE9-2349-8B39-396B3FD0C8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5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text, budova, exteriér, staré&#10;&#10;Popis byl vytvořen automaticky">
            <a:extLst>
              <a:ext uri="{FF2B5EF4-FFF2-40B4-BE49-F238E27FC236}">
                <a16:creationId xmlns:a16="http://schemas.microsoft.com/office/drawing/2014/main" id="{F9131907-19AA-6A4E-BE01-F968C8FCF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399BD341-71B1-574D-98BA-2929FC2E3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cs-CZ" sz="8000" b="1">
                <a:solidFill>
                  <a:srgbClr val="FFFFFF"/>
                </a:solidFill>
                <a:latin typeface="Cambria" panose="02040503050406030204" pitchFamily="18" charset="0"/>
              </a:rPr>
              <a:t>Radikální reformace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6F6BF71-B991-6841-92A2-F19649CE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cs-CZ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Selské války anabaptisté</a:t>
            </a:r>
          </a:p>
        </p:txBody>
      </p:sp>
      <p:sp>
        <p:nvSpPr>
          <p:cNvPr id="18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786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2968601-AAB0-1B44-BAA9-6C0AB2D26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Andreas</a:t>
            </a:r>
            <a:r>
              <a:rPr lang="en-US" sz="3200" dirty="0">
                <a:latin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</a:rPr>
              <a:t>Bodenstein</a:t>
            </a:r>
            <a:r>
              <a:rPr lang="en-US" sz="3200" dirty="0">
                <a:latin typeface="Cambria" panose="02040503050406030204" pitchFamily="18" charset="0"/>
              </a:rPr>
              <a:t> von) </a:t>
            </a:r>
            <a:r>
              <a:rPr lang="en-US" sz="3200" b="1" dirty="0" err="1">
                <a:latin typeface="Cambria" panose="02040503050406030204" pitchFamily="18" charset="0"/>
              </a:rPr>
              <a:t>Karlstadt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cs-CZ" sz="3200" dirty="0">
                <a:latin typeface="Cambria" panose="02040503050406030204" pitchFamily="18" charset="0"/>
              </a:rPr>
              <a:t>(1483-1541)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6B1E8D-3B7E-7541-8451-F700BBF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Cambria" panose="02040503050406030204" pitchFamily="18" charset="0"/>
              </a:rPr>
              <a:t>Wittenberg</a:t>
            </a:r>
            <a:r>
              <a:rPr lang="cs-CZ" sz="2000" dirty="0">
                <a:latin typeface="Cambria" panose="02040503050406030204" pitchFamily="18" charset="0"/>
              </a:rPr>
              <a:t> -&gt; 1523 </a:t>
            </a:r>
            <a:r>
              <a:rPr lang="cs-CZ" sz="2000" b="1" dirty="0" err="1">
                <a:latin typeface="Cambria" panose="02040503050406030204" pitchFamily="18" charset="0"/>
              </a:rPr>
              <a:t>Orlamüde</a:t>
            </a:r>
            <a:r>
              <a:rPr lang="cs-CZ" sz="2000" b="1" dirty="0">
                <a:latin typeface="Cambria" panose="02040503050406030204" pitchFamily="18" charset="0"/>
              </a:rPr>
              <a:t> </a:t>
            </a:r>
            <a:r>
              <a:rPr lang="cs-CZ" sz="2000" dirty="0">
                <a:latin typeface="Cambria" panose="02040503050406030204" pitchFamily="18" charset="0"/>
              </a:rPr>
              <a:t>-&gt; 1534 Basilej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Městská rada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Ikonoklasmus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Inspirace pro anabaptisty</a:t>
            </a:r>
          </a:p>
          <a:p>
            <a:pPr marL="285750" indent="-285750"/>
            <a:r>
              <a:rPr lang="cs-CZ" sz="2000" dirty="0">
                <a:latin typeface="Cambria" panose="02040503050406030204" pitchFamily="18" charset="0"/>
              </a:rPr>
              <a:t>Vliv </a:t>
            </a:r>
            <a:r>
              <a:rPr lang="cs-CZ" sz="2000" b="1" dirty="0">
                <a:latin typeface="Cambria" panose="02040503050406030204" pitchFamily="18" charset="0"/>
              </a:rPr>
              <a:t>německé mystiky</a:t>
            </a:r>
            <a:r>
              <a:rPr lang="cs-CZ" sz="2000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cs-CZ" sz="2000" dirty="0">
              <a:latin typeface="Cambria" panose="02040503050406030204" pitchFamily="18" charset="0"/>
            </a:endParaRPr>
          </a:p>
          <a:p>
            <a:pPr marL="285750" indent="-285750"/>
            <a:endParaRPr lang="cs-CZ" sz="2000" dirty="0">
              <a:latin typeface="Cambria" panose="02040503050406030204" pitchFamily="18" charset="0"/>
            </a:endParaRP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CBC50C77-9B94-1341-8B2B-8BB305A3A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" r="-1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144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48C59-8142-0440-A0DB-D3C88D98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>
                <a:latin typeface="Cambria" panose="02040503050406030204" pitchFamily="18" charset="0"/>
              </a:rPr>
              <a:t>Selské války (1524-1525)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7316B-B776-2F46-B97B-FE0FD3F9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900">
                <a:latin typeface="Cambria" panose="02040503050406030204" pitchFamily="18" charset="0"/>
              </a:rPr>
              <a:t>Ani selské, ani války</a:t>
            </a:r>
          </a:p>
          <a:p>
            <a:r>
              <a:rPr lang="cs-CZ" sz="1900" b="1">
                <a:latin typeface="Cambria" panose="02040503050406030204" pitchFamily="18" charset="0"/>
              </a:rPr>
              <a:t>Thomas Müntzer</a:t>
            </a:r>
          </a:p>
          <a:p>
            <a:pPr lvl="1"/>
            <a:r>
              <a:rPr lang="en-US" sz="1900">
                <a:latin typeface="Cambria" panose="02040503050406030204" pitchFamily="18" charset="0"/>
              </a:rPr>
              <a:t>Praha (1521) -&gt; 1523-4 </a:t>
            </a:r>
            <a:r>
              <a:rPr lang="en-US" sz="1900" b="1">
                <a:latin typeface="Cambria" panose="02040503050406030204" pitchFamily="18" charset="0"/>
              </a:rPr>
              <a:t>Allstedt </a:t>
            </a:r>
            <a:r>
              <a:rPr lang="cs-CZ" sz="1900" b="1">
                <a:latin typeface="Cambria" panose="02040503050406030204" pitchFamily="18" charset="0"/>
              </a:rPr>
              <a:t>-&gt; </a:t>
            </a:r>
            <a:r>
              <a:rPr lang="cs-CZ" sz="1900">
                <a:latin typeface="Cambria" panose="02040503050406030204" pitchFamily="18" charset="0"/>
              </a:rPr>
              <a:t>1524 Muhlhausen -&gt; 1525 Frankenhausen </a:t>
            </a:r>
          </a:p>
          <a:p>
            <a:pPr lvl="1"/>
            <a:r>
              <a:rPr lang="cs-CZ" sz="1900">
                <a:latin typeface="Cambria" panose="02040503050406030204" pitchFamily="18" charset="0"/>
              </a:rPr>
              <a:t>„</a:t>
            </a:r>
            <a:r>
              <a:rPr lang="cs-CZ" sz="1900" b="1">
                <a:latin typeface="Cambria" panose="02040503050406030204" pitchFamily="18" charset="0"/>
              </a:rPr>
              <a:t>sola experientia </a:t>
            </a:r>
            <a:r>
              <a:rPr lang="cs-CZ" sz="1900">
                <a:latin typeface="Cambria" panose="02040503050406030204" pitchFamily="18" charset="0"/>
              </a:rPr>
              <a:t>“</a:t>
            </a:r>
            <a:endParaRPr lang="cs-CZ" sz="1900" b="1">
              <a:latin typeface="Cambria" panose="02040503050406030204" pitchFamily="18" charset="0"/>
            </a:endParaRPr>
          </a:p>
          <a:p>
            <a:r>
              <a:rPr lang="cs-CZ" sz="1900" b="1">
                <a:latin typeface="Cambria" panose="02040503050406030204" pitchFamily="18" charset="0"/>
              </a:rPr>
              <a:t>Proroci z Zwickau</a:t>
            </a:r>
            <a:endParaRPr lang="cs-CZ" sz="1900">
              <a:latin typeface="Cambria" panose="02040503050406030204" pitchFamily="18" charset="0"/>
            </a:endParaRPr>
          </a:p>
          <a:p>
            <a:r>
              <a:rPr lang="cs-CZ" sz="1900">
                <a:latin typeface="Cambria" panose="02040503050406030204" pitchFamily="18" charset="0"/>
              </a:rPr>
              <a:t>1525: 12 </a:t>
            </a:r>
            <a:r>
              <a:rPr lang="cs-CZ" sz="1900" b="1">
                <a:latin typeface="Cambria" panose="02040503050406030204" pitchFamily="18" charset="0"/>
              </a:rPr>
              <a:t>Memmingenských artikulů </a:t>
            </a:r>
          </a:p>
          <a:p>
            <a:pPr lvl="1"/>
            <a:r>
              <a:rPr lang="cs-CZ" sz="1900">
                <a:latin typeface="Cambria" panose="02040503050406030204" pitchFamily="18" charset="0"/>
              </a:rPr>
              <a:t>Antiklerikalismus </a:t>
            </a:r>
          </a:p>
          <a:p>
            <a:pPr lvl="1"/>
            <a:r>
              <a:rPr lang="cs-CZ" sz="1900">
                <a:latin typeface="Cambria" panose="02040503050406030204" pitchFamily="18" charset="0"/>
              </a:rPr>
              <a:t>Svátosti: člověk směrem k Bohu </a:t>
            </a:r>
          </a:p>
          <a:p>
            <a:pPr lvl="1"/>
            <a:r>
              <a:rPr lang="cs-CZ" sz="1900">
                <a:latin typeface="Cambria" panose="02040503050406030204" pitchFamily="18" charset="0"/>
              </a:rPr>
              <a:t>Autonomie</a:t>
            </a:r>
          </a:p>
          <a:p>
            <a:pPr lvl="1"/>
            <a:r>
              <a:rPr lang="cs-CZ" sz="1900">
                <a:latin typeface="Cambria" panose="02040503050406030204" pitchFamily="18" charset="0"/>
              </a:rPr>
              <a:t>Osobní zkušenost a rozhodnutí</a:t>
            </a:r>
            <a:endParaRPr lang="cs-CZ" sz="1900" b="1">
              <a:latin typeface="Cambria" panose="02040503050406030204" pitchFamily="18" charset="0"/>
            </a:endParaRPr>
          </a:p>
          <a:p>
            <a:pPr lvl="1"/>
            <a:endParaRPr lang="cs-CZ" sz="1900" b="1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sz="1900" b="1">
              <a:latin typeface="Cambria" panose="02040503050406030204" pitchFamily="18" charset="0"/>
            </a:endParaRPr>
          </a:p>
          <a:p>
            <a:endParaRPr lang="cs-CZ" sz="1900" b="1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196AA33-4C4D-3946-BBF0-E1E50673A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9" r="1829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5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1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kniha, malování&#10;&#10;Popis byl vytvořen automaticky">
            <a:extLst>
              <a:ext uri="{FF2B5EF4-FFF2-40B4-BE49-F238E27FC236}">
                <a16:creationId xmlns:a16="http://schemas.microsoft.com/office/drawing/2014/main" id="{372359FC-E39C-C74B-BE77-47F815DC5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35" r="-1" b="574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4A162CE-E896-934E-A6C3-589BD91FDBA8}"/>
              </a:ext>
            </a:extLst>
          </p:cNvPr>
          <p:cNvSpPr txBox="1"/>
          <p:nvPr/>
        </p:nvSpPr>
        <p:spPr>
          <a:xfrm>
            <a:off x="317500" y="5880100"/>
            <a:ext cx="767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Cambria" panose="02040503050406030204" pitchFamily="18" charset="0"/>
              </a:rPr>
              <a:t>T. </a:t>
            </a:r>
            <a:r>
              <a:rPr lang="cs-CZ" sz="2000" b="1" dirty="0" err="1">
                <a:latin typeface="Cambria" panose="02040503050406030204" pitchFamily="18" charset="0"/>
              </a:rPr>
              <a:t>Münzer</a:t>
            </a:r>
            <a:r>
              <a:rPr lang="cs-CZ" sz="2000" b="1" dirty="0">
                <a:latin typeface="Cambria" panose="02040503050406030204" pitchFamily="18" charset="0"/>
              </a:rPr>
              <a:t> před bitvou ve </a:t>
            </a:r>
            <a:r>
              <a:rPr lang="cs-CZ" sz="2000" b="1" dirty="0" err="1">
                <a:latin typeface="Cambria" panose="02040503050406030204" pitchFamily="18" charset="0"/>
              </a:rPr>
              <a:t>Frankenhausenu</a:t>
            </a:r>
            <a:r>
              <a:rPr lang="cs-CZ" sz="2000" b="1" dirty="0">
                <a:latin typeface="Cambria" panose="02040503050406030204" pitchFamily="18" charset="0"/>
              </a:rPr>
              <a:t> (1525)</a:t>
            </a:r>
          </a:p>
        </p:txBody>
      </p:sp>
    </p:spTree>
    <p:extLst>
      <p:ext uri="{BB962C8B-B14F-4D97-AF65-F5344CB8AC3E}">
        <p14:creationId xmlns:p14="http://schemas.microsoft.com/office/powerpoint/2010/main" val="3337434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F3B864-096D-3943-9DE4-428B528F0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 sz="3700" b="1">
                <a:solidFill>
                  <a:srgbClr val="FFFFFF"/>
                </a:solidFill>
                <a:latin typeface="Cambria" panose="02040503050406030204" pitchFamily="18" charset="0"/>
              </a:rPr>
              <a:t>Radikální reformace v Münsteru</a:t>
            </a:r>
            <a:br>
              <a:rPr lang="cs-CZ" sz="3700" b="1">
                <a:solidFill>
                  <a:srgbClr val="FFFFFF"/>
                </a:solidFill>
                <a:latin typeface="Cambria" panose="02040503050406030204" pitchFamily="18" charset="0"/>
              </a:rPr>
            </a:br>
            <a:r>
              <a:rPr lang="cs-CZ" sz="3700">
                <a:solidFill>
                  <a:srgbClr val="FFFFFF"/>
                </a:solidFill>
                <a:latin typeface="Cambria" panose="02040503050406030204" pitchFamily="18" charset="0"/>
              </a:rPr>
              <a:t>(1534-35)</a:t>
            </a:r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694C6EEF-4117-7743-8D7A-DE19EE1A2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70" b="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83892-EED6-B447-822C-B87F93780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19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Melchior</a:t>
            </a:r>
            <a:r>
              <a:rPr lang="cs-CZ" sz="1900" b="1" dirty="0">
                <a:solidFill>
                  <a:srgbClr val="FFFFFF"/>
                </a:solidFill>
                <a:latin typeface="Cambria" panose="02040503050406030204" pitchFamily="18" charset="0"/>
              </a:rPr>
              <a:t> Hoffman </a:t>
            </a:r>
            <a:r>
              <a:rPr lang="cs-CZ" sz="1900" dirty="0">
                <a:solidFill>
                  <a:srgbClr val="FFFFFF"/>
                </a:solidFill>
                <a:latin typeface="Cambria" panose="02040503050406030204" pitchFamily="18" charset="0"/>
              </a:rPr>
              <a:t>(1495-1543): Eliáš, Nový Jeruzalém</a:t>
            </a:r>
          </a:p>
          <a:p>
            <a:pPr lvl="0"/>
            <a:r>
              <a:rPr lang="en-US" sz="1900" dirty="0">
                <a:solidFill>
                  <a:srgbClr val="FFFFFF"/>
                </a:solidFill>
                <a:latin typeface="Cambria" panose="02040503050406030204" pitchFamily="18" charset="0"/>
              </a:rPr>
              <a:t>Münster: 3 </a:t>
            </a:r>
            <a:r>
              <a:rPr lang="en-US" sz="1900" dirty="0" err="1">
                <a:solidFill>
                  <a:srgbClr val="FFFFFF"/>
                </a:solidFill>
                <a:latin typeface="Cambria" panose="02040503050406030204" pitchFamily="18" charset="0"/>
              </a:rPr>
              <a:t>frakce</a:t>
            </a:r>
            <a:endParaRPr lang="en-US" sz="19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1900" dirty="0" err="1">
                <a:solidFill>
                  <a:srgbClr val="FFFFFF"/>
                </a:solidFill>
                <a:latin typeface="Cambria" panose="02040503050406030204" pitchFamily="18" charset="0"/>
              </a:rPr>
              <a:t>Katolíci</a:t>
            </a:r>
            <a:endParaRPr lang="cs-CZ" sz="19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1900" dirty="0" err="1">
                <a:solidFill>
                  <a:srgbClr val="FFFFFF"/>
                </a:solidFill>
                <a:latin typeface="Cambria" panose="02040503050406030204" pitchFamily="18" charset="0"/>
              </a:rPr>
              <a:t>Konzervativní</a:t>
            </a:r>
            <a:r>
              <a:rPr lang="en-US" sz="1900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Cambria" panose="02040503050406030204" pitchFamily="18" charset="0"/>
              </a:rPr>
              <a:t>luteráni</a:t>
            </a:r>
            <a:r>
              <a:rPr lang="en-US" sz="1900" dirty="0">
                <a:solidFill>
                  <a:srgbClr val="FFFFFF"/>
                </a:solidFill>
                <a:latin typeface="Cambria" panose="02040503050406030204" pitchFamily="18" charset="0"/>
              </a:rPr>
              <a:t> (Franz von Waldeck)</a:t>
            </a:r>
            <a:endParaRPr lang="cs-CZ" sz="19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r>
              <a:rPr lang="cs-CZ" sz="1900" dirty="0" err="1">
                <a:solidFill>
                  <a:srgbClr val="FFFFFF"/>
                </a:solidFill>
                <a:latin typeface="Cambria" panose="02040503050406030204" pitchFamily="18" charset="0"/>
              </a:rPr>
              <a:t>Melchiorité</a:t>
            </a:r>
            <a:r>
              <a:rPr lang="cs-CZ" sz="1900" dirty="0">
                <a:solidFill>
                  <a:srgbClr val="FFFFFF"/>
                </a:solidFill>
                <a:latin typeface="Cambria" panose="02040503050406030204" pitchFamily="18" charset="0"/>
              </a:rPr>
              <a:t> (</a:t>
            </a:r>
            <a:r>
              <a:rPr lang="cs-CZ" sz="19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rothmanité</a:t>
            </a:r>
            <a:r>
              <a:rPr lang="cs-CZ" sz="1900" dirty="0">
                <a:solidFill>
                  <a:srgbClr val="FFFFFF"/>
                </a:solidFill>
                <a:latin typeface="Cambria" panose="02040503050406030204" pitchFamily="18" charset="0"/>
              </a:rPr>
              <a:t> )</a:t>
            </a:r>
            <a:endParaRPr lang="en-US" sz="19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0"/>
            <a:r>
              <a:rPr lang="cs-CZ" sz="1900" dirty="0">
                <a:solidFill>
                  <a:srgbClr val="FFFFFF"/>
                </a:solidFill>
                <a:latin typeface="Cambria" panose="02040503050406030204" pitchFamily="18" charset="0"/>
              </a:rPr>
              <a:t>Jan </a:t>
            </a:r>
            <a:r>
              <a:rPr lang="cs-CZ" sz="1900" dirty="0" err="1">
                <a:solidFill>
                  <a:srgbClr val="FFFFFF"/>
                </a:solidFill>
                <a:latin typeface="Cambria" panose="02040503050406030204" pitchFamily="18" charset="0"/>
              </a:rPr>
              <a:t>Mathijs</a:t>
            </a:r>
            <a:r>
              <a:rPr lang="cs-CZ" sz="1900" dirty="0">
                <a:solidFill>
                  <a:srgbClr val="FFFFFF"/>
                </a:solidFill>
                <a:latin typeface="Cambria" panose="02040503050406030204" pitchFamily="18" charset="0"/>
              </a:rPr>
              <a:t> (1500-1534)  -&gt; Jan z Leidenu (1509-1536) </a:t>
            </a:r>
          </a:p>
          <a:p>
            <a:r>
              <a:rPr lang="en-US" sz="1900" b="1" dirty="0">
                <a:solidFill>
                  <a:srgbClr val="FFFFFF"/>
                </a:solidFill>
                <a:latin typeface="Cambria" panose="02040503050406030204" pitchFamily="18" charset="0"/>
              </a:rPr>
              <a:t>Menno Simons</a:t>
            </a:r>
            <a:r>
              <a:rPr lang="en-US" sz="1900" dirty="0">
                <a:solidFill>
                  <a:srgbClr val="FFFFFF"/>
                </a:solidFill>
                <a:latin typeface="Cambria" panose="02040503050406030204" pitchFamily="18" charset="0"/>
              </a:rPr>
              <a:t> (1496-1561)</a:t>
            </a:r>
          </a:p>
          <a:p>
            <a:r>
              <a:rPr lang="cs-CZ" sz="1900" dirty="0">
                <a:solidFill>
                  <a:srgbClr val="FFFFFF"/>
                </a:solidFill>
                <a:latin typeface="Cambria" panose="02040503050406030204" pitchFamily="18" charset="0"/>
              </a:rPr>
              <a:t>Michael </a:t>
            </a:r>
            <a:r>
              <a:rPr lang="cs-CZ" sz="1900" dirty="0" err="1">
                <a:solidFill>
                  <a:srgbClr val="FFFFFF"/>
                </a:solidFill>
                <a:latin typeface="Cambria" panose="02040503050406030204" pitchFamily="18" charset="0"/>
              </a:rPr>
              <a:t>Sattler</a:t>
            </a:r>
            <a:endParaRPr lang="cs-CZ" sz="19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cs-CZ" sz="1900" dirty="0">
                <a:solidFill>
                  <a:srgbClr val="FFFFFF"/>
                </a:solidFill>
                <a:latin typeface="Cambria" panose="02040503050406030204" pitchFamily="18" charset="0"/>
              </a:rPr>
              <a:t>1527: </a:t>
            </a:r>
            <a:r>
              <a:rPr lang="cs-CZ" sz="19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Schleitheimské</a:t>
            </a:r>
            <a:r>
              <a:rPr lang="cs-CZ" sz="1900" b="1" dirty="0">
                <a:solidFill>
                  <a:srgbClr val="FFFFFF"/>
                </a:solidFill>
                <a:latin typeface="Cambria" panose="02040503050406030204" pitchFamily="18" charset="0"/>
              </a:rPr>
              <a:t> artikuly</a:t>
            </a:r>
          </a:p>
          <a:p>
            <a:endParaRPr lang="cs-CZ" sz="1900" dirty="0">
              <a:solidFill>
                <a:srgbClr val="FFFFFF"/>
              </a:solidFill>
            </a:endParaRPr>
          </a:p>
          <a:p>
            <a:pPr lvl="0"/>
            <a:endParaRPr lang="cs-CZ" sz="1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0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1B255-2012-5849-9B31-2E01E641F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kern="1200" dirty="0" err="1">
                <a:solidFill>
                  <a:schemeClr val="tx1"/>
                </a:solidFill>
                <a:latin typeface="Cambria" panose="02040503050406030204" pitchFamily="18" charset="0"/>
              </a:rPr>
              <a:t>Radikální</a:t>
            </a:r>
            <a:r>
              <a:rPr lang="en-US" sz="4200" b="1" kern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Cambria" panose="02040503050406030204" pitchFamily="18" charset="0"/>
              </a:rPr>
              <a:t>reformace</a:t>
            </a:r>
            <a:r>
              <a:rPr lang="en-US" sz="4200" b="1" kern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Cambria" panose="02040503050406030204" pitchFamily="18" charset="0"/>
              </a:rPr>
              <a:t>ve</a:t>
            </a:r>
            <a:r>
              <a:rPr lang="en-US" sz="4200" b="1" kern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4200" b="1" kern="1200" dirty="0" err="1">
                <a:solidFill>
                  <a:schemeClr val="tx1"/>
                </a:solidFill>
                <a:latin typeface="Cambria" panose="02040503050406030204" pitchFamily="18" charset="0"/>
              </a:rPr>
              <a:t>Švýcarsku</a:t>
            </a:r>
            <a:br>
              <a:rPr lang="en-US" sz="4200" b="1" kern="1200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endParaRPr lang="en-US" sz="4200" b="1" kern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Obrázek 8" descr="Obsah obrázku text, kniha, pózování, staré&#10;&#10;Popis byl vytvořen automaticky">
            <a:extLst>
              <a:ext uri="{FF2B5EF4-FFF2-40B4-BE49-F238E27FC236}">
                <a16:creationId xmlns:a16="http://schemas.microsoft.com/office/drawing/2014/main" id="{A1751C53-08C3-824E-A6B9-8EA1F53B3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0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FADAF3-A715-9B4A-85DE-AA3F1D465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145" r="-1" b="2347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2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21">
            <a:extLst>
              <a:ext uri="{FF2B5EF4-FFF2-40B4-BE49-F238E27FC236}">
                <a16:creationId xmlns:a16="http://schemas.microsoft.com/office/drawing/2014/main" id="{ED4D6CE2-C4FB-4B4D-991A-84C9705C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1BE4E8-9632-4748-B57E-0156A862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099" y="978408"/>
            <a:ext cx="3721608" cy="1106424"/>
          </a:xfrm>
          <a:ln>
            <a:noFill/>
          </a:ln>
        </p:spPr>
        <p:txBody>
          <a:bodyPr anchor="b">
            <a:noAutofit/>
          </a:bodyPr>
          <a:lstStyle/>
          <a:p>
            <a:r>
              <a:rPr lang="cs-CZ" sz="3200" b="1" dirty="0">
                <a:latin typeface="Cambria" panose="02040503050406030204" pitchFamily="18" charset="0"/>
              </a:rPr>
              <a:t>Anabaptisté</a:t>
            </a:r>
            <a:br>
              <a:rPr lang="cs-CZ" sz="3200" b="1" dirty="0">
                <a:latin typeface="Cambria" panose="02040503050406030204" pitchFamily="18" charset="0"/>
              </a:rPr>
            </a:br>
            <a:endParaRPr lang="cs-CZ" sz="3200" b="1" dirty="0">
              <a:latin typeface="Cambria" panose="02040503050406030204" pitchFamily="18" charset="0"/>
            </a:endParaRPr>
          </a:p>
        </p:txBody>
      </p:sp>
      <p:pic>
        <p:nvPicPr>
          <p:cNvPr id="17" name="Obrázek 16" descr="Obsah obrázku osoba&#10;&#10;Popis byl vytvořen automaticky">
            <a:extLst>
              <a:ext uri="{FF2B5EF4-FFF2-40B4-BE49-F238E27FC236}">
                <a16:creationId xmlns:a16="http://schemas.microsoft.com/office/drawing/2014/main" id="{A50B6AB6-8366-AD4A-A916-8E094DA5B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375" b="3"/>
          <a:stretch/>
        </p:blipFill>
        <p:spPr>
          <a:xfrm>
            <a:off x="400847" y="630936"/>
            <a:ext cx="3785616" cy="5495544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ACEEBDFD-4FBD-494D-BEF8-C7DC5BE855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3638"/>
          <a:stretch/>
        </p:blipFill>
        <p:spPr>
          <a:xfrm>
            <a:off x="4361688" y="630936"/>
            <a:ext cx="2651760" cy="2679192"/>
          </a:xfrm>
          <a:prstGeom prst="rect">
            <a:avLst/>
          </a:prstGeom>
        </p:spPr>
      </p:pic>
      <p:pic>
        <p:nvPicPr>
          <p:cNvPr id="7" name="Obrázek 6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F6BFBACE-A78D-6248-A23E-2492C0DE4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6" b="24314"/>
          <a:stretch/>
        </p:blipFill>
        <p:spPr>
          <a:xfrm>
            <a:off x="4361688" y="3447288"/>
            <a:ext cx="2651760" cy="2679192"/>
          </a:xfrm>
          <a:prstGeom prst="rect">
            <a:avLst/>
          </a:prstGeom>
        </p:spPr>
      </p:pic>
      <p:cxnSp>
        <p:nvCxnSpPr>
          <p:cNvPr id="60" name="Straight Connector 23">
            <a:extLst>
              <a:ext uri="{FF2B5EF4-FFF2-40B4-BE49-F238E27FC236}">
                <a16:creationId xmlns:a16="http://schemas.microsoft.com/office/drawing/2014/main" id="{11A9DAB5-E11B-41CA-85F3-20711F790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51084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DCBB32-7ADE-2A40-AC2E-C61F3CBE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242" y="2084832"/>
            <a:ext cx="4443407" cy="430682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Conrad </a:t>
            </a:r>
            <a:r>
              <a:rPr lang="en-US" sz="2000" dirty="0" err="1">
                <a:latin typeface="Cambria" panose="02040503050406030204" pitchFamily="18" charset="0"/>
              </a:rPr>
              <a:t>Grebel</a:t>
            </a:r>
            <a:r>
              <a:rPr lang="en-US" sz="2000" dirty="0">
                <a:latin typeface="Cambria" panose="02040503050406030204" pitchFamily="18" charset="0"/>
              </a:rPr>
              <a:t> (1498-1526), Georg </a:t>
            </a:r>
            <a:r>
              <a:rPr lang="en-US" sz="2000" dirty="0" err="1">
                <a:latin typeface="Cambria" panose="02040503050406030204" pitchFamily="18" charset="0"/>
              </a:rPr>
              <a:t>Blaurock</a:t>
            </a:r>
            <a:r>
              <a:rPr lang="en-US" sz="2000" dirty="0">
                <a:latin typeface="Cambria" panose="02040503050406030204" pitchFamily="18" charset="0"/>
              </a:rPr>
              <a:t> (ca. 1492 – 1529), Felix </a:t>
            </a:r>
            <a:r>
              <a:rPr lang="en-US" sz="2000" dirty="0" err="1">
                <a:latin typeface="Cambria" panose="02040503050406030204" pitchFamily="18" charset="0"/>
              </a:rPr>
              <a:t>Mantz</a:t>
            </a:r>
            <a:r>
              <a:rPr lang="en-US" sz="2000" dirty="0">
                <a:latin typeface="Cambria" panose="02040503050406030204" pitchFamily="18" charset="0"/>
              </a:rPr>
              <a:t> (ca. 1498-1527), Balthasar </a:t>
            </a:r>
            <a:r>
              <a:rPr lang="en-US" sz="2000" dirty="0" err="1">
                <a:latin typeface="Cambria" panose="02040503050406030204" pitchFamily="18" charset="0"/>
              </a:rPr>
              <a:t>Hubmaier</a:t>
            </a:r>
            <a:r>
              <a:rPr lang="en-US" sz="2000" dirty="0">
                <a:latin typeface="Cambria" panose="02040503050406030204" pitchFamily="18" charset="0"/>
              </a:rPr>
              <a:t> (1480-1525), Michael Sattler (1490-1527)</a:t>
            </a:r>
            <a:endParaRPr lang="cs-CZ" sz="2000" dirty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Studium Písma a pramenná kritika</a:t>
            </a:r>
          </a:p>
          <a:p>
            <a:r>
              <a:rPr lang="cs-CZ" sz="2000" dirty="0">
                <a:latin typeface="Cambria" panose="02040503050406030204" pitchFamily="18" charset="0"/>
              </a:rPr>
              <a:t>Proti centralizaci</a:t>
            </a:r>
          </a:p>
          <a:p>
            <a:r>
              <a:rPr lang="cs-CZ" sz="2000" b="1" dirty="0">
                <a:latin typeface="Cambria" panose="02040503050406030204" pitchFamily="18" charset="0"/>
              </a:rPr>
              <a:t>Křest</a:t>
            </a:r>
            <a:r>
              <a:rPr lang="cs-CZ" sz="2000" dirty="0">
                <a:latin typeface="Cambria" panose="02040503050406030204" pitchFamily="18" charset="0"/>
              </a:rPr>
              <a:t> jako manifestace vnitřní změny</a:t>
            </a:r>
          </a:p>
          <a:p>
            <a:r>
              <a:rPr lang="en-US" sz="2000" dirty="0">
                <a:latin typeface="Cambria" panose="02040503050406030204" pitchFamily="18" charset="0"/>
              </a:rPr>
              <a:t>1534 „</a:t>
            </a:r>
            <a:r>
              <a:rPr lang="en-US" sz="2000" b="1" dirty="0">
                <a:latin typeface="Cambria" panose="02040503050406030204" pitchFamily="18" charset="0"/>
              </a:rPr>
              <a:t>List </a:t>
            </a:r>
            <a:r>
              <a:rPr lang="en-US" sz="2000" b="1" dirty="0" err="1">
                <a:latin typeface="Cambria" panose="02040503050406030204" pitchFamily="18" charset="0"/>
              </a:rPr>
              <a:t>Thomasu</a:t>
            </a:r>
            <a:r>
              <a:rPr lang="en-US" sz="2000" b="1" dirty="0"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</a:rPr>
              <a:t>Müntzerovi</a:t>
            </a:r>
            <a:r>
              <a:rPr lang="en-US" sz="2000" dirty="0">
                <a:latin typeface="Cambria" panose="02040503050406030204" pitchFamily="18" charset="0"/>
              </a:rPr>
              <a:t>“</a:t>
            </a:r>
            <a:endParaRPr lang="cs-CZ" sz="2000" dirty="0">
              <a:latin typeface="Cambria" panose="02040503050406030204" pitchFamily="18" charset="0"/>
            </a:endParaRPr>
          </a:p>
          <a:p>
            <a:endParaRPr lang="cs-CZ" sz="17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F58292D-7552-F04D-AE94-994D72FDDF68}"/>
              </a:ext>
            </a:extLst>
          </p:cNvPr>
          <p:cNvSpPr txBox="1"/>
          <p:nvPr/>
        </p:nvSpPr>
        <p:spPr>
          <a:xfrm>
            <a:off x="400848" y="5800725"/>
            <a:ext cx="26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Felix </a:t>
            </a:r>
            <a:r>
              <a:rPr lang="cs-CZ" dirty="0" err="1">
                <a:latin typeface="Cambria" panose="02040503050406030204" pitchFamily="18" charset="0"/>
              </a:rPr>
              <a:t>Mantz</a:t>
            </a:r>
            <a:r>
              <a:rPr lang="cs-CZ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3E660A5-7D29-714A-911A-7955AB3A37ED}"/>
              </a:ext>
            </a:extLst>
          </p:cNvPr>
          <p:cNvSpPr txBox="1"/>
          <p:nvPr/>
        </p:nvSpPr>
        <p:spPr>
          <a:xfrm>
            <a:off x="4361688" y="2814638"/>
            <a:ext cx="232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Cambria" panose="02040503050406030204" pitchFamily="18" charset="0"/>
              </a:rPr>
              <a:t>Conrad</a:t>
            </a:r>
            <a:r>
              <a:rPr lang="cs-CZ" dirty="0">
                <a:latin typeface="Cambria" panose="02040503050406030204" pitchFamily="18" charset="0"/>
              </a:rPr>
              <a:t> </a:t>
            </a:r>
            <a:r>
              <a:rPr lang="cs-CZ" dirty="0" err="1">
                <a:latin typeface="Cambria" panose="02040503050406030204" pitchFamily="18" charset="0"/>
              </a:rPr>
              <a:t>Grebel</a:t>
            </a:r>
            <a:endParaRPr lang="cs-CZ" dirty="0">
              <a:latin typeface="Cambria" panose="020405030504060302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92979C6-E7A9-3243-AB68-06C26D2A08B6}"/>
              </a:ext>
            </a:extLst>
          </p:cNvPr>
          <p:cNvSpPr txBox="1"/>
          <p:nvPr/>
        </p:nvSpPr>
        <p:spPr>
          <a:xfrm>
            <a:off x="4361688" y="5800725"/>
            <a:ext cx="26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mbria" panose="02040503050406030204" pitchFamily="18" charset="0"/>
              </a:rPr>
              <a:t>G. </a:t>
            </a:r>
            <a:r>
              <a:rPr lang="cs-CZ" dirty="0" err="1">
                <a:latin typeface="Cambria" panose="02040503050406030204" pitchFamily="18" charset="0"/>
              </a:rPr>
              <a:t>Blaurock</a:t>
            </a:r>
            <a:endParaRPr lang="cs-CZ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4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9DE954C6-2650-3D4F-B861-116886435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9176" r="1513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245C0DB0-AB67-5649-A62D-C64FFBDD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  <a:latin typeface="Cambria" panose="02040503050406030204" pitchFamily="18" charset="0"/>
              </a:rPr>
              <a:t>Reformace v Anglii</a:t>
            </a:r>
            <a:br>
              <a:rPr lang="cs-CZ" sz="4000" dirty="0">
                <a:solidFill>
                  <a:srgbClr val="FFFFFF"/>
                </a:solidFill>
                <a:latin typeface="Cambria" panose="02040503050406030204" pitchFamily="18" charset="0"/>
              </a:rPr>
            </a:br>
            <a:endParaRPr lang="cs-CZ" sz="400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C25DDD-3AC2-734E-8ED4-ABDAC630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971"/>
            <a:ext cx="4619621" cy="4554992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Překlady </a:t>
            </a:r>
            <a:r>
              <a:rPr lang="cs-CZ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Luthera</a:t>
            </a:r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 od </a:t>
            </a:r>
            <a:r>
              <a:rPr lang="cs-CZ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Williama </a:t>
            </a:r>
            <a:r>
              <a:rPr lang="cs-CZ" sz="20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Tyndala</a:t>
            </a:r>
            <a:endParaRPr lang="cs-CZ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 20.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léta</a:t>
            </a:r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: “White House Circle”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Jindřich VIII.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1534 </a:t>
            </a:r>
            <a:r>
              <a:rPr lang="en-US" sz="20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Supremační</a:t>
            </a: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Cambria" panose="02040503050406030204" pitchFamily="18" charset="0"/>
              </a:rPr>
              <a:t>akt</a:t>
            </a: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: </a:t>
            </a:r>
            <a:r>
              <a:rPr lang="en-US" sz="20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Anglicana</a:t>
            </a:r>
            <a:r>
              <a:rPr lang="en-US" sz="2000" i="1" dirty="0">
                <a:solidFill>
                  <a:srgbClr val="FFFFFF"/>
                </a:solidFill>
                <a:latin typeface="Cambria" panose="02040503050406030204" pitchFamily="18" charset="0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Cambria" panose="02040503050406030204" pitchFamily="18" charset="0"/>
              </a:rPr>
              <a:t>ecclasia</a:t>
            </a:r>
            <a:endParaRPr lang="cs-CZ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1536: 13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článků</a:t>
            </a:r>
            <a:endParaRPr lang="cs-CZ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1539: 6 článků 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Edward VI (1547-53)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1549: </a:t>
            </a: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Book of Common Prayer</a:t>
            </a:r>
            <a:endParaRPr lang="cs-CZ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1553: 42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článků</a:t>
            </a:r>
            <a:endParaRPr lang="cs-CZ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Mary I (1553-58)</a:t>
            </a: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Alžběta I (1558-1603)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1563: 39 </a:t>
            </a:r>
            <a:r>
              <a:rPr lang="en-US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článků</a:t>
            </a:r>
            <a:endParaRPr lang="cs-CZ" sz="2000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Jakub I. </a:t>
            </a:r>
            <a:r>
              <a:rPr lang="cs-CZ" sz="2000" dirty="0" err="1">
                <a:solidFill>
                  <a:srgbClr val="FFFFFF"/>
                </a:solidFill>
                <a:latin typeface="Cambria" panose="02040503050406030204" pitchFamily="18" charset="0"/>
              </a:rPr>
              <a:t>Stuart</a:t>
            </a:r>
            <a:r>
              <a:rPr lang="cs-CZ" sz="2000" dirty="0">
                <a:solidFill>
                  <a:srgbClr val="FFFFFF"/>
                </a:solidFill>
                <a:latin typeface="Cambria" panose="02040503050406030204" pitchFamily="18" charset="0"/>
              </a:rPr>
              <a:t> (1556-1625)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Cambria" panose="02040503050406030204" pitchFamily="18" charset="0"/>
              </a:rPr>
              <a:t>1611 </a:t>
            </a:r>
            <a:r>
              <a:rPr lang="en-US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King James Bible </a:t>
            </a:r>
            <a:endParaRPr lang="cs-CZ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endParaRPr lang="cs-CZ" sz="1300" dirty="0">
              <a:solidFill>
                <a:srgbClr val="FFFFFF"/>
              </a:solidFill>
            </a:endParaRPr>
          </a:p>
          <a:p>
            <a:endParaRPr lang="cs-CZ" sz="1300" dirty="0">
              <a:solidFill>
                <a:srgbClr val="FFFFFF"/>
              </a:solidFill>
            </a:endParaRPr>
          </a:p>
          <a:p>
            <a:pPr lvl="0"/>
            <a:endParaRPr lang="cs-CZ" sz="1300" dirty="0">
              <a:solidFill>
                <a:srgbClr val="FFFFFF"/>
              </a:solidFill>
            </a:endParaRPr>
          </a:p>
          <a:p>
            <a:endParaRPr lang="cs-CZ" sz="1300" dirty="0">
              <a:solidFill>
                <a:srgbClr val="FFFFFF"/>
              </a:solidFill>
            </a:endParaRPr>
          </a:p>
          <a:p>
            <a:pPr lvl="1"/>
            <a:endParaRPr lang="cs-CZ" sz="1300" dirty="0">
              <a:solidFill>
                <a:srgbClr val="FFFFFF"/>
              </a:solidFill>
            </a:endParaRPr>
          </a:p>
          <a:p>
            <a:endParaRPr lang="cs-CZ" sz="1300" dirty="0">
              <a:solidFill>
                <a:srgbClr val="FFFFFF"/>
              </a:solidFill>
            </a:endParaRPr>
          </a:p>
        </p:txBody>
      </p:sp>
      <p:pic>
        <p:nvPicPr>
          <p:cNvPr id="8" name="Obrázek 7" descr="Obsah obrázku text, osoba, tanečník, staré&#10;&#10;Popis byl vytvořen automaticky">
            <a:extLst>
              <a:ext uri="{FF2B5EF4-FFF2-40B4-BE49-F238E27FC236}">
                <a16:creationId xmlns:a16="http://schemas.microsoft.com/office/drawing/2014/main" id="{142B1A37-D675-124A-BE7A-2A51D965E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086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42185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285</Words>
  <Application>Microsoft Macintosh PowerPoint</Application>
  <PresentationFormat>Širokoúhlá obrazovka</PresentationFormat>
  <Paragraphs>60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Motiv Office</vt:lpstr>
      <vt:lpstr>Radikální reformace</vt:lpstr>
      <vt:lpstr>Andreas (Bodenstein von) Karlstadt (1483-1541) </vt:lpstr>
      <vt:lpstr>Selské války (1524-1525) </vt:lpstr>
      <vt:lpstr>Prezentace aplikace PowerPoint</vt:lpstr>
      <vt:lpstr>Radikální reformace v Münsteru (1534-35)</vt:lpstr>
      <vt:lpstr>Radikální reformace ve Švýcarsku </vt:lpstr>
      <vt:lpstr>Anabaptisté </vt:lpstr>
      <vt:lpstr>Reformace v Anglii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Luther a Zwingli</dc:title>
  <dc:creator>Anna Michalík Kvíčalová</dc:creator>
  <cp:lastModifiedBy>Anna Michalík Kvíčalová</cp:lastModifiedBy>
  <cp:revision>22</cp:revision>
  <dcterms:created xsi:type="dcterms:W3CDTF">2021-03-17T11:01:20Z</dcterms:created>
  <dcterms:modified xsi:type="dcterms:W3CDTF">2022-03-15T07:57:53Z</dcterms:modified>
</cp:coreProperties>
</file>