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9"/>
  </p:notesMasterIdLst>
  <p:sldIdLst>
    <p:sldId id="283" r:id="rId2"/>
    <p:sldId id="279" r:id="rId3"/>
    <p:sldId id="285" r:id="rId4"/>
    <p:sldId id="286" r:id="rId5"/>
    <p:sldId id="284" r:id="rId6"/>
    <p:sldId id="287" r:id="rId7"/>
    <p:sldId id="28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1332" autoAdjust="0"/>
  </p:normalViewPr>
  <p:slideViewPr>
    <p:cSldViewPr snapToGrid="0">
      <p:cViewPr varScale="1">
        <p:scale>
          <a:sx n="35" d="100"/>
          <a:sy n="35" d="100"/>
        </p:scale>
        <p:origin x="2510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Cigán" userId="f23bc825-c65f-4518-9c03-63ef504a4e0e" providerId="ADAL" clId="{05B85359-25E8-4DA6-BCE7-B154DEB89D9A}"/>
    <pc:docChg chg="modSld">
      <pc:chgData name="Jakub Cigán" userId="f23bc825-c65f-4518-9c03-63ef504a4e0e" providerId="ADAL" clId="{05B85359-25E8-4DA6-BCE7-B154DEB89D9A}" dt="2022-05-08T21:16:37.894" v="5" actId="6549"/>
      <pc:docMkLst>
        <pc:docMk/>
      </pc:docMkLst>
      <pc:sldChg chg="modNotesTx">
        <pc:chgData name="Jakub Cigán" userId="f23bc825-c65f-4518-9c03-63ef504a4e0e" providerId="ADAL" clId="{05B85359-25E8-4DA6-BCE7-B154DEB89D9A}" dt="2022-05-08T21:16:18.859" v="0" actId="6549"/>
        <pc:sldMkLst>
          <pc:docMk/>
          <pc:sldMk cId="937672952" sldId="279"/>
        </pc:sldMkLst>
      </pc:sldChg>
      <pc:sldChg chg="modNotesTx">
        <pc:chgData name="Jakub Cigán" userId="f23bc825-c65f-4518-9c03-63ef504a4e0e" providerId="ADAL" clId="{05B85359-25E8-4DA6-BCE7-B154DEB89D9A}" dt="2022-05-08T21:16:31.401" v="3" actId="6549"/>
        <pc:sldMkLst>
          <pc:docMk/>
          <pc:sldMk cId="3953350930" sldId="284"/>
        </pc:sldMkLst>
      </pc:sldChg>
      <pc:sldChg chg="modNotesTx">
        <pc:chgData name="Jakub Cigán" userId="f23bc825-c65f-4518-9c03-63ef504a4e0e" providerId="ADAL" clId="{05B85359-25E8-4DA6-BCE7-B154DEB89D9A}" dt="2022-05-08T21:16:25.506" v="1" actId="6549"/>
        <pc:sldMkLst>
          <pc:docMk/>
          <pc:sldMk cId="4269372575" sldId="285"/>
        </pc:sldMkLst>
      </pc:sldChg>
      <pc:sldChg chg="modNotesTx">
        <pc:chgData name="Jakub Cigán" userId="f23bc825-c65f-4518-9c03-63ef504a4e0e" providerId="ADAL" clId="{05B85359-25E8-4DA6-BCE7-B154DEB89D9A}" dt="2022-05-08T21:16:28.448" v="2" actId="6549"/>
        <pc:sldMkLst>
          <pc:docMk/>
          <pc:sldMk cId="558796765" sldId="286"/>
        </pc:sldMkLst>
      </pc:sldChg>
      <pc:sldChg chg="modNotesTx">
        <pc:chgData name="Jakub Cigán" userId="f23bc825-c65f-4518-9c03-63ef504a4e0e" providerId="ADAL" clId="{05B85359-25E8-4DA6-BCE7-B154DEB89D9A}" dt="2022-05-08T21:16:34.625" v="4" actId="6549"/>
        <pc:sldMkLst>
          <pc:docMk/>
          <pc:sldMk cId="4027913249" sldId="287"/>
        </pc:sldMkLst>
      </pc:sldChg>
      <pc:sldChg chg="modNotesTx">
        <pc:chgData name="Jakub Cigán" userId="f23bc825-c65f-4518-9c03-63ef504a4e0e" providerId="ADAL" clId="{05B85359-25E8-4DA6-BCE7-B154DEB89D9A}" dt="2022-05-08T21:16:37.894" v="5" actId="6549"/>
        <pc:sldMkLst>
          <pc:docMk/>
          <pc:sldMk cId="253401668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0D9A-E7D4-4001-9E2C-D0C6816655E2}" type="datetimeFigureOut">
              <a:rPr lang="sk-SK" smtClean="0"/>
              <a:t>8. 5. 2022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61FA3-4D98-4383-B8BB-768E39D639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74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1FA3-4D98-4383-B8BB-768E39D639A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648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1FA3-4D98-4383-B8BB-768E39D639A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60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1FA3-4D98-4383-B8BB-768E39D639A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73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1FA3-4D98-4383-B8BB-768E39D639A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98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1FA3-4D98-4383-B8BB-768E39D639A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235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1FA3-4D98-4383-B8BB-768E39D639A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724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4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2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31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2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7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4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3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2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7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0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9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4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7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87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2452" y="2806909"/>
            <a:ext cx="11058832" cy="2594649"/>
          </a:xfrm>
        </p:spPr>
        <p:txBody>
          <a:bodyPr>
            <a:normAutofit/>
          </a:bodyPr>
          <a:lstStyle/>
          <a:p>
            <a:pPr algn="just"/>
            <a:r>
              <a:rPr lang="sk-SK" sz="4400" b="1" dirty="0">
                <a:effectLst/>
              </a:rPr>
              <a:t>5. Katolícka reformácia alebo protireformácia – </a:t>
            </a:r>
            <a:br>
              <a:rPr lang="en-US" sz="4400" b="1" dirty="0">
                <a:effectLst/>
              </a:rPr>
            </a:br>
            <a:br>
              <a:rPr lang="en-US" sz="4400" b="1" dirty="0">
                <a:effectLst/>
              </a:rPr>
            </a:br>
            <a:r>
              <a:rPr lang="sk-SK" sz="4400" b="1" dirty="0">
                <a:effectLst/>
              </a:rPr>
              <a:t>základné východiská a tézy tridentského katolicizmu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7878" y="272445"/>
            <a:ext cx="9144000" cy="754025"/>
          </a:xfrm>
        </p:spPr>
        <p:txBody>
          <a:bodyPr/>
          <a:lstStyle/>
          <a:p>
            <a:pPr algn="l"/>
            <a:r>
              <a:rPr lang="sk-SK" dirty="0"/>
              <a:t>RLA07 </a:t>
            </a:r>
            <a:r>
              <a:rPr lang="sk-SK" dirty="0" err="1"/>
              <a:t>Křesťanství</a:t>
            </a:r>
            <a:r>
              <a:rPr lang="sk-SK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42278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6" b="100000" l="10000" r="99444">
                        <a14:foregroundMark x1="77444" y1="77335" x2="75111" y2="74119"/>
                        <a14:foregroundMark x1="74222" y1="72894" x2="53667" y2="74885"/>
                        <a14:backgroundMark x1="20000" y1="32925" x2="20000" y2="32925"/>
                      </a14:backgroundRemoval>
                    </a14:imgEffect>
                  </a14:imgLayer>
                </a14:imgProps>
              </a:ext>
            </a:extLst>
          </a:blip>
          <a:srcRect l="20121" r="-1" b="-1"/>
          <a:stretch/>
        </p:blipFill>
        <p:spPr>
          <a:xfrm>
            <a:off x="4753994" y="16414"/>
            <a:ext cx="7555992" cy="6857990"/>
          </a:xfrm>
          <a:prstGeom prst="rect">
            <a:avLst/>
          </a:prstGeom>
        </p:spPr>
      </p:pic>
      <p:sp useBgFill="1">
        <p:nvSpPr>
          <p:cNvPr id="19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7986" y="365125"/>
            <a:ext cx="582069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4400" dirty="0"/>
              <a:t>Katolícka reformácia</a:t>
            </a:r>
            <a:endParaRPr lang="en-US" sz="4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7944" y="2289187"/>
            <a:ext cx="39392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protireformácia </a:t>
            </a:r>
            <a:r>
              <a:rPr lang="sk-SK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vs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.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katolícka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reformácia</a:t>
            </a: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povaha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katolíckej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reformácie</a:t>
            </a: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kritika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pomerov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v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cirkvi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a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snahy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o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jej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obrodu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1657350" lvl="3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1657350" lvl="3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charizmatickí jedinci</a:t>
            </a:r>
          </a:p>
          <a:p>
            <a:pPr marL="1657350" lvl="3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1657350" lvl="3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kardináli</a:t>
            </a:r>
          </a:p>
          <a:p>
            <a:pPr marL="1657350" lvl="3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1657350" lvl="3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„taliansky </a:t>
            </a:r>
            <a:r>
              <a:rPr lang="sk-SK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evanjelizmus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“</a:t>
            </a:r>
          </a:p>
          <a:p>
            <a:pPr marL="1657350" lvl="3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662455" y="6455859"/>
            <a:ext cx="334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Girolamo</a:t>
            </a:r>
            <a:r>
              <a:rPr lang="sk-SK" b="1" dirty="0"/>
              <a:t> </a:t>
            </a:r>
            <a:r>
              <a:rPr lang="sk-SK" b="1" dirty="0" err="1"/>
              <a:t>Savonarola</a:t>
            </a:r>
            <a:r>
              <a:rPr lang="sk-SK" b="1" dirty="0"/>
              <a:t> (1452–98)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07216"/>
            <a:ext cx="1708771" cy="24179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6289629"/>
            <a:ext cx="282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Francisco Jiménez de Cisneros</a:t>
            </a:r>
            <a:endParaRPr lang="sk-SK" sz="1600" dirty="0"/>
          </a:p>
          <a:p>
            <a:r>
              <a:rPr lang="pt-BR" sz="1600" dirty="0"/>
              <a:t>(1436 –</a:t>
            </a:r>
            <a:r>
              <a:rPr lang="sk-SK" sz="1600" dirty="0"/>
              <a:t> </a:t>
            </a:r>
            <a:r>
              <a:rPr lang="pt-BR" sz="1600" dirty="0"/>
              <a:t>1517)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9376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308"/>
    </mc:Choice>
    <mc:Fallback xmlns="">
      <p:transition spd="slow" advTm="11553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429" r="-1" b="-1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t="2983" r="3" b="3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sk-SK" dirty="0"/>
              <a:t>Pápeži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>
            <a:normAutofit/>
          </a:bodyPr>
          <a:lstStyle/>
          <a:p>
            <a:r>
              <a:rPr lang="sk-SK" b="1" dirty="0"/>
              <a:t>Lev X. (1513-1521)</a:t>
            </a:r>
          </a:p>
          <a:p>
            <a:r>
              <a:rPr lang="sk-SK" b="1" dirty="0" err="1"/>
              <a:t>Hadrián</a:t>
            </a:r>
            <a:r>
              <a:rPr lang="sk-SK" b="1" dirty="0"/>
              <a:t> VI</a:t>
            </a:r>
            <a:r>
              <a:rPr lang="sk-SK" dirty="0"/>
              <a:t>. </a:t>
            </a:r>
            <a:r>
              <a:rPr lang="sk-SK" b="1" dirty="0"/>
              <a:t>(1522 – 1523)</a:t>
            </a:r>
          </a:p>
          <a:p>
            <a:r>
              <a:rPr lang="sk-SK" b="1" dirty="0"/>
              <a:t>Klement VII. (1523 – 1534)</a:t>
            </a:r>
          </a:p>
          <a:p>
            <a:r>
              <a:rPr lang="sk-SK" b="1" dirty="0"/>
              <a:t>Pavol III. (1534 – 1549)</a:t>
            </a:r>
          </a:p>
          <a:p>
            <a:r>
              <a:rPr lang="sk-SK" b="1" dirty="0"/>
              <a:t>Július III. (1550 – 1555)</a:t>
            </a:r>
          </a:p>
          <a:p>
            <a:r>
              <a:rPr lang="sk-SK" b="1" dirty="0" err="1"/>
              <a:t>Marcellus</a:t>
            </a:r>
            <a:r>
              <a:rPr lang="sk-SK" b="1" dirty="0"/>
              <a:t> II. (1555)</a:t>
            </a:r>
          </a:p>
          <a:p>
            <a:r>
              <a:rPr lang="sk-SK" b="1" dirty="0"/>
              <a:t>Pavol IV. (1555 – 1559)</a:t>
            </a:r>
          </a:p>
          <a:p>
            <a:r>
              <a:rPr lang="sk-SK" b="1" dirty="0" err="1"/>
              <a:t>Pius</a:t>
            </a:r>
            <a:r>
              <a:rPr lang="sk-SK" b="1" dirty="0"/>
              <a:t> IV. (1559 -1565)</a:t>
            </a:r>
            <a:endParaRPr lang="sk-SK" dirty="0"/>
          </a:p>
        </p:txBody>
      </p:sp>
      <p:sp>
        <p:nvSpPr>
          <p:cNvPr id="6" name="Obdélník 5"/>
          <p:cNvSpPr/>
          <p:nvPr/>
        </p:nvSpPr>
        <p:spPr>
          <a:xfrm>
            <a:off x="9396140" y="484632"/>
            <a:ext cx="23807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Pavol III. (1534 – 1549)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„</a:t>
            </a:r>
            <a:r>
              <a:rPr lang="sk-SK" b="1" dirty="0" err="1"/>
              <a:t>Consilium</a:t>
            </a:r>
            <a:r>
              <a:rPr lang="sk-SK" b="1" dirty="0"/>
              <a:t> de </a:t>
            </a:r>
          </a:p>
          <a:p>
            <a:r>
              <a:rPr lang="sk-SK" b="1" dirty="0" err="1"/>
              <a:t>emendanda</a:t>
            </a:r>
            <a:r>
              <a:rPr lang="sk-SK" b="1" dirty="0"/>
              <a:t> </a:t>
            </a:r>
            <a:r>
              <a:rPr lang="sk-SK" b="1" dirty="0" err="1"/>
              <a:t>ecclesia</a:t>
            </a:r>
            <a:r>
              <a:rPr lang="sk-SK" b="1" dirty="0"/>
              <a:t>“</a:t>
            </a:r>
          </a:p>
          <a:p>
            <a:endParaRPr lang="sk-SK" b="1" dirty="0"/>
          </a:p>
        </p:txBody>
      </p:sp>
      <p:sp>
        <p:nvSpPr>
          <p:cNvPr id="7" name="Obdélník 6"/>
          <p:cNvSpPr/>
          <p:nvPr/>
        </p:nvSpPr>
        <p:spPr>
          <a:xfrm>
            <a:off x="6767418" y="5807631"/>
            <a:ext cx="236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Pavol IV. (1555 – 1559)</a:t>
            </a:r>
          </a:p>
        </p:txBody>
      </p:sp>
    </p:spTree>
    <p:extLst>
      <p:ext uri="{BB962C8B-B14F-4D97-AF65-F5344CB8AC3E}">
        <p14:creationId xmlns:p14="http://schemas.microsoft.com/office/powerpoint/2010/main" val="42693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82"/>
    </mc:Choice>
    <mc:Fallback xmlns="">
      <p:transition spd="slow" advTm="3759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/>
          <a:srcRect r="5119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sk-SK" sz="5000"/>
              <a:t>Ignác z </a:t>
            </a:r>
            <a:r>
              <a:rPr lang="sk-SK" sz="5000" err="1"/>
              <a:t>Loyoly</a:t>
            </a:r>
            <a:r>
              <a:rPr lang="sk-SK" sz="5000"/>
              <a:t> </a:t>
            </a:r>
            <a:r>
              <a:rPr lang="en-US" sz="5000"/>
              <a:t>&amp;</a:t>
            </a:r>
            <a:r>
              <a:rPr lang="sk-SK" sz="5000"/>
              <a:t> </a:t>
            </a:r>
            <a:r>
              <a:rPr lang="sk-SK" sz="5000" err="1"/>
              <a:t>Tovaryšstvo</a:t>
            </a:r>
            <a:r>
              <a:rPr lang="sk-SK" sz="5000"/>
              <a:t> Ježišovo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83480" y="2506662"/>
            <a:ext cx="6487886" cy="4351338"/>
          </a:xfrm>
        </p:spPr>
        <p:txBody>
          <a:bodyPr>
            <a:normAutofit/>
          </a:bodyPr>
          <a:lstStyle/>
          <a:p>
            <a:r>
              <a:rPr lang="sk-SK" sz="2000" b="1" dirty="0"/>
              <a:t>„</a:t>
            </a:r>
            <a:r>
              <a:rPr lang="en-US" sz="2000" b="1" dirty="0" err="1"/>
              <a:t>nie</a:t>
            </a:r>
            <a:r>
              <a:rPr lang="en-US" sz="2000" b="1" dirty="0"/>
              <a:t> </a:t>
            </a:r>
            <a:r>
              <a:rPr lang="en-US" sz="2000" b="1" dirty="0" err="1"/>
              <a:t>reformovať</a:t>
            </a:r>
            <a:r>
              <a:rPr lang="en-US" sz="2000" b="1" dirty="0"/>
              <a:t> </a:t>
            </a:r>
            <a:r>
              <a:rPr lang="en-US" sz="2000" b="1" dirty="0" err="1"/>
              <a:t>cirkev</a:t>
            </a:r>
            <a:r>
              <a:rPr lang="en-US" sz="2000" b="1" dirty="0"/>
              <a:t>, ale </a:t>
            </a:r>
            <a:r>
              <a:rPr lang="en-US" sz="2000" b="1" dirty="0" err="1"/>
              <a:t>pomôcť</a:t>
            </a:r>
            <a:r>
              <a:rPr lang="en-US" sz="2000" b="1" dirty="0"/>
              <a:t> </a:t>
            </a:r>
            <a:r>
              <a:rPr lang="en-US" sz="2000" b="1" dirty="0" err="1"/>
              <a:t>dušiam</a:t>
            </a:r>
            <a:r>
              <a:rPr lang="sk-SK" sz="2000" b="1" dirty="0"/>
              <a:t>“</a:t>
            </a:r>
            <a:endParaRPr lang="en-US" sz="2000" b="1" dirty="0"/>
          </a:p>
          <a:p>
            <a:r>
              <a:rPr lang="sk-SK" sz="2000" b="1" dirty="0"/>
              <a:t>„</a:t>
            </a:r>
            <a:r>
              <a:rPr lang="en-US" sz="2000" b="1" dirty="0" err="1"/>
              <a:t>Boží</a:t>
            </a:r>
            <a:r>
              <a:rPr lang="en-US" sz="2000" b="1" dirty="0"/>
              <a:t> </a:t>
            </a:r>
            <a:r>
              <a:rPr lang="en-US" sz="2000" b="1" dirty="0" err="1"/>
              <a:t>bojovník</a:t>
            </a:r>
            <a:r>
              <a:rPr lang="en-US" sz="2000" b="1" dirty="0"/>
              <a:t> pod </a:t>
            </a:r>
            <a:r>
              <a:rPr lang="en-US" sz="2000" b="1" dirty="0" err="1"/>
              <a:t>vlajkou</a:t>
            </a:r>
            <a:r>
              <a:rPr lang="en-US" sz="2000" b="1" dirty="0"/>
              <a:t> </a:t>
            </a:r>
            <a:r>
              <a:rPr lang="en-US" sz="2000" b="1" dirty="0" err="1"/>
              <a:t>kríža</a:t>
            </a:r>
            <a:r>
              <a:rPr lang="sk-SK" sz="2000" b="1" dirty="0"/>
              <a:t>“</a:t>
            </a:r>
          </a:p>
          <a:p>
            <a:r>
              <a:rPr lang="en-US" sz="2000" b="1" i="1" dirty="0"/>
              <a:t>„</a:t>
            </a:r>
            <a:r>
              <a:rPr lang="en-US" sz="2000" b="1" i="1" dirty="0" err="1"/>
              <a:t>Duchovné</a:t>
            </a:r>
            <a:r>
              <a:rPr lang="en-US" sz="2000" b="1" i="1" dirty="0"/>
              <a:t> </a:t>
            </a:r>
            <a:r>
              <a:rPr lang="en-US" sz="2000" b="1" i="1" dirty="0" err="1"/>
              <a:t>cvičenia</a:t>
            </a:r>
            <a:r>
              <a:rPr lang="en-US" sz="2000" b="1" i="1" dirty="0"/>
              <a:t>“</a:t>
            </a:r>
            <a:r>
              <a:rPr lang="en-US" sz="2000" b="1" dirty="0"/>
              <a:t> (1527, 1548)</a:t>
            </a:r>
            <a:endParaRPr lang="sk-SK" sz="2000" b="1" dirty="0"/>
          </a:p>
          <a:p>
            <a:r>
              <a:rPr lang="sk-SK" sz="2000" b="1" dirty="0"/>
              <a:t>mystika</a:t>
            </a:r>
          </a:p>
          <a:p>
            <a:r>
              <a:rPr lang="sk-SK" sz="2000" b="1" dirty="0"/>
              <a:t>„jezuitský </a:t>
            </a:r>
            <a:r>
              <a:rPr lang="sk-SK" sz="2000" b="1" dirty="0" err="1"/>
              <a:t>puritanizmus</a:t>
            </a:r>
            <a:r>
              <a:rPr lang="sk-SK" sz="2000" b="1" dirty="0"/>
              <a:t>“</a:t>
            </a:r>
          </a:p>
          <a:p>
            <a:r>
              <a:rPr lang="sk-SK" sz="2000" b="1" dirty="0" err="1"/>
              <a:t>Tovaryšstvo</a:t>
            </a:r>
            <a:r>
              <a:rPr lang="sk-SK" sz="2000" b="1" dirty="0"/>
              <a:t> Ježišovo </a:t>
            </a:r>
            <a:r>
              <a:rPr lang="en-US" sz="2000" b="1" dirty="0"/>
              <a:t>1528-35</a:t>
            </a:r>
            <a:endParaRPr lang="sk-SK" sz="2000" b="1" dirty="0"/>
          </a:p>
          <a:p>
            <a:r>
              <a:rPr lang="sk-SK" sz="2000" b="1" dirty="0"/>
              <a:t>semináre, misie, rozchod s kláštornou tradíciou</a:t>
            </a:r>
          </a:p>
          <a:p>
            <a:endParaRPr lang="sk-SK" sz="2000" b="1" dirty="0"/>
          </a:p>
          <a:p>
            <a:r>
              <a:rPr lang="es-ES" sz="2000" b="1" dirty="0"/>
              <a:t>Diego La</a:t>
            </a:r>
            <a:r>
              <a:rPr lang="sk-SK" sz="2000" b="1" dirty="0"/>
              <a:t>y</a:t>
            </a:r>
            <a:r>
              <a:rPr lang="es-ES" sz="2000" b="1" dirty="0"/>
              <a:t>n</a:t>
            </a:r>
            <a:r>
              <a:rPr lang="sk-SK" sz="2000" b="1" dirty="0"/>
              <a:t>é</a:t>
            </a:r>
            <a:r>
              <a:rPr lang="es-ES" sz="2000" b="1" dirty="0"/>
              <a:t>z, </a:t>
            </a:r>
            <a:r>
              <a:rPr lang="es-ES" sz="2000" b="1" dirty="0" err="1"/>
              <a:t>Alfon</a:t>
            </a:r>
            <a:r>
              <a:rPr lang="sk-SK" sz="2000" b="1" dirty="0"/>
              <a:t>z</a:t>
            </a:r>
            <a:r>
              <a:rPr lang="es-ES" sz="2000" b="1" dirty="0"/>
              <a:t>o Salmerón a Fran</a:t>
            </a:r>
            <a:r>
              <a:rPr lang="sk-SK" sz="2000" b="1" dirty="0" err="1"/>
              <a:t>tišek</a:t>
            </a:r>
            <a:r>
              <a:rPr lang="es-ES" sz="2000" b="1" dirty="0"/>
              <a:t> </a:t>
            </a:r>
            <a:r>
              <a:rPr lang="es-ES" sz="2000" b="1" dirty="0" err="1"/>
              <a:t>Xav</a:t>
            </a:r>
            <a:r>
              <a:rPr lang="sk-SK" sz="2000" b="1" dirty="0"/>
              <a:t>e</a:t>
            </a:r>
            <a:r>
              <a:rPr lang="es-ES" sz="2000" b="1" dirty="0"/>
              <a:t>r</a:t>
            </a:r>
            <a:r>
              <a:rPr lang="sk-SK" sz="2000" b="1" dirty="0" err="1"/>
              <a:t>ský</a:t>
            </a:r>
            <a:r>
              <a:rPr lang="sk-SK" sz="2000" b="1" dirty="0"/>
              <a:t>, </a:t>
            </a:r>
            <a:r>
              <a:rPr lang="sk-SK" sz="2000" b="1" dirty="0" err="1"/>
              <a:t>Matteo</a:t>
            </a:r>
            <a:r>
              <a:rPr lang="sk-SK" sz="2000" b="1" dirty="0"/>
              <a:t> </a:t>
            </a:r>
            <a:r>
              <a:rPr lang="sk-SK" sz="2000" b="1" dirty="0" err="1"/>
              <a:t>Ricci</a:t>
            </a:r>
            <a:endParaRPr lang="en-US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127099" y="6488668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/>
              <a:t>Ignatius</a:t>
            </a:r>
            <a:r>
              <a:rPr lang="sk-SK" b="1" dirty="0"/>
              <a:t> </a:t>
            </a:r>
            <a:r>
              <a:rPr lang="sk-SK" b="1" dirty="0" err="1"/>
              <a:t>Loyola</a:t>
            </a:r>
            <a:r>
              <a:rPr lang="sk-SK" b="1" dirty="0"/>
              <a:t> (1491–1556)</a:t>
            </a:r>
          </a:p>
        </p:txBody>
      </p:sp>
    </p:spTree>
    <p:extLst>
      <p:ext uri="{BB962C8B-B14F-4D97-AF65-F5344CB8AC3E}">
        <p14:creationId xmlns:p14="http://schemas.microsoft.com/office/powerpoint/2010/main" val="5587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28"/>
    </mc:Choice>
    <mc:Fallback xmlns="">
      <p:transition spd="slow" advTm="5236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4389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sk-SK" dirty="0"/>
              <a:t>Katolícka spiritualita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576" y="1825625"/>
            <a:ext cx="6079791" cy="4351338"/>
          </a:xfrm>
        </p:spPr>
        <p:txBody>
          <a:bodyPr>
            <a:normAutofit/>
          </a:bodyPr>
          <a:lstStyle/>
          <a:p>
            <a:r>
              <a:rPr lang="sk-SK" b="1" dirty="0"/>
              <a:t>bratstvá a rády</a:t>
            </a:r>
          </a:p>
          <a:p>
            <a:endParaRPr lang="sk-SK" dirty="0"/>
          </a:p>
          <a:p>
            <a:pPr lvl="1"/>
            <a:r>
              <a:rPr lang="en-US" b="1" dirty="0" err="1"/>
              <a:t>kapuc</a:t>
            </a:r>
            <a:r>
              <a:rPr lang="sk-SK" b="1" dirty="0" err="1"/>
              <a:t>íni</a:t>
            </a:r>
            <a:r>
              <a:rPr lang="sk-SK" b="1" dirty="0"/>
              <a:t> (1525)</a:t>
            </a:r>
            <a:endParaRPr lang="en-US" b="1" dirty="0"/>
          </a:p>
          <a:p>
            <a:pPr lvl="1"/>
            <a:r>
              <a:rPr lang="sk-SK" b="1" dirty="0"/>
              <a:t>Ženevské oratórium Božej lásky (1497)</a:t>
            </a:r>
          </a:p>
          <a:p>
            <a:pPr lvl="1"/>
            <a:r>
              <a:rPr lang="sk-SK" b="1" dirty="0"/>
              <a:t>Rímske oratórium Božej lásky (pred 1517)</a:t>
            </a:r>
          </a:p>
          <a:p>
            <a:pPr lvl="1"/>
            <a:r>
              <a:rPr lang="sk-SK" b="1" dirty="0"/>
              <a:t>Spolok sv. </a:t>
            </a:r>
            <a:r>
              <a:rPr lang="sk-SK" b="1" dirty="0" err="1"/>
              <a:t>Uršuly</a:t>
            </a:r>
            <a:r>
              <a:rPr lang="sk-SK" b="1" dirty="0"/>
              <a:t> (1535)</a:t>
            </a:r>
          </a:p>
          <a:p>
            <a:pPr lvl="1"/>
            <a:r>
              <a:rPr lang="sk-SK" b="1" dirty="0" err="1"/>
              <a:t>theatíni</a:t>
            </a:r>
            <a:r>
              <a:rPr lang="sk-SK" b="1" dirty="0"/>
              <a:t> (</a:t>
            </a:r>
            <a:r>
              <a:rPr lang="sk-SK" b="1" dirty="0" err="1"/>
              <a:t>kajetáni</a:t>
            </a:r>
            <a:r>
              <a:rPr lang="sk-SK" b="1" dirty="0"/>
              <a:t>) (1524)</a:t>
            </a:r>
          </a:p>
          <a:p>
            <a:r>
              <a:rPr lang="sk-SK" b="1" dirty="0"/>
              <a:t>svätí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33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31"/>
    </mc:Choice>
    <mc:Fallback xmlns="">
      <p:transition spd="slow" advTm="2687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3"/>
          <p:cNvPicPr>
            <a:picLocks noChangeAspect="1"/>
          </p:cNvPicPr>
          <p:nvPr/>
        </p:nvPicPr>
        <p:blipFill rotWithShape="1">
          <a:blip r:embed="rId3"/>
          <a:srcRect l="7673" r="7214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15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k-SK" sz="3700"/>
              <a:t>Tridentský koncil 1545 - 1563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266700" y="3124200"/>
            <a:ext cx="4267200" cy="3562349"/>
          </a:xfrm>
        </p:spPr>
        <p:txBody>
          <a:bodyPr>
            <a:normAutofit lnSpcReduction="10000"/>
          </a:bodyPr>
          <a:lstStyle/>
          <a:p>
            <a:pPr lvl="1"/>
            <a:endParaRPr lang="sk-SK" dirty="0"/>
          </a:p>
          <a:p>
            <a:r>
              <a:rPr lang="sk-SK" dirty="0"/>
              <a:t>prečo tak neskoro?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boj proti reformácii</a:t>
            </a:r>
          </a:p>
          <a:p>
            <a:pPr lvl="1"/>
            <a:r>
              <a:rPr lang="sk-SK" dirty="0"/>
              <a:t>turecká hrozba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boj medzi katolíckymi mocnosťami</a:t>
            </a:r>
          </a:p>
          <a:p>
            <a:pPr lvl="1"/>
            <a:r>
              <a:rPr lang="sk-SK" dirty="0"/>
              <a:t>strach z koncilov</a:t>
            </a:r>
          </a:p>
          <a:p>
            <a:endParaRPr lang="sk-S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8715D-5396-499D-8F23-30A4DAAB9165}"/>
              </a:ext>
            </a:extLst>
          </p:cNvPr>
          <p:cNvSpPr txBox="1"/>
          <p:nvPr/>
        </p:nvSpPr>
        <p:spPr>
          <a:xfrm>
            <a:off x="276225" y="1690688"/>
            <a:ext cx="43597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ciele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reforma cirkvi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odpoveď na reformačné hnutie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98799"/>
    </mc:Choice>
    <mc:Fallback xmlns="">
      <p:transition advTm="998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3"/>
          <p:cNvPicPr>
            <a:picLocks noChangeAspect="1"/>
          </p:cNvPicPr>
          <p:nvPr/>
        </p:nvPicPr>
        <p:blipFill rotWithShape="1">
          <a:blip r:embed="rId3"/>
          <a:srcRect l="7673" r="7214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15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k-SK" sz="3700"/>
              <a:t>Tridentský koncil 1545 - 1563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266700" y="1825624"/>
            <a:ext cx="4267200" cy="4860925"/>
          </a:xfrm>
        </p:spPr>
        <p:txBody>
          <a:bodyPr>
            <a:normAutofit/>
          </a:bodyPr>
          <a:lstStyle/>
          <a:p>
            <a:r>
              <a:rPr lang="sk-SK" dirty="0"/>
              <a:t>3 fáze</a:t>
            </a:r>
          </a:p>
          <a:p>
            <a:pPr lvl="1"/>
            <a:r>
              <a:rPr lang="sk-SK" dirty="0"/>
              <a:t>12. 1545 – 3. 1547 (Pavol III.)</a:t>
            </a:r>
          </a:p>
          <a:p>
            <a:pPr lvl="2"/>
            <a:r>
              <a:rPr lang="sk-SK" dirty="0"/>
              <a:t>dekrét </a:t>
            </a:r>
            <a:r>
              <a:rPr lang="sk-SK" dirty="0" err="1"/>
              <a:t>Sacrosancta</a:t>
            </a:r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/>
              <a:t>5. 1551 – 4. 1552 (Július III.)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1. 1561 – 12. 1563 (</a:t>
            </a:r>
            <a:r>
              <a:rPr lang="sk-SK" dirty="0" err="1"/>
              <a:t>Pius</a:t>
            </a:r>
            <a:r>
              <a:rPr lang="sk-SK" dirty="0"/>
              <a:t> IV.)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Katechizmus tridentského koncilu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4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852"/>
    </mc:Choice>
    <mc:Fallback xmlns="">
      <p:transition spd="slow" advTm="1304852"/>
    </mc:Fallback>
  </mc:AlternateContent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9985</TotalTime>
  <Words>333</Words>
  <Application>Microsoft Office PowerPoint</Application>
  <PresentationFormat>Widescreen</PresentationFormat>
  <Paragraphs>79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Symbol</vt:lpstr>
      <vt:lpstr>Hloubka</vt:lpstr>
      <vt:lpstr>5. Katolícka reformácia alebo protireformácia –   základné východiská a tézy tridentského katolicizmu</vt:lpstr>
      <vt:lpstr>Katolícka reformácia</vt:lpstr>
      <vt:lpstr>Pápeži</vt:lpstr>
      <vt:lpstr>Ignác z Loyoly &amp; Tovaryšstvo Ježišovo</vt:lpstr>
      <vt:lpstr>Katolícka spiritualita</vt:lpstr>
      <vt:lpstr>Tridentský koncil 1545 - 1563</vt:lpstr>
      <vt:lpstr>Tridentský koncil 1545 - 1563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Východiská svetovej reformácie.  Koncept prvej reformácie, humanizmus, socioekonomické premeny  európskej  spoločnosti v neskorom stredoveku</dc:title>
  <dc:creator>Jakub Cigán</dc:creator>
  <cp:lastModifiedBy>Jakub Cigán</cp:lastModifiedBy>
  <cp:revision>112</cp:revision>
  <dcterms:created xsi:type="dcterms:W3CDTF">2017-02-28T22:25:32Z</dcterms:created>
  <dcterms:modified xsi:type="dcterms:W3CDTF">2022-05-08T21:16:46Z</dcterms:modified>
</cp:coreProperties>
</file>