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66" r:id="rId15"/>
    <p:sldId id="272" r:id="rId16"/>
    <p:sldId id="273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68254-23BA-7643-9D86-ECD0286A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B39762-CF3B-E34C-AABF-D2E09D14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3B45C-8246-2941-B846-0F87663C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E0D5A-9590-D84B-B1AF-C0496E17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0D54B-E595-D447-B15B-3F4E8297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64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D665-3E34-ED46-9EE7-D3DD35C5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0E1D3A-9551-474E-A14F-A38CBB532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5C491-B792-FD42-8316-2AEC263C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F26127-A507-6140-9C9C-AB835DA4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855FBE-B89B-B845-A5DA-75E4A661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8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B87418-42F2-C64C-A29F-1E629E27B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749A6F-4236-5D45-93B5-BEC6DFBC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61C17-E212-6645-9352-0DF07109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1D2ADF-D364-6F4F-B79C-C06D40FF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9D42F-52E5-5D46-8A1F-A96B9EBD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0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D9E27-191B-E148-BFDE-975C964A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B42B7-8501-A441-BBBF-3F86681C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D89ED2-17CC-654F-984E-8015B878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C33316-284B-5746-AE4A-B3384FFB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762A8-A557-ED46-A29C-CC38323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249F-D81E-4843-8985-4DB121B3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61D6A5-994D-1F41-A06F-F274F16E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93E2A8-17B4-1D43-A882-C4CCE509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995ED-B98D-FB44-AE9A-53E2C767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328B4-DD7F-0B40-8AF0-C2AC430D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5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45B1B-6412-D148-918E-DE64634F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BD63A-66DB-8A46-901E-E177AC57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9043E-ED99-CB47-B783-D0E2A142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250ED-D250-9146-B8A1-573259F4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CDF52F-9E9A-AB4E-AA2D-185E6A36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4BA69-9DC2-0646-9856-17C4B0A3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95757-5931-934C-B988-2C9CA63C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F2C23-2884-214F-8A68-D5E49DC1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D7F5D-6747-5A4C-A5E1-50484DCFB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A28D36-A7E7-A541-B810-84289C409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311832-E6F2-9E4C-A037-BB989FF9E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61D2A4-E35F-AB4A-8CD8-ECB14AAB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4B0BC4-323B-5148-8081-61EC8445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8795D6-CC2E-2B42-B608-22AD12B7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2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266C8-E276-1946-BE8B-7B538490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C5E156-1BB8-8A4B-8650-0E4B93DF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6C5E4-9ADC-B140-B893-C4CE45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83E944-8469-6E4C-AC7D-B34317C4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309E86-02B2-7F46-B39F-BA8119A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D1138-BDC2-9342-A2BC-B3E84D4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EDD04-9938-5F4F-AD48-C72E4880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0DE4D-C458-DD4B-81EE-1FE474F8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4285F-CDB7-4A45-95B6-0B5AA7BF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41A9B2-5065-CE4D-B57C-18B831E8D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FE0439-A336-FC43-8DD6-78025790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1BB84-CBCA-A845-83DC-3191AE6F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8286B3-59C4-4D49-BD50-614D69EA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7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7E04-D1A3-C443-BA5B-E350EEA3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1AF845-3364-D643-9DF5-42E2355A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589DFA-EEF6-D04F-B6FB-6DB3D7CB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379F5E-B1A6-A84C-B6ED-6292ECC0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31DA2D-D732-A447-B4DD-7911BCB9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2EEF9-0233-B24B-A04E-6D92FF88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3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E39B5-8D3A-6445-AF86-DDE47EC7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906BCE-C4A8-4747-99E2-44209AFC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FFE58-F031-624A-BAE7-AC4E6EDC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21EC-B6D5-AB4D-BC47-881676774E50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14DE32-1D54-F04C-9886-DFD16267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CC7C78-7170-AD41-880B-D46209B8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interiér, černá, několik&#10;&#10;Popis byl vytvořen automaticky">
            <a:extLst>
              <a:ext uri="{FF2B5EF4-FFF2-40B4-BE49-F238E27FC236}">
                <a16:creationId xmlns:a16="http://schemas.microsoft.com/office/drawing/2014/main" id="{0A47D8FC-36AD-BD46-9903-5753EA30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251" b="1999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C2CCA3D-9207-1F48-97BE-87BA6FF1F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Cambria" panose="02040503050406030204" pitchFamily="18" charset="0"/>
              </a:rPr>
              <a:t>Luther a </a:t>
            </a:r>
            <a:r>
              <a:rPr lang="cs-CZ" dirty="0" err="1">
                <a:solidFill>
                  <a:srgbClr val="FFFFFF"/>
                </a:solidFill>
                <a:latin typeface="Cambria" panose="02040503050406030204" pitchFamily="18" charset="0"/>
              </a:rPr>
              <a:t>Zwingli</a:t>
            </a:r>
            <a:endParaRPr lang="cs-CZ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C5CECE-53B3-9B4E-BAD7-19E535FF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07996"/>
          </a:xfrm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  <a:latin typeface="Cambria" panose="02040503050406030204" pitchFamily="18" charset="0"/>
              </a:rPr>
              <a:t>Selské války, radikální reformace</a:t>
            </a:r>
          </a:p>
          <a:p>
            <a:endParaRPr lang="cs-CZ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9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52B506-0603-F243-A1A7-06B6FABB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Luteránství v praxi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66AA0-14BD-7E45-B177-7F3CD98F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i="1">
                <a:latin typeface="Cambria" panose="02040503050406030204" pitchFamily="18" charset="0"/>
              </a:rPr>
              <a:t>Viva vox</a:t>
            </a:r>
            <a:r>
              <a:rPr lang="cs-CZ" sz="2000">
                <a:latin typeface="Cambria" panose="02040503050406030204" pitchFamily="18" charset="0"/>
              </a:rPr>
              <a:t>, </a:t>
            </a:r>
            <a:r>
              <a:rPr lang="cs-CZ" sz="2000" i="1">
                <a:latin typeface="Cambria" panose="02040503050406030204" pitchFamily="18" charset="0"/>
              </a:rPr>
              <a:t>Fides ex auditu</a:t>
            </a:r>
          </a:p>
          <a:p>
            <a:r>
              <a:rPr lang="cs-CZ" sz="2000">
                <a:latin typeface="Cambria" panose="02040503050406030204" pitchFamily="18" charset="0"/>
              </a:rPr>
              <a:t>Lutherova bible</a:t>
            </a:r>
          </a:p>
          <a:p>
            <a:r>
              <a:rPr lang="cs-CZ" sz="2000">
                <a:latin typeface="Cambria" panose="02040503050406030204" pitchFamily="18" charset="0"/>
              </a:rPr>
              <a:t>Episkopální uspořádání</a:t>
            </a:r>
          </a:p>
          <a:p>
            <a:r>
              <a:rPr lang="cs-CZ" sz="2000">
                <a:latin typeface="Cambria" panose="02040503050406030204" pitchFamily="18" charset="0"/>
              </a:rPr>
              <a:t>„Neviditelná církev“</a:t>
            </a:r>
          </a:p>
          <a:p>
            <a:r>
              <a:rPr lang="cs-CZ" sz="2000" b="1">
                <a:latin typeface="Cambria" panose="02040503050406030204" pitchFamily="18" charset="0"/>
              </a:rPr>
              <a:t>Svátost</a:t>
            </a:r>
            <a:r>
              <a:rPr lang="cs-CZ" sz="2000">
                <a:latin typeface="Cambria" panose="02040503050406030204" pitchFamily="18" charset="0"/>
              </a:rPr>
              <a:t> jako komunikace Boha s člověkem</a:t>
            </a:r>
          </a:p>
          <a:p>
            <a:r>
              <a:rPr lang="cs-CZ" sz="2000" b="1">
                <a:latin typeface="Cambria" panose="02040503050406030204" pitchFamily="18" charset="0"/>
              </a:rPr>
              <a:t>Konsubstanciace</a:t>
            </a:r>
          </a:p>
          <a:p>
            <a:r>
              <a:rPr lang="cs-CZ" sz="2000" i="1">
                <a:latin typeface="Cambria" panose="02040503050406030204" pitchFamily="18" charset="0"/>
              </a:rPr>
              <a:t>adiaphora</a:t>
            </a:r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97B9A7D8-99EA-1641-A708-5AC1A7DD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08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A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48C59-8142-0440-A0DB-D3C88D98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Selské války (1524-1525)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7316B-B776-2F46-B97B-FE0FD3F9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Cambria" panose="02040503050406030204" pitchFamily="18" charset="0"/>
              </a:rPr>
              <a:t>Ani selské, ani války</a:t>
            </a:r>
          </a:p>
          <a:p>
            <a:r>
              <a:rPr lang="cs-CZ" sz="2000" dirty="0">
                <a:latin typeface="Cambria" panose="02040503050406030204" pitchFamily="18" charset="0"/>
              </a:rPr>
              <a:t>1525: 12 </a:t>
            </a:r>
            <a:r>
              <a:rPr lang="cs-CZ" sz="2000" b="1" dirty="0" err="1">
                <a:latin typeface="Cambria" panose="02040503050406030204" pitchFamily="18" charset="0"/>
              </a:rPr>
              <a:t>Memmingenských</a:t>
            </a:r>
            <a:r>
              <a:rPr lang="cs-CZ" sz="2000" b="1" dirty="0">
                <a:latin typeface="Cambria" panose="02040503050406030204" pitchFamily="18" charset="0"/>
              </a:rPr>
              <a:t> artikulů 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Antiklerikalismus 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Svátosti: člověk směrem k Bohu 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Autonomie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Osobní zkušenost a rozhodnutí</a:t>
            </a:r>
            <a:endParaRPr lang="cs-CZ" sz="2000" b="1" dirty="0">
              <a:latin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</a:rPr>
              <a:t>Thomas </a:t>
            </a:r>
            <a:r>
              <a:rPr lang="cs-CZ" sz="2000" b="1" dirty="0" err="1">
                <a:latin typeface="Cambria" panose="02040503050406030204" pitchFamily="18" charset="0"/>
              </a:rPr>
              <a:t>Müntzer</a:t>
            </a:r>
            <a:endParaRPr lang="cs-CZ" sz="2000" b="1" dirty="0">
              <a:latin typeface="Cambria" panose="02040503050406030204" pitchFamily="18" charset="0"/>
            </a:endParaRPr>
          </a:p>
          <a:p>
            <a:pPr lvl="1"/>
            <a:r>
              <a:rPr lang="en-US" sz="2000" dirty="0">
                <a:latin typeface="Cambria" panose="02040503050406030204" pitchFamily="18" charset="0"/>
              </a:rPr>
              <a:t>Praha (1521) -&gt; 1523-4 </a:t>
            </a:r>
            <a:r>
              <a:rPr lang="en-US" sz="2000" b="1" dirty="0" err="1">
                <a:latin typeface="Cambria" panose="02040503050406030204" pitchFamily="18" charset="0"/>
              </a:rPr>
              <a:t>Allstedt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cs-CZ" sz="2000" b="1" dirty="0">
                <a:latin typeface="Cambria" panose="02040503050406030204" pitchFamily="18" charset="0"/>
              </a:rPr>
              <a:t>-&gt; </a:t>
            </a:r>
            <a:r>
              <a:rPr lang="cs-CZ" sz="2000" dirty="0">
                <a:latin typeface="Cambria" panose="02040503050406030204" pitchFamily="18" charset="0"/>
              </a:rPr>
              <a:t>1524 </a:t>
            </a:r>
            <a:r>
              <a:rPr lang="cs-CZ" sz="2000" dirty="0" err="1">
                <a:latin typeface="Cambria" panose="02040503050406030204" pitchFamily="18" charset="0"/>
              </a:rPr>
              <a:t>Muhlhausen</a:t>
            </a:r>
            <a:r>
              <a:rPr lang="cs-CZ" sz="2000" dirty="0">
                <a:latin typeface="Cambria" panose="02040503050406030204" pitchFamily="18" charset="0"/>
              </a:rPr>
              <a:t> -&gt; 1525 </a:t>
            </a:r>
            <a:r>
              <a:rPr lang="cs-CZ" sz="2000" dirty="0" err="1">
                <a:latin typeface="Cambria" panose="02040503050406030204" pitchFamily="18" charset="0"/>
              </a:rPr>
              <a:t>Frankenhausen</a:t>
            </a:r>
            <a:r>
              <a:rPr lang="cs-CZ" sz="2000" dirty="0"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cs-CZ" sz="2000" dirty="0">
                <a:latin typeface="Cambria" panose="02040503050406030204" pitchFamily="18" charset="0"/>
              </a:rPr>
              <a:t>„</a:t>
            </a:r>
            <a:r>
              <a:rPr lang="cs-CZ" sz="2000" dirty="0" err="1">
                <a:latin typeface="Cambria" panose="02040503050406030204" pitchFamily="18" charset="0"/>
              </a:rPr>
              <a:t>sola</a:t>
            </a:r>
            <a:r>
              <a:rPr lang="cs-CZ" sz="2000" dirty="0">
                <a:latin typeface="Cambria" panose="02040503050406030204" pitchFamily="18" charset="0"/>
              </a:rPr>
              <a:t> </a:t>
            </a:r>
            <a:r>
              <a:rPr lang="cs-CZ" sz="2000" dirty="0" err="1">
                <a:latin typeface="Cambria" panose="02040503050406030204" pitchFamily="18" charset="0"/>
              </a:rPr>
              <a:t>experientia</a:t>
            </a:r>
            <a:r>
              <a:rPr lang="cs-CZ" sz="2000" dirty="0">
                <a:latin typeface="Cambria" panose="02040503050406030204" pitchFamily="18" charset="0"/>
              </a:rPr>
              <a:t> “</a:t>
            </a:r>
            <a:endParaRPr lang="cs-CZ" sz="2000" b="1" dirty="0">
              <a:latin typeface="Cambria" panose="02040503050406030204" pitchFamily="18" charset="0"/>
            </a:endParaRPr>
          </a:p>
          <a:p>
            <a:r>
              <a:rPr lang="cs-CZ" sz="2000" b="1" dirty="0">
                <a:latin typeface="Cambria" panose="02040503050406030204" pitchFamily="18" charset="0"/>
              </a:rPr>
              <a:t>Proroci z </a:t>
            </a:r>
            <a:r>
              <a:rPr lang="cs-CZ" sz="2000" b="1" dirty="0" err="1">
                <a:latin typeface="Cambria" panose="02040503050406030204" pitchFamily="18" charset="0"/>
              </a:rPr>
              <a:t>Zwickau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sz="2000" b="1" dirty="0">
              <a:latin typeface="Cambria" panose="02040503050406030204" pitchFamily="18" charset="0"/>
            </a:endParaRPr>
          </a:p>
          <a:p>
            <a:endParaRPr lang="cs-CZ" sz="2000" b="1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196AA33-4C4D-3946-BBF0-E1E50673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2" r="262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5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1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968601-AAB0-1B44-BAA9-6C0AB2D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Andreas</a:t>
            </a:r>
            <a:r>
              <a:rPr lang="en-US" sz="3200" dirty="0">
                <a:latin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</a:rPr>
              <a:t>Bodenstein</a:t>
            </a:r>
            <a:r>
              <a:rPr lang="en-US" sz="3200" dirty="0">
                <a:latin typeface="Cambria" panose="02040503050406030204" pitchFamily="18" charset="0"/>
              </a:rPr>
              <a:t> von) </a:t>
            </a:r>
            <a:r>
              <a:rPr lang="en-US" sz="3200" b="1" dirty="0" err="1">
                <a:latin typeface="Cambria" panose="02040503050406030204" pitchFamily="18" charset="0"/>
              </a:rPr>
              <a:t>Karlstadt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cs-CZ" sz="3200" dirty="0">
                <a:latin typeface="Cambria" panose="02040503050406030204" pitchFamily="18" charset="0"/>
              </a:rPr>
              <a:t>(1483-1541)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6B1E8D-3B7E-7541-8451-F700BBF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Cambria" panose="02040503050406030204" pitchFamily="18" charset="0"/>
              </a:rPr>
              <a:t>Wittenberg</a:t>
            </a:r>
            <a:r>
              <a:rPr lang="cs-CZ" sz="2000" dirty="0">
                <a:latin typeface="Cambria" panose="02040503050406030204" pitchFamily="18" charset="0"/>
              </a:rPr>
              <a:t> -&gt; 1523 </a:t>
            </a:r>
            <a:r>
              <a:rPr lang="cs-CZ" sz="2000" b="1" dirty="0" err="1">
                <a:latin typeface="Cambria" panose="02040503050406030204" pitchFamily="18" charset="0"/>
              </a:rPr>
              <a:t>Orlamüde</a:t>
            </a:r>
            <a:r>
              <a:rPr lang="cs-CZ" sz="2000" b="1" dirty="0">
                <a:latin typeface="Cambria" panose="02040503050406030204" pitchFamily="18" charset="0"/>
              </a:rPr>
              <a:t> </a:t>
            </a:r>
            <a:r>
              <a:rPr lang="cs-CZ" sz="2000" dirty="0">
                <a:latin typeface="Cambria" panose="02040503050406030204" pitchFamily="18" charset="0"/>
              </a:rPr>
              <a:t>-&gt; 1534 Basilej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Městská rada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Ikonoklasmus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Inspirace pro anabaptisty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Vliv </a:t>
            </a:r>
            <a:r>
              <a:rPr lang="cs-CZ" sz="2000" b="1" dirty="0">
                <a:latin typeface="Cambria" panose="02040503050406030204" pitchFamily="18" charset="0"/>
              </a:rPr>
              <a:t>německé mystiky</a:t>
            </a:r>
            <a:r>
              <a:rPr lang="cs-CZ" sz="2000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CBC50C77-9B94-1341-8B2B-8BB305A3A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44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7A33B34-6122-BC42-AB56-46C6E4CA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Cambria" panose="02040503050406030204" pitchFamily="18" charset="0"/>
                <a:cs typeface="Calibri" panose="020F0502020204030204" pitchFamily="34" charset="0"/>
              </a:rPr>
              <a:t>Ulrich Zwingli </a:t>
            </a:r>
            <a:r>
              <a:rPr lang="cs-CZ" sz="4000">
                <a:latin typeface="Cambria" panose="02040503050406030204" pitchFamily="18" charset="0"/>
                <a:cs typeface="Calibri" panose="020F0502020204030204" pitchFamily="34" charset="0"/>
              </a:rPr>
              <a:t>(1484 – 1531)</a:t>
            </a:r>
            <a:br>
              <a:rPr lang="cs-CZ" sz="4000" b="1">
                <a:latin typeface="Cambria" panose="02040503050406030204" pitchFamily="18" charset="0"/>
                <a:cs typeface="Calibri" panose="020F0502020204030204" pitchFamily="34" charset="0"/>
              </a:rPr>
            </a:br>
            <a:endParaRPr lang="cs-CZ" sz="4000">
              <a:latin typeface="Cambria" panose="02040503050406030204" pitchFamily="18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9F8A76-EFA2-1948-93A1-1080DA0B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>
            <a:normAutofit/>
          </a:bodyPr>
          <a:lstStyle/>
          <a:p>
            <a:pPr lvl="0"/>
            <a:r>
              <a:rPr lang="cs-CZ" sz="2000" dirty="0">
                <a:latin typeface="Cambria" panose="02040503050406030204" pitchFamily="18" charset="0"/>
              </a:rPr>
              <a:t>1523: </a:t>
            </a:r>
            <a:r>
              <a:rPr lang="cs-CZ" sz="2000" dirty="0" err="1">
                <a:latin typeface="Cambria" panose="02040503050406030204" pitchFamily="18" charset="0"/>
              </a:rPr>
              <a:t>Zurich</a:t>
            </a:r>
            <a:r>
              <a:rPr lang="cs-CZ" sz="2000" dirty="0">
                <a:latin typeface="Cambria" panose="02040503050406030204" pitchFamily="18" charset="0"/>
              </a:rPr>
              <a:t> – debata katolíků a příznivců </a:t>
            </a:r>
            <a:r>
              <a:rPr lang="cs-CZ" sz="2000" dirty="0" err="1">
                <a:latin typeface="Cambria" panose="02040503050406030204" pitchFamily="18" charset="0"/>
              </a:rPr>
              <a:t>Zwingliho</a:t>
            </a:r>
            <a:r>
              <a:rPr lang="cs-CZ" sz="2000" dirty="0">
                <a:latin typeface="Cambria" panose="02040503050406030204" pitchFamily="18" charset="0"/>
              </a:rPr>
              <a:t>	</a:t>
            </a:r>
          </a:p>
          <a:p>
            <a:pPr lvl="1"/>
            <a:r>
              <a:rPr lang="cs-CZ" sz="2000" b="1" dirty="0">
                <a:latin typeface="Cambria" panose="02040503050406030204" pitchFamily="18" charset="0"/>
              </a:rPr>
              <a:t>67 tezí: </a:t>
            </a:r>
            <a:r>
              <a:rPr lang="cs-CZ" sz="2000" dirty="0">
                <a:latin typeface="Cambria" panose="02040503050406030204" pitchFamily="18" charset="0"/>
              </a:rPr>
              <a:t>praktické požadavky: proti obrazům, obřadům, atd.</a:t>
            </a:r>
          </a:p>
          <a:p>
            <a:pPr lvl="1"/>
            <a:r>
              <a:rPr lang="cs-CZ" sz="2000" b="1" dirty="0">
                <a:latin typeface="Cambria" panose="02040503050406030204" pitchFamily="18" charset="0"/>
              </a:rPr>
              <a:t>Postupné změny</a:t>
            </a: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Heinrich </a:t>
            </a:r>
            <a:r>
              <a:rPr lang="cs-CZ" sz="2000" dirty="0" err="1">
                <a:latin typeface="Cambria" panose="02040503050406030204" pitchFamily="18" charset="0"/>
              </a:rPr>
              <a:t>Bullinger</a:t>
            </a: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1536: </a:t>
            </a:r>
            <a:r>
              <a:rPr lang="cs-CZ" sz="2000" b="1" dirty="0">
                <a:latin typeface="Cambria" panose="02040503050406030204" pitchFamily="18" charset="0"/>
              </a:rPr>
              <a:t>Helvétské vyznání víry </a:t>
            </a:r>
            <a:endParaRPr lang="cs-CZ" sz="2000" dirty="0">
              <a:latin typeface="Cambria" panose="02040503050406030204" pitchFamily="18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5E62CDB-F5EC-4D44-AFE7-43BCD4F241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8" r="1" b="43825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8" name="Obrázek 7" descr="Obsah obrázku text, oltář&#10;&#10;Popis byl vytvořen automaticky">
            <a:extLst>
              <a:ext uri="{FF2B5EF4-FFF2-40B4-BE49-F238E27FC236}">
                <a16:creationId xmlns:a16="http://schemas.microsoft.com/office/drawing/2014/main" id="{27B6D967-0BC7-8E4D-876F-C0694935B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8" r="1" b="1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76CFA82-C96A-7E4D-8A9F-5E2659F4C94B}"/>
              </a:ext>
            </a:extLst>
          </p:cNvPr>
          <p:cNvSpPr/>
          <p:nvPr/>
        </p:nvSpPr>
        <p:spPr>
          <a:xfrm>
            <a:off x="838200" y="2057400"/>
            <a:ext cx="10515600" cy="3871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Mezi</a:t>
            </a:r>
            <a:r>
              <a:rPr lang="en-US" sz="2400" dirty="0"/>
              <a:t> </a:t>
            </a:r>
            <a:r>
              <a:rPr lang="en-US" sz="2400" dirty="0" err="1"/>
              <a:t>hlavní</a:t>
            </a:r>
            <a:r>
              <a:rPr lang="en-US" sz="2400" dirty="0"/>
              <a:t> </a:t>
            </a:r>
            <a:r>
              <a:rPr lang="en-US" sz="2400" dirty="0" err="1"/>
              <a:t>loď</a:t>
            </a:r>
            <a:r>
              <a:rPr lang="en-US" sz="2400" dirty="0"/>
              <a:t> a </a:t>
            </a:r>
            <a:r>
              <a:rPr lang="en-US" sz="2400" dirty="0" err="1"/>
              <a:t>kněžiště</a:t>
            </a:r>
            <a:r>
              <a:rPr lang="en-US" sz="2400" dirty="0"/>
              <a:t> </a:t>
            </a:r>
            <a:r>
              <a:rPr lang="en-US" sz="2400" dirty="0" err="1"/>
              <a:t>byl</a:t>
            </a:r>
            <a:r>
              <a:rPr lang="en-US" sz="2400" dirty="0"/>
              <a:t> </a:t>
            </a:r>
            <a:r>
              <a:rPr lang="en-US" sz="2400" dirty="0" err="1"/>
              <a:t>umístěn</a:t>
            </a:r>
            <a:r>
              <a:rPr lang="en-US" sz="2400" dirty="0"/>
              <a:t> </a:t>
            </a:r>
            <a:r>
              <a:rPr lang="en-US" sz="2400" dirty="0" err="1"/>
              <a:t>stůl</a:t>
            </a:r>
            <a:r>
              <a:rPr lang="en-US" sz="2400" dirty="0"/>
              <a:t>;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něm</a:t>
            </a:r>
            <a:r>
              <a:rPr lang="en-US" sz="2400" dirty="0"/>
              <a:t> </a:t>
            </a:r>
            <a:r>
              <a:rPr lang="en-US" sz="2400" dirty="0" err="1"/>
              <a:t>byly</a:t>
            </a:r>
            <a:r>
              <a:rPr lang="en-US" sz="2400" dirty="0"/>
              <a:t> </a:t>
            </a:r>
            <a:r>
              <a:rPr lang="en-US" sz="2400" dirty="0" err="1"/>
              <a:t>dřevěné</a:t>
            </a:r>
            <a:r>
              <a:rPr lang="en-US" sz="2400" dirty="0"/>
              <a:t> </a:t>
            </a:r>
            <a:r>
              <a:rPr lang="en-US" sz="2400" dirty="0" err="1"/>
              <a:t>talíře</a:t>
            </a:r>
            <a:r>
              <a:rPr lang="en-US" sz="2400" dirty="0"/>
              <a:t> s </a:t>
            </a:r>
            <a:r>
              <a:rPr lang="en-US" sz="2400" dirty="0" err="1"/>
              <a:t>obyčejnými</a:t>
            </a:r>
            <a:r>
              <a:rPr lang="en-US" sz="2400" dirty="0"/>
              <a:t> </a:t>
            </a:r>
            <a:r>
              <a:rPr lang="en-US" sz="2400" dirty="0" err="1"/>
              <a:t>chlebovými</a:t>
            </a:r>
            <a:r>
              <a:rPr lang="en-US" sz="2400" dirty="0"/>
              <a:t> </a:t>
            </a:r>
            <a:r>
              <a:rPr lang="en-US" sz="2400" dirty="0" err="1"/>
              <a:t>houskami</a:t>
            </a:r>
            <a:r>
              <a:rPr lang="en-US" sz="2400" dirty="0"/>
              <a:t> a </a:t>
            </a:r>
            <a:r>
              <a:rPr lang="en-US" sz="2400" dirty="0" err="1"/>
              <a:t>džbánem</a:t>
            </a:r>
            <a:r>
              <a:rPr lang="en-US" sz="2400" dirty="0"/>
              <a:t> </a:t>
            </a:r>
            <a:r>
              <a:rPr lang="en-US" sz="2400" dirty="0" err="1"/>
              <a:t>vína</a:t>
            </a:r>
            <a:r>
              <a:rPr lang="en-US" sz="2400" dirty="0"/>
              <a:t>. </a:t>
            </a:r>
            <a:r>
              <a:rPr lang="en-US" sz="2400" dirty="0" err="1"/>
              <a:t>Oltář</a:t>
            </a:r>
            <a:r>
              <a:rPr lang="en-US" sz="2400" dirty="0"/>
              <a:t>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/>
              <a:t>odkazoval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oběť</a:t>
            </a:r>
            <a:r>
              <a:rPr lang="en-US" sz="2400" dirty="0"/>
              <a:t>, </a:t>
            </a:r>
            <a:r>
              <a:rPr lang="en-US" sz="2400" dirty="0" err="1"/>
              <a:t>byl</a:t>
            </a:r>
            <a:r>
              <a:rPr lang="en-US" sz="2400" dirty="0"/>
              <a:t> </a:t>
            </a:r>
            <a:r>
              <a:rPr lang="en-US" sz="2400" dirty="0" err="1"/>
              <a:t>tedy</a:t>
            </a:r>
            <a:r>
              <a:rPr lang="en-US" sz="2400" dirty="0"/>
              <a:t> </a:t>
            </a:r>
            <a:r>
              <a:rPr lang="en-US" sz="2400" dirty="0" err="1"/>
              <a:t>odstraněn</a:t>
            </a:r>
            <a:r>
              <a:rPr lang="en-US" sz="2400" dirty="0"/>
              <a:t> a </a:t>
            </a:r>
            <a:r>
              <a:rPr lang="en-US" sz="2400" dirty="0" err="1"/>
              <a:t>byla</a:t>
            </a:r>
            <a:r>
              <a:rPr lang="en-US" sz="2400" dirty="0"/>
              <a:t> </a:t>
            </a:r>
            <a:r>
              <a:rPr lang="en-US" sz="2400" dirty="0" err="1"/>
              <a:t>přijata</a:t>
            </a:r>
            <a:r>
              <a:rPr lang="en-US" sz="2400" dirty="0"/>
              <a:t> </a:t>
            </a:r>
            <a:r>
              <a:rPr lang="en-US" sz="2400" dirty="0" err="1"/>
              <a:t>praxe</a:t>
            </a:r>
            <a:r>
              <a:rPr lang="en-US" sz="2400" dirty="0"/>
              <a:t> </a:t>
            </a:r>
            <a:r>
              <a:rPr lang="en-US" sz="2400" dirty="0" err="1"/>
              <a:t>přijímání</a:t>
            </a:r>
            <a:r>
              <a:rPr lang="en-US" sz="2400" dirty="0"/>
              <a:t> pod </a:t>
            </a:r>
            <a:r>
              <a:rPr lang="en-US" sz="2400" dirty="0" err="1"/>
              <a:t>obojím</a:t>
            </a:r>
            <a:r>
              <a:rPr lang="en-US" sz="2400" dirty="0"/>
              <a:t> </a:t>
            </a:r>
            <a:r>
              <a:rPr lang="en-US" sz="2400" dirty="0" err="1"/>
              <a:t>způsobem</a:t>
            </a:r>
            <a:r>
              <a:rPr lang="en-US" sz="2400" dirty="0"/>
              <a:t>. </a:t>
            </a:r>
            <a:r>
              <a:rPr lang="en-US" sz="2400" dirty="0" err="1"/>
              <a:t>Zpěv</a:t>
            </a:r>
            <a:r>
              <a:rPr lang="en-US" sz="2400" dirty="0"/>
              <a:t> </a:t>
            </a:r>
            <a:r>
              <a:rPr lang="en-US" sz="2400" dirty="0" err="1"/>
              <a:t>zcela</a:t>
            </a:r>
            <a:r>
              <a:rPr lang="en-US" sz="2400" dirty="0"/>
              <a:t> </a:t>
            </a:r>
            <a:r>
              <a:rPr lang="en-US" sz="2400" dirty="0" err="1"/>
              <a:t>chyběl</a:t>
            </a:r>
            <a:r>
              <a:rPr lang="en-US" sz="2400" dirty="0"/>
              <a:t>: </a:t>
            </a:r>
            <a:r>
              <a:rPr lang="en-US" sz="2400" dirty="0" err="1"/>
              <a:t>proběhla</a:t>
            </a:r>
            <a:r>
              <a:rPr lang="en-US" sz="2400" dirty="0"/>
              <a:t> </a:t>
            </a:r>
            <a:r>
              <a:rPr lang="en-US" sz="2400" dirty="0" err="1"/>
              <a:t>modlitba</a:t>
            </a:r>
            <a:r>
              <a:rPr lang="en-US" sz="2400" dirty="0"/>
              <a:t>, </a:t>
            </a:r>
            <a:r>
              <a:rPr lang="en-US" sz="2400" dirty="0" err="1"/>
              <a:t>čtení</a:t>
            </a:r>
            <a:r>
              <a:rPr lang="en-US" sz="2400" dirty="0"/>
              <a:t> z Bible, </a:t>
            </a:r>
            <a:r>
              <a:rPr lang="en-US" sz="2400" dirty="0" err="1"/>
              <a:t>krátké</a:t>
            </a:r>
            <a:r>
              <a:rPr lang="en-US" sz="2400" dirty="0"/>
              <a:t> </a:t>
            </a:r>
            <a:r>
              <a:rPr lang="en-US" sz="2400" dirty="0" err="1"/>
              <a:t>vysvětlující</a:t>
            </a:r>
            <a:r>
              <a:rPr lang="en-US" sz="2400" dirty="0"/>
              <a:t> </a:t>
            </a:r>
            <a:r>
              <a:rPr lang="en-US" sz="2400" dirty="0" err="1"/>
              <a:t>kázání</a:t>
            </a:r>
            <a:r>
              <a:rPr lang="en-US" sz="2400" dirty="0"/>
              <a:t> a </a:t>
            </a:r>
            <a:r>
              <a:rPr lang="en-US" sz="2400" dirty="0" err="1"/>
              <a:t>recitace</a:t>
            </a:r>
            <a:r>
              <a:rPr lang="en-US" sz="2400" dirty="0"/>
              <a:t> </a:t>
            </a:r>
            <a:r>
              <a:rPr lang="en-US" sz="2400" i="1" dirty="0"/>
              <a:t>Gloria in Excelsis </a:t>
            </a:r>
            <a:r>
              <a:rPr lang="en-US" sz="2400" dirty="0"/>
              <a:t>a </a:t>
            </a:r>
            <a:r>
              <a:rPr lang="en-US" sz="2400" dirty="0" err="1"/>
              <a:t>Nícejského</a:t>
            </a:r>
            <a:r>
              <a:rPr lang="en-US" sz="2400" dirty="0"/>
              <a:t> </a:t>
            </a:r>
            <a:r>
              <a:rPr lang="en-US" sz="2400" dirty="0" err="1"/>
              <a:t>vyznání</a:t>
            </a:r>
            <a:r>
              <a:rPr lang="en-US" sz="2400" dirty="0"/>
              <a:t> </a:t>
            </a:r>
            <a:r>
              <a:rPr lang="en-US" sz="2400" dirty="0" err="1"/>
              <a:t>víry</a:t>
            </a:r>
            <a:r>
              <a:rPr lang="en-US" sz="2400" dirty="0"/>
              <a:t> </a:t>
            </a:r>
            <a:r>
              <a:rPr lang="en-US" sz="2400" dirty="0" err="1"/>
              <a:t>střídavě</a:t>
            </a:r>
            <a:r>
              <a:rPr lang="en-US" sz="2400" dirty="0"/>
              <a:t> po </a:t>
            </a:r>
            <a:r>
              <a:rPr lang="en-US" sz="2400" dirty="0" err="1"/>
              <a:t>verších</a:t>
            </a:r>
            <a:r>
              <a:rPr lang="en-US" sz="2400" dirty="0"/>
              <a:t> </a:t>
            </a:r>
            <a:r>
              <a:rPr lang="en-US" sz="2400" dirty="0" err="1"/>
              <a:t>muži</a:t>
            </a:r>
            <a:r>
              <a:rPr lang="en-US" sz="2400" dirty="0"/>
              <a:t> a </a:t>
            </a:r>
            <a:r>
              <a:rPr lang="en-US" sz="2400" dirty="0" err="1"/>
              <a:t>ženami</a:t>
            </a:r>
            <a:r>
              <a:rPr lang="en-US" sz="2400" dirty="0"/>
              <a:t>. Po </a:t>
            </a:r>
            <a:r>
              <a:rPr lang="en-US" sz="2400" dirty="0" err="1"/>
              <a:t>modlitbě</a:t>
            </a:r>
            <a:r>
              <a:rPr lang="en-US" sz="2400" dirty="0"/>
              <a:t> za </a:t>
            </a:r>
            <a:r>
              <a:rPr lang="en-US" sz="2400" dirty="0" err="1"/>
              <a:t>odpuštění</a:t>
            </a:r>
            <a:r>
              <a:rPr lang="en-US" sz="2400" dirty="0"/>
              <a:t> </a:t>
            </a:r>
            <a:r>
              <a:rPr lang="en-US" sz="2400" dirty="0" err="1"/>
              <a:t>hříchů</a:t>
            </a:r>
            <a:r>
              <a:rPr lang="en-US" sz="2400" dirty="0"/>
              <a:t> […] </a:t>
            </a:r>
            <a:r>
              <a:rPr lang="en-US" sz="2400" dirty="0" err="1"/>
              <a:t>všichn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pronesli</a:t>
            </a:r>
            <a:r>
              <a:rPr lang="en-US" sz="2400" dirty="0"/>
              <a:t> </a:t>
            </a:r>
            <a:r>
              <a:rPr lang="en-US" sz="2400" dirty="0" err="1"/>
              <a:t>modlitbu</a:t>
            </a:r>
            <a:r>
              <a:rPr lang="en-US" sz="2400" dirty="0"/>
              <a:t> </a:t>
            </a:r>
            <a:r>
              <a:rPr lang="en-US" sz="2400" dirty="0" err="1"/>
              <a:t>Páně</a:t>
            </a:r>
            <a:r>
              <a:rPr lang="en-US" sz="2400" dirty="0"/>
              <a:t>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/>
              <a:t>byla</a:t>
            </a:r>
            <a:r>
              <a:rPr lang="en-US" sz="2400" dirty="0"/>
              <a:t> v </a:t>
            </a:r>
            <a:r>
              <a:rPr lang="en-US" sz="2400" dirty="0" err="1"/>
              <a:t>němčině</a:t>
            </a:r>
            <a:r>
              <a:rPr lang="en-US" sz="2400" dirty="0"/>
              <a:t>, </a:t>
            </a:r>
            <a:r>
              <a:rPr lang="en-US" sz="2400" dirty="0" err="1"/>
              <a:t>stejně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celá</a:t>
            </a:r>
            <a:r>
              <a:rPr lang="en-US" sz="2400" dirty="0"/>
              <a:t> </a:t>
            </a:r>
            <a:r>
              <a:rPr lang="en-US" sz="2400" dirty="0" err="1"/>
              <a:t>služba</a:t>
            </a:r>
            <a:r>
              <a:rPr lang="en-US" sz="2400" dirty="0"/>
              <a:t>. </a:t>
            </a:r>
            <a:r>
              <a:rPr lang="en-US" sz="2400" dirty="0" err="1"/>
              <a:t>Poté</a:t>
            </a:r>
            <a:r>
              <a:rPr lang="en-US" sz="2400" dirty="0"/>
              <a:t> […] </a:t>
            </a:r>
            <a:r>
              <a:rPr lang="en-US" sz="2400" dirty="0" err="1"/>
              <a:t>pastoři</a:t>
            </a:r>
            <a:r>
              <a:rPr lang="en-US" sz="2400" dirty="0"/>
              <a:t> v </a:t>
            </a:r>
            <a:r>
              <a:rPr lang="en-US" sz="2400" dirty="0" err="1"/>
              <a:t>jednoduchých</a:t>
            </a:r>
            <a:r>
              <a:rPr lang="en-US" sz="2400" dirty="0"/>
              <a:t> </a:t>
            </a:r>
            <a:r>
              <a:rPr lang="en-US" sz="2400" dirty="0" err="1"/>
              <a:t>tmavých</a:t>
            </a:r>
            <a:r>
              <a:rPr lang="en-US" sz="2400" dirty="0"/>
              <a:t> </a:t>
            </a:r>
            <a:r>
              <a:rPr lang="en-US" sz="2400" dirty="0" err="1"/>
              <a:t>šatech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róbách</a:t>
            </a:r>
            <a:r>
              <a:rPr lang="en-US" sz="2400" dirty="0"/>
              <a:t> </a:t>
            </a:r>
            <a:r>
              <a:rPr lang="en-US" sz="2400" dirty="0" err="1"/>
              <a:t>tiše</a:t>
            </a:r>
            <a:r>
              <a:rPr lang="en-US" sz="2400" dirty="0"/>
              <a:t> </a:t>
            </a:r>
            <a:r>
              <a:rPr lang="en-US" sz="2400" dirty="0" err="1"/>
              <a:t>rozdávali</a:t>
            </a:r>
            <a:r>
              <a:rPr lang="en-US" sz="2400" dirty="0"/>
              <a:t> </a:t>
            </a:r>
            <a:r>
              <a:rPr lang="en-US" sz="2400" dirty="0" err="1"/>
              <a:t>chléb</a:t>
            </a:r>
            <a:r>
              <a:rPr lang="en-US" sz="2400" dirty="0"/>
              <a:t> a </a:t>
            </a:r>
            <a:r>
              <a:rPr lang="en-US" sz="2400" dirty="0" err="1"/>
              <a:t>víno</a:t>
            </a:r>
            <a:r>
              <a:rPr lang="en-US" sz="2400" dirty="0"/>
              <a:t> </a:t>
            </a:r>
            <a:r>
              <a:rPr lang="en-US" sz="2400" dirty="0" err="1"/>
              <a:t>kongregaci</a:t>
            </a:r>
            <a:r>
              <a:rPr lang="en-US" sz="2400" dirty="0"/>
              <a:t>. </a:t>
            </a:r>
            <a:r>
              <a:rPr lang="en-US" sz="2400" dirty="0" err="1"/>
              <a:t>Někteří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odlamovali</a:t>
            </a:r>
            <a:r>
              <a:rPr lang="en-US" sz="2400" dirty="0"/>
              <a:t> </a:t>
            </a:r>
            <a:r>
              <a:rPr lang="en-US" sz="2400" dirty="0" err="1"/>
              <a:t>kousek</a:t>
            </a:r>
            <a:r>
              <a:rPr lang="en-US" sz="2400" dirty="0"/>
              <a:t> </a:t>
            </a:r>
            <a:r>
              <a:rPr lang="en-US" sz="2400" dirty="0" err="1"/>
              <a:t>chleba</a:t>
            </a:r>
            <a:r>
              <a:rPr lang="en-US" sz="2400" dirty="0"/>
              <a:t> </a:t>
            </a:r>
            <a:r>
              <a:rPr lang="en-US" sz="2400" dirty="0" err="1"/>
              <a:t>sami</a:t>
            </a:r>
            <a:r>
              <a:rPr lang="en-US" sz="2400" dirty="0"/>
              <a:t>, </a:t>
            </a:r>
            <a:r>
              <a:rPr lang="en-US" sz="2400" dirty="0" err="1"/>
              <a:t>jiní</a:t>
            </a:r>
            <a:r>
              <a:rPr lang="en-US" sz="2400" dirty="0"/>
              <a:t> </a:t>
            </a:r>
            <a:r>
              <a:rPr lang="en-US" sz="2400" dirty="0" err="1"/>
              <a:t>otevřeli</a:t>
            </a:r>
            <a:r>
              <a:rPr lang="en-US" sz="2400" dirty="0"/>
              <a:t> </a:t>
            </a:r>
            <a:r>
              <a:rPr lang="en-US" sz="2400" dirty="0" err="1"/>
              <a:t>ústa</a:t>
            </a:r>
            <a:r>
              <a:rPr lang="en-US" sz="2400" dirty="0"/>
              <a:t>, aby ho </a:t>
            </a:r>
            <a:r>
              <a:rPr lang="en-US" sz="2400" dirty="0" err="1"/>
              <a:t>dostali</a:t>
            </a:r>
            <a:r>
              <a:rPr lang="en-US" sz="2400" dirty="0"/>
              <a:t>, </a:t>
            </a:r>
            <a:r>
              <a:rPr lang="en-US" sz="2400" dirty="0" err="1"/>
              <a:t>pak</a:t>
            </a:r>
            <a:r>
              <a:rPr lang="en-US" sz="2400" dirty="0"/>
              <a:t> </a:t>
            </a:r>
            <a:r>
              <a:rPr lang="en-US" sz="2400" dirty="0" err="1"/>
              <a:t>následovala</a:t>
            </a:r>
            <a:r>
              <a:rPr lang="en-US" sz="2400" dirty="0"/>
              <a:t> </a:t>
            </a:r>
            <a:r>
              <a:rPr lang="en-US" sz="2400" dirty="0" err="1"/>
              <a:t>víno</a:t>
            </a:r>
            <a:r>
              <a:rPr lang="en-US" sz="2400" dirty="0"/>
              <a:t>. </a:t>
            </a:r>
            <a:r>
              <a:rPr lang="en-US" sz="2400" dirty="0" err="1"/>
              <a:t>Bohoslužba</a:t>
            </a:r>
            <a:r>
              <a:rPr lang="en-US" sz="2400" dirty="0"/>
              <a:t> </a:t>
            </a:r>
            <a:r>
              <a:rPr lang="en-US" sz="2400" dirty="0" err="1"/>
              <a:t>skončila</a:t>
            </a:r>
            <a:r>
              <a:rPr lang="en-US" sz="2400" dirty="0"/>
              <a:t> 113. </a:t>
            </a:r>
            <a:r>
              <a:rPr lang="en-US" sz="2400" dirty="0" err="1"/>
              <a:t>žalmem</a:t>
            </a:r>
            <a:r>
              <a:rPr lang="en-US" sz="2400" dirty="0"/>
              <a:t> (</a:t>
            </a:r>
            <a:r>
              <a:rPr lang="en-US" sz="2400" dirty="0" err="1"/>
              <a:t>Vulgáta</a:t>
            </a:r>
            <a:r>
              <a:rPr lang="en-US" sz="2400" dirty="0"/>
              <a:t> 112.): „</a:t>
            </a:r>
            <a:r>
              <a:rPr lang="en-US" sz="2400" dirty="0" err="1"/>
              <a:t>Chvalte</a:t>
            </a:r>
            <a:r>
              <a:rPr lang="en-US" sz="2400" dirty="0"/>
              <a:t> </a:t>
            </a:r>
            <a:r>
              <a:rPr lang="en-US" sz="2400" dirty="0" err="1"/>
              <a:t>Pána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</a:t>
            </a:r>
            <a:r>
              <a:rPr lang="en-US" sz="2400" dirty="0" err="1"/>
              <a:t>kteří</a:t>
            </a:r>
            <a:r>
              <a:rPr lang="en-US" sz="2400" dirty="0"/>
              <a:t> </a:t>
            </a:r>
            <a:r>
              <a:rPr lang="en-US" sz="2400" dirty="0" err="1"/>
              <a:t>jste</a:t>
            </a:r>
            <a:r>
              <a:rPr lang="en-US" sz="2400" dirty="0"/>
              <a:t> </a:t>
            </a:r>
            <a:r>
              <a:rPr lang="en-US" sz="2400" dirty="0" err="1"/>
              <a:t>jeho</a:t>
            </a:r>
            <a:r>
              <a:rPr lang="en-US" sz="2400" dirty="0"/>
              <a:t> </a:t>
            </a:r>
            <a:r>
              <a:rPr lang="en-US" sz="2400" dirty="0" err="1"/>
              <a:t>služebníci</a:t>
            </a:r>
            <a:r>
              <a:rPr lang="en-US" sz="2400" dirty="0"/>
              <a:t>“ a </a:t>
            </a:r>
            <a:r>
              <a:rPr lang="en-US" sz="2400" dirty="0" err="1"/>
              <a:t>požehnáním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4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1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BE4E8-9632-4748-B57E-0156A862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099" y="978408"/>
            <a:ext cx="3721608" cy="1106424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cs-CZ" sz="3200" dirty="0">
                <a:latin typeface="Cambria" panose="02040503050406030204" pitchFamily="18" charset="0"/>
              </a:rPr>
              <a:t>Radikální reformace ve Švýcarsku</a:t>
            </a:r>
            <a:br>
              <a:rPr lang="cs-CZ" sz="3200" dirty="0">
                <a:latin typeface="Cambria" panose="02040503050406030204" pitchFamily="18" charset="0"/>
              </a:rPr>
            </a:br>
            <a:r>
              <a:rPr lang="cs-CZ" sz="3200" b="1" dirty="0">
                <a:latin typeface="Cambria" panose="02040503050406030204" pitchFamily="18" charset="0"/>
              </a:rPr>
              <a:t>anabaptisté</a:t>
            </a:r>
          </a:p>
        </p:txBody>
      </p:sp>
      <p:pic>
        <p:nvPicPr>
          <p:cNvPr id="17" name="Obrázek 16" descr="Obsah obrázku osoba&#10;&#10;Popis byl vytvořen automaticky">
            <a:extLst>
              <a:ext uri="{FF2B5EF4-FFF2-40B4-BE49-F238E27FC236}">
                <a16:creationId xmlns:a16="http://schemas.microsoft.com/office/drawing/2014/main" id="{A50B6AB6-8366-AD4A-A916-8E094DA5B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5" b="3"/>
          <a:stretch/>
        </p:blipFill>
        <p:spPr>
          <a:xfrm>
            <a:off x="400847" y="630936"/>
            <a:ext cx="3785616" cy="5495544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ACEEBDFD-4FBD-494D-BEF8-C7DC5BE85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3638"/>
          <a:stretch/>
        </p:blipFill>
        <p:spPr>
          <a:xfrm>
            <a:off x="4361688" y="630936"/>
            <a:ext cx="2651760" cy="2679192"/>
          </a:xfrm>
          <a:prstGeom prst="rect">
            <a:avLst/>
          </a:prstGeom>
        </p:spPr>
      </p:pic>
      <p:pic>
        <p:nvPicPr>
          <p:cNvPr id="7" name="Obrázek 6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F6BFBACE-A78D-6248-A23E-2492C0DE4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" b="24314"/>
          <a:stretch/>
        </p:blipFill>
        <p:spPr>
          <a:xfrm>
            <a:off x="4361688" y="3447288"/>
            <a:ext cx="2651760" cy="2679192"/>
          </a:xfrm>
          <a:prstGeom prst="rect">
            <a:avLst/>
          </a:prstGeom>
        </p:spPr>
      </p:pic>
      <p:cxnSp>
        <p:nvCxnSpPr>
          <p:cNvPr id="60" name="Straight Connector 23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1084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DCBB32-7ADE-2A40-AC2E-C61F3CBE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242" y="2084832"/>
            <a:ext cx="4443407" cy="43068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Conrad </a:t>
            </a:r>
            <a:r>
              <a:rPr lang="en-US" sz="2000" dirty="0" err="1">
                <a:latin typeface="Cambria" panose="02040503050406030204" pitchFamily="18" charset="0"/>
              </a:rPr>
              <a:t>Grebel</a:t>
            </a:r>
            <a:r>
              <a:rPr lang="en-US" sz="2000" dirty="0">
                <a:latin typeface="Cambria" panose="02040503050406030204" pitchFamily="18" charset="0"/>
              </a:rPr>
              <a:t> (1498-1526), Georg </a:t>
            </a:r>
            <a:r>
              <a:rPr lang="en-US" sz="2000" dirty="0" err="1">
                <a:latin typeface="Cambria" panose="02040503050406030204" pitchFamily="18" charset="0"/>
              </a:rPr>
              <a:t>Blaurock</a:t>
            </a:r>
            <a:r>
              <a:rPr lang="en-US" sz="2000" dirty="0">
                <a:latin typeface="Cambria" panose="02040503050406030204" pitchFamily="18" charset="0"/>
              </a:rPr>
              <a:t> (ca. 1492 – 1529), Felix </a:t>
            </a:r>
            <a:r>
              <a:rPr lang="en-US" sz="2000" dirty="0" err="1">
                <a:latin typeface="Cambria" panose="02040503050406030204" pitchFamily="18" charset="0"/>
              </a:rPr>
              <a:t>Mantz</a:t>
            </a:r>
            <a:r>
              <a:rPr lang="en-US" sz="2000" dirty="0">
                <a:latin typeface="Cambria" panose="02040503050406030204" pitchFamily="18" charset="0"/>
              </a:rPr>
              <a:t> (ca. 1498-1527), Balthasar </a:t>
            </a:r>
            <a:r>
              <a:rPr lang="en-US" sz="2000" dirty="0" err="1">
                <a:latin typeface="Cambria" panose="02040503050406030204" pitchFamily="18" charset="0"/>
              </a:rPr>
              <a:t>Hubmaier</a:t>
            </a:r>
            <a:r>
              <a:rPr lang="en-US" sz="2000" dirty="0">
                <a:latin typeface="Cambria" panose="02040503050406030204" pitchFamily="18" charset="0"/>
              </a:rPr>
              <a:t> (1480-1525), Michael Sattler (1490-1527)</a:t>
            </a: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Studium Písma a pramenná kritika</a:t>
            </a:r>
          </a:p>
          <a:p>
            <a:r>
              <a:rPr lang="cs-CZ" sz="2000" dirty="0">
                <a:latin typeface="Cambria" panose="02040503050406030204" pitchFamily="18" charset="0"/>
              </a:rPr>
              <a:t>Proti centralizaci</a:t>
            </a:r>
          </a:p>
          <a:p>
            <a:r>
              <a:rPr lang="cs-CZ" sz="2000" b="1" dirty="0">
                <a:latin typeface="Cambria" panose="02040503050406030204" pitchFamily="18" charset="0"/>
              </a:rPr>
              <a:t>Křest</a:t>
            </a:r>
            <a:r>
              <a:rPr lang="cs-CZ" sz="2000" dirty="0">
                <a:latin typeface="Cambria" panose="02040503050406030204" pitchFamily="18" charset="0"/>
              </a:rPr>
              <a:t> jako manifestace vnitřní změny</a:t>
            </a:r>
          </a:p>
          <a:p>
            <a:r>
              <a:rPr lang="en-US" sz="2000" dirty="0">
                <a:latin typeface="Cambria" panose="02040503050406030204" pitchFamily="18" charset="0"/>
              </a:rPr>
              <a:t>1534 „</a:t>
            </a:r>
            <a:r>
              <a:rPr lang="en-US" sz="2000" b="1" dirty="0">
                <a:latin typeface="Cambria" panose="02040503050406030204" pitchFamily="18" charset="0"/>
              </a:rPr>
              <a:t>List </a:t>
            </a:r>
            <a:r>
              <a:rPr lang="en-US" sz="2000" b="1" dirty="0" err="1">
                <a:latin typeface="Cambria" panose="02040503050406030204" pitchFamily="18" charset="0"/>
              </a:rPr>
              <a:t>Thomasu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Müntzerovi</a:t>
            </a:r>
            <a:r>
              <a:rPr lang="en-US" sz="2000" dirty="0">
                <a:latin typeface="Cambria" panose="02040503050406030204" pitchFamily="18" charset="0"/>
              </a:rPr>
              <a:t>“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sz="17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58292D-7552-F04D-AE94-994D72FDDF68}"/>
              </a:ext>
            </a:extLst>
          </p:cNvPr>
          <p:cNvSpPr txBox="1"/>
          <p:nvPr/>
        </p:nvSpPr>
        <p:spPr>
          <a:xfrm>
            <a:off x="400848" y="5800725"/>
            <a:ext cx="26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Felix </a:t>
            </a:r>
            <a:r>
              <a:rPr lang="cs-CZ" dirty="0" err="1"/>
              <a:t>Mantz</a:t>
            </a:r>
            <a:r>
              <a:rPr lang="cs-CZ" dirty="0"/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3E660A5-7D29-714A-911A-7955AB3A37ED}"/>
              </a:ext>
            </a:extLst>
          </p:cNvPr>
          <p:cNvSpPr txBox="1"/>
          <p:nvPr/>
        </p:nvSpPr>
        <p:spPr>
          <a:xfrm>
            <a:off x="4361688" y="2814638"/>
            <a:ext cx="23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Conrad</a:t>
            </a:r>
            <a:r>
              <a:rPr lang="cs-CZ" dirty="0"/>
              <a:t> </a:t>
            </a:r>
            <a:r>
              <a:rPr lang="cs-CZ" dirty="0" err="1"/>
              <a:t>Grebel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92979C6-E7A9-3243-AB68-06C26D2A08B6}"/>
              </a:ext>
            </a:extLst>
          </p:cNvPr>
          <p:cNvSpPr txBox="1"/>
          <p:nvPr/>
        </p:nvSpPr>
        <p:spPr>
          <a:xfrm>
            <a:off x="4361688" y="5800725"/>
            <a:ext cx="26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G. </a:t>
            </a:r>
            <a:r>
              <a:rPr lang="cs-CZ" dirty="0" err="1"/>
              <a:t>Blaurock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3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00D702B-C4E9-6B40-9A55-C0FC4618F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F3B864-096D-3943-9DE4-428B528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Radikální reformace v </a:t>
            </a:r>
            <a:r>
              <a:rPr lang="cs-CZ" sz="3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Münsteru</a:t>
            </a:r>
            <a:endParaRPr lang="cs-CZ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83892-EED6-B447-822C-B87F9378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cs-CZ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Melchior</a:t>
            </a:r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 Hoffman (1495-1543): Eliáš, Nový Jeruzalém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Münster: 3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frakce</a:t>
            </a:r>
            <a:endParaRPr 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Katolíci</a:t>
            </a:r>
            <a:endParaRPr lang="cs-CZ" sz="2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Konzervativní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luteráni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 (Franz von Waldeck)</a:t>
            </a:r>
            <a:endParaRPr lang="cs-CZ" sz="2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r>
              <a:rPr lang="cs-CZ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Melchiorité</a:t>
            </a:r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 (</a:t>
            </a:r>
            <a:r>
              <a:rPr lang="cs-CZ" sz="22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rothmanité</a:t>
            </a:r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 )</a:t>
            </a:r>
            <a:endParaRPr lang="en-US" sz="2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0"/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Jan </a:t>
            </a:r>
            <a:r>
              <a:rPr lang="cs-CZ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Mathijs</a:t>
            </a:r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 (1500-1534)  -&gt; Jan z Leidenu (1509-1536) </a:t>
            </a:r>
          </a:p>
          <a:p>
            <a:r>
              <a:rPr lang="en-US" sz="2200" b="1" dirty="0">
                <a:solidFill>
                  <a:schemeClr val="bg1"/>
                </a:solidFill>
                <a:latin typeface="Cambria" panose="02040503050406030204" pitchFamily="18" charset="0"/>
              </a:rPr>
              <a:t>Menno Simons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</a:rPr>
              <a:t> (1496-1561)</a:t>
            </a:r>
          </a:p>
          <a:p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Michael </a:t>
            </a:r>
            <a:r>
              <a:rPr lang="cs-CZ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Sattler</a:t>
            </a:r>
            <a:endParaRPr lang="cs-CZ" sz="2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1527: </a:t>
            </a:r>
            <a:r>
              <a:rPr lang="cs-CZ" sz="2200" dirty="0" err="1">
                <a:solidFill>
                  <a:schemeClr val="bg1"/>
                </a:solidFill>
                <a:latin typeface="Cambria" panose="02040503050406030204" pitchFamily="18" charset="0"/>
              </a:rPr>
              <a:t>Schleitheimské</a:t>
            </a:r>
            <a:r>
              <a:rPr lang="cs-CZ" sz="2200" dirty="0">
                <a:solidFill>
                  <a:schemeClr val="bg1"/>
                </a:solidFill>
                <a:latin typeface="Cambria" panose="02040503050406030204" pitchFamily="18" charset="0"/>
              </a:rPr>
              <a:t> artikuly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pPr lvl="0"/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8D7992-7461-2946-95C1-1543C9A7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latin typeface="Cambria" panose="02040503050406030204" pitchFamily="18" charset="0"/>
              </a:rPr>
              <a:t>reformace</a:t>
            </a:r>
            <a:endParaRPr lang="en-US" sz="4000" b="1" dirty="0">
              <a:latin typeface="Cambria" panose="02040503050406030204" pitchFamily="18" charset="0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9132B90-CFA4-8F44-8FDE-245F028C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Reformace</a:t>
            </a:r>
            <a:r>
              <a:rPr lang="en-US" sz="1800" dirty="0">
                <a:latin typeface="Cambria" panose="02040503050406030204" pitchFamily="18" charset="0"/>
              </a:rPr>
              <a:t> v </a:t>
            </a:r>
            <a:r>
              <a:rPr lang="en-US" sz="1800" dirty="0" err="1">
                <a:latin typeface="Cambria" panose="02040503050406030204" pitchFamily="18" charset="0"/>
              </a:rPr>
              <a:t>množném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čísle</a:t>
            </a:r>
            <a:r>
              <a:rPr lang="en-US" sz="1800" dirty="0">
                <a:latin typeface="Cambria" panose="02040503050406030204" pitchFamily="18" charset="0"/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Více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narativů</a:t>
            </a:r>
            <a:r>
              <a:rPr lang="en-US" sz="1800" dirty="0">
                <a:latin typeface="Cambria" panose="02040503050406030204" pitchFamily="18" charset="0"/>
              </a:rPr>
              <a:t> – </a:t>
            </a:r>
            <a:r>
              <a:rPr lang="en-US" sz="1800" dirty="0" err="1">
                <a:latin typeface="Cambria" panose="02040503050406030204" pitchFamily="18" charset="0"/>
              </a:rPr>
              <a:t>katolická</a:t>
            </a:r>
            <a:r>
              <a:rPr lang="en-US" sz="1800" dirty="0">
                <a:latin typeface="Cambria" panose="02040503050406030204" pitchFamily="18" charset="0"/>
              </a:rPr>
              <a:t> vs. </a:t>
            </a:r>
            <a:r>
              <a:rPr lang="en-US" sz="1800" dirty="0" err="1">
                <a:latin typeface="Cambria" panose="02040503050406030204" pitchFamily="18" charset="0"/>
              </a:rPr>
              <a:t>Protestanská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interpretace</a:t>
            </a:r>
            <a:endParaRPr lang="en-US" sz="1800" dirty="0"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Lutheránství</a:t>
            </a:r>
            <a:r>
              <a:rPr lang="en-US" sz="1800" dirty="0">
                <a:latin typeface="Cambria" panose="02040503050406030204" pitchFamily="18" charset="0"/>
              </a:rPr>
              <a:t> x </a:t>
            </a:r>
            <a:r>
              <a:rPr lang="en-US" sz="1800" dirty="0" err="1">
                <a:latin typeface="Cambria" panose="02040503050406030204" pitchFamily="18" charset="0"/>
              </a:rPr>
              <a:t>Reformované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církve</a:t>
            </a:r>
            <a:r>
              <a:rPr lang="en-US" sz="1800" dirty="0">
                <a:latin typeface="Cambria" panose="02040503050406030204" pitchFamily="18" charset="0"/>
              </a:rPr>
              <a:t> (Zwingli, </a:t>
            </a:r>
            <a:r>
              <a:rPr lang="en-US" sz="1800" dirty="0" err="1">
                <a:latin typeface="Cambria" panose="02040503050406030204" pitchFamily="18" charset="0"/>
              </a:rPr>
              <a:t>Bucer</a:t>
            </a:r>
            <a:r>
              <a:rPr lang="en-US" sz="1800" dirty="0">
                <a:latin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</a:rPr>
              <a:t>Kalvín</a:t>
            </a:r>
            <a:r>
              <a:rPr lang="en-US" sz="1800" dirty="0">
                <a:latin typeface="Cambria" panose="02040503050406030204" pitchFamily="18" charset="0"/>
              </a:rPr>
              <a:t>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Návrat</a:t>
            </a:r>
            <a:r>
              <a:rPr lang="en-US" sz="1800" dirty="0">
                <a:latin typeface="Cambria" panose="02040503050406030204" pitchFamily="18" charset="0"/>
              </a:rPr>
              <a:t> k </a:t>
            </a:r>
            <a:r>
              <a:rPr lang="en-US" sz="1800" dirty="0" err="1">
                <a:latin typeface="Cambria" panose="02040503050406030204" pitchFamily="18" charset="0"/>
              </a:rPr>
              <a:t>církevním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počátkům</a:t>
            </a:r>
            <a:r>
              <a:rPr lang="en-US" sz="1800" dirty="0">
                <a:latin typeface="Cambria" panose="02040503050406030204" pitchFamily="18" charset="0"/>
              </a:rPr>
              <a:t>?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ambria" panose="02040503050406030204" pitchFamily="18" charset="0"/>
              </a:rPr>
              <a:t>Pojem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i="1" dirty="0" err="1">
                <a:latin typeface="Cambria" panose="02040503050406030204" pitchFamily="18" charset="0"/>
              </a:rPr>
              <a:t>náboženství</a:t>
            </a:r>
            <a:endParaRPr lang="en-US" sz="1800" i="1" dirty="0">
              <a:latin typeface="Cambria" panose="020405030504060302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15" name="Zástupný symbol obrázku 14" descr="Obsah obrázku text, osoba, staré, skupina&#10;&#10;Popis byl vytvořen automaticky">
            <a:extLst>
              <a:ext uri="{FF2B5EF4-FFF2-40B4-BE49-F238E27FC236}">
                <a16:creationId xmlns:a16="http://schemas.microsoft.com/office/drawing/2014/main" id="{D0D9F279-D9F7-674A-9C76-55FC460E87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381" r="1338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077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D59F8D1-5873-C948-BDA7-16E05A8E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latin typeface="Cambria" panose="02040503050406030204" pitchFamily="18" charset="0"/>
              </a:rPr>
              <a:t>Protestantismus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9BE3C6-8AF8-ED44-BD12-0B766B5B8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dirty="0" err="1">
                <a:latin typeface="Cambria" panose="02040503050406030204" pitchFamily="18" charset="0"/>
              </a:rPr>
              <a:t>Protestantismus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deklarace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reformačních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stavů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ve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Špýru</a:t>
            </a:r>
            <a:r>
              <a:rPr lang="en-US" sz="2000" dirty="0">
                <a:latin typeface="Cambria" panose="02040503050406030204" pitchFamily="18" charset="0"/>
              </a:rPr>
              <a:t>, 1529 </a:t>
            </a:r>
          </a:p>
          <a:p>
            <a:r>
              <a:rPr lang="en-US" sz="2000" dirty="0" err="1">
                <a:latin typeface="Cambria" panose="02040503050406030204" pitchFamily="18" charset="0"/>
              </a:rPr>
              <a:t>Lokalita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Komunita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Nová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hierarchie</a:t>
            </a:r>
            <a:endParaRPr lang="en-US" sz="2000" dirty="0">
              <a:latin typeface="Cambria" panose="02040503050406030204" pitchFamily="18" charset="0"/>
            </a:endParaRPr>
          </a:p>
          <a:p>
            <a:r>
              <a:rPr lang="en-US" sz="2000" dirty="0" err="1">
                <a:latin typeface="Cambria" panose="02040503050406030204" pitchFamily="18" charset="0"/>
              </a:rPr>
              <a:t>Knihtisk</a:t>
            </a:r>
            <a:r>
              <a:rPr lang="en-US" sz="2000" dirty="0">
                <a:latin typeface="Cambria" panose="02040503050406030204" pitchFamily="18" charset="0"/>
              </a:rPr>
              <a:t>, „</a:t>
            </a:r>
            <a:r>
              <a:rPr lang="en-US" sz="2000" dirty="0" err="1">
                <a:latin typeface="Cambria" panose="02040503050406030204" pitchFamily="18" charset="0"/>
              </a:rPr>
              <a:t>Guttebergova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</a:rPr>
              <a:t>revoluce</a:t>
            </a:r>
            <a:r>
              <a:rPr lang="en-US" sz="2000" dirty="0">
                <a:latin typeface="Cambria" panose="02040503050406030204" pitchFamily="18" charset="0"/>
              </a:rPr>
              <a:t>“</a:t>
            </a:r>
          </a:p>
        </p:txBody>
      </p:sp>
      <p:pic>
        <p:nvPicPr>
          <p:cNvPr id="9" name="Zástupný obsah 8" descr="Obsah obrázku tkanina&#10;&#10;Popis byl vytvořen automaticky">
            <a:extLst>
              <a:ext uri="{FF2B5EF4-FFF2-40B4-BE49-F238E27FC236}">
                <a16:creationId xmlns:a16="http://schemas.microsoft.com/office/drawing/2014/main" id="{8D1BE284-69C3-8E4F-9CB0-8A1DB562C6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169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34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, staré&#10;&#10;Popis byl vytvořen automaticky">
            <a:extLst>
              <a:ext uri="{FF2B5EF4-FFF2-40B4-BE49-F238E27FC236}">
                <a16:creationId xmlns:a16="http://schemas.microsoft.com/office/drawing/2014/main" id="{47B9A2CD-E530-A54E-B990-611F86A984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7616" r="19258" b="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AE443E1E-9869-6C4A-BE30-FD0AFD33D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Příčiny</a:t>
            </a:r>
            <a:r>
              <a:rPr lang="en-US" sz="4000" b="1" kern="1200" dirty="0">
                <a:solidFill>
                  <a:srgbClr val="FFFFFF"/>
                </a:solidFill>
                <a:latin typeface="Cambria" panose="02040503050406030204" pitchFamily="18" charset="0"/>
              </a:rPr>
              <a:t> a </a:t>
            </a:r>
            <a:r>
              <a:rPr lang="en-US" sz="4000" b="1" kern="1200" dirty="0" err="1">
                <a:solidFill>
                  <a:srgbClr val="FFFFFF"/>
                </a:solidFill>
                <a:latin typeface="Cambria" panose="02040503050406030204" pitchFamily="18" charset="0"/>
              </a:rPr>
              <a:t>zdroje</a:t>
            </a:r>
            <a:endParaRPr lang="en-US" sz="4000" b="1" kern="12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31FEE9C-40B7-AC4A-898A-EDF614B71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85925"/>
            <a:ext cx="4948238" cy="44910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-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Krize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papežství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Antiklerikalismus</a:t>
            </a:r>
            <a:r>
              <a:rPr lang="en-US" sz="20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Materialismus</a:t>
            </a:r>
            <a:r>
              <a:rPr lang="en-US" sz="2000" dirty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 a </a:t>
            </a:r>
            <a:r>
              <a:rPr lang="en-US" sz="2000" dirty="0" err="1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odpustky</a:t>
            </a:r>
            <a:endParaRPr lang="en-US" sz="2000" dirty="0">
              <a:solidFill>
                <a:srgbClr val="FFFFFF"/>
              </a:solidFill>
              <a:effectLst/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Krize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feudalismu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Devotio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moderna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Pozdně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středověká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zbožnost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mystika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Humanismus</a:t>
            </a:r>
            <a:endParaRPr lang="en-US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Erasmus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Rotterdamský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 (1469-1536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9" name="Zástupný obsah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462752D1-B7DF-1249-B53F-D58A79AB2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029" r="1" b="4575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03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8ABFE404-8D65-4573-A3EF-6DF477936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16D16C-7D9E-8540-B823-B1339874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9" y="4610244"/>
            <a:ext cx="3649703" cy="171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Cambria" panose="02040503050406030204" pitchFamily="18" charset="0"/>
              </a:rPr>
              <a:t>Martin Luther </a:t>
            </a:r>
            <a:br>
              <a:rPr lang="en-US" sz="2800" b="1" kern="1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Cambria" panose="02040503050406030204" pitchFamily="18" charset="0"/>
              </a:rPr>
              <a:t>(1483-1546)</a:t>
            </a:r>
            <a:r>
              <a:rPr lang="en-US" sz="2800" kern="1200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 </a:t>
            </a:r>
            <a:endParaRPr lang="en-US" sz="2800" kern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Zástupný obsah 5" descr="Obsah obrázku muž, interiér, osoba, čepice&#10;&#10;Popis byl vytvořen automaticky">
            <a:extLst>
              <a:ext uri="{FF2B5EF4-FFF2-40B4-BE49-F238E27FC236}">
                <a16:creationId xmlns:a16="http://schemas.microsoft.com/office/drawing/2014/main" id="{FAEE2488-6A81-3849-8EDF-A4E8269A1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9" r="5" b="5"/>
          <a:stretch/>
        </p:blipFill>
        <p:spPr>
          <a:xfrm>
            <a:off x="673749" y="370320"/>
            <a:ext cx="3716238" cy="4051011"/>
          </a:xfrm>
          <a:prstGeom prst="rect">
            <a:avLst/>
          </a:prstGeom>
        </p:spPr>
      </p:pic>
      <p:pic>
        <p:nvPicPr>
          <p:cNvPr id="8" name="Obrázek 7" descr="Obsah obrázku osoba&#10;&#10;Popis byl vytvořen automaticky">
            <a:extLst>
              <a:ext uri="{FF2B5EF4-FFF2-40B4-BE49-F238E27FC236}">
                <a16:creationId xmlns:a16="http://schemas.microsoft.com/office/drawing/2014/main" id="{4F10EF42-7DC5-F34B-9761-406153017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8" r="1" b="1"/>
          <a:stretch/>
        </p:blipFill>
        <p:spPr>
          <a:xfrm>
            <a:off x="4719344" y="370320"/>
            <a:ext cx="6798905" cy="4051011"/>
          </a:xfrm>
          <a:prstGeom prst="rect">
            <a:avLst/>
          </a:prstGeom>
        </p:spPr>
      </p:pic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AF5191F1-A1C8-4AEE-8007-DF304E42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7363" y="4750763"/>
            <a:ext cx="0" cy="137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E2750C-C678-5149-866E-8BEC49083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3019" y="4610244"/>
            <a:ext cx="6725232" cy="19641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</a:rPr>
              <a:t>Sola </a:t>
            </a:r>
            <a:r>
              <a:rPr lang="en-US" sz="2000" dirty="0">
                <a:latin typeface="Cambria" panose="02040503050406030204" pitchFamily="18" charset="0"/>
              </a:rPr>
              <a:t>gratia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</a:rPr>
              <a:t>Sola</a:t>
            </a:r>
            <a:r>
              <a:rPr lang="en-US" sz="2000" dirty="0">
                <a:latin typeface="Cambria" panose="02040503050406030204" pitchFamily="18" charset="0"/>
              </a:rPr>
              <a:t> fide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</a:rPr>
              <a:t>Sola</a:t>
            </a:r>
            <a:r>
              <a:rPr lang="en-US" sz="2000" dirty="0">
                <a:latin typeface="Cambria" panose="02040503050406030204" pitchFamily="18" charset="0"/>
              </a:rPr>
              <a:t> scriptura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31.10 1517 : </a:t>
            </a:r>
            <a:r>
              <a:rPr lang="en-US" sz="2000" b="1" dirty="0">
                <a:latin typeface="Cambria" panose="02040503050406030204" pitchFamily="18" charset="0"/>
              </a:rPr>
              <a:t>95 </a:t>
            </a:r>
            <a:r>
              <a:rPr lang="en-US" sz="2000" b="1" dirty="0" err="1">
                <a:latin typeface="Cambria" panose="02040503050406030204" pitchFamily="18" charset="0"/>
              </a:rPr>
              <a:t>tezí</a:t>
            </a:r>
            <a:endParaRPr lang="en-US" sz="2000" b="1" dirty="0">
              <a:latin typeface="Cambria" panose="02040503050406030204" pitchFamily="18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mbria" panose="02040503050406030204" pitchFamily="18" charset="0"/>
              </a:rPr>
              <a:t>Luder</a:t>
            </a:r>
            <a:r>
              <a:rPr lang="en-US" sz="2000" b="1" dirty="0">
                <a:latin typeface="Cambria" panose="02040503050406030204" pitchFamily="18" charset="0"/>
              </a:rPr>
              <a:t> -&gt; </a:t>
            </a:r>
            <a:r>
              <a:rPr lang="en-US" sz="2000" dirty="0" err="1">
                <a:latin typeface="Cambria" panose="02040503050406030204" pitchFamily="18" charset="0"/>
              </a:rPr>
              <a:t>eleu</a:t>
            </a:r>
            <a:r>
              <a:rPr lang="en-US" sz="2000" i="1" dirty="0" err="1">
                <a:latin typeface="Cambria" panose="02040503050406030204" pitchFamily="18" charset="0"/>
              </a:rPr>
              <a:t>th</a:t>
            </a:r>
            <a:r>
              <a:rPr lang="en-US" sz="2000" dirty="0" err="1">
                <a:latin typeface="Cambria" panose="02040503050406030204" pitchFamily="18" charset="0"/>
              </a:rPr>
              <a:t>eria</a:t>
            </a:r>
            <a:r>
              <a:rPr lang="en-US" sz="2000" dirty="0">
                <a:effectLst/>
                <a:latin typeface="Cambria" panose="02040503050406030204" pitchFamily="18" charset="0"/>
              </a:rPr>
              <a:t> -&gt; </a:t>
            </a:r>
            <a:r>
              <a:rPr lang="en-US" sz="2000" b="1" dirty="0">
                <a:effectLst/>
                <a:latin typeface="Cambria" panose="02040503050406030204" pitchFamily="18" charset="0"/>
              </a:rPr>
              <a:t>Luther</a:t>
            </a:r>
            <a:endParaRPr 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zeď, interiér, osoba&#10;&#10;Popis byl vytvořen automaticky">
            <a:extLst>
              <a:ext uri="{FF2B5EF4-FFF2-40B4-BE49-F238E27FC236}">
                <a16:creationId xmlns:a16="http://schemas.microsoft.com/office/drawing/2014/main" id="{3109522F-6973-FA42-B27E-F677C811C55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alphaModFix amt="60000"/>
          </a:blip>
          <a:srcRect t="1736" b="9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151E4EB-7B1C-BA44-80FF-F8E587E2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latin typeface="Cambria" panose="02040503050406030204" pitchFamily="18" charset="0"/>
              </a:rPr>
              <a:t>Lipská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Cambria" panose="02040503050406030204" pitchFamily="18" charset="0"/>
              </a:rPr>
              <a:t>disputace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  <a:t> 1519</a:t>
            </a:r>
            <a:b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</a:rPr>
              <a:t>(vs. Johannes Eck)</a:t>
            </a:r>
          </a:p>
        </p:txBody>
      </p:sp>
    </p:spTree>
    <p:extLst>
      <p:ext uri="{BB962C8B-B14F-4D97-AF65-F5344CB8AC3E}">
        <p14:creationId xmlns:p14="http://schemas.microsoft.com/office/powerpoint/2010/main" val="301215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h, osoba, exteriér&#10;&#10;Popis byl vytvořen automaticky">
            <a:extLst>
              <a:ext uri="{FF2B5EF4-FFF2-40B4-BE49-F238E27FC236}">
                <a16:creationId xmlns:a16="http://schemas.microsoft.com/office/drawing/2014/main" id="{96E2CD98-2208-E746-8D97-87E81E5A47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759C04-A930-744A-BD5D-59484DF8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Exsurge</a:t>
            </a:r>
            <a:r>
              <a:rPr lang="en-US" sz="5200" i="1" dirty="0">
                <a:solidFill>
                  <a:srgbClr val="FFFFFF"/>
                </a:solidFill>
                <a:latin typeface="Cambria" panose="02040503050406030204" pitchFamily="18" charset="0"/>
              </a:rPr>
              <a:t> domine</a:t>
            </a:r>
            <a:r>
              <a:rPr lang="en-US" sz="5200" dirty="0">
                <a:solidFill>
                  <a:srgbClr val="FFFFFF"/>
                </a:solidFill>
                <a:latin typeface="Cambria" panose="02040503050406030204" pitchFamily="18" charset="0"/>
              </a:rPr>
              <a:t>, Lev X, 1520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3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30055F7-40CA-854F-9A10-769440D9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  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083141-A61F-974A-B314-561EBAAA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/>
            <a:r>
              <a:rPr lang="cs-CZ" sz="2000" i="1" dirty="0"/>
              <a:t>Výzva křesťanské šlechtě národa německého</a:t>
            </a:r>
            <a:r>
              <a:rPr lang="cs-CZ" sz="2000" dirty="0"/>
              <a:t>”</a:t>
            </a:r>
          </a:p>
          <a:p>
            <a:pPr lvl="0"/>
            <a:r>
              <a:rPr lang="cs-CZ" sz="2000" dirty="0"/>
              <a:t>“</a:t>
            </a:r>
            <a:r>
              <a:rPr lang="cs-CZ" sz="2000" i="1" dirty="0"/>
              <a:t>O babylonském zajetí církve</a:t>
            </a:r>
            <a:r>
              <a:rPr lang="cs-CZ" sz="2000" dirty="0"/>
              <a:t>”</a:t>
            </a:r>
          </a:p>
          <a:p>
            <a:pPr lvl="0"/>
            <a:r>
              <a:rPr lang="cs-CZ" sz="2000" dirty="0"/>
              <a:t>“</a:t>
            </a:r>
            <a:r>
              <a:rPr lang="cs-CZ" sz="2000" i="1" dirty="0"/>
              <a:t>O křesťanské svobodě</a:t>
            </a:r>
            <a:r>
              <a:rPr lang="cs-CZ" sz="2000" dirty="0"/>
              <a:t>”</a:t>
            </a:r>
          </a:p>
          <a:p>
            <a:pPr lvl="0"/>
            <a:endParaRPr lang="cs-CZ" sz="2000" dirty="0"/>
          </a:p>
          <a:p>
            <a:r>
              <a:rPr lang="cs-CZ" sz="2000" dirty="0"/>
              <a:t>1529 a dál: “ Malý a velký katechismus“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32CDB6-2718-B34D-869B-13AC4A7571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28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227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A8DA60CF-CBAA-4AC9-A045-549D64CDC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27892-B797-884B-B148-84C0697B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Cambria" panose="02040503050406030204" pitchFamily="18" charset="0"/>
              </a:rPr>
              <a:t>Další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227E73-5D90-7748-B04C-ED2F3C23F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r>
              <a:rPr lang="cs-CZ" sz="1900" b="1" dirty="0">
                <a:latin typeface="Cambria" panose="02040503050406030204" pitchFamily="18" charset="0"/>
              </a:rPr>
              <a:t>1530: Augsburský sněm</a:t>
            </a:r>
          </a:p>
          <a:p>
            <a:pPr lvl="1"/>
            <a:r>
              <a:rPr lang="cs-CZ" sz="1900" i="1" dirty="0" err="1">
                <a:latin typeface="Cambria" panose="02040503050406030204" pitchFamily="18" charset="0"/>
              </a:rPr>
              <a:t>Confessio</a:t>
            </a:r>
            <a:r>
              <a:rPr lang="cs-CZ" sz="1900" i="1" dirty="0">
                <a:latin typeface="Cambria" panose="02040503050406030204" pitchFamily="18" charset="0"/>
              </a:rPr>
              <a:t> </a:t>
            </a:r>
            <a:r>
              <a:rPr lang="cs-CZ" sz="1900" i="1" dirty="0" err="1">
                <a:latin typeface="Cambria" panose="02040503050406030204" pitchFamily="18" charset="0"/>
              </a:rPr>
              <a:t>Augustana</a:t>
            </a:r>
            <a:r>
              <a:rPr lang="cs-CZ" sz="1900" dirty="0"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cs-CZ" sz="1900" dirty="0">
                <a:latin typeface="Cambria" panose="02040503050406030204" pitchFamily="18" charset="0"/>
              </a:rPr>
              <a:t>Oddělení luteránů od reformovaných</a:t>
            </a:r>
            <a:endParaRPr lang="cs-CZ" sz="1900" b="1" dirty="0">
              <a:latin typeface="Cambria" panose="02040503050406030204" pitchFamily="18" charset="0"/>
            </a:endParaRPr>
          </a:p>
          <a:p>
            <a:pPr lvl="0"/>
            <a:r>
              <a:rPr lang="cs-CZ" sz="1900" b="1" dirty="0" err="1">
                <a:latin typeface="Cambria" panose="02040503050406030204" pitchFamily="18" charset="0"/>
              </a:rPr>
              <a:t>Šmalkaldská</a:t>
            </a:r>
            <a:r>
              <a:rPr lang="cs-CZ" sz="1900" b="1" dirty="0">
                <a:latin typeface="Cambria" panose="02040503050406030204" pitchFamily="18" charset="0"/>
              </a:rPr>
              <a:t> jednota</a:t>
            </a:r>
          </a:p>
          <a:p>
            <a:pPr lvl="1"/>
            <a:r>
              <a:rPr lang="cs-CZ" sz="1900" dirty="0">
                <a:latin typeface="Cambria" panose="02040503050406030204" pitchFamily="18" charset="0"/>
              </a:rPr>
              <a:t>Praktický program nového náboženského uspořádán</a:t>
            </a:r>
            <a:endParaRPr lang="cs-CZ" sz="1900" b="1" dirty="0">
              <a:latin typeface="Cambria" panose="02040503050406030204" pitchFamily="18" charset="0"/>
            </a:endParaRPr>
          </a:p>
          <a:p>
            <a:pPr lvl="0"/>
            <a:r>
              <a:rPr lang="cs-CZ" sz="1900" dirty="0">
                <a:latin typeface="Cambria" panose="02040503050406030204" pitchFamily="18" charset="0"/>
              </a:rPr>
              <a:t>1547 Augsburský interim</a:t>
            </a:r>
          </a:p>
          <a:p>
            <a:pPr lvl="0"/>
            <a:r>
              <a:rPr lang="cs-CZ" sz="1900" dirty="0">
                <a:latin typeface="Cambria" panose="02040503050406030204" pitchFamily="18" charset="0"/>
              </a:rPr>
              <a:t>1552: Pasovská úmluva</a:t>
            </a:r>
          </a:p>
          <a:p>
            <a:pPr lvl="0"/>
            <a:r>
              <a:rPr lang="cs-CZ" sz="1900" dirty="0">
                <a:latin typeface="Cambria" panose="02040503050406030204" pitchFamily="18" charset="0"/>
              </a:rPr>
              <a:t>1555: </a:t>
            </a:r>
            <a:r>
              <a:rPr lang="cs-CZ" sz="1900" b="1" dirty="0">
                <a:latin typeface="Cambria" panose="02040503050406030204" pitchFamily="18" charset="0"/>
              </a:rPr>
              <a:t>Augsburský náboženský smír</a:t>
            </a:r>
          </a:p>
          <a:p>
            <a:pPr lvl="1"/>
            <a:r>
              <a:rPr lang="cs-CZ" sz="1900" i="1" dirty="0" err="1">
                <a:latin typeface="Cambria" panose="02040503050406030204" pitchFamily="18" charset="0"/>
              </a:rPr>
              <a:t>Cuius</a:t>
            </a:r>
            <a:r>
              <a:rPr lang="cs-CZ" sz="1900" i="1" dirty="0">
                <a:latin typeface="Cambria" panose="02040503050406030204" pitchFamily="18" charset="0"/>
              </a:rPr>
              <a:t> </a:t>
            </a:r>
            <a:r>
              <a:rPr lang="cs-CZ" sz="1900" i="1" dirty="0" err="1">
                <a:latin typeface="Cambria" panose="02040503050406030204" pitchFamily="18" charset="0"/>
              </a:rPr>
              <a:t>regiio</a:t>
            </a:r>
            <a:r>
              <a:rPr lang="cs-CZ" sz="1900" i="1" dirty="0">
                <a:latin typeface="Cambria" panose="02040503050406030204" pitchFamily="18" charset="0"/>
              </a:rPr>
              <a:t>, </a:t>
            </a:r>
            <a:r>
              <a:rPr lang="cs-CZ" sz="1900" i="1" dirty="0" err="1">
                <a:latin typeface="Cambria" panose="02040503050406030204" pitchFamily="18" charset="0"/>
              </a:rPr>
              <a:t>euis</a:t>
            </a:r>
            <a:r>
              <a:rPr lang="cs-CZ" sz="1900" i="1" dirty="0">
                <a:latin typeface="Cambria" panose="02040503050406030204" pitchFamily="18" charset="0"/>
              </a:rPr>
              <a:t> </a:t>
            </a:r>
            <a:r>
              <a:rPr lang="cs-CZ" sz="1900" i="1" dirty="0" err="1">
                <a:latin typeface="Cambria" panose="02040503050406030204" pitchFamily="18" charset="0"/>
              </a:rPr>
              <a:t>religio</a:t>
            </a:r>
            <a:endParaRPr lang="cs-CZ" sz="1900" b="1" dirty="0">
              <a:latin typeface="Cambria" panose="02040503050406030204" pitchFamily="18" charset="0"/>
            </a:endParaRPr>
          </a:p>
          <a:p>
            <a:pPr lvl="1"/>
            <a:r>
              <a:rPr lang="cs-CZ" sz="1900" dirty="0" err="1">
                <a:latin typeface="Cambria" panose="02040503050406030204" pitchFamily="18" charset="0"/>
              </a:rPr>
              <a:t>Vzn</a:t>
            </a:r>
            <a:r>
              <a:rPr lang="cs-CZ" sz="1900" dirty="0">
                <a:latin typeface="Cambria" panose="02040503050406030204" pitchFamily="18" charset="0"/>
              </a:rPr>
              <a:t>. </a:t>
            </a:r>
            <a:r>
              <a:rPr lang="cs-CZ" sz="1900" b="1" dirty="0">
                <a:latin typeface="Cambria" panose="02040503050406030204" pitchFamily="18" charset="0"/>
              </a:rPr>
              <a:t>luteránské ortodoxie</a:t>
            </a:r>
            <a:endParaRPr lang="cs-CZ" sz="1900" dirty="0">
              <a:latin typeface="Cambria" panose="02040503050406030204" pitchFamily="18" charset="0"/>
            </a:endParaRPr>
          </a:p>
          <a:p>
            <a:endParaRPr lang="cs-CZ" sz="1900" b="1" dirty="0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4E04FD4-A91B-A449-A567-21F418D5B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9" r="30075" b="-2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8309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595</Words>
  <Application>Microsoft Macintosh PowerPoint</Application>
  <PresentationFormat>Širokoúhlá obrazovka</PresentationFormat>
  <Paragraphs>101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Tw Cen MT</vt:lpstr>
      <vt:lpstr>Motiv Office</vt:lpstr>
      <vt:lpstr>Luther a Zwingli</vt:lpstr>
      <vt:lpstr>reformace</vt:lpstr>
      <vt:lpstr>Protestantismus</vt:lpstr>
      <vt:lpstr>Příčiny a zdroje</vt:lpstr>
      <vt:lpstr>Martin Luther  (1483-1546) </vt:lpstr>
      <vt:lpstr>Lipská disputace 1519 (vs. Johannes Eck)</vt:lpstr>
      <vt:lpstr>Exsurge domine, Lev X, 1520</vt:lpstr>
      <vt:lpstr>   </vt:lpstr>
      <vt:lpstr>Další vývoj</vt:lpstr>
      <vt:lpstr>Luteránství v praxi</vt:lpstr>
      <vt:lpstr>Selské války (1524-1525) </vt:lpstr>
      <vt:lpstr>Andreas (Bodenstein von) Karlstadt (1483-1541) </vt:lpstr>
      <vt:lpstr>Ulrich Zwingli (1484 – 1531) </vt:lpstr>
      <vt:lpstr>Prezentace aplikace PowerPoint</vt:lpstr>
      <vt:lpstr>Radikální reformace ve Švýcarsku anabaptisté</vt:lpstr>
      <vt:lpstr>Radikální reformace v Münsteru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 a Zwingli</dc:title>
  <dc:creator>Anna Michalík Kvíčalová</dc:creator>
  <cp:lastModifiedBy>Anna Michalík Kvíčalová</cp:lastModifiedBy>
  <cp:revision>17</cp:revision>
  <dcterms:created xsi:type="dcterms:W3CDTF">2021-03-17T11:01:20Z</dcterms:created>
  <dcterms:modified xsi:type="dcterms:W3CDTF">2022-03-11T07:07:39Z</dcterms:modified>
</cp:coreProperties>
</file>