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5" r:id="rId5"/>
    <p:sldId id="272" r:id="rId6"/>
    <p:sldId id="273" r:id="rId7"/>
    <p:sldId id="260" r:id="rId8"/>
    <p:sldId id="266" r:id="rId9"/>
    <p:sldId id="275" r:id="rId10"/>
    <p:sldId id="274" r:id="rId11"/>
    <p:sldId id="261" r:id="rId12"/>
    <p:sldId id="267" r:id="rId13"/>
    <p:sldId id="276" r:id="rId14"/>
    <p:sldId id="262" r:id="rId15"/>
    <p:sldId id="268" r:id="rId16"/>
    <p:sldId id="277" r:id="rId17"/>
    <p:sldId id="279" r:id="rId18"/>
    <p:sldId id="280" r:id="rId19"/>
    <p:sldId id="278" r:id="rId20"/>
    <p:sldId id="289" r:id="rId21"/>
    <p:sldId id="281" r:id="rId22"/>
    <p:sldId id="291" r:id="rId23"/>
    <p:sldId id="292" r:id="rId24"/>
    <p:sldId id="263" r:id="rId25"/>
    <p:sldId id="283" r:id="rId26"/>
    <p:sldId id="282" r:id="rId27"/>
    <p:sldId id="269" r:id="rId28"/>
    <p:sldId id="285" r:id="rId29"/>
    <p:sldId id="286" r:id="rId30"/>
    <p:sldId id="287" r:id="rId31"/>
    <p:sldId id="288" r:id="rId32"/>
    <p:sldId id="264" r:id="rId33"/>
    <p:sldId id="270" r:id="rId34"/>
    <p:sldId id="290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ia Daria" initials="DD" lastIdx="3" clrIdx="0">
    <p:extLst>
      <p:ext uri="{19B8F6BF-5375-455C-9EA6-DF929625EA0E}">
        <p15:presenceInfo xmlns:p15="http://schemas.microsoft.com/office/powerpoint/2012/main" userId="0f23ee7d9f4194c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4512"/>
    <a:srgbClr val="45320E"/>
    <a:srgbClr val="716651"/>
    <a:srgbClr val="393508"/>
    <a:srgbClr val="E6BD86"/>
    <a:srgbClr val="DDA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01T23:52:01.380" idx="2">
    <p:pos x="10" y="10"/>
    <p:text>дополнить?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DFA7F-975C-4EFB-9055-9F9EB16929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45DEDC-D51B-4D5A-89E6-2347ED27C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919FC8-54E6-479B-901D-E5EDD5144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0CBB-8301-4025-A5EA-09E059CB4592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20BD55-8B98-41A2-B8A6-A93AE244A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49120F-D0BA-42F5-8D88-02270DB4D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8FFB-BE4F-4399-AED8-C7B118153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481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535D5C-7C6A-4062-9349-2F88BDB68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D972FF-5B58-4F8F-9C1E-71193D26F7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717C9C-1D83-43A6-A8D0-B46D18D05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0CBB-8301-4025-A5EA-09E059CB4592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67D6BD-3AED-4703-A186-4B4BFC89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488CDE-F5FB-499D-957A-7426F5B64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8FFB-BE4F-4399-AED8-C7B118153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16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A376839-B59E-4B24-B81F-D7C0D9A065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7ED4A7-EE97-4357-A87C-25CB297415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2DACE7-42C4-4FFC-945D-1A99F3F3F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0CBB-8301-4025-A5EA-09E059CB4592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8EAB38-021B-4019-A8B5-9B6755610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ECB6F0-AA52-49E2-B597-CD51B563E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8FFB-BE4F-4399-AED8-C7B118153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062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CC133B-B561-4F42-8BC7-8D206EE62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02189B-5A02-46CE-98FF-DEF2C4E31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73A0AC-EDCF-4D63-97FD-D7314ED96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0CBB-8301-4025-A5EA-09E059CB4592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24124E-39AC-408C-8677-69F03BA09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41A63C-1B3A-41D2-9AEA-228FDCEEA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8FFB-BE4F-4399-AED8-C7B118153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363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79BC3-2DA6-446F-9BA3-00B62F55A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4AB3BB-D981-428C-B7BE-028052035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1271D6-3EFD-4406-835C-141AAF7F7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0CBB-8301-4025-A5EA-09E059CB4592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F24D57-3A1E-45D3-9736-C9654252E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0EC66D-B648-43A2-B72A-D405E1969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8FFB-BE4F-4399-AED8-C7B118153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398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3F2A2-FF55-4CB4-9467-ECCC31E15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22AAFB-C2D6-4BA8-9EF5-71C987CEE5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80976C-EC0C-41A4-9FFD-479A74943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69F938-3CE3-4B70-B140-DC995BF89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0CBB-8301-4025-A5EA-09E059CB4592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043536-BF70-4AC2-9863-554F934C2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37D120-F77F-4045-BA96-9EB4FC27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8FFB-BE4F-4399-AED8-C7B118153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21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6E5EC3-38F0-4AFA-8053-CA1CABF15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34C761-DC25-4C2A-AF89-09229A348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9D45AA-038A-4FF2-B365-1B16ECA5C3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1B3C2C3-69E9-44B7-A5AA-8230D89145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244CAE-E24D-47CE-8ECD-41E58CA8E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4AD2CD7-9FE4-4422-B85F-D40EE672E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0CBB-8301-4025-A5EA-09E059CB4592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2359927-6362-487E-A329-234C03CBF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349720E-8F76-4AB2-8064-C4203AA8F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8FFB-BE4F-4399-AED8-C7B118153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517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EA4AC4-50E3-4BC3-A18D-1526048FD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21F68DF-EF8D-41B1-B080-0D86664E0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0CBB-8301-4025-A5EA-09E059CB4592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320E54-77EC-43B1-B30D-84EA52A52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22CF0F-29BA-40D9-9CCE-034F7371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8FFB-BE4F-4399-AED8-C7B118153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141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D467D58-5379-47DD-AB41-DAF56F658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0CBB-8301-4025-A5EA-09E059CB4592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88A031-EF76-42B3-A180-AB341E13D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339C4D-3A90-4B82-AF89-E81685B5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8FFB-BE4F-4399-AED8-C7B118153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32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C96E7-31CD-436F-B876-227946B8C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123A05-0CEE-40AA-9DFC-41962406D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3D0EBF-AAEF-4B71-BB4D-99806A8A5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D90552-5E5E-4F38-B759-0A9138F2E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0CBB-8301-4025-A5EA-09E059CB4592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89F840-C45D-4B9E-92BF-428143EAA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00EB62-E75C-4159-B700-ED99D0495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8FFB-BE4F-4399-AED8-C7B118153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679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F37261-824B-461A-9517-F6663B3A2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64A4144-598B-44F4-B7DB-F5D340D425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58039D-7928-4DE9-B6C4-C6D0FDD27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57EA03-EF2A-46E5-ACB0-D91AAAAD6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0CBB-8301-4025-A5EA-09E059CB4592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CBE40E-C9BF-4EB2-A3C2-781C0DE5F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51EA0D-0528-43E0-A4D2-B21EE2966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8FFB-BE4F-4399-AED8-C7B118153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04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D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B69F23-4DA2-4749-AFD5-9B297AE91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C2FBC3-4351-4437-A124-7744C1E87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C0F9B2-1247-4A28-AE18-A7C88F78A3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B0CBB-8301-4025-A5EA-09E059CB4592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A5C19E-A027-4D20-8034-918D4C2BC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473ACF-E840-4A70-B1C9-691905D96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48FFB-BE4F-4399-AED8-C7B118153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15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/parfeno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oOfzR8LW_HE&amp;ab_channel=TamaraEidelman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7%D0%B5%D1%80%D0%BD%D0%BE%D0%BC%D1%8B%D1%80%D0%B4%D0%B8%D0%BD%D0%BA%D0%B8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hyperlink" Target="https://ru.wikipedia.org/wiki/%D0%9F%D1%83%D1%82%D0%B8%D0%BD%D0%B8%D0%B7%D0%BC%D1%8B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theoldtree.ru/inostrannye_yazyki_i_yazykoznanie/zaimstvovannaya_leksika_russkogo_yazyka.php" TargetMode="External"/><Relationship Id="rId3" Type="http://schemas.openxmlformats.org/officeDocument/2006/relationships/hyperlink" Target="https://kartaslov.ru/%D0%B7%D0%BD%D0%B0%D1%87%D0%B5%D0%BD%D0%B8%D0%B5-%D1%81%D0%BB%D0%BE%D0%B2%D0%B0/%D0%B8%D1%81%D1%82%D0%BE%D1%80%D0%B8%D1%8F" TargetMode="External"/><Relationship Id="rId7" Type="http://schemas.openxmlformats.org/officeDocument/2006/relationships/hyperlink" Target="https://www.philol.msu.ru/~discours/images/stories/krasnyh/kuznetsova2.doc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itatnica.ru/frazy/krylatye-frazy-iz-pesen-100-fraz" TargetMode="External"/><Relationship Id="rId5" Type="http://schemas.openxmlformats.org/officeDocument/2006/relationships/hyperlink" Target="https://arzamas.academy/materials/633" TargetMode="External"/><Relationship Id="rId4" Type="http://schemas.openxmlformats.org/officeDocument/2006/relationships/hyperlink" Target="http://new.gramota.ru/spravka/phrases" TargetMode="External"/><Relationship Id="rId9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0ADE9-C634-49E4-BCCB-60064163C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157" y="312116"/>
            <a:ext cx="8875643" cy="1198631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Русская история в зеркале языка</a:t>
            </a:r>
            <a:r>
              <a:rPr lang="en-US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практический аспект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1B759D-0903-48EA-A456-2FEEE0EF705F}"/>
              </a:ext>
            </a:extLst>
          </p:cNvPr>
          <p:cNvSpPr txBox="1"/>
          <p:nvPr/>
        </p:nvSpPr>
        <p:spPr>
          <a:xfrm>
            <a:off x="9554818" y="6361218"/>
            <a:ext cx="2315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Лингвокультурология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09F664-EBCF-404C-9C40-3524DC8F67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102" y="1735707"/>
            <a:ext cx="6667500" cy="44005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51111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0ADE9-C634-49E4-BCCB-60064163C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157" y="312116"/>
            <a:ext cx="8875643" cy="119863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Русское государство: фразеологизмы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D49FA9-B4FC-4FD9-A198-FBEFFAC50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8096" y="1652772"/>
            <a:ext cx="3147689" cy="4255398"/>
          </a:xfrm>
        </p:spPr>
        <p:txBody>
          <a:bodyPr>
            <a:normAutofit/>
          </a:bodyPr>
          <a:lstStyle/>
          <a:p>
            <a:r>
              <a:rPr lang="ru-RU" dirty="0"/>
              <a:t>отложить в долгий ящик</a:t>
            </a:r>
          </a:p>
          <a:p>
            <a:r>
              <a:rPr lang="ru-RU" dirty="0"/>
              <a:t>гол как сокол</a:t>
            </a:r>
          </a:p>
          <a:p>
            <a:r>
              <a:rPr lang="ru-RU" dirty="0"/>
              <a:t>руки в брюки</a:t>
            </a:r>
          </a:p>
          <a:p>
            <a:r>
              <a:rPr lang="ru-RU" dirty="0"/>
              <a:t>филькина грамота</a:t>
            </a:r>
          </a:p>
          <a:p>
            <a:r>
              <a:rPr lang="ru-RU" dirty="0"/>
              <a:t>верста коломенская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7C58B8-6125-497A-A143-8BFD5A3FA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750" y="1652772"/>
            <a:ext cx="6726215" cy="3783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7075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0ADE9-C634-49E4-BCCB-60064163C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157" y="312116"/>
            <a:ext cx="8875643" cy="119863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Российская империя, </a:t>
            </a:r>
            <a:r>
              <a:rPr lang="cs-CZ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XVIII </a:t>
            </a:r>
            <a:r>
              <a:rPr lang="ru-RU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A194C8-5995-4C4E-A9EC-F616C75CE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088" y="2355572"/>
            <a:ext cx="4253947" cy="4502427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1682 – смерть Фёдора </a:t>
            </a:r>
            <a:r>
              <a:rPr lang="en-US" dirty="0"/>
              <a:t>III</a:t>
            </a:r>
            <a:r>
              <a:rPr lang="ru-RU" dirty="0"/>
              <a:t>, стрелецкий бунт</a:t>
            </a:r>
          </a:p>
          <a:p>
            <a:r>
              <a:rPr lang="ru-RU" dirty="0"/>
              <a:t>1689 – заточение Софьи в Новодевичий монастырь</a:t>
            </a:r>
          </a:p>
          <a:p>
            <a:r>
              <a:rPr lang="ru-RU" dirty="0"/>
              <a:t>1700-1721 – Северная война</a:t>
            </a:r>
          </a:p>
          <a:p>
            <a:r>
              <a:rPr lang="ru-RU" dirty="0"/>
              <a:t>1703 – основание Санкт-Петербурга, 1712 – возведение в статус столицы</a:t>
            </a:r>
          </a:p>
          <a:p>
            <a:r>
              <a:rPr lang="ru-RU" dirty="0"/>
              <a:t>1722 – указ о престолонаследии</a:t>
            </a:r>
          </a:p>
          <a:p>
            <a:r>
              <a:rPr lang="ru-RU" dirty="0"/>
              <a:t>1725-1762 – эпоха дворцовых переворотов</a:t>
            </a:r>
          </a:p>
          <a:p>
            <a:r>
              <a:rPr lang="ru-RU" dirty="0"/>
              <a:t>1762-1796 – правление Екатерины </a:t>
            </a:r>
            <a:r>
              <a:rPr lang="en-US" dirty="0"/>
              <a:t>II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4A9F2B-869F-44E3-871F-F9FDF9CD56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36"/>
          <a:stretch/>
        </p:blipFill>
        <p:spPr>
          <a:xfrm>
            <a:off x="6096000" y="2355572"/>
            <a:ext cx="6016648" cy="3873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697608-61A4-4C26-9235-76EC182F9352}"/>
              </a:ext>
            </a:extLst>
          </p:cNvPr>
          <p:cNvSpPr txBox="1"/>
          <p:nvPr/>
        </p:nvSpPr>
        <p:spPr>
          <a:xfrm>
            <a:off x="8329112" y="6229433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Пётр Первый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AB4B45-E1DE-4897-9624-A6C10F47095C}"/>
              </a:ext>
            </a:extLst>
          </p:cNvPr>
          <p:cNvSpPr txBox="1"/>
          <p:nvPr/>
        </p:nvSpPr>
        <p:spPr>
          <a:xfrm>
            <a:off x="5281112" y="13791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события</a:t>
            </a:r>
          </a:p>
        </p:txBody>
      </p:sp>
    </p:spTree>
    <p:extLst>
      <p:ext uri="{BB962C8B-B14F-4D97-AF65-F5344CB8AC3E}">
        <p14:creationId xmlns:p14="http://schemas.microsoft.com/office/powerpoint/2010/main" val="2017213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0ADE9-C634-49E4-BCCB-60064163C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157" y="312116"/>
            <a:ext cx="8875643" cy="119863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XVIII </a:t>
            </a:r>
            <a:r>
              <a:rPr lang="ru-RU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век: прецедентные феномены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D49FA9-B4FC-4FD9-A198-FBEFFAC50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156" y="1921564"/>
            <a:ext cx="9713844" cy="4936435"/>
          </a:xfrm>
        </p:spPr>
        <p:txBody>
          <a:bodyPr>
            <a:normAutofit/>
          </a:bodyPr>
          <a:lstStyle/>
          <a:p>
            <a:r>
              <a:rPr lang="ru-RU" u="sng" dirty="0"/>
              <a:t>События</a:t>
            </a:r>
            <a:r>
              <a:rPr lang="ru-RU" dirty="0"/>
              <a:t>: дворцовые перевороты</a:t>
            </a:r>
          </a:p>
          <a:p>
            <a:r>
              <a:rPr lang="ru-RU" u="sng" dirty="0"/>
              <a:t>Имена</a:t>
            </a:r>
            <a:r>
              <a:rPr lang="ru-RU" dirty="0"/>
              <a:t>: императоры (Пётр </a:t>
            </a:r>
            <a:r>
              <a:rPr lang="cs-CZ" dirty="0"/>
              <a:t>I, </a:t>
            </a:r>
            <a:r>
              <a:rPr lang="ru-RU" dirty="0"/>
              <a:t>Анна Иоанновна, Елизавета Петровна, Пётр </a:t>
            </a:r>
            <a:r>
              <a:rPr lang="en-US" dirty="0"/>
              <a:t>III, </a:t>
            </a:r>
            <a:r>
              <a:rPr lang="ru-RU" dirty="0"/>
              <a:t>Екатерина </a:t>
            </a:r>
            <a:r>
              <a:rPr lang="en-US" dirty="0"/>
              <a:t>I</a:t>
            </a:r>
            <a:r>
              <a:rPr lang="cs-CZ" dirty="0"/>
              <a:t>I</a:t>
            </a:r>
            <a:r>
              <a:rPr lang="en-US" dirty="0"/>
              <a:t>, </a:t>
            </a:r>
            <a:r>
              <a:rPr lang="ru-RU" dirty="0"/>
              <a:t>Павел </a:t>
            </a:r>
            <a:r>
              <a:rPr lang="en-US" dirty="0"/>
              <a:t>I</a:t>
            </a:r>
            <a:r>
              <a:rPr lang="ru-RU" dirty="0"/>
              <a:t>)</a:t>
            </a:r>
            <a:r>
              <a:rPr lang="en-US" dirty="0"/>
              <a:t>, </a:t>
            </a:r>
            <a:r>
              <a:rPr lang="ru-RU" dirty="0"/>
              <a:t>государственные деятели (Александр Меншиков, «птенцы гнезда Петрова», Мазепа, Бирон), учёные (Михаил Ломоносов), военные (Александр Суворов, Фёдор Ушаков), Емельян Пугачев, Митрофанушка, географические названия (Северная Пальмира</a:t>
            </a:r>
            <a:r>
              <a:rPr lang="cs-CZ" dirty="0"/>
              <a:t>, </a:t>
            </a:r>
            <a:r>
              <a:rPr lang="ru-RU" dirty="0"/>
              <a:t>Окно в Европу)</a:t>
            </a:r>
          </a:p>
          <a:p>
            <a:r>
              <a:rPr lang="ru-RU" u="sng" dirty="0"/>
              <a:t>Высказывания</a:t>
            </a:r>
            <a:r>
              <a:rPr lang="ru-RU" dirty="0"/>
              <a:t>: Тяжело в учении – легко в бою</a:t>
            </a:r>
            <a:endParaRPr lang="en-US" dirty="0"/>
          </a:p>
          <a:p>
            <a:r>
              <a:rPr lang="ru-RU" u="sng" dirty="0"/>
              <a:t>Тексты</a:t>
            </a:r>
            <a:r>
              <a:rPr lang="ru-RU" dirty="0"/>
              <a:t>: «Бедная Лиза», «Недоросль»</a:t>
            </a:r>
          </a:p>
        </p:txBody>
      </p:sp>
    </p:spTree>
    <p:extLst>
      <p:ext uri="{BB962C8B-B14F-4D97-AF65-F5344CB8AC3E}">
        <p14:creationId xmlns:p14="http://schemas.microsoft.com/office/powerpoint/2010/main" val="575167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0ADE9-C634-49E4-BCCB-60064163C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157" y="312116"/>
            <a:ext cx="8875643" cy="119863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XVIII </a:t>
            </a:r>
            <a:r>
              <a:rPr lang="ru-RU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век: языковое наследие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D49FA9-B4FC-4FD9-A198-FBEFFAC50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156" y="1921565"/>
            <a:ext cx="8875644" cy="425539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u="sng" dirty="0"/>
              <a:t>Историзмы</a:t>
            </a:r>
            <a:r>
              <a:rPr lang="ru-RU" dirty="0"/>
              <a:t>: губерния, коллегия, посессионные крестьяне</a:t>
            </a:r>
          </a:p>
          <a:p>
            <a:pPr marL="0" indent="0">
              <a:buNone/>
            </a:pPr>
            <a:r>
              <a:rPr lang="ru-RU" u="sng" dirty="0"/>
              <a:t>Фразеологизмы</a:t>
            </a:r>
            <a:r>
              <a:rPr lang="ru-RU" dirty="0"/>
              <a:t>:</a:t>
            </a:r>
          </a:p>
          <a:p>
            <a:r>
              <a:rPr lang="ru-RU" dirty="0"/>
              <a:t>Потёмкинские деревни</a:t>
            </a:r>
          </a:p>
          <a:p>
            <a:r>
              <a:rPr lang="ru-RU" dirty="0"/>
              <a:t>Положение хуже губернаторского</a:t>
            </a:r>
          </a:p>
          <a:p>
            <a:pPr marL="0" indent="0">
              <a:buNone/>
            </a:pPr>
            <a:r>
              <a:rPr lang="ru-RU" u="sng" dirty="0"/>
              <a:t>Заимствования</a:t>
            </a:r>
            <a:r>
              <a:rPr lang="ru-RU" dirty="0"/>
              <a:t>:  </a:t>
            </a:r>
          </a:p>
          <a:p>
            <a:r>
              <a:rPr lang="ru-RU" dirty="0"/>
              <a:t>Военная и морская лексика: балласт, флаг, лоцман, штурман, матрос (все – из гол.), абордаж, флот (фр.), мичман, катер (англ.)</a:t>
            </a:r>
          </a:p>
          <a:p>
            <a:r>
              <a:rPr lang="ru-RU" dirty="0"/>
              <a:t>Бытовая: галстук, зонтик (гол.), ассамблея, будуар (фр.)</a:t>
            </a:r>
          </a:p>
          <a:p>
            <a:r>
              <a:rPr lang="ru-RU" dirty="0"/>
              <a:t>В сфере искусства: актёр, режиссёр (фр.), ария (ит.)</a:t>
            </a:r>
          </a:p>
        </p:txBody>
      </p:sp>
    </p:spTree>
    <p:extLst>
      <p:ext uri="{BB962C8B-B14F-4D97-AF65-F5344CB8AC3E}">
        <p14:creationId xmlns:p14="http://schemas.microsoft.com/office/powerpoint/2010/main" val="1463627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0ADE9-C634-49E4-BCCB-60064163C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4261" y="0"/>
            <a:ext cx="8875643" cy="119863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Российская империя, </a:t>
            </a:r>
            <a:r>
              <a:rPr lang="en-US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</a:t>
            </a:r>
            <a:r>
              <a:rPr lang="cs-CZ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A194C8-5995-4C4E-A9EC-F616C75CE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2" y="1684752"/>
            <a:ext cx="3710608" cy="3488496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1805-1815 – участие России в Наполеоновских войнах</a:t>
            </a:r>
          </a:p>
          <a:p>
            <a:r>
              <a:rPr lang="ru-RU" dirty="0"/>
              <a:t>1825 – восстание декабристов</a:t>
            </a:r>
          </a:p>
          <a:p>
            <a:r>
              <a:rPr lang="ru-RU" dirty="0"/>
              <a:t>1853-1856 – Крымская война</a:t>
            </a:r>
          </a:p>
          <a:p>
            <a:r>
              <a:rPr lang="ru-RU" dirty="0"/>
              <a:t>60-ые годы – реформы Александра </a:t>
            </a:r>
            <a:r>
              <a:rPr lang="en-US" dirty="0"/>
              <a:t>II</a:t>
            </a:r>
            <a:r>
              <a:rPr lang="ru-RU" dirty="0"/>
              <a:t>, отмена крепостного права</a:t>
            </a:r>
            <a:endParaRPr lang="en-US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470599-2156-432A-8B8B-FD89564D8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087" y="1580995"/>
            <a:ext cx="4860897" cy="47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59BD92-CA81-4FD8-BABE-226643A85B6F}"/>
              </a:ext>
            </a:extLst>
          </p:cNvPr>
          <p:cNvSpPr txBox="1"/>
          <p:nvPr/>
        </p:nvSpPr>
        <p:spPr>
          <a:xfrm>
            <a:off x="7974347" y="6361218"/>
            <a:ext cx="216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Бородинская битва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0FAE1C-23C5-4C23-89A5-E3CF1154F87B}"/>
              </a:ext>
            </a:extLst>
          </p:cNvPr>
          <p:cNvSpPr txBox="1"/>
          <p:nvPr/>
        </p:nvSpPr>
        <p:spPr>
          <a:xfrm>
            <a:off x="5499651" y="105387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события</a:t>
            </a:r>
          </a:p>
        </p:txBody>
      </p:sp>
    </p:spTree>
    <p:extLst>
      <p:ext uri="{BB962C8B-B14F-4D97-AF65-F5344CB8AC3E}">
        <p14:creationId xmlns:p14="http://schemas.microsoft.com/office/powerpoint/2010/main" val="432546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0ADE9-C634-49E4-BCCB-60064163C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157" y="312116"/>
            <a:ext cx="8875643" cy="119863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 </a:t>
            </a:r>
            <a:r>
              <a:rPr lang="ru-RU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век: историзмы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D49FA9-B4FC-4FD9-A198-FBEFFAC50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3843" y="1993934"/>
            <a:ext cx="3458818" cy="4255398"/>
          </a:xfrm>
        </p:spPr>
        <p:txBody>
          <a:bodyPr>
            <a:normAutofit/>
          </a:bodyPr>
          <a:lstStyle/>
          <a:p>
            <a:r>
              <a:rPr lang="ru-RU" dirty="0"/>
              <a:t>Западники, славянофилы, декабристы, конка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021A1C-BDF9-4F8B-8C6E-4822ED96C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750" y="1993934"/>
            <a:ext cx="6829980" cy="4255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8046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0ADE9-C634-49E4-BCCB-60064163C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157" y="312116"/>
            <a:ext cx="8875643" cy="119863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 </a:t>
            </a:r>
            <a:r>
              <a:rPr lang="ru-RU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век: прецедентные события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D49FA9-B4FC-4FD9-A198-FBEFFAC50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156" y="1921565"/>
            <a:ext cx="3962401" cy="4255398"/>
          </a:xfrm>
        </p:spPr>
        <p:txBody>
          <a:bodyPr>
            <a:normAutofit/>
          </a:bodyPr>
          <a:lstStyle/>
          <a:p>
            <a:r>
              <a:rPr lang="ru-RU" dirty="0"/>
              <a:t>Отечественная война (Бородинская битва, совет в Филях)</a:t>
            </a:r>
          </a:p>
          <a:p>
            <a:r>
              <a:rPr lang="ru-RU" dirty="0"/>
              <a:t>восстание декабристов</a:t>
            </a:r>
          </a:p>
          <a:p>
            <a:r>
              <a:rPr lang="ru-RU" dirty="0"/>
              <a:t>отмена крепостного права</a:t>
            </a:r>
          </a:p>
          <a:p>
            <a:r>
              <a:rPr lang="ru-RU" dirty="0"/>
              <a:t>хождение в народ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A02C3B-DDD9-4C0B-BEF1-E6DDC828D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108" y="1921565"/>
            <a:ext cx="5178737" cy="3901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271137-E1F1-4B41-87AA-FA0A501DF98E}"/>
              </a:ext>
            </a:extLst>
          </p:cNvPr>
          <p:cNvSpPr txBox="1"/>
          <p:nvPr/>
        </p:nvSpPr>
        <p:spPr>
          <a:xfrm>
            <a:off x="8216348" y="6176963"/>
            <a:ext cx="20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Хождение в народ</a:t>
            </a:r>
          </a:p>
        </p:txBody>
      </p:sp>
    </p:spTree>
    <p:extLst>
      <p:ext uri="{BB962C8B-B14F-4D97-AF65-F5344CB8AC3E}">
        <p14:creationId xmlns:p14="http://schemas.microsoft.com/office/powerpoint/2010/main" val="1462272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0ADE9-C634-49E4-BCCB-60064163C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157" y="312116"/>
            <a:ext cx="8875643" cy="119863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 </a:t>
            </a:r>
            <a:r>
              <a:rPr lang="ru-RU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век: прецедентные имена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D49FA9-B4FC-4FD9-A198-FBEFFAC50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6852" y="1802294"/>
            <a:ext cx="5406887" cy="4936435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Императоры (Николай </a:t>
            </a:r>
            <a:r>
              <a:rPr lang="en-US" dirty="0"/>
              <a:t>I</a:t>
            </a:r>
            <a:r>
              <a:rPr lang="ru-RU" dirty="0"/>
              <a:t>, Александр </a:t>
            </a:r>
            <a:r>
              <a:rPr lang="en-US" dirty="0"/>
              <a:t>II</a:t>
            </a:r>
            <a:r>
              <a:rPr lang="ru-RU" dirty="0"/>
              <a:t>, Николай </a:t>
            </a:r>
            <a:r>
              <a:rPr lang="en-US" dirty="0"/>
              <a:t>II</a:t>
            </a:r>
            <a:r>
              <a:rPr lang="ru-RU" dirty="0"/>
              <a:t>, ), военные (Михаил Кутузов, Барклай де Толли, Багратион, Ермолов, Денис Давыдов,  Нахимов), врачи (Пирогов, Боткин), государственные деятели (</a:t>
            </a:r>
            <a:r>
              <a:rPr lang="ru-RU" dirty="0" err="1"/>
              <a:t>Бенкендорф</a:t>
            </a:r>
            <a:r>
              <a:rPr lang="ru-RU" dirty="0"/>
              <a:t>, Аракчеев), писатели (Пушкин, Лермонтов,  Достоевский, Толстой, Гоголь, Некрасов, Тургенев), композиторы (Чайковский, Мусоргский, Римский-Корсаков), Серафим Саровский, литературные персонажи (Онегин, Дубровский, Чацкий, Анна Каренина, Наташа </a:t>
            </a:r>
            <a:r>
              <a:rPr lang="ru-RU" dirty="0" err="1"/>
              <a:t>Ростова</a:t>
            </a:r>
            <a:r>
              <a:rPr lang="ru-RU" dirty="0"/>
              <a:t>, Пьер Безухов, Андрей Болконский, Раскольников, Хлестаков, Чичиков), Третьяковка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6B5648-1CBC-4D0C-8249-9013F552B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18" y="1921565"/>
            <a:ext cx="3048000" cy="4201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C0D579-4FED-4169-B17F-A36DF107AF2D}"/>
              </a:ext>
            </a:extLst>
          </p:cNvPr>
          <p:cNvSpPr txBox="1"/>
          <p:nvPr/>
        </p:nvSpPr>
        <p:spPr>
          <a:xfrm>
            <a:off x="8795163" y="6164211"/>
            <a:ext cx="183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Гоголь и Пушкин</a:t>
            </a:r>
          </a:p>
        </p:txBody>
      </p:sp>
    </p:spTree>
    <p:extLst>
      <p:ext uri="{BB962C8B-B14F-4D97-AF65-F5344CB8AC3E}">
        <p14:creationId xmlns:p14="http://schemas.microsoft.com/office/powerpoint/2010/main" val="371060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0ADE9-C634-49E4-BCCB-60064163C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157" y="312116"/>
            <a:ext cx="8875643" cy="119863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 </a:t>
            </a:r>
            <a:r>
              <a:rPr lang="ru-RU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век: прецедентные высказывания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D49FA9-B4FC-4FD9-A198-FBEFFAC50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156" y="1285462"/>
            <a:ext cx="9541566" cy="55725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u="sng" dirty="0"/>
              <a:t>Из общественной сферы:</a:t>
            </a:r>
          </a:p>
          <a:p>
            <a:r>
              <a:rPr lang="ru-RU" dirty="0"/>
              <a:t>Самодержавие, православие, народность;</a:t>
            </a:r>
          </a:p>
          <a:p>
            <a:r>
              <a:rPr lang="ru-RU" dirty="0"/>
              <a:t>У России есть только два союзника: её армия и флот;</a:t>
            </a:r>
          </a:p>
          <a:p>
            <a:pPr marL="0" indent="0">
              <a:buNone/>
            </a:pPr>
            <a:r>
              <a:rPr lang="ru-RU" u="sng" dirty="0"/>
              <a:t>Из искусства:</a:t>
            </a:r>
          </a:p>
          <a:p>
            <a:r>
              <a:rPr lang="ru-RU" dirty="0"/>
              <a:t>Басни Крылова: «А Васька слушает да ест»</a:t>
            </a:r>
            <a:r>
              <a:rPr lang="cs-CZ" dirty="0"/>
              <a:t>, </a:t>
            </a:r>
            <a:r>
              <a:rPr lang="ru-RU" dirty="0"/>
              <a:t>«Рыльце в пушку»</a:t>
            </a:r>
            <a:r>
              <a:rPr lang="cs-CZ" dirty="0"/>
              <a:t>, </a:t>
            </a:r>
            <a:r>
              <a:rPr lang="ru-RU" dirty="0"/>
              <a:t>«Тришкин кафтан»</a:t>
            </a:r>
            <a:r>
              <a:rPr lang="cs-CZ" dirty="0"/>
              <a:t>, </a:t>
            </a:r>
            <a:r>
              <a:rPr lang="ru-RU" dirty="0"/>
              <a:t>«Мартышкин труд»</a:t>
            </a:r>
          </a:p>
          <a:p>
            <a:r>
              <a:rPr lang="ru-RU" dirty="0"/>
              <a:t>«Горе от ума»: «Герой не моего романа», «Блажен, кто верует», «Минуй нас пуще всех печалей и барский гнев, и барская любовь», «Счастливые часов не наблюдают»</a:t>
            </a:r>
          </a:p>
          <a:p>
            <a:r>
              <a:rPr lang="ru-RU" dirty="0"/>
              <a:t>Некрасов: «Коня на скаку остановит, в горящую избу войдёт…»</a:t>
            </a:r>
          </a:p>
          <a:p>
            <a:r>
              <a:rPr lang="ru-RU" dirty="0"/>
              <a:t>Комедии Гоголя: «Чему смеётесь? Над собой смеётесь», «Унтер-офицерская вдова сама себя высекла», «Вот если бы губы Никанора Ивановича да приставить к носу Ивана Кузьмича…»</a:t>
            </a:r>
          </a:p>
          <a:p>
            <a:r>
              <a:rPr lang="ru-RU" dirty="0"/>
              <a:t>«Евгений Онегин»: «Быть можно дельным человеком и думать о красе ногтей», «Но я другому отдана, я буду век ему верна». «Привычка свыше нам дана: замена </a:t>
            </a:r>
            <a:r>
              <a:rPr lang="ru-RU" dirty="0" err="1"/>
              <a:t>счастию</a:t>
            </a:r>
            <a:r>
              <a:rPr lang="ru-RU" dirty="0"/>
              <a:t> она», «Чем меньше женщину мы любим, тем легче нравимся мы ей», «Любви все возрасты покорны», «попасть с корабля на бал»</a:t>
            </a:r>
          </a:p>
          <a:p>
            <a:r>
              <a:rPr lang="ru-RU" dirty="0"/>
              <a:t>Другие пушкинизмы: «Нет правды на земле, но нет её и выше», «гений чистой красоты», «Мороз и солнце, день чудесный»</a:t>
            </a:r>
          </a:p>
          <a:p>
            <a:r>
              <a:rPr lang="ru-RU" dirty="0"/>
              <a:t>«Лермонтов: Богатыри – не вы»</a:t>
            </a:r>
          </a:p>
        </p:txBody>
      </p:sp>
    </p:spTree>
    <p:extLst>
      <p:ext uri="{BB962C8B-B14F-4D97-AF65-F5344CB8AC3E}">
        <p14:creationId xmlns:p14="http://schemas.microsoft.com/office/powerpoint/2010/main" val="1789790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0ADE9-C634-49E4-BCCB-60064163C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157" y="312116"/>
            <a:ext cx="8875643" cy="119863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 </a:t>
            </a:r>
            <a:r>
              <a:rPr lang="ru-RU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век: фразеологизмы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D49FA9-B4FC-4FD9-A198-FBEFFAC50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156" y="1921565"/>
            <a:ext cx="3366053" cy="4255398"/>
          </a:xfrm>
        </p:spPr>
        <p:txBody>
          <a:bodyPr>
            <a:normAutofit/>
          </a:bodyPr>
          <a:lstStyle/>
          <a:p>
            <a:r>
              <a:rPr lang="ru-RU" dirty="0"/>
              <a:t>толоконный лоб</a:t>
            </a:r>
            <a:endParaRPr lang="en-US" dirty="0"/>
          </a:p>
          <a:p>
            <a:r>
              <a:rPr lang="ru-RU" dirty="0"/>
              <a:t>кисейная барышня</a:t>
            </a:r>
          </a:p>
          <a:p>
            <a:r>
              <a:rPr lang="ru-RU" dirty="0"/>
              <a:t>танцевать от печки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EA3109-78B9-4576-A367-B96D8B91D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08" y="1921565"/>
            <a:ext cx="4823792" cy="4502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EC7B73-D7A9-4965-87A1-8C99D5B0FB26}"/>
              </a:ext>
            </a:extLst>
          </p:cNvPr>
          <p:cNvSpPr txBox="1"/>
          <p:nvPr/>
        </p:nvSpPr>
        <p:spPr>
          <a:xfrm>
            <a:off x="6481242" y="6465257"/>
            <a:ext cx="5452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«Сказ о попе и о работнике его Балде», А. С. Пушкин</a:t>
            </a:r>
          </a:p>
        </p:txBody>
      </p:sp>
    </p:spTree>
    <p:extLst>
      <p:ext uri="{BB962C8B-B14F-4D97-AF65-F5344CB8AC3E}">
        <p14:creationId xmlns:p14="http://schemas.microsoft.com/office/powerpoint/2010/main" val="2613358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0ADE9-C634-49E4-BCCB-60064163C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157" y="312116"/>
            <a:ext cx="8875643" cy="1198631"/>
          </a:xfrm>
        </p:spPr>
        <p:txBody>
          <a:bodyPr/>
          <a:lstStyle/>
          <a:p>
            <a:r>
              <a:rPr lang="ru-RU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A194C8-5995-4C4E-A9EC-F616C75CE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158" y="1706355"/>
            <a:ext cx="7421216" cy="4666735"/>
          </a:xfrm>
        </p:spPr>
        <p:txBody>
          <a:bodyPr>
            <a:normAutofit/>
          </a:bodyPr>
          <a:lstStyle/>
          <a:p>
            <a:r>
              <a:rPr lang="ru-RU" dirty="0"/>
              <a:t>Дореволюционные историки (Карамзин, Соловьев, Ключевский)</a:t>
            </a:r>
          </a:p>
          <a:p>
            <a:r>
              <a:rPr lang="ru-RU" dirty="0"/>
              <a:t>Советские историки</a:t>
            </a:r>
          </a:p>
          <a:p>
            <a:r>
              <a:rPr lang="ru-RU" dirty="0"/>
              <a:t>Новейшие историки</a:t>
            </a:r>
          </a:p>
          <a:p>
            <a:r>
              <a:rPr lang="ru-RU" dirty="0"/>
              <a:t>Проект Парфенова Намедни </a:t>
            </a:r>
            <a:r>
              <a:rPr lang="cs-CZ" dirty="0">
                <a:hlinkClick r:id="rId3"/>
              </a:rPr>
              <a:t>https://www.youtube.com/c/parfenon</a:t>
            </a:r>
            <a:endParaRPr lang="ru-RU" dirty="0"/>
          </a:p>
          <a:p>
            <a:r>
              <a:rPr lang="ru-RU" dirty="0"/>
              <a:t> Лекции Т. Н. Эйдельман </a:t>
            </a:r>
            <a:r>
              <a:rPr lang="ru-RU" dirty="0">
                <a:hlinkClick r:id="rId4"/>
              </a:rPr>
              <a:t>https://www.youtube.com/watch?v=oOfzR8LW_HE&amp;ab_channel=TamaraEidelman</a:t>
            </a:r>
            <a:endParaRPr lang="ru-RU" dirty="0"/>
          </a:p>
          <a:p>
            <a:r>
              <a:rPr lang="ru-RU" dirty="0"/>
              <a:t>Б. Акунин – Г. </a:t>
            </a:r>
            <a:r>
              <a:rPr lang="ru-RU" dirty="0" err="1"/>
              <a:t>Чхартишвилли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47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A8D0A8-3910-45A5-AF75-6012C1E00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 </a:t>
            </a:r>
            <a:r>
              <a:rPr lang="ru-RU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век: стереотипы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0A5233-96FF-4866-823A-EDDDEAC1E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0291"/>
            <a:ext cx="5907157" cy="4351338"/>
          </a:xfrm>
        </p:spPr>
        <p:txBody>
          <a:bodyPr/>
          <a:lstStyle/>
          <a:p>
            <a:r>
              <a:rPr lang="ru-RU" dirty="0"/>
              <a:t>Тургеневская девушка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809D51-1B5C-443E-AE95-02C6249E4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105" y="1134511"/>
            <a:ext cx="3684948" cy="4909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2C4D03-0D2B-47AA-BF1E-3CBC495820CB}"/>
              </a:ext>
            </a:extLst>
          </p:cNvPr>
          <p:cNvSpPr txBox="1"/>
          <p:nvPr/>
        </p:nvSpPr>
        <p:spPr>
          <a:xfrm>
            <a:off x="6745357" y="6176963"/>
            <a:ext cx="446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Иллюстрация к повести «Первая любовь»</a:t>
            </a:r>
          </a:p>
        </p:txBody>
      </p:sp>
    </p:spTree>
    <p:extLst>
      <p:ext uri="{BB962C8B-B14F-4D97-AF65-F5344CB8AC3E}">
        <p14:creationId xmlns:p14="http://schemas.microsoft.com/office/powerpoint/2010/main" val="1929038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0ADE9-C634-49E4-BCCB-60064163C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157" y="312116"/>
            <a:ext cx="8875643" cy="119863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 </a:t>
            </a:r>
            <a:r>
              <a:rPr lang="ru-RU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век: прецедентные тексты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D49FA9-B4FC-4FD9-A198-FBEFFAC50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156" y="1921565"/>
            <a:ext cx="3093646" cy="425539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«Преступление и наказание», «Идиот», «Война и мир», «Анна Каренина», «Горе от ума», «Ревизор», «Кому на Руси жить хорошо?», «Евгений Онегин», «Кто виноват»</a:t>
            </a:r>
            <a:r>
              <a:rPr lang="en-US" dirty="0"/>
              <a:t>, </a:t>
            </a:r>
            <a:r>
              <a:rPr lang="ru-RU" dirty="0"/>
              <a:t>«Герой нашего времени», «Бородино», «Отцы и дети», «Обломов», «Дама с собачкой»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48A500-1598-4FBC-80EC-24D6443BC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324" y="1921565"/>
            <a:ext cx="6347791" cy="3570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727ED2-CF30-41EE-9956-80ED5CAF4B77}"/>
              </a:ext>
            </a:extLst>
          </p:cNvPr>
          <p:cNvSpPr txBox="1"/>
          <p:nvPr/>
        </p:nvSpPr>
        <p:spPr>
          <a:xfrm>
            <a:off x="7699513" y="5751443"/>
            <a:ext cx="27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Сцены из «Войны и мира»</a:t>
            </a:r>
          </a:p>
        </p:txBody>
      </p:sp>
    </p:spTree>
    <p:extLst>
      <p:ext uri="{BB962C8B-B14F-4D97-AF65-F5344CB8AC3E}">
        <p14:creationId xmlns:p14="http://schemas.microsoft.com/office/powerpoint/2010/main" val="3108449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678CBA-6696-4C5A-8038-F9241253E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Определите автора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CB1EC4-C093-47E3-BFE0-8F770435F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1) А впрочем, он дойдет до степеней известных. 2) И дым отечества нам  сладок  и  приятен.  3)  А  судьи  кто?  4)  С  чувством,  с  толком,  с расстановкой.  5)  Служить  бы  рад,  прислуживаться  тошно.  6)  Смесь французского  с  нижегородским.  7)  Счастливые  часов  не  наблюдают.  8) Карету  мне,  карету!  9)  Минуй  нас  пуще  всех  печалей  и  барский  гнев,  и барская любовь. 10) Ум с сердцем не в ладу.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4449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A3D742-7C31-491E-9D24-1109BFE44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456"/>
          </a:xfrm>
        </p:spPr>
        <p:txBody>
          <a:bodyPr>
            <a:normAutofit/>
          </a:bodyPr>
          <a:lstStyle/>
          <a:p>
            <a:r>
              <a:rPr lang="ru-RU" sz="2400" dirty="0"/>
              <a:t>Попробуйте найти отсылки к прецедентным текстам:</a:t>
            </a: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C799E8-EE9C-44A1-A7C8-7F3706FB3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1490"/>
            <a:ext cx="10515600" cy="500610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1)  Русский язык все больше и больше становится смесью английского с нижегородским, в чем я лишний раз убедился в Новгороде (Великом).</a:t>
            </a:r>
          </a:p>
          <a:p>
            <a:r>
              <a:rPr lang="ru-RU" dirty="0"/>
              <a:t> 2)  Потом настанут примирение, компромисс, взаимообогащение. Должны настать. Жаль только, жить в эту пору прекрасную …</a:t>
            </a:r>
          </a:p>
          <a:p>
            <a:r>
              <a:rPr lang="ru-RU" dirty="0"/>
              <a:t> 3) Так вышло, что со временем его бояться перестали, а уважать он себя так и не заставил.</a:t>
            </a:r>
          </a:p>
          <a:p>
            <a:r>
              <a:rPr lang="ru-RU" dirty="0"/>
              <a:t> 4) Но у нас особенная стать, и по этому поводу общемировая финансовая логика здесь не приживается.</a:t>
            </a:r>
          </a:p>
          <a:p>
            <a:r>
              <a:rPr lang="ru-RU" dirty="0"/>
              <a:t> 5) Как  часто  бывает,  когда  хотят  помирить  дерущихся,  больше  всего достается примирителю. Благие намерения, как водится, привели в ад.</a:t>
            </a:r>
          </a:p>
          <a:p>
            <a:r>
              <a:rPr lang="ru-RU" dirty="0"/>
              <a:t> 6) Никто и не говорит, что надо творить себе кумиров. Но все-таки каждому из  нас,  живущему  «первый  раз  и  с  непривычки»,  очень  важно  знать,  что  у кого получилось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0822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0ADE9-C634-49E4-BCCB-60064163C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9879" y="77727"/>
            <a:ext cx="8875643" cy="119863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Новая история (</a:t>
            </a:r>
            <a:r>
              <a:rPr lang="en-US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 </a:t>
            </a:r>
            <a:r>
              <a:rPr lang="ru-RU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A194C8-5995-4C4E-A9EC-F616C75CE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2" y="2105393"/>
            <a:ext cx="3710608" cy="425726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1904-1905 – Русско-японская война</a:t>
            </a:r>
          </a:p>
          <a:p>
            <a:r>
              <a:rPr lang="ru-RU" dirty="0"/>
              <a:t>1905-1905 – первая революция в России</a:t>
            </a:r>
          </a:p>
          <a:p>
            <a:r>
              <a:rPr lang="ru-RU" dirty="0"/>
              <a:t>1914-1918 – Первая мировая война</a:t>
            </a:r>
          </a:p>
          <a:p>
            <a:r>
              <a:rPr lang="ru-RU" dirty="0"/>
              <a:t>1917 – Февральская и Октябрьская революции</a:t>
            </a:r>
          </a:p>
          <a:p>
            <a:r>
              <a:rPr lang="ru-RU" dirty="0"/>
              <a:t>1917-1922 – Гражданская война</a:t>
            </a:r>
          </a:p>
          <a:p>
            <a:r>
              <a:rPr lang="ru-RU" dirty="0"/>
              <a:t>30-ые – сталинские репрессии</a:t>
            </a:r>
          </a:p>
          <a:p>
            <a:r>
              <a:rPr lang="ru-RU" dirty="0"/>
              <a:t>1941-1945 – Великая Отечественная война</a:t>
            </a:r>
          </a:p>
          <a:p>
            <a:r>
              <a:rPr lang="ru-RU" dirty="0"/>
              <a:t>1953-1964/1968 – «оттепель»</a:t>
            </a:r>
          </a:p>
          <a:p>
            <a:r>
              <a:rPr lang="ru-RU" dirty="0"/>
              <a:t>1964-1986 – «застой»</a:t>
            </a:r>
          </a:p>
          <a:p>
            <a:r>
              <a:rPr lang="ru-RU" dirty="0"/>
              <a:t>1987-1991 – «перестройка</a:t>
            </a:r>
            <a:endParaRPr lang="en-US" dirty="0"/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3F4422-9104-4C71-BB85-24E694AB5263}"/>
              </a:ext>
            </a:extLst>
          </p:cNvPr>
          <p:cNvSpPr txBox="1"/>
          <p:nvPr/>
        </p:nvSpPr>
        <p:spPr>
          <a:xfrm>
            <a:off x="7620000" y="5993323"/>
            <a:ext cx="3299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Знамя Победы над Рейхстагом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56CDAA-5B9D-4480-9FA4-A75715BBBE00}"/>
              </a:ext>
            </a:extLst>
          </p:cNvPr>
          <p:cNvSpPr txBox="1"/>
          <p:nvPr/>
        </p:nvSpPr>
        <p:spPr>
          <a:xfrm>
            <a:off x="5658678" y="137580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события</a:t>
            </a:r>
          </a:p>
        </p:txBody>
      </p:sp>
    </p:spTree>
    <p:extLst>
      <p:ext uri="{BB962C8B-B14F-4D97-AF65-F5344CB8AC3E}">
        <p14:creationId xmlns:p14="http://schemas.microsoft.com/office/powerpoint/2010/main" val="1360160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0ADE9-C634-49E4-BCCB-60064163C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157" y="312116"/>
            <a:ext cx="8875643" cy="119863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 </a:t>
            </a:r>
            <a:r>
              <a:rPr lang="ru-RU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век: эвфемизмы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D49FA9-B4FC-4FD9-A198-FBEFFAC50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156" y="1921565"/>
            <a:ext cx="2870783" cy="4255398"/>
          </a:xfrm>
        </p:spPr>
        <p:txBody>
          <a:bodyPr>
            <a:normAutofit/>
          </a:bodyPr>
          <a:lstStyle/>
          <a:p>
            <a:r>
              <a:rPr lang="ru-RU" dirty="0"/>
              <a:t>груз 200</a:t>
            </a:r>
          </a:p>
          <a:p>
            <a:r>
              <a:rPr lang="ru-RU" dirty="0"/>
              <a:t>расплачиваться натурой</a:t>
            </a:r>
          </a:p>
          <a:p>
            <a:r>
              <a:rPr lang="ru-RU" dirty="0"/>
              <a:t>ненавязчивый сервис</a:t>
            </a:r>
          </a:p>
          <a:p>
            <a:r>
              <a:rPr lang="ru-RU" dirty="0"/>
              <a:t>голубой</a:t>
            </a:r>
          </a:p>
        </p:txBody>
      </p:sp>
    </p:spTree>
    <p:extLst>
      <p:ext uri="{BB962C8B-B14F-4D97-AF65-F5344CB8AC3E}">
        <p14:creationId xmlns:p14="http://schemas.microsoft.com/office/powerpoint/2010/main" val="3629482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0ADE9-C634-49E4-BCCB-60064163C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157" y="312116"/>
            <a:ext cx="8875643" cy="119863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 </a:t>
            </a:r>
            <a:r>
              <a:rPr lang="ru-RU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век: историзмы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D49FA9-B4FC-4FD9-A198-FBEFFAC50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156" y="1921565"/>
            <a:ext cx="8875644" cy="4255398"/>
          </a:xfrm>
        </p:spPr>
        <p:txBody>
          <a:bodyPr>
            <a:normAutofit/>
          </a:bodyPr>
          <a:lstStyle/>
          <a:p>
            <a:r>
              <a:rPr lang="ru-RU" dirty="0"/>
              <a:t>Невыездной, тимуровец, товарищ, большевик, меньшевик, враг народа, классовый враг, вредитель, дефицитный товар, диссидент, пионеры, Красная армия, белогвардейцы, культ личности, октябрята, пятилетка, раскулачивание, реабилитация, стахановец, передовик, ударник, чекист, целина…</a:t>
            </a:r>
          </a:p>
          <a:p>
            <a:r>
              <a:rPr lang="ru-RU" u="sng" dirty="0"/>
              <a:t>Много аббревиатур и </a:t>
            </a:r>
            <a:r>
              <a:rPr lang="ru-RU" u="sng" dirty="0" err="1"/>
              <a:t>други</a:t>
            </a:r>
            <a:r>
              <a:rPr lang="ru-RU" u="sng" dirty="0"/>
              <a:t> сложносокращенных слов:</a:t>
            </a:r>
            <a:r>
              <a:rPr lang="ru-RU" dirty="0"/>
              <a:t> ГУЛАГ, СССР, РСФСР, КПСС, ЦК, КГБ, колхоз, комсомол, ликбез, культпоход, продналог, продразвёрстка, соцреализм, эсминец, самиздат, тамиздат…</a:t>
            </a:r>
          </a:p>
        </p:txBody>
      </p:sp>
    </p:spTree>
    <p:extLst>
      <p:ext uri="{BB962C8B-B14F-4D97-AF65-F5344CB8AC3E}">
        <p14:creationId xmlns:p14="http://schemas.microsoft.com/office/powerpoint/2010/main" val="287622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0ADE9-C634-49E4-BCCB-60064163C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157" y="312116"/>
            <a:ext cx="8875643" cy="119863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 </a:t>
            </a:r>
            <a:r>
              <a:rPr lang="ru-RU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век: прецедентные имена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D49FA9-B4FC-4FD9-A198-FBEFFAC50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156" y="1921565"/>
            <a:ext cx="8875644" cy="425539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Правители (Сталин, Ленин, Хрущев, Брежнев, Андропов, Горбачев), государственные деятели и политики (Столыпин, Молотов, Троцкий), военные (Чапаев, Будённый</a:t>
            </a:r>
            <a:r>
              <a:rPr lang="en-US" dirty="0"/>
              <a:t>, </a:t>
            </a:r>
            <a:r>
              <a:rPr lang="ru-RU" dirty="0"/>
              <a:t>Жуков, Зоя Космодемьянская</a:t>
            </a:r>
            <a:r>
              <a:rPr lang="en-US" dirty="0"/>
              <a:t>, </a:t>
            </a:r>
            <a:r>
              <a:rPr lang="ru-RU" dirty="0"/>
              <a:t>панфиловцы), меценаты (Савва Мамонтов, Савва Морозов), театральные деятели (Константин Станиславский, Немирович-Данченко, Дягилев), космонавты (Гагарин, Леонов, Терешкова), учёные (Павлов, Циолковский, Сахаров), Остап Бендер, Распутин,</a:t>
            </a:r>
            <a:r>
              <a:rPr lang="en-US" dirty="0"/>
              <a:t> </a:t>
            </a:r>
            <a:r>
              <a:rPr lang="ru-RU" dirty="0"/>
              <a:t>Левитан, неживые объекты и предметы (БАМ, «Аврора», «Варяг», </a:t>
            </a:r>
            <a:r>
              <a:rPr lang="ru-RU" dirty="0" err="1"/>
              <a:t>калашников</a:t>
            </a:r>
            <a:r>
              <a:rPr lang="ru-RU" dirty="0"/>
              <a:t>, «катюша»)</a:t>
            </a:r>
          </a:p>
        </p:txBody>
      </p:sp>
    </p:spTree>
    <p:extLst>
      <p:ext uri="{BB962C8B-B14F-4D97-AF65-F5344CB8AC3E}">
        <p14:creationId xmlns:p14="http://schemas.microsoft.com/office/powerpoint/2010/main" val="1640186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0ADE9-C634-49E4-BCCB-60064163C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157" y="312116"/>
            <a:ext cx="8875643" cy="119863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 </a:t>
            </a:r>
            <a:r>
              <a:rPr lang="ru-RU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век: прецедентные тексты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D49FA9-B4FC-4FD9-A198-FBEFFAC50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156" y="1921565"/>
            <a:ext cx="3617844" cy="4255398"/>
          </a:xfrm>
        </p:spPr>
        <p:txBody>
          <a:bodyPr>
            <a:normAutofit/>
          </a:bodyPr>
          <a:lstStyle/>
          <a:p>
            <a:r>
              <a:rPr lang="ru-RU" dirty="0"/>
              <a:t>«Вишнёвый сад», «Чайка», «Мастер и Маргарита», «12 стульев», «Золотой телёнок», «Алые паруса», «Тихий Дон», «Москва — Петушки»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F2383F-73ED-4451-94AF-6A9E15C3A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131" y="1966531"/>
            <a:ext cx="5650878" cy="3606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0C2EB6-4DAB-44C6-8AB8-2392C94B4E18}"/>
              </a:ext>
            </a:extLst>
          </p:cNvPr>
          <p:cNvSpPr txBox="1"/>
          <p:nvPr/>
        </p:nvSpPr>
        <p:spPr>
          <a:xfrm>
            <a:off x="7209601" y="5659024"/>
            <a:ext cx="3971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Праздник выпускников «Алые паруса»</a:t>
            </a:r>
          </a:p>
        </p:txBody>
      </p:sp>
    </p:spTree>
    <p:extLst>
      <p:ext uri="{BB962C8B-B14F-4D97-AF65-F5344CB8AC3E}">
        <p14:creationId xmlns:p14="http://schemas.microsoft.com/office/powerpoint/2010/main" val="20345861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0ADE9-C634-49E4-BCCB-60064163C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157" y="312116"/>
            <a:ext cx="8875643" cy="119863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 </a:t>
            </a:r>
            <a:r>
              <a:rPr lang="ru-RU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век: прецедентные высказывания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D49FA9-B4FC-4FD9-A198-FBEFFAC50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157" y="1258957"/>
            <a:ext cx="8875644" cy="54996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u="sng" dirty="0"/>
              <a:t>Из сферы политики</a:t>
            </a:r>
            <a:r>
              <a:rPr lang="ru-RU" dirty="0"/>
              <a:t>: </a:t>
            </a:r>
            <a:endParaRPr lang="en-US" dirty="0"/>
          </a:p>
          <a:p>
            <a:r>
              <a:rPr lang="ru-RU" dirty="0"/>
              <a:t>Вам нужны великие потрясения, нам нужна Великая Россия</a:t>
            </a:r>
            <a:endParaRPr lang="en-US" dirty="0"/>
          </a:p>
          <a:p>
            <a:r>
              <a:rPr lang="ru-RU" dirty="0"/>
              <a:t>Догнать и перегнать</a:t>
            </a:r>
            <a:endParaRPr lang="en-US" dirty="0"/>
          </a:p>
          <a:p>
            <a:r>
              <a:rPr lang="ru-RU" dirty="0"/>
              <a:t>Мы пойдём другим путём</a:t>
            </a:r>
            <a:endParaRPr lang="en-US" dirty="0"/>
          </a:p>
          <a:p>
            <a:r>
              <a:rPr lang="ru-RU" dirty="0"/>
              <a:t>Страна должна знать своих героев</a:t>
            </a:r>
          </a:p>
          <a:p>
            <a:r>
              <a:rPr lang="ru-RU" dirty="0"/>
              <a:t>Ум, честь и совесть нашей эпохи</a:t>
            </a:r>
          </a:p>
          <a:p>
            <a:r>
              <a:rPr lang="ru-RU" dirty="0"/>
              <a:t>Головокружение от успехов</a:t>
            </a:r>
          </a:p>
          <a:p>
            <a:r>
              <a:rPr lang="ru-RU" dirty="0"/>
              <a:t>Россия – родина слонов</a:t>
            </a:r>
            <a:endParaRPr lang="en-US" dirty="0"/>
          </a:p>
          <a:p>
            <a:r>
              <a:rPr lang="ru-RU" dirty="0"/>
              <a:t>Наш ответ Чемберлену</a:t>
            </a:r>
            <a:endParaRPr lang="en-US" dirty="0"/>
          </a:p>
          <a:p>
            <a:r>
              <a:rPr lang="ru-RU" dirty="0"/>
              <a:t>Я вам покажу кузькину мать!</a:t>
            </a:r>
            <a:endParaRPr lang="en-US" dirty="0"/>
          </a:p>
          <a:p>
            <a:r>
              <a:rPr lang="ru-RU" dirty="0"/>
              <a:t>Последнее китайское предупреждение;</a:t>
            </a:r>
            <a:endParaRPr lang="en-US" dirty="0"/>
          </a:p>
          <a:p>
            <a:r>
              <a:rPr lang="ru-RU" dirty="0"/>
              <a:t>Говорим «партия», подразумеваем «Ленин». Говорим «Ленин», подразумеваем «партия».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82389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0ADE9-C634-49E4-BCCB-60064163C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428" y="265659"/>
            <a:ext cx="6387547" cy="1198631"/>
          </a:xfrm>
          <a:effectLst/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Древняя Русь (862 – 1480)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A194C8-5995-4C4E-A9EC-F616C75CE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7097" y="2382077"/>
            <a:ext cx="4293704" cy="416380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862 – призвание варягов</a:t>
            </a:r>
          </a:p>
          <a:p>
            <a:r>
              <a:rPr lang="ru-RU" dirty="0"/>
              <a:t>882 – походы Олега</a:t>
            </a:r>
          </a:p>
          <a:p>
            <a:r>
              <a:rPr lang="ru-RU" dirty="0"/>
              <a:t>988 – принятие христианства</a:t>
            </a:r>
          </a:p>
          <a:p>
            <a:r>
              <a:rPr lang="en-US" dirty="0"/>
              <a:t>XI </a:t>
            </a:r>
            <a:r>
              <a:rPr lang="ru-RU" dirty="0"/>
              <a:t>век – «Русская правда»</a:t>
            </a:r>
            <a:endParaRPr lang="cs-CZ" dirty="0"/>
          </a:p>
          <a:p>
            <a:r>
              <a:rPr lang="ru-RU" dirty="0"/>
              <a:t>1237-1241 – татаро-монгольское нашествие</a:t>
            </a:r>
          </a:p>
          <a:p>
            <a:r>
              <a:rPr lang="ru-RU" dirty="0"/>
              <a:t>1240 – Невская битва, 1242 – Ледовое побоище</a:t>
            </a:r>
          </a:p>
          <a:p>
            <a:r>
              <a:rPr lang="ru-RU" dirty="0"/>
              <a:t>1380 – Куликовская битва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21617E-6AF8-4673-B7AA-CD3357D364B4}"/>
              </a:ext>
            </a:extLst>
          </p:cNvPr>
          <p:cNvSpPr txBox="1"/>
          <p:nvPr/>
        </p:nvSpPr>
        <p:spPr>
          <a:xfrm>
            <a:off x="5670915" y="1345022"/>
            <a:ext cx="2696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события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197349-B658-4EAB-AD5D-C9E180E35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1998484"/>
            <a:ext cx="5618921" cy="4475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C1D651-8DE0-4644-AC21-ABF1AA2DCADD}"/>
              </a:ext>
            </a:extLst>
          </p:cNvPr>
          <p:cNvSpPr txBox="1"/>
          <p:nvPr/>
        </p:nvSpPr>
        <p:spPr>
          <a:xfrm>
            <a:off x="8388626" y="6474408"/>
            <a:ext cx="2073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Призвание варягов</a:t>
            </a:r>
          </a:p>
        </p:txBody>
      </p:sp>
    </p:spTree>
    <p:extLst>
      <p:ext uri="{BB962C8B-B14F-4D97-AF65-F5344CB8AC3E}">
        <p14:creationId xmlns:p14="http://schemas.microsoft.com/office/powerpoint/2010/main" val="9164108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0ADE9-C634-49E4-BCCB-60064163C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157" y="312116"/>
            <a:ext cx="8875643" cy="119863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 </a:t>
            </a:r>
            <a:r>
              <a:rPr lang="ru-RU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век: прецедентные высказывания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D49FA9-B4FC-4FD9-A198-FBEFFAC50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156" y="1285459"/>
            <a:ext cx="8875644" cy="53936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u="sng" dirty="0"/>
              <a:t>Из литературы:</a:t>
            </a:r>
          </a:p>
          <a:p>
            <a:r>
              <a:rPr lang="ru-RU" dirty="0">
                <a:effectLst/>
              </a:rPr>
              <a:t>Блок: «И вечный бой! Покой нам только снится».</a:t>
            </a:r>
          </a:p>
          <a:p>
            <a:r>
              <a:rPr lang="ru-RU" dirty="0"/>
              <a:t>«Мастер и Маргарита»: «Рукописи не горят!», «Не шалю, никого не трогаю, починяю примус», «Никогда и ничего не просите! Никогда и ничего, и в особенности у тех, кто сильнее вас. Сами предложат и сами все дадут!»</a:t>
            </a:r>
          </a:p>
          <a:p>
            <a:r>
              <a:rPr lang="ru-RU" dirty="0"/>
              <a:t>«Собачье сердце»: «</a:t>
            </a:r>
            <a:r>
              <a:rPr lang="ru-RU" dirty="0">
                <a:effectLst/>
              </a:rPr>
              <a:t>И, Боже вас сохрани, не читайте до обеда советских газет. – Гм… Да ведь других нет. – Вот никаких и не читайте», «В очередь, сукины дети, в очередь!», «Разруха не в клозетах, а в головах».</a:t>
            </a:r>
            <a:endParaRPr lang="ru-RU" dirty="0"/>
          </a:p>
          <a:p>
            <a:r>
              <a:rPr lang="ru-RU" dirty="0"/>
              <a:t>Ильф и Петров: «На блюдечке с голубой каёмочкой», «Сбылись мечты идиота!»</a:t>
            </a:r>
          </a:p>
          <a:p>
            <a:pPr marL="0" indent="0">
              <a:buNone/>
            </a:pPr>
            <a:r>
              <a:rPr lang="ru-RU" u="sng" dirty="0"/>
              <a:t>Из песен</a:t>
            </a:r>
            <a:r>
              <a:rPr lang="ru-RU" dirty="0"/>
              <a:t>: </a:t>
            </a:r>
          </a:p>
          <a:p>
            <a:r>
              <a:rPr lang="ru-RU" dirty="0"/>
              <a:t>Жираф большой — ему видней!</a:t>
            </a:r>
          </a:p>
          <a:p>
            <a:r>
              <a:rPr lang="ru-RU" dirty="0"/>
              <a:t>Красота! Среди бегущих</a:t>
            </a:r>
            <a:br>
              <a:rPr lang="ru-RU" dirty="0"/>
            </a:br>
            <a:r>
              <a:rPr lang="ru-RU" dirty="0"/>
              <a:t>Первых нет и отстающих —</a:t>
            </a:r>
            <a:br>
              <a:rPr lang="ru-RU" dirty="0"/>
            </a:br>
            <a:r>
              <a:rPr lang="ru-RU" dirty="0"/>
              <a:t>Бег на месте общепримиряющий!</a:t>
            </a:r>
          </a:p>
          <a:p>
            <a:r>
              <a:rPr lang="ru-RU" dirty="0"/>
              <a:t>Всё хорошо, прекрасная маркиза.</a:t>
            </a:r>
          </a:p>
        </p:txBody>
      </p:sp>
    </p:spTree>
    <p:extLst>
      <p:ext uri="{BB962C8B-B14F-4D97-AF65-F5344CB8AC3E}">
        <p14:creationId xmlns:p14="http://schemas.microsoft.com/office/powerpoint/2010/main" val="40844349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0ADE9-C634-49E4-BCCB-60064163C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157" y="312116"/>
            <a:ext cx="8875643" cy="119863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 </a:t>
            </a:r>
            <a:r>
              <a:rPr lang="ru-RU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век: прецедентные высказывания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D49FA9-B4FC-4FD9-A198-FBEFFAC50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5635" y="1417982"/>
            <a:ext cx="8875644" cy="528761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u="sng" dirty="0"/>
              <a:t>Из кино</a:t>
            </a:r>
            <a:r>
              <a:rPr lang="ru-RU" dirty="0"/>
              <a:t>: </a:t>
            </a:r>
          </a:p>
          <a:p>
            <a:r>
              <a:rPr lang="ru-RU" dirty="0" err="1"/>
              <a:t>Муля</a:t>
            </a:r>
            <a:r>
              <a:rPr lang="ru-RU" dirty="0"/>
              <a:t>, не нервируй меня! («Подкидыш»)</a:t>
            </a:r>
          </a:p>
          <a:p>
            <a:r>
              <a:rPr lang="ru-RU" dirty="0"/>
              <a:t>Голова предмет тёмный и исследованию не подлежит («Формула любви»)</a:t>
            </a:r>
          </a:p>
          <a:p>
            <a:r>
              <a:rPr lang="ru-RU" dirty="0"/>
              <a:t>Мы вас любим… в глубине души. Где-то очень глубоко  («Служебный роман»)</a:t>
            </a:r>
          </a:p>
          <a:p>
            <a:r>
              <a:rPr lang="ru-RU" dirty="0"/>
              <a:t>Хорошие сапоги, надо брать. («Служебный роман»)</a:t>
            </a:r>
          </a:p>
          <a:p>
            <a:r>
              <a:rPr lang="ru-RU" dirty="0"/>
              <a:t>Три дня я гналась за Вами, чтобы сказать Вам, как Вы мне безразличны!  («Обыкновенное чудо»)</a:t>
            </a:r>
          </a:p>
          <a:p>
            <a:r>
              <a:rPr lang="ru-RU" dirty="0"/>
              <a:t>Кажется, вечер перестает быть томным («Москва слезам не верит»)</a:t>
            </a:r>
          </a:p>
          <a:p>
            <a:r>
              <a:rPr lang="ru-RU" dirty="0"/>
              <a:t>Я — артист больших и малых академических театров! («Иван Васильевич меняет профессию»)</a:t>
            </a:r>
          </a:p>
          <a:p>
            <a:r>
              <a:rPr lang="ru-RU" dirty="0">
                <a:effectLst/>
              </a:rPr>
              <a:t>Все! Кина не будет! Электричество кончилось! («Джентльмены удачи»)</a:t>
            </a:r>
          </a:p>
          <a:p>
            <a:r>
              <a:rPr lang="ru-RU" dirty="0"/>
              <a:t>Наши люди в булочную на такси не ездят («Бриллиантовая рука»)</a:t>
            </a:r>
          </a:p>
          <a:p>
            <a:r>
              <a:rPr lang="ru-RU" dirty="0"/>
              <a:t>Я не трус, но я боюсь («Бриллиантовая рука»)</a:t>
            </a:r>
          </a:p>
          <a:p>
            <a:r>
              <a:rPr lang="ru-RU" dirty="0"/>
              <a:t>Мы строили, строили и, наконец, построили! («Крокодил Гена»)</a:t>
            </a:r>
          </a:p>
          <a:p>
            <a:r>
              <a:rPr lang="ru-RU" dirty="0"/>
              <a:t>Мы его, можно сказать, на помойке нашли, отмыли, от очисток очистили</a:t>
            </a:r>
            <a:r>
              <a:rPr lang="en-US" dirty="0"/>
              <a:t>,</a:t>
            </a:r>
            <a:r>
              <a:rPr lang="ru-RU" dirty="0"/>
              <a:t> а он нам </a:t>
            </a:r>
            <a:r>
              <a:rPr lang="ru-RU" dirty="0" err="1"/>
              <a:t>фигвамы</a:t>
            </a:r>
            <a:r>
              <a:rPr lang="ru-RU" dirty="0"/>
              <a:t> рисует («Простоквашино»)</a:t>
            </a:r>
            <a:endParaRPr lang="ru-RU" dirty="0">
              <a:effectLst/>
            </a:endParaRPr>
          </a:p>
          <a:p>
            <a:r>
              <a:rPr lang="ru-RU" dirty="0"/>
              <a:t>Ребята! Давайте жить дружно! («Кот Леопольд»)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190492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0ADE9-C634-49E4-BCCB-60064163C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157" y="312116"/>
            <a:ext cx="8875643" cy="119863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Новейшая история (с конца </a:t>
            </a:r>
            <a:r>
              <a:rPr lang="en-US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 </a:t>
            </a:r>
            <a:r>
              <a:rPr lang="ru-RU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века)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A194C8-5995-4C4E-A9EC-F616C75CE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2" y="2435086"/>
            <a:ext cx="3949147" cy="348849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1991 – распад СССР, августовский путч</a:t>
            </a:r>
          </a:p>
          <a:p>
            <a:r>
              <a:rPr lang="ru-RU" dirty="0"/>
              <a:t>1993 – Штурм Белого дома</a:t>
            </a:r>
          </a:p>
          <a:p>
            <a:r>
              <a:rPr lang="ru-RU" dirty="0"/>
              <a:t>2000 – избрание Путина президентом</a:t>
            </a:r>
          </a:p>
          <a:p>
            <a:r>
              <a:rPr lang="ru-RU" dirty="0"/>
              <a:t>2014 – аннексия Крыма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027E2F-4F57-4EA8-9300-469825772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940" y="2039970"/>
            <a:ext cx="5369192" cy="4029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85EB1E-2B00-4A79-8A27-77F0B54B2E75}"/>
              </a:ext>
            </a:extLst>
          </p:cNvPr>
          <p:cNvSpPr txBox="1"/>
          <p:nvPr/>
        </p:nvSpPr>
        <p:spPr>
          <a:xfrm>
            <a:off x="7845286" y="6176539"/>
            <a:ext cx="3267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Октябрьский путч в 1993 году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031572-3FD2-4D95-BBA7-ABEF68F1A558}"/>
              </a:ext>
            </a:extLst>
          </p:cNvPr>
          <p:cNvSpPr txBox="1"/>
          <p:nvPr/>
        </p:nvSpPr>
        <p:spPr>
          <a:xfrm>
            <a:off x="5711687" y="137956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события</a:t>
            </a:r>
          </a:p>
        </p:txBody>
      </p:sp>
    </p:spTree>
    <p:extLst>
      <p:ext uri="{BB962C8B-B14F-4D97-AF65-F5344CB8AC3E}">
        <p14:creationId xmlns:p14="http://schemas.microsoft.com/office/powerpoint/2010/main" val="15467763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0ADE9-C634-49E4-BCCB-60064163C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157" y="312116"/>
            <a:ext cx="8875643" cy="119863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XXI </a:t>
            </a:r>
            <a:r>
              <a:rPr lang="ru-RU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век: прецедентные высказывания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D49FA9-B4FC-4FD9-A198-FBEFFAC50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574" y="1921564"/>
            <a:ext cx="4359966" cy="4624319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ru-RU" dirty="0" err="1"/>
              <a:t>Черномырдинки</a:t>
            </a:r>
            <a:r>
              <a:rPr lang="ru-RU" dirty="0"/>
              <a:t>: «Хотели как лучше, а получилось как всегда», «Лучше водки — хуже нет!»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>
                <a:hlinkClick r:id="rId3"/>
              </a:rPr>
              <a:t>https://ru.wikipedia.org/wiki/%D0%A7%D0%B5%D1%80%D0%BD%D0%BE%D0%BC%D1%8B%D1%80%D0%B4%D0%B8%D0%BD%D0%BA%D0%B8</a:t>
            </a:r>
            <a:endParaRPr lang="ru-RU" dirty="0"/>
          </a:p>
          <a:p>
            <a:pPr marL="0" indent="0">
              <a:spcBef>
                <a:spcPts val="0"/>
              </a:spcBef>
              <a:buNone/>
            </a:pPr>
            <a:endParaRPr lang="cs-CZ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err="1"/>
              <a:t>Путинизмы</a:t>
            </a:r>
            <a:r>
              <a:rPr lang="ru-RU" dirty="0"/>
              <a:t> </a:t>
            </a:r>
            <a:r>
              <a:rPr lang="cs-CZ" dirty="0">
                <a:hlinkClick r:id="rId4"/>
              </a:rPr>
              <a:t>https://ru.wikipedia.org/wiki/%D0%9F%D1%83%D1%82%D0%B8%D0%BD%D0%B8%D0%B7%D0%BC%D1%8B</a:t>
            </a:r>
            <a:endParaRPr lang="ru-RU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Лавров: Дебилы, ***</a:t>
            </a:r>
            <a:endParaRPr lang="cs-CZ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Медведев: Денег нет, но вы держитесь</a:t>
            </a:r>
            <a:endParaRPr lang="cs-CZ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0E24BC-E53A-43CA-8993-513DBCEC26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14345" r="14525" b="16538"/>
          <a:stretch/>
        </p:blipFill>
        <p:spPr>
          <a:xfrm>
            <a:off x="6801620" y="1921564"/>
            <a:ext cx="4741024" cy="266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547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0ADE9-C634-49E4-BCCB-60064163C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157" y="312116"/>
            <a:ext cx="8875643" cy="119863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D49FA9-B4FC-4FD9-A198-FBEFFAC50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574" y="1921564"/>
            <a:ext cx="4359966" cy="4624319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sk-SK" dirty="0">
                <a:hlinkClick r:id="rId3"/>
              </a:rPr>
              <a:t>https://kartaslov.ru/%D0%B7%D0%BD%D0%B0%D1%87%D0%B5%D0%BD%D0%B8%D0%B5-%D1%81%D0%BB%D0%BE%D0%B2%D0%B0/%D0%B8%D1%81%D1%82%D0%BE%D1%80%D0%B8%D1%8F</a:t>
            </a:r>
            <a:endParaRPr lang="ru-RU" dirty="0"/>
          </a:p>
          <a:p>
            <a:pPr>
              <a:spcBef>
                <a:spcPts val="0"/>
              </a:spcBef>
            </a:pPr>
            <a:r>
              <a:rPr lang="sk-SK" dirty="0">
                <a:hlinkClick r:id="rId4"/>
              </a:rPr>
              <a:t>http://new.gramota.ru/spravka/phrases</a:t>
            </a:r>
            <a:endParaRPr lang="ru-RU" dirty="0"/>
          </a:p>
          <a:p>
            <a:pPr>
              <a:spcBef>
                <a:spcPts val="0"/>
              </a:spcBef>
            </a:pPr>
            <a:r>
              <a:rPr lang="sk-SK" dirty="0">
                <a:hlinkClick r:id="rId5"/>
              </a:rPr>
              <a:t>https://arzamas.academy/materials/633</a:t>
            </a:r>
            <a:endParaRPr lang="ru-RU" dirty="0"/>
          </a:p>
          <a:p>
            <a:pPr>
              <a:spcBef>
                <a:spcPts val="0"/>
              </a:spcBef>
            </a:pPr>
            <a:r>
              <a:rPr lang="sk-SK" dirty="0">
                <a:hlinkClick r:id="rId6"/>
              </a:rPr>
              <a:t>https://citatnica.ru/frazy/krylatye-frazy-iz-pesen-100-fraz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sk-SK" dirty="0">
                <a:hlinkClick r:id="rId7"/>
              </a:rPr>
              <a:t>https://www.philol.msu.ru/~discours/images/stories/krasnyh/kuznetsova2.doc</a:t>
            </a:r>
            <a:endParaRPr lang="ru-RU" dirty="0"/>
          </a:p>
          <a:p>
            <a:pPr>
              <a:spcBef>
                <a:spcPts val="0"/>
              </a:spcBef>
            </a:pPr>
            <a:r>
              <a:rPr lang="sk-SK" dirty="0">
                <a:hlinkClick r:id="rId8"/>
              </a:rPr>
              <a:t>http://theoldtree.ru/inostrannye_yazyki_i_yazykoznanie/zaimstvovannaya_leksika_russkogo_yazyka.php</a:t>
            </a:r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Словарь Фасмера</a:t>
            </a:r>
          </a:p>
          <a:p>
            <a:pPr>
              <a:spcBef>
                <a:spcPts val="0"/>
              </a:spcBef>
            </a:pPr>
            <a:r>
              <a:rPr lang="cs-CZ" dirty="0">
                <a:hlinkClick r:id="rId4"/>
              </a:rPr>
              <a:t>http://new.gramota.ru/spravka/phrases</a:t>
            </a:r>
            <a:endParaRPr lang="ru-RU" dirty="0"/>
          </a:p>
          <a:p>
            <a:pPr>
              <a:spcBef>
                <a:spcPts val="0"/>
              </a:spcBef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8B3736-E44C-40F4-8F35-11520405DF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172" y="1494182"/>
            <a:ext cx="5413228" cy="475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0832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0ADE9-C634-49E4-BCCB-60064163C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157" y="312116"/>
            <a:ext cx="8875643" cy="119863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Древняя Русь: историзмы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D49FA9-B4FC-4FD9-A198-FBEFFAC50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156" y="1921565"/>
            <a:ext cx="3790122" cy="4255398"/>
          </a:xfrm>
        </p:spPr>
        <p:txBody>
          <a:bodyPr>
            <a:normAutofit/>
          </a:bodyPr>
          <a:lstStyle/>
          <a:p>
            <a:r>
              <a:rPr lang="ru-RU" dirty="0"/>
              <a:t>Богатырь, кольчуга, дружина, князь, вече, тысяцкий, полюдье, палица, булава, пуд, верста, сажень…</a:t>
            </a:r>
          </a:p>
          <a:p>
            <a:endParaRPr lang="ru-RU" dirty="0"/>
          </a:p>
          <a:p>
            <a:r>
              <a:rPr lang="ru-RU" dirty="0"/>
              <a:t>Разница между историзмами и архаизмами?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A109DD-4632-4BC6-A46C-A8A5A252D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229" y="1921565"/>
            <a:ext cx="5570883" cy="3949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A8CD24-0A6C-4B7F-A4D0-779CA872C3F9}"/>
              </a:ext>
            </a:extLst>
          </p:cNvPr>
          <p:cNvSpPr txBox="1"/>
          <p:nvPr/>
        </p:nvSpPr>
        <p:spPr>
          <a:xfrm>
            <a:off x="6961514" y="6018568"/>
            <a:ext cx="4083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«Богатыри», картина В. М. Васнецова</a:t>
            </a:r>
          </a:p>
        </p:txBody>
      </p:sp>
    </p:spTree>
    <p:extLst>
      <p:ext uri="{BB962C8B-B14F-4D97-AF65-F5344CB8AC3E}">
        <p14:creationId xmlns:p14="http://schemas.microsoft.com/office/powerpoint/2010/main" val="2035476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0ADE9-C634-49E4-BCCB-60064163C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157" y="312116"/>
            <a:ext cx="8875643" cy="119863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Древняя Русь: прецедентные феномены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D49FA9-B4FC-4FD9-A198-FBEFFAC50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156" y="1921564"/>
            <a:ext cx="8875644" cy="4624319"/>
          </a:xfrm>
        </p:spPr>
        <p:txBody>
          <a:bodyPr>
            <a:normAutofit/>
          </a:bodyPr>
          <a:lstStyle/>
          <a:p>
            <a:r>
              <a:rPr lang="ru-RU" u="sng" dirty="0"/>
              <a:t>Имена</a:t>
            </a:r>
            <a:r>
              <a:rPr lang="ru-RU" dirty="0"/>
              <a:t>: правители (Рюрик, Кий, Щек, Хорив, княгиня Ольга, Владимир Красно Солнышко, Ярослав Мудрый, Владимир Мономах, Иван Калита, Юрий Долгорукий), богатыри (Илья Муромец), святые (Борис и Глеб, Сергий Радонежский), географические и иные названия (путь из варяг в греки)</a:t>
            </a:r>
          </a:p>
          <a:p>
            <a:r>
              <a:rPr lang="ru-RU" u="sng" dirty="0"/>
              <a:t>Ситуации</a:t>
            </a:r>
            <a:r>
              <a:rPr lang="ru-RU" dirty="0"/>
              <a:t>: призвание варяг, крещение Руси, Ледовое побоище, Невская битва, Мамаево побоище, Куликовская битва</a:t>
            </a:r>
          </a:p>
        </p:txBody>
      </p:sp>
    </p:spTree>
    <p:extLst>
      <p:ext uri="{BB962C8B-B14F-4D97-AF65-F5344CB8AC3E}">
        <p14:creationId xmlns:p14="http://schemas.microsoft.com/office/powerpoint/2010/main" val="3193347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0ADE9-C634-49E4-BCCB-60064163C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157" y="312116"/>
            <a:ext cx="8875643" cy="119863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Древняя Русь: фразеологизмы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D49FA9-B4FC-4FD9-A198-FBEFFAC50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156" y="2086287"/>
            <a:ext cx="4532244" cy="42553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u="sng" dirty="0"/>
              <a:t>Из бытовой жизни:</a:t>
            </a:r>
          </a:p>
          <a:p>
            <a:r>
              <a:rPr lang="ru-RU" dirty="0"/>
              <a:t>начинать с азов</a:t>
            </a:r>
          </a:p>
          <a:p>
            <a:r>
              <a:rPr lang="ru-RU" dirty="0"/>
              <a:t>конь не валялся</a:t>
            </a:r>
          </a:p>
          <a:p>
            <a:r>
              <a:rPr lang="ru-RU" dirty="0"/>
              <a:t>врать как сивый мерин</a:t>
            </a:r>
          </a:p>
          <a:p>
            <a:r>
              <a:rPr lang="ru-RU" dirty="0"/>
              <a:t>гнаться за длинным рублём</a:t>
            </a:r>
          </a:p>
          <a:p>
            <a:pPr marL="0" indent="0">
              <a:buNone/>
            </a:pPr>
            <a:r>
              <a:rPr lang="ru-RU" u="sng" dirty="0"/>
              <a:t>Из религиозной сферы:</a:t>
            </a:r>
          </a:p>
          <a:p>
            <a:r>
              <a:rPr lang="ru-RU" dirty="0"/>
              <a:t>после дождичка в четверг</a:t>
            </a:r>
          </a:p>
          <a:p>
            <a:r>
              <a:rPr lang="ru-RU" dirty="0"/>
              <a:t>перемывать косточки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AA9D81-77FD-4500-B75F-D658E1329C65}"/>
              </a:ext>
            </a:extLst>
          </p:cNvPr>
          <p:cNvSpPr txBox="1"/>
          <p:nvPr/>
        </p:nvSpPr>
        <p:spPr>
          <a:xfrm>
            <a:off x="9178884" y="6465681"/>
            <a:ext cx="701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err="1"/>
              <a:t>Турус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774595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0ADE9-C634-49E4-BCCB-60064163C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157" y="312116"/>
            <a:ext cx="8875643" cy="119863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Русское государство (1480 – 1689)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A194C8-5995-4C4E-A9EC-F616C75CE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2" y="1887013"/>
            <a:ext cx="3816625" cy="348849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1480 – стояние на реке Угре</a:t>
            </a:r>
          </a:p>
          <a:p>
            <a:r>
              <a:rPr lang="ru-RU" dirty="0"/>
              <a:t>1547 – венчание Ивана </a:t>
            </a:r>
            <a:r>
              <a:rPr lang="en-US" dirty="0"/>
              <a:t>IV </a:t>
            </a:r>
            <a:r>
              <a:rPr lang="ru-RU" dirty="0"/>
              <a:t>на царство</a:t>
            </a:r>
          </a:p>
          <a:p>
            <a:r>
              <a:rPr lang="ru-RU" dirty="0"/>
              <a:t>1598-1613 – Смутное время</a:t>
            </a:r>
          </a:p>
          <a:p>
            <a:r>
              <a:rPr lang="ru-RU" dirty="0"/>
              <a:t>1613 – воцарение династии Романовых</a:t>
            </a:r>
          </a:p>
          <a:p>
            <a:r>
              <a:rPr lang="ru-RU" dirty="0"/>
              <a:t>1650-ые – церковный раскол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87E6AE-FBD6-4451-A71B-09B7BD196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126" y="1887013"/>
            <a:ext cx="5802946" cy="3864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D3F292-DC91-4463-966E-81F683036952}"/>
              </a:ext>
            </a:extLst>
          </p:cNvPr>
          <p:cNvSpPr txBox="1"/>
          <p:nvPr/>
        </p:nvSpPr>
        <p:spPr>
          <a:xfrm>
            <a:off x="6758609" y="5943375"/>
            <a:ext cx="478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«Боярыня Морозова», картина В. И. Сурикова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0A5953-CB99-4C27-B3E1-756D70F7DF55}"/>
              </a:ext>
            </a:extLst>
          </p:cNvPr>
          <p:cNvSpPr txBox="1"/>
          <p:nvPr/>
        </p:nvSpPr>
        <p:spPr>
          <a:xfrm>
            <a:off x="5552661" y="129782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события</a:t>
            </a:r>
          </a:p>
        </p:txBody>
      </p:sp>
    </p:spTree>
    <p:extLst>
      <p:ext uri="{BB962C8B-B14F-4D97-AF65-F5344CB8AC3E}">
        <p14:creationId xmlns:p14="http://schemas.microsoft.com/office/powerpoint/2010/main" val="727503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0ADE9-C634-49E4-BCCB-60064163C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157" y="312116"/>
            <a:ext cx="8875643" cy="119863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Русское государство: историзмы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D49FA9-B4FC-4FD9-A198-FBEFFAC50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156" y="1921565"/>
            <a:ext cx="4121427" cy="4255398"/>
          </a:xfrm>
        </p:spPr>
        <p:txBody>
          <a:bodyPr>
            <a:normAutofit/>
          </a:bodyPr>
          <a:lstStyle/>
          <a:p>
            <a:r>
              <a:rPr lang="ru-RU" dirty="0"/>
              <a:t>Царь, поместье, опричник, стрелец, казак…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4895BB-490B-4B09-8A09-EF458667E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060087"/>
            <a:ext cx="4641574" cy="5368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B8F6BA-3B1B-4EBE-B210-81BE91C53B92}"/>
              </a:ext>
            </a:extLst>
          </p:cNvPr>
          <p:cNvSpPr txBox="1"/>
          <p:nvPr/>
        </p:nvSpPr>
        <p:spPr>
          <a:xfrm>
            <a:off x="7659757" y="6448222"/>
            <a:ext cx="3246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Венчание Ивана </a:t>
            </a:r>
            <a:r>
              <a:rPr lang="en-US" i="1" dirty="0"/>
              <a:t>IV </a:t>
            </a:r>
            <a:r>
              <a:rPr lang="ru-RU" i="1" dirty="0"/>
              <a:t>на царство</a:t>
            </a:r>
          </a:p>
        </p:txBody>
      </p:sp>
    </p:spTree>
    <p:extLst>
      <p:ext uri="{BB962C8B-B14F-4D97-AF65-F5344CB8AC3E}">
        <p14:creationId xmlns:p14="http://schemas.microsoft.com/office/powerpoint/2010/main" val="2910305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0ADE9-C634-49E4-BCCB-60064163C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157" y="312116"/>
            <a:ext cx="8875643" cy="119863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DB4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Русское государство: прецедентные феномены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D49FA9-B4FC-4FD9-A198-FBEFFAC50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156" y="1921565"/>
            <a:ext cx="4611757" cy="4255398"/>
          </a:xfrm>
        </p:spPr>
        <p:txBody>
          <a:bodyPr>
            <a:normAutofit fontScale="92500" lnSpcReduction="20000"/>
          </a:bodyPr>
          <a:lstStyle/>
          <a:p>
            <a:r>
              <a:rPr lang="ru-RU" u="sng" dirty="0"/>
              <a:t>Имена</a:t>
            </a:r>
            <a:r>
              <a:rPr lang="ru-RU" dirty="0"/>
              <a:t>: Иван Грозный, Алексей Михайлович, царевна Софья, Лжедмитрий, Марина Мнишек, Минин и Пожарский, Ермак, Малюта Скуратов, Иван Сусанин, Никон, протопоп Аввакум, Стенька Разин</a:t>
            </a:r>
          </a:p>
          <a:p>
            <a:r>
              <a:rPr lang="ru-RU" u="sng" dirty="0"/>
              <a:t>Высказывания</a:t>
            </a:r>
            <a:r>
              <a:rPr lang="ru-RU" dirty="0"/>
              <a:t>: Вот тебе, бабушка, и Юрьев день!; Москва – третий Рим</a:t>
            </a:r>
          </a:p>
          <a:p>
            <a:r>
              <a:rPr lang="ru-RU" u="sng" dirty="0"/>
              <a:t>Текст</a:t>
            </a:r>
            <a:r>
              <a:rPr lang="ru-RU" dirty="0"/>
              <a:t>: «Домострой», житие протопопа Аввакума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1B4B29-49CF-495B-90AE-07A90ED1E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60" y="1690164"/>
            <a:ext cx="3857128" cy="4718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68377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6217</TotalTime>
  <Words>2495</Words>
  <Application>Microsoft Office PowerPoint</Application>
  <PresentationFormat>Širokoúhlá obrazovka</PresentationFormat>
  <Paragraphs>221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Тема Office</vt:lpstr>
      <vt:lpstr>Русская история в зеркале языка: практический аспект</vt:lpstr>
      <vt:lpstr>Источники?</vt:lpstr>
      <vt:lpstr>Древняя Русь (862 – 1480)</vt:lpstr>
      <vt:lpstr>Древняя Русь: историзмы </vt:lpstr>
      <vt:lpstr>Древняя Русь: прецедентные феномены</vt:lpstr>
      <vt:lpstr>Древняя Русь: фразеологизмы</vt:lpstr>
      <vt:lpstr>Русское государство (1480 – 1689)</vt:lpstr>
      <vt:lpstr>Русское государство: историзмы</vt:lpstr>
      <vt:lpstr>Русское государство: прецедентные феномены</vt:lpstr>
      <vt:lpstr>Русское государство: фразеологизмы</vt:lpstr>
      <vt:lpstr>Российская империя, XVIII век</vt:lpstr>
      <vt:lpstr>XVIII век: прецедентные феномены</vt:lpstr>
      <vt:lpstr>XVIII век: языковое наследие</vt:lpstr>
      <vt:lpstr>Российская империя, XIX век</vt:lpstr>
      <vt:lpstr>XIX век: историзмы</vt:lpstr>
      <vt:lpstr>XIX век: прецедентные события</vt:lpstr>
      <vt:lpstr>XIX век: прецедентные имена</vt:lpstr>
      <vt:lpstr>XIX век: прецедентные высказывания</vt:lpstr>
      <vt:lpstr>XIX век: фразеологизмы</vt:lpstr>
      <vt:lpstr>XIX век: стереотипы</vt:lpstr>
      <vt:lpstr>XIX век: прецедентные тексты</vt:lpstr>
      <vt:lpstr>Определите автора</vt:lpstr>
      <vt:lpstr>Попробуйте найти отсылки к прецедентным текстам:</vt:lpstr>
      <vt:lpstr>Новая история (XX век)</vt:lpstr>
      <vt:lpstr>XX век: эвфемизмы</vt:lpstr>
      <vt:lpstr>XX век: историзмы</vt:lpstr>
      <vt:lpstr>XX век: прецедентные имена</vt:lpstr>
      <vt:lpstr>XX век: прецедентные тексты</vt:lpstr>
      <vt:lpstr>XX век: прецедентные высказывания</vt:lpstr>
      <vt:lpstr>XX век: прецедентные высказывания</vt:lpstr>
      <vt:lpstr>XX век: прецедентные высказывания</vt:lpstr>
      <vt:lpstr>Новейшая история (с конца XX века)</vt:lpstr>
      <vt:lpstr>XXI век: прецедентные высказывания</vt:lpstr>
      <vt:lpstr>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Daria Daria</dc:creator>
  <cp:lastModifiedBy>Olga Berger</cp:lastModifiedBy>
  <cp:revision>70</cp:revision>
  <dcterms:created xsi:type="dcterms:W3CDTF">2021-04-25T16:44:56Z</dcterms:created>
  <dcterms:modified xsi:type="dcterms:W3CDTF">2022-04-29T08:56:34Z</dcterms:modified>
</cp:coreProperties>
</file>