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5.xml" Type="http://schemas.openxmlformats.org/officeDocument/2006/relationships/slideLayout" Id="rId1"/><Relationship Target="http://youtube.com/v/PvxyzV87stk" Type="http://schemas.openxmlformats.org/officeDocument/2006/relationships/hyperlink" TargetMode="External" Id="rId4"/><Relationship Target="../media/image06.jp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s">
                <a:solidFill>
                  <a:srgbClr val="222222"/>
                </a:solidFill>
              </a:rPr>
              <a:t>Surgimiento del género teatral 'comedia nueva' a principios del siglo XVII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s"/>
              <a:t>Daniel Vázquez Touriño</a:t>
            </a:r>
          </a:p>
          <a:p>
            <a:pPr>
              <a:buNone/>
            </a:pPr>
            <a:r>
              <a:rPr sz="2400" lang="es"/>
              <a:t>Universidad Masaryk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Las compañías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79" name="Shape 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85950" x="2255300"/>
            <a:ext cy="3475049" cx="4633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9" name="Shape 2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928687" x="1557337"/>
            <a:ext cy="3286125" cx="60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s" i="1"/>
              <a:t>Commedia dell’arte</a:t>
            </a:r>
            <a:r>
              <a:rPr lang="es"/>
              <a:t>: personajes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 i="1"/>
              <a:t>Commedia dell’arte</a:t>
            </a:r>
            <a:r>
              <a:rPr lang="es"/>
              <a:t>: personajes</a:t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042987" x="1228725"/>
            <a:ext cy="3057525" cx="668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/>
              <a:t>Juan del Encina: “Villancico”. Hesperión XXI. Jordi Savall</a:t>
            </a:r>
          </a:p>
        </p:txBody>
      </p:sp>
      <p:sp>
        <p:nvSpPr>
          <p:cNvPr id="42" name="Shape 42">
            <a:hlinkClick r:id="rId4"/>
          </p:cNvPr>
          <p:cNvSpPr/>
          <p:nvPr/>
        </p:nvSpPr>
        <p:spPr>
          <a:xfrm>
            <a:off y="857250" x="2286000"/>
            <a:ext cy="3429000" cx="4572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/>
              <a:t>Corral de comedias</a:t>
            </a:r>
          </a:p>
        </p:txBody>
      </p:sp>
      <p:pic>
        <p:nvPicPr>
          <p:cNvPr id="48" name="Shape 4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90500" x="1670499"/>
            <a:ext cy="4050724" cx="580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/>
              <a:t>Corral de comedias de Almagro</a:t>
            </a:r>
          </a:p>
        </p:txBody>
      </p:sp>
      <p:pic>
        <p:nvPicPr>
          <p:cNvPr id="54" name="Shape 5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65450" x="1666100"/>
            <a:ext cy="3875749" cx="5811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/>
              <a:t>Hipótesis de escenario para la representación de </a:t>
            </a:r>
            <a:r>
              <a:rPr lang="es" i="1"/>
              <a:t>La vida es sueño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20377" x="1703100"/>
            <a:ext cy="3903974" cx="5737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s"/>
              <a:t>Escenario de teatro cortesano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81000" x="1611812"/>
            <a:ext cy="3714750" cx="5920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El público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Sabios y críticos </a:t>
            </a:r>
            <a:r>
              <a:rPr lang="es" i="1">
                <a:latin typeface="Cambria"/>
                <a:ea typeface="Cambria"/>
                <a:cs typeface="Cambria"/>
                <a:sym typeface="Cambria"/>
              </a:rPr>
              <a:t>Bancos,</a:t>
            </a:r>
          </a:p>
          <a:p>
            <a:pPr rtl="0" lvl="0">
              <a:spcBef>
                <a:spcPts val="0"/>
              </a:spcBef>
              <a:buNone/>
            </a:pPr>
            <a:r>
              <a:rPr lang="es" i="1">
                <a:latin typeface="Cambria"/>
                <a:ea typeface="Cambria"/>
                <a:cs typeface="Cambria"/>
                <a:sym typeface="Cambria"/>
              </a:rPr>
              <a:t>Gradas </a:t>
            </a:r>
            <a:r>
              <a:rPr lang="es">
                <a:latin typeface="Cambria"/>
                <a:ea typeface="Cambria"/>
                <a:cs typeface="Cambria"/>
                <a:sym typeface="Cambria"/>
              </a:rPr>
              <a:t>bien intencionadas,</a:t>
            </a:r>
          </a:p>
          <a:p>
            <a:pPr rtl="0" lvl="0">
              <a:spcBef>
                <a:spcPts val="0"/>
              </a:spcBef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preciosas </a:t>
            </a:r>
            <a:r>
              <a:rPr lang="es" i="1">
                <a:latin typeface="Cambria"/>
                <a:ea typeface="Cambria"/>
                <a:cs typeface="Cambria"/>
                <a:sym typeface="Cambria"/>
              </a:rPr>
              <a:t>Barandillas,</a:t>
            </a:r>
          </a:p>
          <a:p>
            <a:pPr rtl="0" lvl="0">
              <a:spcBef>
                <a:spcPts val="0"/>
              </a:spcBef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doctos </a:t>
            </a:r>
            <a:r>
              <a:rPr lang="es" i="1">
                <a:latin typeface="Cambria"/>
                <a:ea typeface="Cambria"/>
                <a:cs typeface="Cambria"/>
                <a:sym typeface="Cambria"/>
              </a:rPr>
              <a:t>Desvanes</a:t>
            </a:r>
            <a:r>
              <a:rPr lang="es">
                <a:latin typeface="Cambria"/>
                <a:ea typeface="Cambria"/>
                <a:cs typeface="Cambria"/>
                <a:sym typeface="Cambria"/>
              </a:rPr>
              <a:t> del alma,</a:t>
            </a:r>
          </a:p>
          <a:p>
            <a:pPr rtl="0" lvl="0">
              <a:spcBef>
                <a:spcPts val="0"/>
              </a:spcBef>
              <a:buNone/>
            </a:pPr>
            <a:r>
              <a:rPr lang="es" i="1">
                <a:latin typeface="Cambria"/>
                <a:ea typeface="Cambria"/>
                <a:cs typeface="Cambria"/>
                <a:sym typeface="Cambria"/>
              </a:rPr>
              <a:t>Aposentos</a:t>
            </a:r>
            <a:r>
              <a:rPr lang="es">
                <a:latin typeface="Cambria"/>
                <a:ea typeface="Cambria"/>
                <a:cs typeface="Cambria"/>
                <a:sym typeface="Cambria"/>
              </a:rPr>
              <a:t> que callando</a:t>
            </a:r>
          </a:p>
          <a:p>
            <a:pPr rtl="0" lvl="0">
              <a:spcBef>
                <a:spcPts val="0"/>
              </a:spcBef>
              <a:buNone/>
            </a:pPr>
            <a:r>
              <a:rPr lang="es">
                <a:latin typeface="Cambria"/>
                <a:ea typeface="Cambria"/>
                <a:cs typeface="Cambria"/>
                <a:sym typeface="Cambria"/>
              </a:rPr>
              <a:t>sabéis suplir vuestras faltas…</a:t>
            </a:r>
          </a:p>
          <a:p>
            <a:r>
              <a:t/>
            </a:r>
          </a:p>
          <a:p>
            <a:pPr algn="r">
              <a:spcBef>
                <a:spcPts val="0"/>
              </a:spcBef>
              <a:buNone/>
            </a:pPr>
            <a:r>
              <a:rPr sz="1800" lang="es">
                <a:latin typeface="Cambria"/>
                <a:ea typeface="Cambria"/>
                <a:cs typeface="Cambria"/>
                <a:sym typeface="Cambria"/>
              </a:rPr>
              <a:t>Loa de Quiñones de Benavente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