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2/21/2022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2/21/2022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2/21/2022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2/21/2022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2/21/2022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2/21/2022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2/21/2022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DD7470-5FAF-445B-86BC-CF4EEAE127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Animismo y Organicismo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22B2DDF-4A03-4EA6-B20A-E6B440FB65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Las primeras literaturas burguesas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694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9F26AF7-9AC1-49A4-8F89-2C63E1C0A0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491851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15EC78B-6198-4D18-A1CE-EDD7F074C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234" y="4477025"/>
            <a:ext cx="7923179" cy="1174745"/>
          </a:xfrm>
        </p:spPr>
        <p:txBody>
          <a:bodyPr vert="horz" lIns="274320" tIns="182880" rIns="274320" bIns="182880" rtlCol="0" anchor="ctr" anchorCtr="1">
            <a:normAutofit fontScale="90000"/>
          </a:bodyPr>
          <a:lstStyle/>
          <a:p>
            <a:pPr algn="l"/>
            <a:r>
              <a:rPr lang="en-US" sz="1500" dirty="0"/>
              <a:t>Juan Carlos Rodríguez Gómez (1942-2016)</a:t>
            </a:r>
            <a:br>
              <a:rPr lang="en-US" sz="1500" dirty="0"/>
            </a:br>
            <a:br>
              <a:rPr lang="en-US" sz="1500" dirty="0"/>
            </a:br>
            <a:r>
              <a:rPr lang="en-US" sz="1500" dirty="0" err="1"/>
              <a:t>Teoría</a:t>
            </a:r>
            <a:r>
              <a:rPr lang="en-US" sz="1500" dirty="0"/>
              <a:t> e </a:t>
            </a:r>
            <a:r>
              <a:rPr lang="en-US" sz="1500" dirty="0" err="1"/>
              <a:t>historia</a:t>
            </a:r>
            <a:r>
              <a:rPr lang="en-US" sz="1500" dirty="0"/>
              <a:t> de la </a:t>
            </a:r>
            <a:r>
              <a:rPr lang="en-US" sz="1500" dirty="0" err="1"/>
              <a:t>producción</a:t>
            </a:r>
            <a:r>
              <a:rPr lang="en-US" sz="1500" dirty="0"/>
              <a:t> </a:t>
            </a:r>
            <a:r>
              <a:rPr lang="en-US" sz="1500" dirty="0" err="1"/>
              <a:t>ideologógica</a:t>
            </a:r>
            <a:r>
              <a:rPr lang="en-US" sz="1500" dirty="0"/>
              <a:t> (1974)</a:t>
            </a:r>
            <a:br>
              <a:rPr lang="en-US" sz="1500" dirty="0"/>
            </a:br>
            <a:r>
              <a:rPr lang="en-US" sz="1500" dirty="0"/>
              <a:t>La </a:t>
            </a:r>
            <a:r>
              <a:rPr lang="en-US" sz="1500" dirty="0" err="1"/>
              <a:t>literatura</a:t>
            </a:r>
            <a:r>
              <a:rPr lang="en-US" sz="1500" dirty="0"/>
              <a:t> del </a:t>
            </a:r>
            <a:r>
              <a:rPr lang="en-US" sz="1500" dirty="0" err="1"/>
              <a:t>pobre</a:t>
            </a:r>
            <a:r>
              <a:rPr lang="en-US" sz="1500" dirty="0"/>
              <a:t> (1994)</a:t>
            </a:r>
            <a:br>
              <a:rPr lang="en-US" sz="1500" dirty="0"/>
            </a:br>
            <a:r>
              <a:rPr lang="en-US" sz="1500" dirty="0"/>
              <a:t>El </a:t>
            </a:r>
            <a:r>
              <a:rPr lang="en-US" sz="1500" dirty="0" err="1"/>
              <a:t>escritor</a:t>
            </a:r>
            <a:r>
              <a:rPr lang="en-US" sz="1500" dirty="0"/>
              <a:t> que </a:t>
            </a:r>
            <a:r>
              <a:rPr lang="en-US" sz="1500" dirty="0" err="1"/>
              <a:t>compró</a:t>
            </a:r>
            <a:r>
              <a:rPr lang="en-US" sz="1500" dirty="0"/>
              <a:t> </a:t>
            </a:r>
            <a:r>
              <a:rPr lang="en-US" sz="1500" dirty="0" err="1"/>
              <a:t>su</a:t>
            </a:r>
            <a:r>
              <a:rPr lang="en-US" sz="1500" dirty="0"/>
              <a:t> </a:t>
            </a:r>
            <a:r>
              <a:rPr lang="en-US" sz="1500" dirty="0" err="1"/>
              <a:t>propio</a:t>
            </a:r>
            <a:r>
              <a:rPr lang="en-US" sz="1500" dirty="0"/>
              <a:t> </a:t>
            </a:r>
            <a:r>
              <a:rPr lang="en-US" sz="1500" dirty="0" err="1"/>
              <a:t>libro</a:t>
            </a:r>
            <a:r>
              <a:rPr lang="en-US" sz="1500" dirty="0"/>
              <a:t> (2003)</a:t>
            </a:r>
          </a:p>
        </p:txBody>
      </p:sp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D199EE1E-3344-4A3A-A3C3-458C586990C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59041" y="1"/>
            <a:ext cx="3854653" cy="6451306"/>
          </a:xfrm>
          <a:prstGeom prst="rect">
            <a:avLst/>
          </a:prstGeom>
        </p:spPr>
      </p:pic>
      <p:pic>
        <p:nvPicPr>
          <p:cNvPr id="10" name="Zástupný obsah 9" descr="Obsah obrázku text&#10;&#10;Popis byl vytvořen automaticky">
            <a:extLst>
              <a:ext uri="{FF2B5EF4-FFF2-40B4-BE49-F238E27FC236}">
                <a16:creationId xmlns:a16="http://schemas.microsoft.com/office/drawing/2014/main" id="{4A9687BA-B33D-4575-B500-BFA0DB24938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170234" y="-2"/>
            <a:ext cx="6624536" cy="4355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607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9EFAB43E-2505-4793-93A1-BF529FA7E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(Recapitulando)</a:t>
            </a: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A502B3F-6DCD-4EB7-9597-64DD76606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Edad Media </a:t>
            </a:r>
          </a:p>
          <a:p>
            <a:r>
              <a:rPr lang="es-ES" dirty="0"/>
              <a:t>Linaje – Señor / siervo </a:t>
            </a:r>
          </a:p>
          <a:p>
            <a:r>
              <a:rPr lang="es-ES" dirty="0"/>
              <a:t>Signaturas y sacralización </a:t>
            </a:r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Transformaciones sociales - Estado Absolutista – ejército, burocracia, academia</a:t>
            </a:r>
          </a:p>
          <a:p>
            <a:r>
              <a:rPr lang="es-ES" dirty="0"/>
              <a:t>Privado / público</a:t>
            </a:r>
          </a:p>
          <a:p>
            <a:r>
              <a:rPr lang="es-ES" dirty="0"/>
              <a:t>Mérito (ideología del)</a:t>
            </a:r>
          </a:p>
          <a:p>
            <a:r>
              <a:rPr lang="es-ES" dirty="0"/>
              <a:t>Alma </a:t>
            </a:r>
          </a:p>
          <a:p>
            <a:r>
              <a:rPr lang="es-ES" dirty="0"/>
              <a:t>Aparición del escritor </a:t>
            </a:r>
          </a:p>
          <a:p>
            <a:pPr marL="0" indent="0">
              <a:buNone/>
            </a:pPr>
            <a:endParaRPr lang="es-ES" dirty="0"/>
          </a:p>
          <a:p>
            <a:endParaRPr lang="cs-CZ" dirty="0"/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6F44EEAE-CB9D-4E7B-B3F2-F7FDA1F0407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1454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D0EC09-3586-4CF1-808C-8BA3C883F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Renacimiento humanismo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097B2B-A5CC-4C7B-B6ED-2C0F9B48779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ES" dirty="0"/>
              <a:t>Burckhardt </a:t>
            </a:r>
          </a:p>
          <a:p>
            <a:r>
              <a:rPr lang="es-ES" dirty="0"/>
              <a:t>Michelet</a:t>
            </a:r>
          </a:p>
          <a:p>
            <a:endParaRPr lang="es-ES" dirty="0"/>
          </a:p>
          <a:p>
            <a:r>
              <a:rPr lang="es-ES" dirty="0"/>
              <a:t>Iluminismo frente a barbarie, etc.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BBA1041-D4BB-4431-84AD-E72EC1B071F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 dirty="0"/>
              <a:t>(Ellos no lo sabían)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7366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6D6409-E76D-4C2E-93E0-8AA155357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200" u="sng" dirty="0"/>
              <a:t>Sociedades de transición:</a:t>
            </a:r>
            <a:r>
              <a:rPr lang="es-ES" sz="2200" dirty="0"/>
              <a:t> </a:t>
            </a:r>
            <a:r>
              <a:rPr lang="es-E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coexistencia</a:t>
            </a:r>
            <a:r>
              <a:rPr lang="es-ES" sz="18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de matrices ideológicas: (a) relaciones feudales —servil—, y (b) relaciones burguesas.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D6310A-92C5-40F2-84F8-DE3AF2C2131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s-ES" u="sng" dirty="0"/>
              <a:t>Relaciones burguesas</a:t>
            </a:r>
            <a:r>
              <a:rPr lang="es-ES" dirty="0"/>
              <a:t>: se califica por la producción continua de la noción de sujeto. Pero en torno a esta noción de sujeto encontraremos temáticas diferentes: la </a:t>
            </a:r>
            <a:r>
              <a:rPr lang="es-ES" dirty="0">
                <a:highlight>
                  <a:srgbClr val="FFFF00"/>
                </a:highlight>
              </a:rPr>
              <a:t>ANIMISTA</a:t>
            </a:r>
            <a:r>
              <a:rPr lang="es-ES" dirty="0"/>
              <a:t>, del neoplatonismo (producción italiana de la burguesía). Y la </a:t>
            </a:r>
            <a:r>
              <a:rPr lang="es-ES" dirty="0">
                <a:highlight>
                  <a:srgbClr val="FFFF00"/>
                </a:highlight>
              </a:rPr>
              <a:t>MECANICISTA</a:t>
            </a:r>
            <a:r>
              <a:rPr lang="es-ES" dirty="0"/>
              <a:t>, que inaugura la ideología del sujeto propiamente dicho. El cartesianismo y el empirismo inglés (temática propia del racionalismo: Descartes, Locke).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01BF8D9-E285-43E0-B268-14D56ECC065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s-ES" u="sng" dirty="0"/>
              <a:t>Relaciones feudales</a:t>
            </a:r>
            <a:r>
              <a:rPr lang="es-ES" dirty="0"/>
              <a:t>: se caracteriza por una especial visión de la sociedad como cuerpo orgánico; variante espiritual: cuerpo místico que se corresponde con las categorías del </a:t>
            </a:r>
            <a:r>
              <a:rPr lang="es-ES" dirty="0">
                <a:highlight>
                  <a:srgbClr val="FFFF00"/>
                </a:highlight>
              </a:rPr>
              <a:t>organicismo</a:t>
            </a:r>
            <a:r>
              <a:rPr lang="es-ES" dirty="0"/>
              <a:t> escolástico aristotélico (Bachelard lo llamó “</a:t>
            </a:r>
            <a:r>
              <a:rPr lang="es-ES" dirty="0">
                <a:highlight>
                  <a:srgbClr val="FFFF00"/>
                </a:highlight>
              </a:rPr>
              <a:t>sustancialismo</a:t>
            </a:r>
            <a:r>
              <a:rPr lang="es-ES" dirty="0"/>
              <a:t>”).</a:t>
            </a:r>
          </a:p>
          <a:p>
            <a:r>
              <a:rPr lang="es-ES" dirty="0"/>
              <a:t>Sangre – linaje – honor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7637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5E900B-5848-4220-8A7B-17CEEBE93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ideologías tardo-feudales y animismo feudal,  animismo aristocrático-burgués, sustancialismo</a:t>
            </a:r>
            <a:endParaRPr lang="cs-CZ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9B795CBA-FA43-4E6C-8190-D060A1713D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01568" y="2796703"/>
            <a:ext cx="6559296" cy="3461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91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text 5">
            <a:extLst>
              <a:ext uri="{FF2B5EF4-FFF2-40B4-BE49-F238E27FC236}">
                <a16:creationId xmlns:a16="http://schemas.microsoft.com/office/drawing/2014/main" id="{04653BD5-712C-4B62-AD69-4408B27913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feudal</a:t>
            </a:r>
            <a:endParaRPr lang="cs-CZ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056C50B7-154F-4325-81A6-3C1322E5152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 dirty="0"/>
              <a:t>virtud </a:t>
            </a:r>
            <a:r>
              <a:rPr lang="es-ES" dirty="0" err="1"/>
              <a:t>miral</a:t>
            </a:r>
            <a:r>
              <a:rPr lang="es-ES" dirty="0"/>
              <a:t> interior (temáticas caballeresco-cortesanas, agustinismo)</a:t>
            </a:r>
            <a:endParaRPr lang="cs-CZ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5A5C0DBC-FD65-4706-B8A7-352AA0EFBDA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s-ES" dirty="0"/>
              <a:t>Alma bella (neoplatonismo)</a:t>
            </a:r>
            <a:endParaRPr lang="cs-CZ" dirty="0"/>
          </a:p>
        </p:txBody>
      </p:sp>
      <p:sp>
        <p:nvSpPr>
          <p:cNvPr id="9" name="Zástupný text 8">
            <a:extLst>
              <a:ext uri="{FF2B5EF4-FFF2-40B4-BE49-F238E27FC236}">
                <a16:creationId xmlns:a16="http://schemas.microsoft.com/office/drawing/2014/main" id="{37D6B5E9-9C95-4681-AE71-3F2B3B38FC5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burgués</a:t>
            </a:r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071F462-F912-490F-BB02-D586BB93F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Animismo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8043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9F48B3FD-F0D6-4C7B-9D20-545D125A5A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Animismo (renacentista)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CF92E7-5286-4091-B1FD-EAEB79C59D1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s-ES" dirty="0"/>
              <a:t>alma y cuerpo, alma bella, belleza del mundo</a:t>
            </a:r>
          </a:p>
          <a:p>
            <a:r>
              <a:rPr lang="es-ES" dirty="0"/>
              <a:t>Extracción de la idea escondida en la materia, materializar la idea desnuda</a:t>
            </a:r>
          </a:p>
          <a:p>
            <a:r>
              <a:rPr lang="es-ES_tradnl" sz="18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«Non ha </a:t>
            </a:r>
            <a:r>
              <a:rPr lang="es-ES_tradnl" sz="1800" dirty="0" err="1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l’ottimo</a:t>
            </a:r>
            <a:r>
              <a:rPr lang="es-ES_tradnl" sz="18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artista </a:t>
            </a:r>
            <a:r>
              <a:rPr lang="es-ES_tradnl" sz="1800" dirty="0" err="1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alcun</a:t>
            </a:r>
            <a:r>
              <a:rPr lang="es-ES_tradnl" sz="18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s-ES_tradnl" sz="1800" dirty="0" err="1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concetto</a:t>
            </a:r>
            <a:r>
              <a:rPr lang="es-ES_tradnl" sz="18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/ </a:t>
            </a:r>
            <a:r>
              <a:rPr lang="es-ES_tradnl" sz="1800" dirty="0" err="1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ch’un</a:t>
            </a:r>
            <a:r>
              <a:rPr lang="es-ES_tradnl" sz="18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s-ES_tradnl" sz="1800" dirty="0" err="1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marmor</a:t>
            </a:r>
            <a:r>
              <a:rPr lang="es-ES_tradnl" sz="18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solo in se non </a:t>
            </a:r>
            <a:r>
              <a:rPr lang="es-ES_tradnl" sz="1800" dirty="0" err="1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circonscriva</a:t>
            </a:r>
            <a:r>
              <a:rPr lang="es-ES_tradnl" sz="18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» (Miguel Ángel)</a:t>
            </a:r>
          </a:p>
          <a:p>
            <a:r>
              <a:rPr lang="es-ES_tradnl" dirty="0">
                <a:solidFill>
                  <a:srgbClr val="000000"/>
                </a:solidFill>
                <a:latin typeface="Segoe UI" panose="020B0502040204020203" pitchFamily="34" charset="0"/>
              </a:rPr>
              <a:t>el alma se “expresa”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9CFD53A-1E2D-41E2-A251-9A6E7AF9507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s-ES" dirty="0"/>
              <a:t>Mundo sublunar corrompido</a:t>
            </a:r>
          </a:p>
          <a:p>
            <a:r>
              <a:rPr lang="es-ES" dirty="0"/>
              <a:t>El alma nunca se expresa en el cuerpo. El cuerpo puede “manchar” el alma </a:t>
            </a:r>
          </a:p>
          <a:p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6F7EA8D-9EE9-44DF-A57A-2C4439E5C40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Organicismo</a:t>
            </a:r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E107B16F-BE6D-423C-9986-7C39F99E7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alma y Cuerpo en el animismo y en el organicismo</a:t>
            </a:r>
            <a:br>
              <a:rPr lang="es-ES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712038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TM10001115[[fn=Balík]]</Template>
  <TotalTime>0</TotalTime>
  <Words>345</Words>
  <Application>Microsoft Office PowerPoint</Application>
  <PresentationFormat>Širokoúhlá obrazovka</PresentationFormat>
  <Paragraphs>39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Gill Sans MT</vt:lpstr>
      <vt:lpstr>Segoe UI</vt:lpstr>
      <vt:lpstr>Balík</vt:lpstr>
      <vt:lpstr>Animismo y Organicismo</vt:lpstr>
      <vt:lpstr>Juan Carlos Rodríguez Gómez (1942-2016)  Teoría e historia de la producción ideologógica (1974) La literatura del pobre (1994) El escritor que compró su propio libro (2003)</vt:lpstr>
      <vt:lpstr>(Recapitulando)</vt:lpstr>
      <vt:lpstr>Renacimiento humanismo</vt:lpstr>
      <vt:lpstr>Sociedades de transición: coexistencia de matrices ideológicas: (a) relaciones feudales —servil—, y (b) relaciones burguesas.</vt:lpstr>
      <vt:lpstr>ideologías tardo-feudales y animismo feudal,  animismo aristocrático-burgués, sustancialismo</vt:lpstr>
      <vt:lpstr>Animismo</vt:lpstr>
      <vt:lpstr>alma y Cuerpo en el animismo y en el organicismo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Animismo y Organicismo</dc:title>
  <dc:creator>José Luis Bellón Aguilera</dc:creator>
  <cp:lastModifiedBy>José Luis Bellón Aguilera</cp:lastModifiedBy>
  <cp:revision>4</cp:revision>
  <dcterms:created xsi:type="dcterms:W3CDTF">2022-02-21T09:01:29Z</dcterms:created>
  <dcterms:modified xsi:type="dcterms:W3CDTF">2022-02-21T09:53:32Z</dcterms:modified>
</cp:coreProperties>
</file>