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4" r:id="rId9"/>
    <p:sldId id="263" r:id="rId10"/>
    <p:sldId id="265"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50BE-F8D2-4AB7-A7CD-18A9CD419A3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B993EC4-4B07-4C8E-9F2B-E3E294ED9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9D4CE36-3F02-4C5E-8798-9B1978BEDB20}"/>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61B7F33B-4187-439A-9459-0AC25B1A5B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4D2A46-97EB-4E55-BC4A-77C5E43A789C}"/>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248100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02C22A-6CAF-4CE4-B4EB-90F70B86DD2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A2CDE6B-54FA-49FD-9BD6-F98C47621C2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6C390D-4387-40BF-8BCA-1CD7FBE6C692}"/>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DBE662B5-280F-4EB1-9118-1F3FA7E2C8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A7A0779-12A7-440F-A5CD-7A90825DF949}"/>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382168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C145157-456C-4A01-943F-D0E1E66820B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2129D45-958F-49B2-8E9D-EF55A7F5E11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2F2813-FCD9-4CB9-989D-4E18298040E9}"/>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7BAF4DA7-4C91-4526-8841-769922F16E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B37AA3-9B6A-49B7-821B-93E0BAA96FB7}"/>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341817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87682-4B97-4EEE-8A24-95DDF535D25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DDC7FBE-8DCF-4287-8879-8657BFC381D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79F1B69-449C-40EE-9304-B47374FD22AB}"/>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8AEB13A2-6F09-48C9-8858-F983AC93F0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99E4EF3-D89B-470B-92D0-0D56657A5DA2}"/>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83054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D0D075-2320-4EF1-8F5E-E7081DE2262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790B708-C153-4883-87A7-1275E20FE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11565EE-2071-4B83-ABEF-4236F5327771}"/>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84462890-DBF4-44C5-A244-BDDBB70BB1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5C9629F-315E-4007-8147-7465D84EDE92}"/>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106180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F6489-B3D3-4368-955E-CABF764B9AB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4282330-660E-4430-AB12-838DF9D857A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7E4C464-B394-4062-82FD-3EA98A0FA03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5CD34CF-E2E0-4885-9616-C1A71DBBB919}"/>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6" name="Zástupný symbol pro zápatí 5">
            <a:extLst>
              <a:ext uri="{FF2B5EF4-FFF2-40B4-BE49-F238E27FC236}">
                <a16:creationId xmlns:a16="http://schemas.microsoft.com/office/drawing/2014/main" id="{7501D2C1-6BE6-4D52-AA69-C00805228C7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5906359-C21C-45C7-8AAE-BF41FE805514}"/>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356598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245F0-15FD-4459-B6A4-0FBE402C7FB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C3894C2-82E0-4692-9847-226DE591C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251F537-B691-4BDF-92E1-2EDE472234D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AEABBB4-011B-4C3B-B726-ED367021E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84BE7CC-7700-4939-ADBB-EED33DB67C3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3B8EADC-606A-4915-AE36-192C38850683}"/>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8" name="Zástupný symbol pro zápatí 7">
            <a:extLst>
              <a:ext uri="{FF2B5EF4-FFF2-40B4-BE49-F238E27FC236}">
                <a16:creationId xmlns:a16="http://schemas.microsoft.com/office/drawing/2014/main" id="{940C10D7-6A08-4E62-B7E9-9DCBE691A4F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0CA15AB-F964-4F62-A764-35C82609DED9}"/>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176121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BADA0-9525-438B-9FEA-A205A494371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FB8C92B-3C33-4EC8-8864-2FF3E1844B84}"/>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4" name="Zástupný symbol pro zápatí 3">
            <a:extLst>
              <a:ext uri="{FF2B5EF4-FFF2-40B4-BE49-F238E27FC236}">
                <a16:creationId xmlns:a16="http://schemas.microsoft.com/office/drawing/2014/main" id="{5BE7D693-5913-44BB-BA7B-089335E39F2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39AA3AD-9AA1-4D98-817A-239BD1173682}"/>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175789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95302F2-FE43-4021-9840-E3C0DF506EAE}"/>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3" name="Zástupný symbol pro zápatí 2">
            <a:extLst>
              <a:ext uri="{FF2B5EF4-FFF2-40B4-BE49-F238E27FC236}">
                <a16:creationId xmlns:a16="http://schemas.microsoft.com/office/drawing/2014/main" id="{BD9C60D5-6AF8-4337-BB80-C63A8FC00E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7E15BBA-3A64-4FCA-9E58-4B35420E084B}"/>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347219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5ACB7-564B-49F5-8DBA-A44BD859EA1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59F3304-63AE-4BB6-B27A-331E4DBB8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B05B8CD-AFD0-4DFB-A780-798E3F30D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576DC2E-7574-4E81-B108-5554023AB082}"/>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6" name="Zástupný symbol pro zápatí 5">
            <a:extLst>
              <a:ext uri="{FF2B5EF4-FFF2-40B4-BE49-F238E27FC236}">
                <a16:creationId xmlns:a16="http://schemas.microsoft.com/office/drawing/2014/main" id="{552B49E6-1C46-4677-BB0A-485FAE8028C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A308C6A-0BC3-4BAE-BBB9-99F582E61456}"/>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68319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94677-F059-4280-BC14-586059A7A42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2B1B476-CFB7-4F29-8A75-A626256AB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99B2750-BF43-4B57-B477-D444B8E74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36964F9-F3C6-4117-90D4-9CA2E9D52A26}"/>
              </a:ext>
            </a:extLst>
          </p:cNvPr>
          <p:cNvSpPr>
            <a:spLocks noGrp="1"/>
          </p:cNvSpPr>
          <p:nvPr>
            <p:ph type="dt" sz="half" idx="10"/>
          </p:nvPr>
        </p:nvSpPr>
        <p:spPr/>
        <p:txBody>
          <a:bodyPr/>
          <a:lstStyle/>
          <a:p>
            <a:fld id="{E409E6B9-7E0C-496F-B4F1-D97E81A56C57}" type="datetimeFigureOut">
              <a:rPr lang="cs-CZ" smtClean="0"/>
              <a:t>28.02.2022</a:t>
            </a:fld>
            <a:endParaRPr lang="cs-CZ"/>
          </a:p>
        </p:txBody>
      </p:sp>
      <p:sp>
        <p:nvSpPr>
          <p:cNvPr id="6" name="Zástupný symbol pro zápatí 5">
            <a:extLst>
              <a:ext uri="{FF2B5EF4-FFF2-40B4-BE49-F238E27FC236}">
                <a16:creationId xmlns:a16="http://schemas.microsoft.com/office/drawing/2014/main" id="{4588468E-4F36-419C-A7D1-D11F6D6DA86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D366B39-8F25-4C84-92BB-D61B3BBAC14A}"/>
              </a:ext>
            </a:extLst>
          </p:cNvPr>
          <p:cNvSpPr>
            <a:spLocks noGrp="1"/>
          </p:cNvSpPr>
          <p:nvPr>
            <p:ph type="sldNum" sz="quarter" idx="12"/>
          </p:nvPr>
        </p:nvSpPr>
        <p:spPr/>
        <p:txBody>
          <a:bodyPr/>
          <a:lstStyle/>
          <a:p>
            <a:fld id="{E09F90C7-5C20-4873-8EC9-39F601CBAB63}" type="slidenum">
              <a:rPr lang="cs-CZ" smtClean="0"/>
              <a:t>‹#›</a:t>
            </a:fld>
            <a:endParaRPr lang="cs-CZ"/>
          </a:p>
        </p:txBody>
      </p:sp>
    </p:spTree>
    <p:extLst>
      <p:ext uri="{BB962C8B-B14F-4D97-AF65-F5344CB8AC3E}">
        <p14:creationId xmlns:p14="http://schemas.microsoft.com/office/powerpoint/2010/main" val="69205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0924ABC-8339-49E2-B08A-CEB54920A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1E26C91-9101-4831-8371-F977FD02E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055D3C-F1E7-4AE1-B45E-60BD20CF6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9E6B9-7E0C-496F-B4F1-D97E81A56C57}" type="datetimeFigureOut">
              <a:rPr lang="cs-CZ" smtClean="0"/>
              <a:t>28.02.2022</a:t>
            </a:fld>
            <a:endParaRPr lang="cs-CZ"/>
          </a:p>
        </p:txBody>
      </p:sp>
      <p:sp>
        <p:nvSpPr>
          <p:cNvPr id="5" name="Zástupný symbol pro zápatí 4">
            <a:extLst>
              <a:ext uri="{FF2B5EF4-FFF2-40B4-BE49-F238E27FC236}">
                <a16:creationId xmlns:a16="http://schemas.microsoft.com/office/drawing/2014/main" id="{43D33E48-9B0B-4046-B347-67DE1F15F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3B46846-9DA4-4B0C-92EF-0477222D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F90C7-5C20-4873-8EC9-39F601CBAB63}" type="slidenum">
              <a:rPr lang="cs-CZ" smtClean="0"/>
              <a:t>‹#›</a:t>
            </a:fld>
            <a:endParaRPr lang="cs-CZ"/>
          </a:p>
        </p:txBody>
      </p:sp>
    </p:spTree>
    <p:extLst>
      <p:ext uri="{BB962C8B-B14F-4D97-AF65-F5344CB8AC3E}">
        <p14:creationId xmlns:p14="http://schemas.microsoft.com/office/powerpoint/2010/main" val="206024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A4A96A-85F8-4B20-B983-63760E7E2BE7}"/>
              </a:ext>
            </a:extLst>
          </p:cNvPr>
          <p:cNvSpPr>
            <a:spLocks noGrp="1"/>
          </p:cNvSpPr>
          <p:nvPr>
            <p:ph type="ctrTitle"/>
          </p:nvPr>
        </p:nvSpPr>
        <p:spPr/>
        <p:txBody>
          <a:bodyPr/>
          <a:lstStyle/>
          <a:p>
            <a:r>
              <a:rPr lang="es-ES" dirty="0"/>
              <a:t>Picaresca</a:t>
            </a:r>
            <a:endParaRPr lang="cs-CZ" dirty="0"/>
          </a:p>
        </p:txBody>
      </p:sp>
      <p:sp>
        <p:nvSpPr>
          <p:cNvPr id="3" name="Podnadpis 2">
            <a:extLst>
              <a:ext uri="{FF2B5EF4-FFF2-40B4-BE49-F238E27FC236}">
                <a16:creationId xmlns:a16="http://schemas.microsoft.com/office/drawing/2014/main" id="{482F1E5B-BA07-4FBF-8296-28AC14828C0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6659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BA2D0-7153-4C29-AE5A-87C4D430DDA5}"/>
              </a:ext>
            </a:extLst>
          </p:cNvPr>
          <p:cNvSpPr>
            <a:spLocks noGrp="1"/>
          </p:cNvSpPr>
          <p:nvPr>
            <p:ph type="title"/>
          </p:nvPr>
        </p:nvSpPr>
        <p:spPr/>
        <p:txBody>
          <a:bodyPr/>
          <a:lstStyle/>
          <a:p>
            <a:r>
              <a:rPr lang="es-ES" dirty="0"/>
              <a:t>Organicismo y relato picaresco</a:t>
            </a:r>
            <a:endParaRPr lang="cs-CZ" dirty="0"/>
          </a:p>
        </p:txBody>
      </p:sp>
      <p:sp>
        <p:nvSpPr>
          <p:cNvPr id="3" name="Zástupný obsah 2">
            <a:extLst>
              <a:ext uri="{FF2B5EF4-FFF2-40B4-BE49-F238E27FC236}">
                <a16:creationId xmlns:a16="http://schemas.microsoft.com/office/drawing/2014/main" id="{3CE98E38-C809-471D-A1C0-56C79C2AF50B}"/>
              </a:ext>
            </a:extLst>
          </p:cNvPr>
          <p:cNvSpPr>
            <a:spLocks noGrp="1"/>
          </p:cNvSpPr>
          <p:nvPr>
            <p:ph idx="1"/>
          </p:nvPr>
        </p:nvSpPr>
        <p:spPr/>
        <p:txBody>
          <a:bodyPr/>
          <a:lstStyle/>
          <a:p>
            <a:r>
              <a:rPr lang="es-ES" sz="2800" dirty="0">
                <a:solidFill>
                  <a:srgbClr val="000000"/>
                </a:solidFill>
                <a:effectLst/>
                <a:latin typeface="Segoe UI" panose="020B0502040204020203" pitchFamily="34" charset="0"/>
                <a:ea typeface="Times New Roman" panose="02020603050405020304" pitchFamily="18" charset="0"/>
              </a:rPr>
              <a:t>Primero, </a:t>
            </a:r>
            <a:r>
              <a:rPr lang="es-ES" sz="2800" u="sng" dirty="0">
                <a:solidFill>
                  <a:srgbClr val="000000"/>
                </a:solidFill>
                <a:effectLst/>
                <a:latin typeface="Segoe UI" panose="020B0502040204020203" pitchFamily="34" charset="0"/>
                <a:ea typeface="Times New Roman" panose="02020603050405020304" pitchFamily="18" charset="0"/>
              </a:rPr>
              <a:t>la atención a las cuestiones de la sangre, el linaje, las estructuras familiares.</a:t>
            </a:r>
            <a:r>
              <a:rPr lang="es-ES" sz="2800" dirty="0">
                <a:solidFill>
                  <a:srgbClr val="000000"/>
                </a:solidFill>
                <a:effectLst/>
                <a:latin typeface="Segoe UI" panose="020B0502040204020203" pitchFamily="34" charset="0"/>
                <a:ea typeface="Times New Roman" panose="02020603050405020304" pitchFamily="18" charset="0"/>
              </a:rPr>
              <a:t> </a:t>
            </a:r>
          </a:p>
          <a:p>
            <a:r>
              <a:rPr lang="es-ES" sz="2800" dirty="0">
                <a:solidFill>
                  <a:srgbClr val="000000"/>
                </a:solidFill>
                <a:effectLst/>
                <a:highlight>
                  <a:srgbClr val="FFFF00"/>
                </a:highlight>
                <a:latin typeface="Segoe UI" panose="020B0502040204020203" pitchFamily="34" charset="0"/>
                <a:ea typeface="Times New Roman" panose="02020603050405020304" pitchFamily="18" charset="0"/>
              </a:rPr>
              <a:t>Pablos cree en el linaje, pero al mismo tiempo no tiene nunca conciencia de pecado ni tampoco de arrepentimiento</a:t>
            </a:r>
          </a:p>
          <a:p>
            <a:endParaRPr lang="es-ES" dirty="0">
              <a:solidFill>
                <a:srgbClr val="000000"/>
              </a:solidFill>
              <a:highlight>
                <a:srgbClr val="FFFF00"/>
              </a:highlight>
              <a:latin typeface="Segoe UI" panose="020B0502040204020203" pitchFamily="34" charset="0"/>
            </a:endParaRPr>
          </a:p>
          <a:p>
            <a:r>
              <a:rPr lang="es-ES" dirty="0">
                <a:solidFill>
                  <a:srgbClr val="000000"/>
                </a:solidFill>
                <a:highlight>
                  <a:srgbClr val="FFFF00"/>
                </a:highlight>
                <a:latin typeface="Segoe UI" panose="020B0502040204020203" pitchFamily="34" charset="0"/>
              </a:rPr>
              <a:t>Como ocurre con el soneto, el organicismo se ve obligado a adaptarse a un modelo productivo diseñado por </a:t>
            </a:r>
            <a:r>
              <a:rPr lang="es-ES">
                <a:solidFill>
                  <a:srgbClr val="000000"/>
                </a:solidFill>
                <a:highlight>
                  <a:srgbClr val="FFFF00"/>
                </a:highlight>
                <a:latin typeface="Segoe UI" panose="020B0502040204020203" pitchFamily="34" charset="0"/>
              </a:rPr>
              <a:t>el animismo</a:t>
            </a:r>
            <a:endParaRPr lang="es-ES" dirty="0">
              <a:solidFill>
                <a:srgbClr val="000000"/>
              </a:solidFill>
              <a:latin typeface="Segoe UI" panose="020B0502040204020203" pitchFamily="34" charset="0"/>
            </a:endParaRPr>
          </a:p>
          <a:p>
            <a:endParaRPr lang="cs-CZ" dirty="0"/>
          </a:p>
        </p:txBody>
      </p:sp>
    </p:spTree>
    <p:extLst>
      <p:ext uri="{BB962C8B-B14F-4D97-AF65-F5344CB8AC3E}">
        <p14:creationId xmlns:p14="http://schemas.microsoft.com/office/powerpoint/2010/main" val="419364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AE7039-4228-4FFA-9325-9B2A427AE49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F526770-2EA9-4054-BA2C-3B9ABF748B5D}"/>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99372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C9EAEFA-3EBA-4FA9-8265-A2EC0AB9E87B}"/>
              </a:ext>
            </a:extLst>
          </p:cNvPr>
          <p:cNvSpPr txBox="1"/>
          <p:nvPr/>
        </p:nvSpPr>
        <p:spPr>
          <a:xfrm>
            <a:off x="204560" y="1150035"/>
            <a:ext cx="10399939" cy="5355312"/>
          </a:xfrm>
          <a:prstGeom prst="rect">
            <a:avLst/>
          </a:prstGeom>
          <a:noFill/>
        </p:spPr>
        <p:txBody>
          <a:bodyPr wrap="square">
            <a:spAutoFit/>
          </a:bodyPr>
          <a:lstStyle/>
          <a:p>
            <a:r>
              <a:rPr lang="es-ES" sz="1800" i="1" dirty="0">
                <a:effectLst/>
                <a:latin typeface="Times New Roman" panose="02020603050405020304" pitchFamily="18" charset="0"/>
                <a:ea typeface="Times New Roman" panose="02020603050405020304" pitchFamily="18" charset="0"/>
              </a:rPr>
              <a:t>La Celestina </a:t>
            </a:r>
            <a:r>
              <a:rPr lang="es-ES" sz="1800" dirty="0">
                <a:effectLst/>
                <a:latin typeface="Times New Roman" panose="02020603050405020304" pitchFamily="18" charset="0"/>
                <a:ea typeface="Times New Roman" panose="02020603050405020304" pitchFamily="18" charset="0"/>
              </a:rPr>
              <a:t>1499     </a:t>
            </a:r>
            <a:r>
              <a:rPr lang="cs-CZ" sz="1800" dirty="0">
                <a:effectLst/>
                <a:latin typeface="Times New Roman" panose="02020603050405020304" pitchFamily="18" charset="0"/>
                <a:ea typeface="Times New Roman" panose="02020603050405020304" pitchFamily="18" charset="0"/>
              </a:rPr>
              <a:t>Fernando de </a:t>
            </a:r>
            <a:r>
              <a:rPr lang="cs-CZ" sz="1800" dirty="0" err="1">
                <a:effectLst/>
                <a:latin typeface="Times New Roman" panose="02020603050405020304" pitchFamily="18" charset="0"/>
                <a:ea typeface="Times New Roman" panose="02020603050405020304" pitchFamily="18" charset="0"/>
              </a:rPr>
              <a:t>Rojas</a:t>
            </a:r>
            <a:r>
              <a:rPr lang="cs-CZ" sz="1800" dirty="0">
                <a:effectLst/>
                <a:latin typeface="Times New Roman" panose="02020603050405020304" pitchFamily="18" charset="0"/>
                <a:ea typeface="Times New Roman" panose="02020603050405020304" pitchFamily="18" charset="0"/>
              </a:rPr>
              <a:t> (1465</a:t>
            </a:r>
            <a:r>
              <a:rPr lang="es-ES" sz="1800" dirty="0">
                <a:effectLst/>
                <a:latin typeface="Times New Roman" panose="02020603050405020304" pitchFamily="18" charset="0"/>
                <a:ea typeface="Times New Roman" panose="02020603050405020304" pitchFamily="18" charset="0"/>
              </a:rPr>
              <a:t>?</a:t>
            </a:r>
            <a:r>
              <a:rPr lang="cs-CZ" sz="1800" dirty="0">
                <a:effectLst/>
                <a:latin typeface="Times New Roman" panose="02020603050405020304" pitchFamily="18" charset="0"/>
                <a:ea typeface="Times New Roman" panose="02020603050405020304" pitchFamily="18" charset="0"/>
              </a:rPr>
              <a:t>-1541</a:t>
            </a:r>
            <a:r>
              <a:rPr lang="es-ES" sz="1800" dirty="0">
                <a:effectLst/>
                <a:latin typeface="Times New Roman" panose="02020603050405020304" pitchFamily="18" charset="0"/>
                <a:ea typeface="Times New Roman" panose="02020603050405020304" pitchFamily="18" charset="0"/>
              </a:rPr>
              <a:t>?</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judío</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converso</a:t>
            </a:r>
            <a:r>
              <a:rPr lang="es-ES" sz="1800" dirty="0">
                <a:effectLst/>
                <a:latin typeface="Times New Roman" panose="02020603050405020304" pitchFamily="18" charset="0"/>
                <a:ea typeface="Times New Roman" panose="02020603050405020304" pitchFamily="18" charset="0"/>
              </a:rPr>
              <a:t>    </a:t>
            </a:r>
          </a:p>
          <a:p>
            <a:endParaRPr lang="es-ES" dirty="0">
              <a:latin typeface="Times New Roman" panose="02020603050405020304" pitchFamily="18" charset="0"/>
              <a:ea typeface="Times New Roman" panose="02020603050405020304" pitchFamily="18" charset="0"/>
            </a:endParaRPr>
          </a:p>
          <a:p>
            <a:r>
              <a:rPr lang="es-ES" sz="1800" i="1" dirty="0">
                <a:effectLst/>
                <a:latin typeface="Times New Roman" panose="02020603050405020304" pitchFamily="18" charset="0"/>
                <a:ea typeface="Times New Roman" panose="02020603050405020304" pitchFamily="18" charset="0"/>
              </a:rPr>
              <a:t>La Lozana andaluza              </a:t>
            </a:r>
            <a:r>
              <a:rPr lang="es-ES" sz="1800" dirty="0">
                <a:effectLst/>
                <a:latin typeface="Times New Roman" panose="02020603050405020304" pitchFamily="18" charset="0"/>
                <a:ea typeface="Times New Roman" panose="02020603050405020304" pitchFamily="18" charset="0"/>
              </a:rPr>
              <a:t>1528     de Francisco Delicado (c. 1475-1535)</a:t>
            </a:r>
            <a:endParaRPr lang="es-ES" sz="1800" i="1" dirty="0">
              <a:effectLst/>
              <a:latin typeface="Times New Roman" panose="02020603050405020304" pitchFamily="18" charset="0"/>
              <a:ea typeface="Times New Roman" panose="02020603050405020304" pitchFamily="18" charset="0"/>
            </a:endParaRPr>
          </a:p>
          <a:p>
            <a:endParaRPr lang="es-ES" i="1" dirty="0">
              <a:latin typeface="Times New Roman" panose="02020603050405020304" pitchFamily="18" charset="0"/>
              <a:ea typeface="Times New Roman" panose="02020603050405020304" pitchFamily="18" charset="0"/>
            </a:endParaRPr>
          </a:p>
          <a:p>
            <a:r>
              <a:rPr lang="es-ES" sz="1800" i="1" dirty="0">
                <a:solidFill>
                  <a:srgbClr val="C00000"/>
                </a:solidFill>
                <a:effectLst/>
                <a:latin typeface="Times New Roman" panose="02020603050405020304" pitchFamily="18" charset="0"/>
                <a:ea typeface="Times New Roman" panose="02020603050405020304" pitchFamily="18" charset="0"/>
              </a:rPr>
              <a:t>Lazarillo  </a:t>
            </a:r>
            <a:r>
              <a:rPr lang="es-ES" sz="1800" i="1"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1554        </a:t>
            </a:r>
            <a:r>
              <a:rPr lang="es-ES" sz="1200" dirty="0">
                <a:effectLst/>
                <a:latin typeface="Times New Roman" panose="02020603050405020304" pitchFamily="18" charset="0"/>
                <a:ea typeface="Times New Roman" panose="02020603050405020304" pitchFamily="18" charset="0"/>
              </a:rPr>
              <a:t>[Ver presentación PowerPoint.]</a:t>
            </a:r>
          </a:p>
          <a:p>
            <a:endParaRPr lang="es-ES" dirty="0">
              <a:latin typeface="Times New Roman" panose="02020603050405020304" pitchFamily="18" charset="0"/>
              <a:ea typeface="Times New Roman" panose="02020603050405020304" pitchFamily="18" charset="0"/>
            </a:endParaRPr>
          </a:p>
          <a:p>
            <a:r>
              <a:rPr lang="es-ES" sz="1800" i="1" dirty="0">
                <a:effectLst/>
                <a:latin typeface="Times New Roman" panose="02020603050405020304" pitchFamily="18" charset="0"/>
                <a:ea typeface="Times New Roman" panose="02020603050405020304" pitchFamily="18" charset="0"/>
              </a:rPr>
              <a:t>Guzmán de Alfarache </a:t>
            </a:r>
            <a:r>
              <a:rPr lang="es-ES" sz="1800" dirty="0">
                <a:effectLst/>
                <a:latin typeface="Times New Roman" panose="02020603050405020304" pitchFamily="18" charset="0"/>
                <a:ea typeface="Times New Roman" panose="02020603050405020304" pitchFamily="18" charset="0"/>
              </a:rPr>
              <a:t>(1599, Primera parte, 1604, Segunda parte),       </a:t>
            </a:r>
          </a:p>
          <a:p>
            <a:r>
              <a:rPr lang="es-ES" dirty="0">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Mateo Alemán (Sevilla, septiembre de 1547 – Ciudad de México,​ 1614​)</a:t>
            </a:r>
            <a:endParaRPr lang="es-ES" dirty="0">
              <a:latin typeface="Times New Roman" panose="02020603050405020304" pitchFamily="18" charset="0"/>
              <a:ea typeface="Times New Roman" panose="02020603050405020304" pitchFamily="18" charset="0"/>
            </a:endParaRPr>
          </a:p>
          <a:p>
            <a:endParaRPr lang="es-ES" sz="1800" i="1" dirty="0">
              <a:effectLst/>
              <a:latin typeface="Times New Roman" panose="02020603050405020304" pitchFamily="18" charset="0"/>
              <a:ea typeface="Times New Roman" panose="02020603050405020304" pitchFamily="18" charset="0"/>
            </a:endParaRPr>
          </a:p>
          <a:p>
            <a:r>
              <a:rPr lang="es-ES" sz="1800" i="1" dirty="0">
                <a:effectLst/>
                <a:latin typeface="Times New Roman" panose="02020603050405020304" pitchFamily="18" charset="0"/>
                <a:ea typeface="Times New Roman" panose="02020603050405020304" pitchFamily="18" charset="0"/>
              </a:rPr>
              <a:t>Pícara Justina </a:t>
            </a:r>
            <a:r>
              <a:rPr lang="es-ES" sz="1800" dirty="0">
                <a:effectLst/>
                <a:latin typeface="Times New Roman" panose="02020603050405020304" pitchFamily="18" charset="0"/>
                <a:ea typeface="Times New Roman" panose="02020603050405020304" pitchFamily="18" charset="0"/>
              </a:rPr>
              <a:t>(1605),       Francisco López de Úbeda (1560?-1606?) (probablemente seudónimo)</a:t>
            </a:r>
          </a:p>
          <a:p>
            <a:endParaRPr lang="es-ES" sz="1800" dirty="0">
              <a:effectLst/>
              <a:latin typeface="Times New Roman" panose="02020603050405020304" pitchFamily="18" charset="0"/>
              <a:ea typeface="Times New Roman" panose="02020603050405020304" pitchFamily="18" charset="0"/>
            </a:endParaRPr>
          </a:p>
          <a:p>
            <a:endParaRPr lang="es-ES" dirty="0">
              <a:latin typeface="Times New Roman" panose="02020603050405020304" pitchFamily="18" charset="0"/>
              <a:ea typeface="Times New Roman" panose="02020603050405020304" pitchFamily="18" charset="0"/>
            </a:endParaRPr>
          </a:p>
          <a:p>
            <a:r>
              <a:rPr lang="es-ES" sz="1800" i="1" dirty="0">
                <a:solidFill>
                  <a:srgbClr val="C00000"/>
                </a:solidFill>
                <a:effectLst/>
                <a:latin typeface="Times New Roman" panose="02020603050405020304" pitchFamily="18" charset="0"/>
                <a:ea typeface="Times New Roman" panose="02020603050405020304" pitchFamily="18" charset="0"/>
              </a:rPr>
              <a:t>Buscón</a:t>
            </a:r>
            <a:r>
              <a:rPr lang="es-ES" sz="1800" dirty="0">
                <a:effectLst/>
                <a:latin typeface="Times New Roman" panose="02020603050405020304" pitchFamily="18" charset="0"/>
                <a:ea typeface="Times New Roman" panose="02020603050405020304" pitchFamily="18" charset="0"/>
              </a:rPr>
              <a:t> (1626), (</a:t>
            </a:r>
            <a:r>
              <a:rPr lang="es-ES" sz="1800" i="1" dirty="0">
                <a:effectLst/>
                <a:latin typeface="Times New Roman" panose="02020603050405020304" pitchFamily="18" charset="0"/>
                <a:ea typeface="Times New Roman" panose="02020603050405020304" pitchFamily="18" charset="0"/>
              </a:rPr>
              <a:t>Historia de la vida del buscón llamado don Pablos</a:t>
            </a:r>
            <a:r>
              <a:rPr lang="es-ES" sz="1800" dirty="0">
                <a:effectLst/>
                <a:latin typeface="Times New Roman" panose="02020603050405020304" pitchFamily="18" charset="0"/>
                <a:ea typeface="Times New Roman" panose="02020603050405020304" pitchFamily="18" charset="0"/>
              </a:rPr>
              <a:t>, 1604?, publicada en 1626 sin consentimiento)                     Francisco de Quevedo y Villegas (1580-1645)</a:t>
            </a:r>
          </a:p>
          <a:p>
            <a:endParaRPr lang="es-ES" dirty="0">
              <a:latin typeface="Times New Roman" panose="02020603050405020304" pitchFamily="18" charset="0"/>
              <a:ea typeface="Times New Roman" panose="02020603050405020304" pitchFamily="18" charset="0"/>
            </a:endParaRPr>
          </a:p>
          <a:p>
            <a:r>
              <a:rPr lang="es-ES" sz="1800" i="1" dirty="0">
                <a:effectLst/>
                <a:latin typeface="Times New Roman" panose="02020603050405020304" pitchFamily="18" charset="0"/>
                <a:ea typeface="Times New Roman" panose="02020603050405020304" pitchFamily="18" charset="0"/>
              </a:rPr>
              <a:t>Estebanillo</a:t>
            </a:r>
            <a:r>
              <a:rPr lang="es-ES" sz="1800" dirty="0">
                <a:effectLst/>
                <a:latin typeface="Times New Roman" panose="02020603050405020304" pitchFamily="18" charset="0"/>
                <a:ea typeface="Times New Roman" panose="02020603050405020304" pitchFamily="18" charset="0"/>
              </a:rPr>
              <a:t> (1646)  (</a:t>
            </a:r>
            <a:r>
              <a:rPr lang="es-ES" sz="1800" i="1" dirty="0">
                <a:effectLst/>
                <a:latin typeface="Times New Roman" panose="02020603050405020304" pitchFamily="18" charset="0"/>
                <a:ea typeface="Times New Roman" panose="02020603050405020304" pitchFamily="18" charset="0"/>
              </a:rPr>
              <a:t>Vida de Estebanillo González, hombre de buen humor</a:t>
            </a:r>
            <a:r>
              <a:rPr lang="es-ES" sz="1800" dirty="0">
                <a:effectLst/>
                <a:latin typeface="Times New Roman" panose="02020603050405020304" pitchFamily="18" charset="0"/>
                <a:ea typeface="Times New Roman" panose="02020603050405020304" pitchFamily="18" charset="0"/>
              </a:rPr>
              <a:t>)   (anónimo)</a:t>
            </a:r>
            <a:br>
              <a:rPr lang="es-ES" sz="1800" dirty="0">
                <a:effectLst/>
                <a:latin typeface="Times New Roman" panose="02020603050405020304" pitchFamily="18" charset="0"/>
                <a:ea typeface="Times New Roman" panose="02020603050405020304" pitchFamily="18" charset="0"/>
              </a:rPr>
            </a:br>
            <a:endParaRPr lang="es-ES" sz="1800" dirty="0">
              <a:effectLst/>
              <a:latin typeface="Times New Roman" panose="02020603050405020304" pitchFamily="18" charset="0"/>
              <a:ea typeface="Times New Roman" panose="02020603050405020304" pitchFamily="18" charset="0"/>
            </a:endParaRPr>
          </a:p>
          <a:p>
            <a:endParaRPr lang="es-ES" dirty="0">
              <a:latin typeface="Times New Roman" panose="02020603050405020304" pitchFamily="18" charset="0"/>
            </a:endParaRPr>
          </a:p>
          <a:p>
            <a:endParaRPr lang="cs-CZ" dirty="0"/>
          </a:p>
        </p:txBody>
      </p:sp>
    </p:spTree>
    <p:extLst>
      <p:ext uri="{BB962C8B-B14F-4D97-AF65-F5344CB8AC3E}">
        <p14:creationId xmlns:p14="http://schemas.microsoft.com/office/powerpoint/2010/main" val="168723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62CDFA-E72D-46F6-922E-3219129EF979}"/>
              </a:ext>
            </a:extLst>
          </p:cNvPr>
          <p:cNvSpPr>
            <a:spLocks noGrp="1"/>
          </p:cNvSpPr>
          <p:nvPr>
            <p:ph type="title"/>
          </p:nvPr>
        </p:nvSpPr>
        <p:spPr/>
        <p:txBody>
          <a:bodyPr/>
          <a:lstStyle/>
          <a:p>
            <a:r>
              <a:rPr lang="es-ES" dirty="0"/>
              <a:t>Desorden</a:t>
            </a:r>
            <a:endParaRPr lang="cs-CZ" dirty="0"/>
          </a:p>
        </p:txBody>
      </p:sp>
      <p:sp>
        <p:nvSpPr>
          <p:cNvPr id="3" name="Zástupný obsah 2">
            <a:extLst>
              <a:ext uri="{FF2B5EF4-FFF2-40B4-BE49-F238E27FC236}">
                <a16:creationId xmlns:a16="http://schemas.microsoft.com/office/drawing/2014/main" id="{5BD4CB5E-0613-4305-AE33-7308213E1DEC}"/>
              </a:ext>
            </a:extLst>
          </p:cNvPr>
          <p:cNvSpPr>
            <a:spLocks noGrp="1"/>
          </p:cNvSpPr>
          <p:nvPr>
            <p:ph idx="1"/>
          </p:nvPr>
        </p:nvSpPr>
        <p:spPr/>
        <p:txBody>
          <a:bodyPr>
            <a:normAutofit/>
          </a:bodyPr>
          <a:lstStyle/>
          <a:p>
            <a:r>
              <a:rPr lang="es-ES" sz="2800" dirty="0">
                <a:solidFill>
                  <a:srgbClr val="000000"/>
                </a:solidFill>
                <a:effectLst/>
                <a:latin typeface="Segoe UI" panose="020B0502040204020203" pitchFamily="34" charset="0"/>
                <a:ea typeface="Times New Roman" panose="02020603050405020304" pitchFamily="18" charset="0"/>
              </a:rPr>
              <a:t>han aparecido las relaciones mercantiles, cuyo poder no perdonará a lo nobles, pero tampoco (o mejor, menos aún) a las capas inferiores; ante ese “azar implacable”, </a:t>
            </a:r>
            <a:r>
              <a:rPr lang="es-ES" sz="2800" dirty="0">
                <a:solidFill>
                  <a:srgbClr val="000000"/>
                </a:solidFill>
                <a:effectLst/>
                <a:highlight>
                  <a:srgbClr val="FFFF00"/>
                </a:highlight>
                <a:latin typeface="Segoe UI" panose="020B0502040204020203" pitchFamily="34" charset="0"/>
                <a:ea typeface="Times New Roman" panose="02020603050405020304" pitchFamily="18" charset="0"/>
              </a:rPr>
              <a:t>la argucia, la treta</a:t>
            </a:r>
            <a:r>
              <a:rPr lang="es-ES" sz="2800" dirty="0">
                <a:solidFill>
                  <a:srgbClr val="000000"/>
                </a:solidFill>
                <a:effectLst/>
                <a:latin typeface="Segoe UI" panose="020B0502040204020203" pitchFamily="34" charset="0"/>
                <a:ea typeface="Times New Roman" panose="02020603050405020304" pitchFamily="18" charset="0"/>
              </a:rPr>
              <a:t>, para otro la prudencia y discreción, se van a convertir en patrimonio de las clases urbanas. El desorden es la clave de las relaciones sociales de transición, que provoca una respuesta nobiliaria, organicista, que ejemplifica en Gracián la “prudencia y discreción”.</a:t>
            </a:r>
          </a:p>
          <a:p>
            <a:r>
              <a:rPr lang="es-ES" sz="2800" dirty="0">
                <a:solidFill>
                  <a:srgbClr val="000000"/>
                </a:solidFill>
                <a:effectLst/>
                <a:latin typeface="Segoe UI" panose="020B0502040204020203" pitchFamily="34" charset="0"/>
                <a:ea typeface="Times New Roman" panose="02020603050405020304" pitchFamily="18" charset="0"/>
              </a:rPr>
              <a:t>hay otra picaresca, la de la perspectiva del </a:t>
            </a:r>
            <a:r>
              <a:rPr lang="es-ES" sz="2800" i="1" dirty="0">
                <a:solidFill>
                  <a:srgbClr val="000000"/>
                </a:solidFill>
                <a:effectLst/>
                <a:latin typeface="Segoe UI" panose="020B0502040204020203" pitchFamily="34" charset="0"/>
                <a:ea typeface="Times New Roman" panose="02020603050405020304" pitchFamily="18" charset="0"/>
              </a:rPr>
              <a:t>lumpen</a:t>
            </a:r>
            <a:r>
              <a:rPr lang="es-ES" sz="2800" dirty="0">
                <a:solidFill>
                  <a:srgbClr val="000000"/>
                </a:solidFill>
                <a:effectLst/>
                <a:latin typeface="Segoe UI" panose="020B0502040204020203" pitchFamily="34" charset="0"/>
                <a:ea typeface="Times New Roman" panose="02020603050405020304" pitchFamily="18" charset="0"/>
              </a:rPr>
              <a:t> (la choricería, el hambre)</a:t>
            </a:r>
            <a:endParaRPr lang="cs-CZ" dirty="0"/>
          </a:p>
        </p:txBody>
      </p:sp>
    </p:spTree>
    <p:extLst>
      <p:ext uri="{BB962C8B-B14F-4D97-AF65-F5344CB8AC3E}">
        <p14:creationId xmlns:p14="http://schemas.microsoft.com/office/powerpoint/2010/main" val="277214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EF81A-58FC-4AF8-9E12-64124EEB2913}"/>
              </a:ext>
            </a:extLst>
          </p:cNvPr>
          <p:cNvSpPr>
            <a:spLocks noGrp="1"/>
          </p:cNvSpPr>
          <p:nvPr>
            <p:ph type="title"/>
          </p:nvPr>
        </p:nvSpPr>
        <p:spPr/>
        <p:txBody>
          <a:bodyPr>
            <a:normAutofit/>
          </a:bodyPr>
          <a:lstStyle/>
          <a:p>
            <a:r>
              <a:rPr lang="es-ES" sz="2800" dirty="0"/>
              <a:t>Baltasar Gracián (1601-1658)  (jesuita)</a:t>
            </a:r>
            <a:endParaRPr lang="cs-CZ" sz="2800" dirty="0"/>
          </a:p>
        </p:txBody>
      </p:sp>
      <p:sp>
        <p:nvSpPr>
          <p:cNvPr id="3" name="Zástupný obsah 2">
            <a:extLst>
              <a:ext uri="{FF2B5EF4-FFF2-40B4-BE49-F238E27FC236}">
                <a16:creationId xmlns:a16="http://schemas.microsoft.com/office/drawing/2014/main" id="{01C23A9B-64AE-4FE0-9DBC-7B6788BAD80E}"/>
              </a:ext>
            </a:extLst>
          </p:cNvPr>
          <p:cNvSpPr>
            <a:spLocks noGrp="1"/>
          </p:cNvSpPr>
          <p:nvPr>
            <p:ph sz="half" idx="1"/>
          </p:nvPr>
        </p:nvSpPr>
        <p:spPr/>
        <p:txBody>
          <a:bodyPr>
            <a:normAutofit/>
          </a:bodyPr>
          <a:lstStyle/>
          <a:p>
            <a:r>
              <a:rPr lang="es-ES" sz="2400" i="1" dirty="0">
                <a:effectLst/>
                <a:latin typeface="Calibri" panose="020F0502020204030204" pitchFamily="34" charset="0"/>
                <a:ea typeface="Times New Roman" panose="02020603050405020304" pitchFamily="18" charset="0"/>
              </a:rPr>
              <a:t>Agudeza y arte de ingenio</a:t>
            </a:r>
            <a:r>
              <a:rPr lang="es-ES" sz="2400" dirty="0">
                <a:effectLst/>
                <a:latin typeface="Calibri" panose="020F0502020204030204" pitchFamily="34" charset="0"/>
                <a:ea typeface="Times New Roman" panose="02020603050405020304" pitchFamily="18" charset="0"/>
              </a:rPr>
              <a:t> (1648), tratado de crítica literaria, especie de manual que enseña a cómo alcanzar el triunfo en el terreno de la literatura; aquí, el acento está puesto no en el comportamiento del hombre sino en su forma de expresarse al hablar y al escribir. </a:t>
            </a:r>
            <a:endParaRPr lang="cs-CZ" sz="2400" dirty="0">
              <a:effectLst/>
              <a:latin typeface="Times New Roman" panose="02020603050405020304" pitchFamily="18" charset="0"/>
              <a:ea typeface="Times New Roman" panose="02020603050405020304" pitchFamily="18" charset="0"/>
            </a:endParaRPr>
          </a:p>
          <a:p>
            <a:r>
              <a:rPr lang="es-ES" sz="2400" i="1" dirty="0">
                <a:effectLst/>
                <a:latin typeface="Calibri" panose="020F0502020204030204" pitchFamily="34" charset="0"/>
                <a:ea typeface="Times New Roman" panose="02020603050405020304" pitchFamily="18" charset="0"/>
              </a:rPr>
              <a:t>El criticón</a:t>
            </a:r>
            <a:r>
              <a:rPr lang="es-ES" sz="2400" dirty="0">
                <a:effectLst/>
                <a:latin typeface="Calibri" panose="020F0502020204030204" pitchFamily="34" charset="0"/>
                <a:ea typeface="Times New Roman" panose="02020603050405020304" pitchFamily="18" charset="0"/>
              </a:rPr>
              <a:t> (tres partes, 1651-1657)</a:t>
            </a:r>
            <a:endParaRPr lang="cs-CZ" sz="3600" dirty="0"/>
          </a:p>
        </p:txBody>
      </p:sp>
      <p:sp>
        <p:nvSpPr>
          <p:cNvPr id="4" name="Zástupný obsah 3">
            <a:extLst>
              <a:ext uri="{FF2B5EF4-FFF2-40B4-BE49-F238E27FC236}">
                <a16:creationId xmlns:a16="http://schemas.microsoft.com/office/drawing/2014/main" id="{C5BFC58F-0F7F-401E-9727-EC0D147F60E8}"/>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86158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3FEAAAB-89FD-4805-9720-B17611B3EEE5}"/>
              </a:ext>
            </a:extLst>
          </p:cNvPr>
          <p:cNvSpPr>
            <a:spLocks noGrp="1"/>
          </p:cNvSpPr>
          <p:nvPr>
            <p:ph idx="4294967295"/>
          </p:nvPr>
        </p:nvSpPr>
        <p:spPr>
          <a:xfrm>
            <a:off x="0" y="1825625"/>
            <a:ext cx="10515600" cy="4351338"/>
          </a:xfrm>
        </p:spPr>
        <p:txBody>
          <a:bodyPr/>
          <a:lstStyle/>
          <a:p>
            <a:r>
              <a:rPr lang="es-ES" dirty="0"/>
              <a:t>La literatura picaresca es el resultado del “desorden” social propio del XVI-XVII, que se puede vivir desde arriba, p. ej. Gracián, o desde abajo. </a:t>
            </a:r>
          </a:p>
          <a:p>
            <a:r>
              <a:rPr lang="es-ES" dirty="0"/>
              <a:t>En una primera etapa </a:t>
            </a:r>
            <a:r>
              <a:rPr lang="es-ES" i="1" dirty="0"/>
              <a:t>Lázaro</a:t>
            </a:r>
            <a:r>
              <a:rPr lang="es-ES" dirty="0"/>
              <a:t> o </a:t>
            </a:r>
            <a:r>
              <a:rPr lang="es-ES" i="1" dirty="0"/>
              <a:t>La Lozana </a:t>
            </a:r>
            <a:r>
              <a:rPr lang="es-ES" dirty="0"/>
              <a:t>(animista) en una segunda etapa, </a:t>
            </a:r>
            <a:r>
              <a:rPr lang="es-ES" i="1" dirty="0"/>
              <a:t>El buscón </a:t>
            </a:r>
            <a:r>
              <a:rPr lang="es-ES" dirty="0"/>
              <a:t>y </a:t>
            </a:r>
            <a:r>
              <a:rPr lang="es-ES" i="1" dirty="0"/>
              <a:t>Guzmán </a:t>
            </a:r>
            <a:r>
              <a:rPr lang="es-ES" dirty="0"/>
              <a:t>(organicista)</a:t>
            </a:r>
            <a:endParaRPr lang="es-ES" i="1" dirty="0"/>
          </a:p>
          <a:p>
            <a:endParaRPr lang="es-ES" i="1" dirty="0"/>
          </a:p>
          <a:p>
            <a:endParaRPr lang="cs-CZ" dirty="0"/>
          </a:p>
        </p:txBody>
      </p:sp>
    </p:spTree>
    <p:extLst>
      <p:ext uri="{BB962C8B-B14F-4D97-AF65-F5344CB8AC3E}">
        <p14:creationId xmlns:p14="http://schemas.microsoft.com/office/powerpoint/2010/main" val="143255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10A00-A141-4834-B712-CF626F3EF412}"/>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89467E44-DEF1-46A6-8872-A51BE028EF08}"/>
              </a:ext>
            </a:extLst>
          </p:cNvPr>
          <p:cNvSpPr>
            <a:spLocks noGrp="1"/>
          </p:cNvSpPr>
          <p:nvPr>
            <p:ph idx="1"/>
          </p:nvPr>
        </p:nvSpPr>
        <p:spPr/>
        <p:txBody>
          <a:bodyPr/>
          <a:lstStyle/>
          <a:p>
            <a:r>
              <a:rPr lang="es-ES" dirty="0"/>
              <a:t>Lo picaresco </a:t>
            </a:r>
            <a:r>
              <a:rPr lang="es-ES" sz="2800" dirty="0">
                <a:solidFill>
                  <a:srgbClr val="000000"/>
                </a:solidFill>
                <a:effectLst/>
                <a:highlight>
                  <a:srgbClr val="FFFF00"/>
                </a:highlight>
                <a:latin typeface="Segoe UI" panose="020B0502040204020203" pitchFamily="34" charset="0"/>
                <a:ea typeface="Times New Roman" panose="02020603050405020304" pitchFamily="18" charset="0"/>
              </a:rPr>
              <a:t>revela el efecto ideológico que ese desorden produce sobre ambas matrices,</a:t>
            </a:r>
            <a:r>
              <a:rPr lang="es-ES" sz="2800" dirty="0">
                <a:solidFill>
                  <a:srgbClr val="000000"/>
                </a:solidFill>
                <a:effectLst/>
                <a:latin typeface="Segoe UI" panose="020B0502040204020203" pitchFamily="34" charset="0"/>
                <a:ea typeface="Times New Roman" panose="02020603050405020304" pitchFamily="18" charset="0"/>
              </a:rPr>
              <a:t> </a:t>
            </a:r>
          </a:p>
          <a:p>
            <a:r>
              <a:rPr lang="es-ES" dirty="0">
                <a:solidFill>
                  <a:srgbClr val="000000"/>
                </a:solidFill>
                <a:latin typeface="Segoe UI" panose="020B0502040204020203" pitchFamily="34" charset="0"/>
              </a:rPr>
              <a:t>Oposiciones </a:t>
            </a:r>
            <a:r>
              <a:rPr lang="es-ES" sz="2800" dirty="0">
                <a:solidFill>
                  <a:srgbClr val="000000"/>
                </a:solidFill>
                <a:effectLst/>
                <a:latin typeface="Segoe UI" panose="020B0502040204020203" pitchFamily="34" charset="0"/>
                <a:ea typeface="Times New Roman" panose="02020603050405020304" pitchFamily="18" charset="0"/>
              </a:rPr>
              <a:t>alma / sangre, libertad / servilismo, naturaleza (o vida literal) / sacralización feudal de los signos. </a:t>
            </a:r>
            <a:endParaRPr lang="es-ES" dirty="0">
              <a:solidFill>
                <a:srgbClr val="000000"/>
              </a:solidFill>
              <a:latin typeface="Segoe UI" panose="020B0502040204020203" pitchFamily="34" charset="0"/>
            </a:endParaRPr>
          </a:p>
          <a:p>
            <a:r>
              <a:rPr lang="es-ES" dirty="0"/>
              <a:t>Animismo: literalidad    </a:t>
            </a:r>
            <a:r>
              <a:rPr lang="es-ES" sz="2000" dirty="0"/>
              <a:t>[mirada literal / literalidad-literaria (Quijote)</a:t>
            </a:r>
          </a:p>
          <a:p>
            <a:r>
              <a:rPr lang="es-ES" dirty="0"/>
              <a:t>Organicismo: realidad / apariencia, moralidad, servilismo. D</a:t>
            </a:r>
            <a:r>
              <a:rPr lang="es-ES" sz="2800" dirty="0">
                <a:solidFill>
                  <a:srgbClr val="000000"/>
                </a:solidFill>
                <a:effectLst/>
                <a:latin typeface="Segoe UI" panose="020B0502040204020203" pitchFamily="34" charset="0"/>
                <a:ea typeface="Times New Roman" panose="02020603050405020304" pitchFamily="18" charset="0"/>
              </a:rPr>
              <a:t>esorden:  para el organicismo es una mancha, un pecado a limpiar para volver a la pureza anterior (deseo de pureza visible en los procesos de sangre, p. ej.)</a:t>
            </a:r>
            <a:endParaRPr lang="cs-CZ" dirty="0"/>
          </a:p>
        </p:txBody>
      </p:sp>
    </p:spTree>
    <p:extLst>
      <p:ext uri="{BB962C8B-B14F-4D97-AF65-F5344CB8AC3E}">
        <p14:creationId xmlns:p14="http://schemas.microsoft.com/office/powerpoint/2010/main" val="275483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13204-BC1C-4120-AB8C-7B5ED2A78EAF}"/>
              </a:ext>
            </a:extLst>
          </p:cNvPr>
          <p:cNvSpPr>
            <a:spLocks noGrp="1"/>
          </p:cNvSpPr>
          <p:nvPr>
            <p:ph type="title"/>
          </p:nvPr>
        </p:nvSpPr>
        <p:spPr/>
        <p:txBody>
          <a:bodyPr/>
          <a:lstStyle/>
          <a:p>
            <a:r>
              <a:rPr lang="es-ES" dirty="0"/>
              <a:t>Buscón </a:t>
            </a:r>
            <a:endParaRPr lang="cs-CZ" dirty="0"/>
          </a:p>
        </p:txBody>
      </p:sp>
      <p:sp>
        <p:nvSpPr>
          <p:cNvPr id="3" name="Zástupný obsah 2">
            <a:extLst>
              <a:ext uri="{FF2B5EF4-FFF2-40B4-BE49-F238E27FC236}">
                <a16:creationId xmlns:a16="http://schemas.microsoft.com/office/drawing/2014/main" id="{D33D1ADB-2711-4F5C-A111-66A79F96DDBA}"/>
              </a:ext>
            </a:extLst>
          </p:cNvPr>
          <p:cNvSpPr>
            <a:spLocks noGrp="1"/>
          </p:cNvSpPr>
          <p:nvPr>
            <p:ph idx="1"/>
          </p:nvPr>
        </p:nvSpPr>
        <p:spPr/>
        <p:txBody>
          <a:bodyPr/>
          <a:lstStyle/>
          <a:p>
            <a:r>
              <a:rPr lang="es-ES" dirty="0"/>
              <a:t>Tejido (aparece) por una “voz pública”: “dicen...” que se anula en el yo enunciativo</a:t>
            </a:r>
          </a:p>
          <a:p>
            <a:r>
              <a:rPr lang="es-ES" dirty="0"/>
              <a:t>Yo: </a:t>
            </a:r>
            <a:r>
              <a:rPr lang="es-ES" dirty="0" err="1"/>
              <a:t>autobiografismo</a:t>
            </a:r>
            <a:r>
              <a:rPr lang="es-ES" dirty="0"/>
              <a:t>. ¿</a:t>
            </a:r>
            <a:r>
              <a:rPr lang="es-ES" dirty="0" err="1"/>
              <a:t>Autobiografismo</a:t>
            </a:r>
            <a:r>
              <a:rPr lang="es-ES" dirty="0"/>
              <a:t> de los pobres? Presupone una dicotomía privado / público. </a:t>
            </a:r>
          </a:p>
          <a:p>
            <a:r>
              <a:rPr lang="es-ES" dirty="0"/>
              <a:t>(Los nobles no publican sus vidas)</a:t>
            </a:r>
          </a:p>
          <a:p>
            <a:r>
              <a:rPr lang="es-ES" dirty="0"/>
              <a:t>Yo – enunciativo  ¿yo del autor?     recordemos:</a:t>
            </a:r>
          </a:p>
          <a:p>
            <a:pPr marL="0" indent="0">
              <a:buNone/>
            </a:pPr>
            <a:endParaRPr lang="cs-CZ" dirty="0"/>
          </a:p>
        </p:txBody>
      </p:sp>
    </p:spTree>
    <p:extLst>
      <p:ext uri="{BB962C8B-B14F-4D97-AF65-F5344CB8AC3E}">
        <p14:creationId xmlns:p14="http://schemas.microsoft.com/office/powerpoint/2010/main" val="9608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27BE7A4-2B1E-4666-A4A9-EE64B34BE60E}"/>
              </a:ext>
            </a:extLst>
          </p:cNvPr>
          <p:cNvSpPr>
            <a:spLocks noGrp="1"/>
          </p:cNvSpPr>
          <p:nvPr>
            <p:ph type="title"/>
          </p:nvPr>
        </p:nvSpPr>
        <p:spPr>
          <a:xfrm>
            <a:off x="2203831" y="114296"/>
            <a:ext cx="4992560" cy="622302"/>
          </a:xfrm>
        </p:spPr>
        <p:txBody>
          <a:bodyPr>
            <a:noAutofit/>
          </a:bodyPr>
          <a:lstStyle/>
          <a:p>
            <a:r>
              <a:rPr lang="es-ES" sz="1400" dirty="0"/>
              <a:t>La literatura del pobre (Juan Carlos Rodríguez Gómez, 1994)</a:t>
            </a:r>
            <a:endParaRPr lang="cs-CZ" sz="1400" dirty="0"/>
          </a:p>
        </p:txBody>
      </p:sp>
      <p:sp>
        <p:nvSpPr>
          <p:cNvPr id="8" name="Content Placeholder 7">
            <a:extLst>
              <a:ext uri="{FF2B5EF4-FFF2-40B4-BE49-F238E27FC236}">
                <a16:creationId xmlns:a16="http://schemas.microsoft.com/office/drawing/2014/main" id="{1647FE45-0A91-4DCD-AD19-D20A09EA0FD3}"/>
              </a:ext>
            </a:extLst>
          </p:cNvPr>
          <p:cNvSpPr>
            <a:spLocks noGrp="1"/>
          </p:cNvSpPr>
          <p:nvPr>
            <p:ph idx="1"/>
          </p:nvPr>
        </p:nvSpPr>
        <p:spPr>
          <a:xfrm>
            <a:off x="190500" y="850884"/>
            <a:ext cx="6648290" cy="5283217"/>
          </a:xfrm>
        </p:spPr>
        <p:txBody>
          <a:bodyPr>
            <a:normAutofit fontScale="92500" lnSpcReduction="10000"/>
          </a:bodyPr>
          <a:lstStyle/>
          <a:p>
            <a:pPr marL="0" indent="0">
              <a:buNone/>
            </a:pPr>
            <a:r>
              <a:rPr lang="es-ES" sz="1600" b="0" i="0" dirty="0">
                <a:effectLst/>
                <a:latin typeface="BookAntiqua"/>
              </a:rPr>
              <a:t>[</a:t>
            </a:r>
            <a:r>
              <a:rPr lang="es-ES" sz="1600" dirty="0">
                <a:latin typeface="BookAntiqua"/>
              </a:rPr>
              <a:t>J. C. Rodríguez] </a:t>
            </a:r>
            <a:r>
              <a:rPr lang="es-ES" sz="2400" dirty="0">
                <a:latin typeface="BookAntiqua"/>
              </a:rPr>
              <a:t>«...</a:t>
            </a:r>
            <a:r>
              <a:rPr lang="es-ES" sz="2400" b="0" i="0" dirty="0">
                <a:effectLst/>
                <a:latin typeface="BookAntiqua"/>
              </a:rPr>
              <a:t>muestra el desarrollo de la narrativa con el relato de la experiencia individual, a partir “del nivel bajo”, de las aventuras del “pobre” y del desarraigado (del «servidor de muchos amos»). ¿Por qué no, en lugar de esto, la vida ejemplar del noble? Rodríguez explica esta aparente paradoja (que después articula en el análisis interno de la </a:t>
            </a:r>
            <a:r>
              <a:rPr lang="es-ES" sz="2400" b="0" i="1" dirty="0">
                <a:effectLst/>
                <a:latin typeface="BookAntiqua-Italic"/>
              </a:rPr>
              <a:t>Celestina</a:t>
            </a:r>
            <a:r>
              <a:rPr lang="es-ES" sz="2400" b="0" i="0" dirty="0">
                <a:effectLst/>
                <a:latin typeface="BookAntiqua"/>
              </a:rPr>
              <a:t>, del </a:t>
            </a:r>
            <a:r>
              <a:rPr lang="es-ES" sz="2400" b="0" i="1" dirty="0">
                <a:effectLst/>
                <a:latin typeface="BookAntiqua-Italic"/>
              </a:rPr>
              <a:t>Lazarillo </a:t>
            </a:r>
            <a:r>
              <a:rPr lang="es-ES" sz="2400" b="0" i="0" dirty="0">
                <a:effectLst/>
                <a:latin typeface="BookAntiqua"/>
              </a:rPr>
              <a:t>y del </a:t>
            </a:r>
            <a:r>
              <a:rPr lang="es-ES" sz="2400" b="0" i="1" dirty="0">
                <a:effectLst/>
                <a:latin typeface="BookAntiqua-Italic"/>
              </a:rPr>
              <a:t>Guzmán</a:t>
            </a:r>
            <a:r>
              <a:rPr lang="es-ES" sz="2400" b="0" i="0" dirty="0">
                <a:effectLst/>
                <a:latin typeface="BookAntiqua"/>
              </a:rPr>
              <a:t>), con el hecho de que </a:t>
            </a:r>
            <a:r>
              <a:rPr lang="es-ES" sz="2400" b="0" i="0" dirty="0">
                <a:effectLst/>
                <a:highlight>
                  <a:srgbClr val="FFFF00"/>
                </a:highlight>
                <a:latin typeface="BookAntiqua"/>
              </a:rPr>
              <a:t>sólo la imagen del pobre podía adaptarse a ofrecer a la imprenta la propia experiencia “privada” destinada al </a:t>
            </a:r>
            <a:r>
              <a:rPr lang="es-ES" sz="2400" b="0" i="1" dirty="0">
                <a:effectLst/>
                <a:highlight>
                  <a:srgbClr val="FFFF00"/>
                </a:highlight>
                <a:latin typeface="BookAntiqua-Italic"/>
              </a:rPr>
              <a:t>público</a:t>
            </a:r>
            <a:r>
              <a:rPr lang="es-ES" sz="2400" b="0" i="0" dirty="0">
                <a:effectLst/>
                <a:latin typeface="BookAntiqua"/>
              </a:rPr>
              <a:t>. En este caso, la ideología animista resulta, ciertamente, aceptada, pero viene desviada hacia la vertiente “popular” de las duras relaciones sociales y, por lo tanto, se ponen en evidencia sus contradicciones (la relación entre “almas </a:t>
            </a:r>
            <a:r>
              <a:rPr lang="es-ES" sz="2400" b="0" i="0" dirty="0" err="1">
                <a:effectLst/>
                <a:latin typeface="BookAntiqua"/>
              </a:rPr>
              <a:t>bellas”se</a:t>
            </a:r>
            <a:r>
              <a:rPr lang="es-ES" sz="2400" b="0" i="0" dirty="0">
                <a:effectLst/>
                <a:latin typeface="BookAntiqua"/>
              </a:rPr>
              <a:t> suple con la relación económica con quienes mantienen el trabajo del siervo, ya en proceso de convertirse en “libre” abastecedor de mano de obra).» </a:t>
            </a:r>
            <a:r>
              <a:rPr lang="es-ES" sz="1600" b="0" i="0" dirty="0">
                <a:effectLst/>
                <a:latin typeface="BookAntiqua"/>
              </a:rPr>
              <a:t>(“Juan Carlos Rodríguez y la poesía del no”, Francesco Muzzioli)</a:t>
            </a:r>
            <a:br>
              <a:rPr lang="es-ES" sz="1600" dirty="0"/>
            </a:br>
            <a:endParaRPr lang="en-US" sz="1600" dirty="0"/>
          </a:p>
        </p:txBody>
      </p:sp>
      <p:pic>
        <p:nvPicPr>
          <p:cNvPr id="4" name="Zástupný obsah 3">
            <a:extLst>
              <a:ext uri="{FF2B5EF4-FFF2-40B4-BE49-F238E27FC236}">
                <a16:creationId xmlns:a16="http://schemas.microsoft.com/office/drawing/2014/main" id="{61F3E2DA-46DA-4EA0-95A4-75FE9D930B08}"/>
              </a:ext>
            </a:extLst>
          </p:cNvPr>
          <p:cNvPicPr>
            <a:picLocks noChangeAspect="1"/>
          </p:cNvPicPr>
          <p:nvPr/>
        </p:nvPicPr>
        <p:blipFill rotWithShape="1">
          <a:blip r:embed="rId2"/>
          <a:srcRect t="324" r="-1" b="13822"/>
          <a:stretch/>
        </p:blipFill>
        <p:spPr>
          <a:xfrm>
            <a:off x="7199440" y="10"/>
            <a:ext cx="4992560" cy="6857990"/>
          </a:xfrm>
          <a:prstGeom prst="rect">
            <a:avLst/>
          </a:prstGeom>
          <a:effectLst/>
        </p:spPr>
      </p:pic>
    </p:spTree>
    <p:extLst>
      <p:ext uri="{BB962C8B-B14F-4D97-AF65-F5344CB8AC3E}">
        <p14:creationId xmlns:p14="http://schemas.microsoft.com/office/powerpoint/2010/main" val="398819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B72AEA8-6A0C-4A4E-89E9-70032CF48162}"/>
              </a:ext>
            </a:extLst>
          </p:cNvPr>
          <p:cNvSpPr txBox="1"/>
          <p:nvPr/>
        </p:nvSpPr>
        <p:spPr>
          <a:xfrm>
            <a:off x="596900" y="431800"/>
            <a:ext cx="11315700" cy="6186309"/>
          </a:xfrm>
          <a:prstGeom prst="rect">
            <a:avLst/>
          </a:prstGeom>
          <a:noFill/>
        </p:spPr>
        <p:txBody>
          <a:bodyPr wrap="square">
            <a:spAutoFit/>
          </a:bodyPr>
          <a:lstStyle/>
          <a:p>
            <a:r>
              <a:rPr lang="es-ES" sz="1800" dirty="0">
                <a:solidFill>
                  <a:srgbClr val="000000"/>
                </a:solidFill>
                <a:effectLst/>
                <a:highlight>
                  <a:srgbClr val="FFFF00"/>
                </a:highlight>
                <a:latin typeface="Segoe UI" panose="020B0502040204020203" pitchFamily="34" charset="0"/>
                <a:ea typeface="Times New Roman" panose="02020603050405020304" pitchFamily="18" charset="0"/>
              </a:rPr>
              <a:t>Por eso el “yo” autobiográfico sólo podía ser pobre</a:t>
            </a:r>
            <a:r>
              <a:rPr lang="es-ES" sz="1800" dirty="0">
                <a:solidFill>
                  <a:srgbClr val="000000"/>
                </a:solidFill>
                <a:effectLst/>
                <a:latin typeface="Segoe UI" panose="020B0502040204020203" pitchFamily="34" charset="0"/>
                <a:ea typeface="Times New Roman" panose="02020603050405020304" pitchFamily="18" charset="0"/>
              </a:rPr>
              <a:t>. Por tanto, el “yo” funciona: uno, como producción de la esfera privada; dos, yo como inevitablemente pobre; y tres, yo como efecto de la literalidad ideológica en dos sentidos: (a) literalidad del desorden, y (b) literalidad máxima que las nuevas relaciones sociales suponen para las capas inferiores. Hay un desajuste entre las </a:t>
            </a:r>
            <a:r>
              <a:rPr lang="es-ES" sz="1800" dirty="0">
                <a:solidFill>
                  <a:srgbClr val="000000"/>
                </a:solidFill>
                <a:effectLst/>
                <a:highlight>
                  <a:srgbClr val="FFFF00"/>
                </a:highlight>
                <a:latin typeface="Segoe UI" panose="020B0502040204020203" pitchFamily="34" charset="0"/>
                <a:ea typeface="Times New Roman" panose="02020603050405020304" pitchFamily="18" charset="0"/>
              </a:rPr>
              <a:t>dos literalidades</a:t>
            </a:r>
            <a:r>
              <a:rPr lang="es-ES" sz="1800" dirty="0">
                <a:solidFill>
                  <a:srgbClr val="000000"/>
                </a:solidFill>
                <a:effectLst/>
                <a:latin typeface="Segoe UI" panose="020B0502040204020203" pitchFamily="34" charset="0"/>
                <a:ea typeface="Times New Roman" panose="02020603050405020304" pitchFamily="18" charset="0"/>
              </a:rPr>
              <a:t>: </a:t>
            </a:r>
            <a:r>
              <a:rPr lang="es-ES" sz="1800" u="sng" dirty="0">
                <a:solidFill>
                  <a:srgbClr val="000000"/>
                </a:solidFill>
                <a:effectLst/>
                <a:latin typeface="Segoe UI" panose="020B0502040204020203" pitchFamily="34" charset="0"/>
                <a:ea typeface="Times New Roman" panose="02020603050405020304" pitchFamily="18" charset="0"/>
              </a:rPr>
              <a:t>óptica animista plena (p. ej. la del autor) y la del animismo injertado en las capas inferiores (las relaciones objetivas planteadas en el texto). No son ni textos críticos ni morales.</a:t>
            </a:r>
            <a:r>
              <a:rPr lang="es-ES" sz="1800" dirty="0">
                <a:solidFill>
                  <a:srgbClr val="000000"/>
                </a:solidFill>
                <a:effectLst/>
                <a:latin typeface="Segoe UI" panose="020B0502040204020203" pitchFamily="34" charset="0"/>
                <a:ea typeface="Times New Roman" panose="02020603050405020304" pitchFamily="18" charset="0"/>
              </a:rPr>
              <a:t> No existe la noción de crítica en estos textos.  (La noción de crítica racional es del siglo XVIII.)</a:t>
            </a:r>
          </a:p>
          <a:p>
            <a:endParaRPr lang="es-ES" dirty="0">
              <a:solidFill>
                <a:srgbClr val="000000"/>
              </a:solidFill>
              <a:latin typeface="Segoe UI" panose="020B0502040204020203" pitchFamily="34" charset="0"/>
              <a:ea typeface="Times New Roman" panose="02020603050405020304" pitchFamily="18" charset="0"/>
            </a:endParaRPr>
          </a:p>
          <a:p>
            <a:r>
              <a:rPr lang="es-ES" sz="1800" dirty="0">
                <a:solidFill>
                  <a:srgbClr val="000000"/>
                </a:solidFill>
                <a:effectLst/>
                <a:latin typeface="Segoe UI" panose="020B0502040204020203" pitchFamily="34" charset="0"/>
                <a:ea typeface="Times New Roman" panose="02020603050405020304" pitchFamily="18" charset="0"/>
              </a:rPr>
              <a:t>Además, ese famoso “yo” no existe en ninguno de los textos picarescos animistas. Son diálogos. Los modelos organicistas en los que apoyarse eran no tanto la hagiografía, sino la serie de hechos y dichos, retratos, espejos, semblanzas, toda una literatura cortesana y caballeresca sobre la que apoyarse para lograr la propia legitimidad. La vida del Buscón, la Vida de Guzmán de Alfarache… etc., la vida de Lázaro… el título muestra la persistencia inerte de estos modelos feudales en el nuevo relato del pícaro. </a:t>
            </a:r>
          </a:p>
          <a:p>
            <a:endParaRPr lang="es-ES" sz="1800" dirty="0">
              <a:solidFill>
                <a:srgbClr val="000000"/>
              </a:solidFill>
              <a:effectLst/>
              <a:latin typeface="Segoe UI" panose="020B0502040204020203" pitchFamily="34" charset="0"/>
              <a:ea typeface="Times New Roman" panose="02020603050405020304" pitchFamily="18"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es-ES" dirty="0">
              <a:solidFill>
                <a:srgbClr val="000000"/>
              </a:solidFill>
              <a:latin typeface="Segoe UI" panose="020B0502040204020203" pitchFamily="34" charset="0"/>
            </a:endParaRPr>
          </a:p>
          <a:p>
            <a:endParaRPr lang="cs-CZ" dirty="0"/>
          </a:p>
        </p:txBody>
      </p:sp>
    </p:spTree>
    <p:extLst>
      <p:ext uri="{BB962C8B-B14F-4D97-AF65-F5344CB8AC3E}">
        <p14:creationId xmlns:p14="http://schemas.microsoft.com/office/powerpoint/2010/main" val="182324083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Širokoúhlá obrazovka</PresentationFormat>
  <Paragraphs>50</Paragraphs>
  <Slides>11</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vt:i4>
      </vt:variant>
    </vt:vector>
  </HeadingPairs>
  <TitlesOfParts>
    <vt:vector size="19" baseType="lpstr">
      <vt:lpstr>Arial</vt:lpstr>
      <vt:lpstr>BookAntiqua</vt:lpstr>
      <vt:lpstr>BookAntiqua-Italic</vt:lpstr>
      <vt:lpstr>Calibri</vt:lpstr>
      <vt:lpstr>Calibri Light</vt:lpstr>
      <vt:lpstr>Segoe UI</vt:lpstr>
      <vt:lpstr>Times New Roman</vt:lpstr>
      <vt:lpstr>Motiv Office</vt:lpstr>
      <vt:lpstr>Picaresca</vt:lpstr>
      <vt:lpstr>Prezentace aplikace PowerPoint</vt:lpstr>
      <vt:lpstr>Desorden</vt:lpstr>
      <vt:lpstr>Baltasar Gracián (1601-1658)  (jesuita)</vt:lpstr>
      <vt:lpstr>Prezentace aplikace PowerPoint</vt:lpstr>
      <vt:lpstr>Prezentace aplikace PowerPoint</vt:lpstr>
      <vt:lpstr>Buscón </vt:lpstr>
      <vt:lpstr>La literatura del pobre (Juan Carlos Rodríguez Gómez, 1994)</vt:lpstr>
      <vt:lpstr>Prezentace aplikace PowerPoint</vt:lpstr>
      <vt:lpstr>Organicismo y relato picaresco</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Picaresca</dc:title>
  <dc:creator>José Luis Bellón Aguilera</dc:creator>
  <cp:lastModifiedBy>José Luis Bellón Aguilera</cp:lastModifiedBy>
  <cp:revision>5</cp:revision>
  <dcterms:created xsi:type="dcterms:W3CDTF">2022-02-28T07:21:34Z</dcterms:created>
  <dcterms:modified xsi:type="dcterms:W3CDTF">2022-02-28T15:56:38Z</dcterms:modified>
</cp:coreProperties>
</file>