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3" r:id="rId9"/>
    <p:sldId id="280" r:id="rId10"/>
    <p:sldId id="264" r:id="rId11"/>
    <p:sldId id="277" r:id="rId12"/>
    <p:sldId id="265" r:id="rId13"/>
    <p:sldId id="281" r:id="rId14"/>
    <p:sldId id="282" r:id="rId15"/>
    <p:sldId id="266" r:id="rId16"/>
    <p:sldId id="279" r:id="rId17"/>
    <p:sldId id="267" r:id="rId18"/>
    <p:sldId id="274" r:id="rId19"/>
    <p:sldId id="275" r:id="rId20"/>
    <p:sldId id="268" r:id="rId21"/>
    <p:sldId id="270" r:id="rId22"/>
    <p:sldId id="272" r:id="rId23"/>
    <p:sldId id="273" r:id="rId24"/>
    <p:sldId id="283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02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0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4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CEED-B6BE-4625-B0FA-6BDA71520D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366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AFF8102-D9A4-4F0D-A8D7-E98631DB5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0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5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4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09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7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35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23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4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7195-690D-44EE-93FE-0DA30FB0C4BD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EC84-435A-4924-AE5A-7E246768F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8089" y="573206"/>
            <a:ext cx="10308610" cy="10533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Výtvarná esejistika a publicistika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26" y="2043617"/>
            <a:ext cx="5026152" cy="4169664"/>
          </a:xfrm>
          <a:prstGeom prst="rect">
            <a:avLst/>
          </a:prstGeom>
        </p:spPr>
      </p:pic>
      <p:pic>
        <p:nvPicPr>
          <p:cNvPr id="5" name="Picture 4" descr="hausmann__le_critique_d_art_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46" y="2043617"/>
            <a:ext cx="3240671" cy="4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0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Charles Baudelaire (1821–1867)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0061" y="1981199"/>
            <a:ext cx="4648604" cy="436500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Básník, kritik, esejista, překladatel</a:t>
            </a:r>
          </a:p>
          <a:p>
            <a:pPr>
              <a:lnSpc>
                <a:spcPct val="80000"/>
              </a:lnSpc>
              <a:buNone/>
            </a:pPr>
            <a:endParaRPr lang="cs-CZ" altLang="cs-CZ" sz="4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spcBef>
                <a:spcPts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Květy zla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1. vyd. 1857</a:t>
            </a:r>
          </a:p>
          <a:p>
            <a:pPr>
              <a:lnSpc>
                <a:spcPct val="134000"/>
              </a:lnSpc>
              <a:spcBef>
                <a:spcPts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Umělé ráje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1860</a:t>
            </a:r>
          </a:p>
          <a:p>
            <a:pPr>
              <a:lnSpc>
                <a:spcPct val="134000"/>
              </a:lnSpc>
              <a:spcBef>
                <a:spcPts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Malé básně v próze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1869</a:t>
            </a:r>
          </a:p>
          <a:p>
            <a:pPr>
              <a:lnSpc>
                <a:spcPct val="80000"/>
              </a:lnSpc>
              <a:buNone/>
            </a:pPr>
            <a:endParaRPr lang="cs-CZ" altLang="cs-CZ" sz="4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spcBef>
                <a:spcPct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Salony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od 1845</a:t>
            </a:r>
          </a:p>
          <a:p>
            <a:pPr>
              <a:lnSpc>
                <a:spcPct val="134000"/>
              </a:lnSpc>
              <a:spcBef>
                <a:spcPct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Estetické zajímavosti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1868</a:t>
            </a:r>
          </a:p>
          <a:p>
            <a:pPr>
              <a:lnSpc>
                <a:spcPct val="134000"/>
              </a:lnSpc>
              <a:spcBef>
                <a:spcPct val="0"/>
              </a:spcBef>
              <a:buNone/>
            </a:pP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Romantické umění</a:t>
            </a: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, 1868 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(výbor přel. Miloš </a:t>
            </a:r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Marten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, 1911)</a:t>
            </a:r>
          </a:p>
          <a:p>
            <a:pPr>
              <a:lnSpc>
                <a:spcPct val="134000"/>
              </a:lnSpc>
              <a:spcBef>
                <a:spcPct val="0"/>
              </a:spcBef>
              <a:buNone/>
            </a:pPr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Český výbor: </a:t>
            </a:r>
            <a:r>
              <a:rPr lang="cs-CZ" altLang="cs-CZ" sz="4400" i="1" dirty="0">
                <a:solidFill>
                  <a:schemeClr val="accent1">
                    <a:lumMod val="75000"/>
                  </a:schemeClr>
                </a:solidFill>
              </a:rPr>
              <a:t>Úvahy o některých současnících      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. Jan Vladislav, 1968)</a:t>
            </a:r>
          </a:p>
          <a:p>
            <a:pPr>
              <a:lnSpc>
                <a:spcPct val="134000"/>
              </a:lnSpc>
              <a:spcBef>
                <a:spcPct val="0"/>
              </a:spcBef>
              <a:buNone/>
            </a:pPr>
            <a:endParaRPr lang="cs-CZ" altLang="cs-CZ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altLang="cs-CZ" sz="4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4000" i="1" dirty="0" err="1">
                <a:solidFill>
                  <a:schemeClr val="accent1">
                    <a:lumMod val="75000"/>
                  </a:schemeClr>
                </a:solidFill>
              </a:rPr>
              <a:t>Nadar</a:t>
            </a:r>
            <a:r>
              <a:rPr lang="cs-CZ" altLang="cs-CZ" sz="4000" i="1" dirty="0">
                <a:solidFill>
                  <a:schemeClr val="accent1">
                    <a:lumMod val="75000"/>
                  </a:schemeClr>
                </a:solidFill>
              </a:rPr>
              <a:t>, Baudelaire, cca 1855</a:t>
            </a:r>
          </a:p>
        </p:txBody>
      </p:sp>
      <p:pic>
        <p:nvPicPr>
          <p:cNvPr id="11268" name="Picture 4" descr="nadar_baudela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4300" y="1844676"/>
            <a:ext cx="3309172" cy="4501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22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806519" y="438457"/>
            <a:ext cx="40806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/>
              <a:t>Nedovedu říci: Tento </a:t>
            </a:r>
            <a:r>
              <a:rPr lang="cs-CZ" altLang="cs-CZ" dirty="0" err="1"/>
              <a:t>Delacroixův</a:t>
            </a:r>
            <a:r>
              <a:rPr lang="cs-CZ" altLang="cs-CZ" dirty="0"/>
              <a:t> obraz je ze všech nejlepší; je to vždycky víno z té-</a:t>
            </a:r>
            <a:r>
              <a:rPr lang="cs-CZ" altLang="cs-CZ" dirty="0" err="1"/>
              <a:t>hož</a:t>
            </a:r>
            <a:r>
              <a:rPr lang="cs-CZ" altLang="cs-CZ" dirty="0"/>
              <a:t> sudu, opojné, jedinečné, </a:t>
            </a:r>
            <a:r>
              <a:rPr lang="cs-CZ" altLang="cs-CZ" i="1" dirty="0" err="1"/>
              <a:t>sui</a:t>
            </a:r>
            <a:r>
              <a:rPr lang="cs-CZ" altLang="cs-CZ" i="1" dirty="0"/>
              <a:t> </a:t>
            </a:r>
            <a:r>
              <a:rPr lang="cs-CZ" altLang="cs-CZ" i="1" dirty="0" err="1"/>
              <a:t>generis</a:t>
            </a:r>
            <a:r>
              <a:rPr lang="cs-CZ" altLang="cs-CZ" dirty="0"/>
              <a:t>; je však možné říci, že </a:t>
            </a:r>
            <a:r>
              <a:rPr lang="cs-CZ" altLang="cs-CZ" i="1" dirty="0"/>
              <a:t>Ovidius mezi Skythy</a:t>
            </a:r>
            <a:r>
              <a:rPr lang="cs-CZ" altLang="cs-CZ" dirty="0"/>
              <a:t> patří k podivuhodným dílům, jaká jen Delacroix dovede pojmout a namalovat. Umělec, který tohle dokázal, může se pokládat za šťastného člověka a za šťastného se bude také pokládat ten, kdo si bude moci jeho obrazem každý den opájet zrak. Duše se do něho noří poma-</a:t>
            </a:r>
            <a:r>
              <a:rPr lang="cs-CZ" altLang="cs-CZ" dirty="0" err="1"/>
              <a:t>lu</a:t>
            </a:r>
            <a:r>
              <a:rPr lang="cs-CZ" altLang="cs-CZ" dirty="0"/>
              <a:t>, žádostivě a rozkošnicky jako do nebe, jako do mořského obzoru, do očí plných myšlenek, jako do plodné a sněním obtěžkané představy. Jsem přesvědčen, že tento obraz má zcela výjimečné kvality pro jemné duše, přísahal bych téměř, že se musel líbit víc než jiné povahám nervním a básnivým (…)</a:t>
            </a:r>
          </a:p>
          <a:p>
            <a:r>
              <a:rPr lang="cs-CZ" altLang="cs-CZ" dirty="0"/>
              <a:t>Charles Baudelaire, </a:t>
            </a:r>
            <a:r>
              <a:rPr lang="cs-CZ" altLang="cs-CZ" i="1" dirty="0"/>
              <a:t>Úvahy o některých současnících, </a:t>
            </a:r>
            <a:r>
              <a:rPr lang="cs-CZ" altLang="cs-CZ" dirty="0"/>
              <a:t>přel. V. Smetanová. Praha 1968, s. 400-401.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1" y="1677439"/>
            <a:ext cx="7325693" cy="494732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07576" y="438457"/>
            <a:ext cx="6059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 err="1">
                <a:solidFill>
                  <a:schemeClr val="accent2"/>
                </a:solidFill>
              </a:rPr>
              <a:t>Eugéne</a:t>
            </a:r>
            <a:r>
              <a:rPr lang="cs-CZ" altLang="cs-CZ" sz="2800" dirty="0">
                <a:solidFill>
                  <a:schemeClr val="accent2"/>
                </a:solidFill>
              </a:rPr>
              <a:t> Delacroix</a:t>
            </a:r>
          </a:p>
          <a:p>
            <a:r>
              <a:rPr lang="cs-CZ" altLang="cs-CZ" sz="2800" dirty="0">
                <a:solidFill>
                  <a:schemeClr val="accent2"/>
                </a:solidFill>
              </a:rPr>
              <a:t>Ovidius mezi Skythy, 1859 (Salon 1859)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0995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err="1">
                <a:solidFill>
                  <a:schemeClr val="accent1">
                    <a:lumMod val="75000"/>
                  </a:schemeClr>
                </a:solidFill>
              </a:rPr>
              <a:t>Joris</a:t>
            </a:r>
            <a:r>
              <a:rPr lang="cs-CZ" altLang="cs-CZ" sz="4000" dirty="0">
                <a:solidFill>
                  <a:schemeClr val="accent1">
                    <a:lumMod val="75000"/>
                  </a:schemeClr>
                </a:solidFill>
              </a:rPr>
              <a:t>-Karl </a:t>
            </a:r>
            <a:r>
              <a:rPr lang="cs-CZ" altLang="cs-CZ" sz="4000" dirty="0" err="1">
                <a:solidFill>
                  <a:schemeClr val="accent1">
                    <a:lumMod val="75000"/>
                  </a:schemeClr>
                </a:solidFill>
              </a:rPr>
              <a:t>Huysmans</a:t>
            </a:r>
            <a:r>
              <a:rPr lang="cs-CZ" altLang="cs-CZ" sz="4000" dirty="0">
                <a:solidFill>
                  <a:schemeClr val="accent1">
                    <a:lumMod val="75000"/>
                  </a:schemeClr>
                </a:solidFill>
              </a:rPr>
              <a:t> (1848–1907)</a:t>
            </a:r>
            <a:br>
              <a:rPr lang="cs-CZ" altLang="cs-CZ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cs-CZ" alt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Prozaik, kritik a esejista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Naruby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1884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	(přel. Arnošt Procházka, 1897)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Někteří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1889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Katedrála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1898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	(přel. František Odvalil, 1912)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Jean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Lorrain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Huysmans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, cca 1885</a:t>
            </a:r>
          </a:p>
        </p:txBody>
      </p:sp>
      <p:pic>
        <p:nvPicPr>
          <p:cNvPr id="25604" name="Picture 4" descr="huysm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2548" y="1919288"/>
            <a:ext cx="33401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7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247" y="3746784"/>
            <a:ext cx="2949575" cy="216269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err="1">
                <a:solidFill>
                  <a:schemeClr val="accent2"/>
                </a:solidFill>
              </a:rPr>
              <a:t>Odilon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r>
              <a:rPr lang="cs-CZ" altLang="cs-CZ" sz="3200" dirty="0" err="1">
                <a:solidFill>
                  <a:schemeClr val="accent2"/>
                </a:solidFill>
              </a:rPr>
              <a:t>Redon</a:t>
            </a:r>
            <a:r>
              <a:rPr lang="cs-CZ" altLang="cs-CZ" sz="3200" dirty="0">
                <a:solidFill>
                  <a:schemeClr val="accent2"/>
                </a:solidFill>
              </a:rPr>
              <a:t> 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dirty="0">
                <a:solidFill>
                  <a:schemeClr val="accent2"/>
                </a:solidFill>
              </a:rPr>
              <a:t>Des </a:t>
            </a:r>
            <a:r>
              <a:rPr lang="cs-CZ" altLang="cs-CZ" sz="3200" dirty="0" err="1">
                <a:solidFill>
                  <a:schemeClr val="accent2"/>
                </a:solidFill>
              </a:rPr>
              <a:t>Esseintes</a:t>
            </a:r>
            <a:r>
              <a:rPr lang="cs-CZ" altLang="cs-CZ" sz="3200" dirty="0">
                <a:solidFill>
                  <a:schemeClr val="accent2"/>
                </a:solidFill>
              </a:rPr>
              <a:t> 1888</a:t>
            </a:r>
            <a:br>
              <a:rPr lang="cs-CZ" altLang="cs-CZ" sz="3200" dirty="0">
                <a:solidFill>
                  <a:schemeClr val="accent2"/>
                </a:solidFill>
              </a:rPr>
            </a:br>
            <a:r>
              <a:rPr lang="cs-CZ" altLang="cs-CZ" sz="3200" dirty="0">
                <a:solidFill>
                  <a:schemeClr val="accent2"/>
                </a:solidFill>
              </a:rPr>
              <a:t>(hrdina </a:t>
            </a:r>
            <a:r>
              <a:rPr lang="cs-CZ" altLang="cs-CZ" sz="3200" i="1" dirty="0">
                <a:solidFill>
                  <a:schemeClr val="accent2"/>
                </a:solidFill>
              </a:rPr>
              <a:t>Naruby</a:t>
            </a:r>
            <a:r>
              <a:rPr lang="cs-CZ" altLang="cs-CZ" sz="32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30723" name="Picture 4" descr="desessein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388" y="117333"/>
            <a:ext cx="4584939" cy="650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4647719" y="5530754"/>
            <a:ext cx="7247959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2600" dirty="0">
                <a:solidFill>
                  <a:schemeClr val="accent2"/>
                </a:solidFill>
              </a:rPr>
              <a:t>Gustave </a:t>
            </a:r>
            <a:r>
              <a:rPr lang="cs-CZ" altLang="cs-CZ" sz="2600" dirty="0" err="1">
                <a:solidFill>
                  <a:schemeClr val="accent2"/>
                </a:solidFill>
              </a:rPr>
              <a:t>Moreau</a:t>
            </a:r>
            <a:r>
              <a:rPr lang="cs-CZ" altLang="cs-CZ" sz="2600" dirty="0">
                <a:solidFill>
                  <a:schemeClr val="accent2"/>
                </a:solidFill>
              </a:rPr>
              <a:t>, 1876</a:t>
            </a:r>
            <a:br>
              <a:rPr lang="cs-CZ" altLang="cs-CZ" sz="2600" dirty="0">
                <a:solidFill>
                  <a:schemeClr val="accent2"/>
                </a:solidFill>
              </a:rPr>
            </a:br>
            <a:r>
              <a:rPr lang="cs-CZ" altLang="cs-CZ" sz="2600" dirty="0">
                <a:solidFill>
                  <a:schemeClr val="accent2"/>
                </a:solidFill>
              </a:rPr>
              <a:t>Salome, olej na plátně		Zjevení, akvarel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87" y="426821"/>
            <a:ext cx="3704711" cy="51777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4" y="426822"/>
            <a:ext cx="3416694" cy="517779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7765" y="309611"/>
            <a:ext cx="3971936" cy="63641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A tak jako onen starý král, i des </a:t>
            </a:r>
            <a:r>
              <a:rPr lang="cs-CZ" dirty="0" err="1"/>
              <a:t>Esseintes</a:t>
            </a:r>
            <a:r>
              <a:rPr lang="cs-CZ" dirty="0"/>
              <a:t> zůstával při pohledu na tuto tanečnici, která byla méně majestátní, méně povznesená, ale ještě vzrušivější než ona Salome z olejomalby, celý zdrcený, zničený, zachvácený závratí. </a:t>
            </a:r>
          </a:p>
          <a:p>
            <a:pPr marL="0" indent="0">
              <a:buNone/>
            </a:pPr>
            <a:r>
              <a:rPr lang="cs-CZ" dirty="0"/>
              <a:t>V té necitelné a neúprosné soše, v tom nevinném a nebezpečném idolu se erotismus a hrůza lidského bytí naplno odhalily; velký lotos zmizel, bohyně byla tatam; hrůzný snový přízrak děsil tu teď </a:t>
            </a:r>
            <a:r>
              <a:rPr lang="cs-CZ" dirty="0" err="1"/>
              <a:t>histrónku</a:t>
            </a:r>
            <a:r>
              <a:rPr lang="cs-CZ" dirty="0"/>
              <a:t> přivedenou v extázi vírem tance, kurtizánu zkamenělou, zhypnotizovanou zděšením.</a:t>
            </a:r>
          </a:p>
          <a:p>
            <a:pPr marL="0" indent="0">
              <a:buNone/>
            </a:pPr>
            <a:r>
              <a:rPr lang="cs-CZ" sz="2000" dirty="0"/>
              <a:t>(…) </a:t>
            </a:r>
          </a:p>
          <a:p>
            <a:pPr marL="0" indent="0">
              <a:buNone/>
            </a:pPr>
            <a:r>
              <a:rPr lang="cs-CZ" dirty="0"/>
              <a:t>Jak říkal des </a:t>
            </a:r>
            <a:r>
              <a:rPr lang="cs-CZ" dirty="0" err="1"/>
              <a:t>Esseintes</a:t>
            </a:r>
            <a:r>
              <a:rPr lang="cs-CZ" dirty="0"/>
              <a:t>, nikdy, v </a:t>
            </a:r>
            <a:r>
              <a:rPr lang="cs-CZ" dirty="0" err="1"/>
              <a:t>žád-né</a:t>
            </a:r>
            <a:r>
              <a:rPr lang="cs-CZ" dirty="0"/>
              <a:t> epoše se akvarelu nepodařilo dosáhnout takové skvělosti koloritu; nikdy nedaly nuzné chemické barvy vytrysknout na papíře podobnému blyskotu drahokamů (…) takhle bájné a takhle oslnivé okázalosti tkanin a pletí.</a:t>
            </a:r>
          </a:p>
          <a:p>
            <a:pPr marL="0" indent="0">
              <a:buNone/>
            </a:pPr>
            <a:r>
              <a:rPr lang="cs-CZ" altLang="cs-CZ" dirty="0" err="1"/>
              <a:t>Joris</a:t>
            </a:r>
            <a:r>
              <a:rPr lang="cs-CZ" altLang="cs-CZ" dirty="0"/>
              <a:t>-Karl </a:t>
            </a:r>
            <a:r>
              <a:rPr lang="cs-CZ" altLang="cs-CZ" dirty="0" err="1"/>
              <a:t>Huysmans</a:t>
            </a:r>
            <a:r>
              <a:rPr lang="cs-CZ" altLang="cs-CZ" dirty="0"/>
              <a:t>, </a:t>
            </a:r>
            <a:r>
              <a:rPr lang="cs-CZ" altLang="cs-CZ" i="1" dirty="0"/>
              <a:t>Naruby</a:t>
            </a:r>
            <a:r>
              <a:rPr lang="cs-CZ" altLang="cs-CZ" dirty="0"/>
              <a:t>, přel. Jiří Pechar. Praha 1979, s. 95.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1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Oscar Wilde (1854–1900)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0061" y="1949924"/>
            <a:ext cx="6089934" cy="4423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Dramatik, básník, prozaik,  esejista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Intence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, 1889 (přel. Ladislav Rovenský, 1919): </a:t>
            </a: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Kritik jako umělec, Úpadek lhaní, Péro, tužka a jed, Pravda masek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Salome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, 1894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	(ilustrace </a:t>
            </a:r>
            <a:r>
              <a:rPr lang="cs-CZ" altLang="cs-CZ" sz="2600" dirty="0" err="1">
                <a:solidFill>
                  <a:schemeClr val="accent1">
                    <a:lumMod val="75000"/>
                  </a:schemeClr>
                </a:solidFill>
              </a:rPr>
              <a:t>Aubrey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600" dirty="0" err="1">
                <a:solidFill>
                  <a:schemeClr val="accent1">
                    <a:lumMod val="75000"/>
                  </a:schemeClr>
                </a:solidFill>
              </a:rPr>
              <a:t>Beardsley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600" i="1" dirty="0" err="1">
                <a:solidFill>
                  <a:schemeClr val="accent1">
                    <a:lumMod val="75000"/>
                  </a:schemeClr>
                </a:solidFill>
              </a:rPr>
              <a:t>Aubrey</a:t>
            </a: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600" i="1" dirty="0" err="1">
                <a:solidFill>
                  <a:schemeClr val="accent1">
                    <a:lumMod val="75000"/>
                  </a:schemeClr>
                </a:solidFill>
              </a:rPr>
              <a:t>Beardsley</a:t>
            </a: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, Wilde, cca 1890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</p:txBody>
      </p:sp>
      <p:pic>
        <p:nvPicPr>
          <p:cNvPr id="32772" name="Picture 4" descr="060513_wilde-beardsl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4326" y="1619250"/>
            <a:ext cx="2719387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33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2262" y="357471"/>
            <a:ext cx="4558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/>
              <a:t>Ačkoli se to může zdát paradoxní – a paradoxy jsou vždy nebezpečnou věcí – není proto méně pravdou, že život napodobuje umění mnohem více nežli umění napodobuje život. Viděli jsme všichni ve své vlastní době v Anglii, jak jistý podivný a okouzlující typ krásy, objevený a </a:t>
            </a:r>
            <a:r>
              <a:rPr lang="cs-CZ" altLang="cs-CZ" dirty="0" err="1"/>
              <a:t>zdů-razněný</a:t>
            </a:r>
            <a:r>
              <a:rPr lang="cs-CZ" altLang="cs-CZ" dirty="0"/>
              <a:t> dvěma imaginativními malíři, do té míry působil na život, že ať jdeme kamkoli do soukromé sbírky, nebo do uměleckého salonu, vidíme všude to mystické oko </a:t>
            </a:r>
            <a:r>
              <a:rPr lang="cs-CZ" altLang="cs-CZ" dirty="0" err="1"/>
              <a:t>Rossettiho</a:t>
            </a:r>
            <a:r>
              <a:rPr lang="cs-CZ" altLang="cs-CZ" dirty="0"/>
              <a:t> snu, dlouhé bělostné hrdlo, zvláštní čtverečnou čelist, uvolněný tmavý vlas, jejž tak vřele miloval (…). A bylo tomu vždycky tak. Velký umělec vynalezne typ a život se pokouší jej kopírovat, reprodukovat jej populární formou jako podnikavý nakladatel.</a:t>
            </a:r>
          </a:p>
          <a:p>
            <a:endParaRPr lang="cs-CZ" altLang="cs-CZ" dirty="0"/>
          </a:p>
          <a:p>
            <a:r>
              <a:rPr lang="cs-CZ" altLang="cs-CZ" dirty="0" err="1"/>
              <a:t>Vivien</a:t>
            </a:r>
            <a:r>
              <a:rPr lang="cs-CZ" altLang="cs-CZ" dirty="0"/>
              <a:t> v dialogu </a:t>
            </a:r>
            <a:r>
              <a:rPr lang="cs-CZ" altLang="cs-CZ" i="1" dirty="0"/>
              <a:t>Úpadek lhaní</a:t>
            </a:r>
            <a:r>
              <a:rPr lang="cs-CZ" altLang="cs-CZ" dirty="0"/>
              <a:t>. Oscar Wilde, </a:t>
            </a:r>
            <a:r>
              <a:rPr lang="cs-CZ" altLang="cs-CZ" i="1" dirty="0"/>
              <a:t>Intence, </a:t>
            </a:r>
            <a:r>
              <a:rPr lang="cs-CZ" altLang="cs-CZ" dirty="0"/>
              <a:t>přel. Ladislav Rovenský. Olomouc 1994, s. 150-151 (překlad upraven).</a:t>
            </a:r>
          </a:p>
        </p:txBody>
      </p:sp>
      <p:sp>
        <p:nvSpPr>
          <p:cNvPr id="2" name="Obdélník 1"/>
          <p:cNvSpPr/>
          <p:nvPr/>
        </p:nvSpPr>
        <p:spPr>
          <a:xfrm>
            <a:off x="5513694" y="5685934"/>
            <a:ext cx="61551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300" dirty="0">
                <a:solidFill>
                  <a:schemeClr val="accent2"/>
                </a:solidFill>
              </a:rPr>
              <a:t>Dante Gabriel </a:t>
            </a:r>
            <a:r>
              <a:rPr lang="cs-CZ" altLang="cs-CZ" sz="2300" dirty="0" err="1">
                <a:solidFill>
                  <a:schemeClr val="accent2"/>
                </a:solidFill>
              </a:rPr>
              <a:t>Rossetti</a:t>
            </a:r>
            <a:r>
              <a:rPr lang="cs-CZ" altLang="cs-CZ" sz="2300" dirty="0">
                <a:solidFill>
                  <a:schemeClr val="accent2"/>
                </a:solidFill>
              </a:rPr>
              <a:t>, </a:t>
            </a:r>
            <a:r>
              <a:rPr lang="cs-CZ" altLang="cs-CZ" sz="2300" dirty="0" err="1">
                <a:solidFill>
                  <a:schemeClr val="accent2"/>
                </a:solidFill>
              </a:rPr>
              <a:t>Proserpina</a:t>
            </a:r>
            <a:r>
              <a:rPr lang="cs-CZ" altLang="cs-CZ" sz="2300" dirty="0">
                <a:solidFill>
                  <a:schemeClr val="accent2"/>
                </a:solidFill>
              </a:rPr>
              <a:t>, 1874</a:t>
            </a:r>
          </a:p>
          <a:p>
            <a:r>
              <a:rPr lang="cs-CZ" sz="2300" dirty="0">
                <a:solidFill>
                  <a:schemeClr val="accent2"/>
                </a:solidFill>
              </a:rPr>
              <a:t>Edward </a:t>
            </a:r>
            <a:r>
              <a:rPr lang="cs-CZ" sz="2300" dirty="0" err="1">
                <a:solidFill>
                  <a:schemeClr val="accent2"/>
                </a:solidFill>
              </a:rPr>
              <a:t>Burne</a:t>
            </a:r>
            <a:r>
              <a:rPr lang="cs-CZ" sz="2300" dirty="0">
                <a:solidFill>
                  <a:schemeClr val="accent2"/>
                </a:solidFill>
              </a:rPr>
              <a:t>-Jones, Očarování </a:t>
            </a:r>
            <a:r>
              <a:rPr lang="cs-CZ" sz="2300" dirty="0" err="1">
                <a:solidFill>
                  <a:schemeClr val="accent2"/>
                </a:solidFill>
              </a:rPr>
              <a:t>Merlina</a:t>
            </a:r>
            <a:r>
              <a:rPr lang="cs-CZ" sz="2300" dirty="0">
                <a:solidFill>
                  <a:schemeClr val="accent2"/>
                </a:solidFill>
              </a:rPr>
              <a:t>, 1872-77</a:t>
            </a:r>
            <a:endParaRPr lang="cs-CZ" sz="2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5" y="357471"/>
            <a:ext cx="2294434" cy="52192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56" y="357471"/>
            <a:ext cx="2975678" cy="52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4" y="363940"/>
            <a:ext cx="10363200" cy="1143000"/>
          </a:xfrm>
        </p:spPr>
        <p:txBody>
          <a:bodyPr>
            <a:normAutofit/>
          </a:bodyPr>
          <a:lstStyle/>
          <a:p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Guillaume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Apollinaire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 (1880–1918)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8809" y="1752600"/>
            <a:ext cx="4474381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Básník, kritik, esejista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Kubističtí malíři, Estetické meditace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1913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Futuristická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antitradice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1914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Básně-obrazy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(český výbor 1965)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výbor: 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O novém umění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(1974)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000" dirty="0"/>
          </a:p>
        </p:txBody>
      </p:sp>
      <p:pic>
        <p:nvPicPr>
          <p:cNvPr id="37892" name="Picture 4" descr="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913" y="1752600"/>
            <a:ext cx="2579687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6" y="1935956"/>
            <a:ext cx="2857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6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František Xaver Šalda (1867–1937)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Kritik, dramatik, básník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Články pro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Volné směry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Boje o zítřek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1905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Hugo </a:t>
            </a:r>
            <a:r>
              <a:rPr lang="cs-CZ" i="1" dirty="0" err="1">
                <a:solidFill>
                  <a:schemeClr val="accent1">
                    <a:lumMod val="75000"/>
                  </a:schemeClr>
                </a:solidFill>
              </a:rPr>
              <a:t>Boettinger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, F. X. Šalda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81" y="1833154"/>
            <a:ext cx="5344359" cy="42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1345" y="348343"/>
            <a:ext cx="103632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Otokar Březina (1868–1929)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910148" y="1724297"/>
            <a:ext cx="300736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Básník a esejista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Dvě knihy esejů: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Hudba pramenů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Skryté dějiny</a:t>
            </a:r>
          </a:p>
          <a:p>
            <a:pPr marL="0" indent="0">
              <a:buNone/>
            </a:pP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František Bílek, Otokar Březina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09" y="1491343"/>
            <a:ext cx="3936146" cy="3345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7" y="1491343"/>
            <a:ext cx="2592571" cy="42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Důvody pro studium výtvarné esejistiky a publicistiky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Chci psát kritiky, eseje, nebo jiné podobné texty.</a:t>
            </a:r>
          </a:p>
          <a:p>
            <a:r>
              <a:rPr lang="cs-CZ" dirty="0"/>
              <a:t>Zajímá mě, jak se dá uvažovat a psát o umění.</a:t>
            </a:r>
          </a:p>
          <a:p>
            <a:r>
              <a:rPr lang="cs-CZ" dirty="0"/>
              <a:t>Rád bych poznal/a texty, v nichž se síla postřehu spojuje s vybroušenou literární formou.</a:t>
            </a:r>
          </a:p>
          <a:p>
            <a:r>
              <a:rPr lang="cs-CZ" dirty="0"/>
              <a:t>Myslím si, že literární hodnota textu má podstatnou roli, odrazuje mě kvazi technické vyjadřování.</a:t>
            </a:r>
          </a:p>
          <a:p>
            <a:r>
              <a:rPr lang="cs-CZ" dirty="0"/>
              <a:t>Přitahuje mě </a:t>
            </a:r>
            <a:r>
              <a:rPr lang="cs-CZ" dirty="0" err="1"/>
              <a:t>intermedialita</a:t>
            </a:r>
            <a:r>
              <a:rPr lang="cs-CZ" dirty="0"/>
              <a:t> a snahy o syntézu umění.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2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147" y="699532"/>
            <a:ext cx="6587674" cy="1143000"/>
          </a:xfrm>
        </p:spPr>
        <p:txBody>
          <a:bodyPr>
            <a:normAutofit/>
          </a:bodyPr>
          <a:lstStyle/>
          <a:p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Corbusier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 (1887–1965)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5147" y="1842532"/>
            <a:ext cx="50800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Architekt, urbanista, teoretik architektury a urbanismu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Purisme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altLang="cs-CZ" sz="2400" dirty="0" err="1">
                <a:solidFill>
                  <a:schemeClr val="accent1">
                    <a:lumMod val="75000"/>
                  </a:schemeClr>
                </a:solidFill>
              </a:rPr>
              <a:t>čsp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L´Esprit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Nouveau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Purismus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1921)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Vers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K architektuře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1922-1923)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Pět bodů moderní architektury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(1926)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lang="cs-CZ" alt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accent1">
                    <a:lumMod val="75000"/>
                  </a:schemeClr>
                </a:solidFill>
              </a:rPr>
              <a:t>Modulor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1948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flipH="1">
            <a:off x="8401050" y="4365625"/>
            <a:ext cx="311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chemeClr val="accent2"/>
              </a:solidFill>
            </a:endParaRPr>
          </a:p>
        </p:txBody>
      </p:sp>
      <p:pic>
        <p:nvPicPr>
          <p:cNvPr id="29701" name="Picture 5" descr="Le Corbusier foto 1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63" y="986631"/>
            <a:ext cx="3383117" cy="465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0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224" y="446822"/>
            <a:ext cx="8070376" cy="1143000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Karel </a:t>
            </a:r>
            <a:r>
              <a:rPr lang="cs-CZ" altLang="cs-CZ" sz="3600" dirty="0" err="1">
                <a:solidFill>
                  <a:schemeClr val="accent1">
                    <a:lumMod val="75000"/>
                  </a:schemeClr>
                </a:solidFill>
              </a:rPr>
              <a:t>Teige</a:t>
            </a:r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 (1900–1951)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7224" y="1908909"/>
            <a:ext cx="4419541" cy="13897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Spisy: manifesty poetismu (1924, 1928), </a:t>
            </a:r>
            <a:r>
              <a:rPr lang="cs-CZ" altLang="cs-CZ" i="1" dirty="0"/>
              <a:t>Jarmark umění </a:t>
            </a:r>
            <a:r>
              <a:rPr lang="cs-CZ" altLang="cs-CZ" dirty="0"/>
              <a:t>(1936), </a:t>
            </a:r>
            <a:r>
              <a:rPr lang="cs-CZ" altLang="cs-CZ" i="1" dirty="0"/>
              <a:t>Surrealismus proti proudu</a:t>
            </a:r>
            <a:r>
              <a:rPr lang="cs-CZ" altLang="cs-CZ" dirty="0"/>
              <a:t> (1938)</a:t>
            </a:r>
          </a:p>
        </p:txBody>
      </p:sp>
      <p:pic>
        <p:nvPicPr>
          <p:cNvPr id="49158" name="Picture 6" descr="Teige 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9809" y="3577526"/>
            <a:ext cx="1951671" cy="2882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91" y="3629814"/>
            <a:ext cx="2051299" cy="27966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446822"/>
            <a:ext cx="2171700" cy="29241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66" y="1908909"/>
            <a:ext cx="3128322" cy="45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24624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chemeClr val="accent1">
                    <a:lumMod val="75000"/>
                  </a:schemeClr>
                </a:solidFill>
              </a:rPr>
              <a:t>Josef Čapek</a:t>
            </a:r>
            <a:br>
              <a:rPr lang="cs-CZ" altLang="cs-CZ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altLang="cs-CZ" sz="3100" dirty="0">
                <a:solidFill>
                  <a:schemeClr val="accent1">
                    <a:lumMod val="75000"/>
                  </a:schemeClr>
                </a:solidFill>
              </a:rPr>
              <a:t>(1887–1945)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7568" y="1844824"/>
            <a:ext cx="4318000" cy="2095500"/>
          </a:xfrm>
        </p:spPr>
        <p:txBody>
          <a:bodyPr/>
          <a:lstStyle/>
          <a:p>
            <a:pPr eaLnBrk="1" hangingPunct="1">
              <a:buNone/>
            </a:pP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Teoretické spisy: </a:t>
            </a: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Nejskromnější umění 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(1920), </a:t>
            </a:r>
            <a:r>
              <a:rPr lang="cs-CZ" altLang="cs-CZ" sz="2600" i="1" dirty="0">
                <a:solidFill>
                  <a:schemeClr val="accent1">
                    <a:lumMod val="75000"/>
                  </a:schemeClr>
                </a:solidFill>
              </a:rPr>
              <a:t>Umění přírodních národů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 (1937)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pic>
        <p:nvPicPr>
          <p:cNvPr id="21508" name="Picture 4" descr="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1824" y="3933056"/>
            <a:ext cx="1872208" cy="2627807"/>
          </a:xfrm>
          <a:noFill/>
        </p:spPr>
      </p:pic>
      <p:pic>
        <p:nvPicPr>
          <p:cNvPr id="21509" name="Picture 6" descr="cape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9576" y="3933056"/>
            <a:ext cx="1944216" cy="2664153"/>
          </a:xfrm>
          <a:noFill/>
        </p:spPr>
      </p:pic>
      <p:pic>
        <p:nvPicPr>
          <p:cNvPr id="6" name="Obrázek 5" descr="josef-capek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81" y="980729"/>
            <a:ext cx="3210309" cy="2382763"/>
          </a:xfrm>
          <a:prstGeom prst="rect">
            <a:avLst/>
          </a:prstGeom>
        </p:spPr>
      </p:pic>
      <p:pic>
        <p:nvPicPr>
          <p:cNvPr id="7" name="Obrázek 6" descr="Capek K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6080" y="3933056"/>
            <a:ext cx="1656184" cy="26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3766" y="365125"/>
            <a:ext cx="3316407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Vincenc Kramář</a:t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(1877-1960)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48348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Historik a teoretik umění, ředitel Obrazárny Společnosti vlasteneckých přátel umění v Praze (1919-1939), významný sběratel umění (1960 daroval svou sbírku Národní galerii)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Široké rozpětí témat od středověku až po současné umění, např.: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Kubismus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1921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Otázky moderního umění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1958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533545"/>
            <a:ext cx="2798964" cy="4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557A4-CB87-43DB-9A17-C6E8AA60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6" y="128588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cs-CZ" sz="4400" dirty="0">
                <a:solidFill>
                  <a:schemeClr val="accent1">
                    <a:lumMod val="75000"/>
                  </a:schemeClr>
                </a:solidFill>
              </a:rPr>
              <a:t>tologie textů - autoři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B9839-F267-465D-A0A3-65775088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6" y="1325563"/>
            <a:ext cx="7181851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Karel Hlaváček (1874–1898), básník, kritik a kreslíř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Adolf </a:t>
            </a:r>
            <a:r>
              <a:rPr lang="cs-CZ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Loos</a:t>
            </a: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(1870–1933), architekt a publicista – rodák z Brna, činný ve Vídni aj.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Otokar Březina (vl.jm. Václav Ignác Jebavý, 1868–1929), básník a esejista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František Xaver Šalda (1867–1937), teoretik umění a kritik, esejista, spisovatel a překladatel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Josef Čapek (1887–1945), malíř, grafik a grafický designér, spisovatel a kritik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Karel </a:t>
            </a:r>
            <a:r>
              <a:rPr lang="cs-CZ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Teige</a:t>
            </a: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(1900–1951), teoretik umění a kritik, překladatel, grafický designér, autor fotokoláží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František Halas (1901–1949), básník, překladatel a kritik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Jindřich Chalupecký (1910–1990), teoretik umění a kritik, esejista, překladatel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Skácel (1922–1989), básník a esejista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Josef </a:t>
            </a:r>
            <a:r>
              <a:rPr lang="cs-CZ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Kroutvor</a:t>
            </a: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(nar. 1942), historik umění a esejista, básník a prozaik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Balabán (1961–2010), spisovatel, překladatel, publicista a kritik</a:t>
            </a:r>
          </a:p>
          <a:p>
            <a:endParaRPr lang="cs-CZ" dirty="0"/>
          </a:p>
        </p:txBody>
      </p:sp>
      <p:pic>
        <p:nvPicPr>
          <p:cNvPr id="5" name="Obrázek 4" descr="Obsah obrázku muž, osoba, interiér, nošení&#10;&#10;Popis byl vytvořen automaticky">
            <a:extLst>
              <a:ext uri="{FF2B5EF4-FFF2-40B4-BE49-F238E27FC236}">
                <a16:creationId xmlns:a16="http://schemas.microsoft.com/office/drawing/2014/main" id="{5FC2BA5E-E730-4805-B0D8-39F759B61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>
          <a:xfrm>
            <a:off x="8443913" y="376251"/>
            <a:ext cx="3092155" cy="1799797"/>
          </a:xfrm>
          <a:prstGeom prst="rect">
            <a:avLst/>
          </a:prstGeom>
        </p:spPr>
      </p:pic>
      <p:pic>
        <p:nvPicPr>
          <p:cNvPr id="7" name="Obrázek 6" descr="Obsah obrázku osoba, exteriér, muž&#10;&#10;Popis byl vytvořen automaticky">
            <a:extLst>
              <a:ext uri="{FF2B5EF4-FFF2-40B4-BE49-F238E27FC236}">
                <a16:creationId xmlns:a16="http://schemas.microsoft.com/office/drawing/2014/main" id="{83168973-239F-4FFE-8F00-D95E3D42D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7936"/>
          <a:stretch/>
        </p:blipFill>
        <p:spPr>
          <a:xfrm>
            <a:off x="8443913" y="4481479"/>
            <a:ext cx="3092155" cy="1972489"/>
          </a:xfrm>
          <a:prstGeom prst="rect">
            <a:avLst/>
          </a:prstGeom>
        </p:spPr>
      </p:pic>
      <p:pic>
        <p:nvPicPr>
          <p:cNvPr id="9" name="Obrázek 8" descr="Obsah obrázku text, osoba, interiér, muž&#10;&#10;Popis byl vytvořen automaticky">
            <a:extLst>
              <a:ext uri="{FF2B5EF4-FFF2-40B4-BE49-F238E27FC236}">
                <a16:creationId xmlns:a16="http://schemas.microsoft.com/office/drawing/2014/main" id="{D8B8F130-78E6-4551-B305-E9374CBB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/>
          <a:stretch/>
        </p:blipFill>
        <p:spPr>
          <a:xfrm>
            <a:off x="8443913" y="2364446"/>
            <a:ext cx="3092155" cy="19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Ekfráze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6436057" cy="469646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Ekphrasis</a:t>
            </a:r>
            <a:r>
              <a:rPr lang="cs-CZ" dirty="0"/>
              <a:t>, popis výtvarného díla</a:t>
            </a:r>
          </a:p>
          <a:p>
            <a:r>
              <a:rPr lang="cs-CZ" dirty="0"/>
              <a:t>Od prostého popisu až po tvůrčí evokace</a:t>
            </a:r>
          </a:p>
          <a:p>
            <a:r>
              <a:rPr lang="cs-CZ" dirty="0"/>
              <a:t>„Verbální reprezentace vizuální reprezentace“ (James A. W. </a:t>
            </a:r>
            <a:r>
              <a:rPr lang="cs-CZ" dirty="0" err="1"/>
              <a:t>Heffernan</a:t>
            </a:r>
            <a:r>
              <a:rPr lang="cs-CZ" dirty="0"/>
              <a:t>, </a:t>
            </a:r>
            <a:r>
              <a:rPr lang="cs-CZ" i="1" dirty="0"/>
              <a:t>Muzeum slov</a:t>
            </a:r>
            <a:r>
              <a:rPr lang="cs-CZ" dirty="0"/>
              <a:t>, 2004)</a:t>
            </a:r>
          </a:p>
          <a:p>
            <a:r>
              <a:rPr lang="cs-CZ" dirty="0"/>
              <a:t>Homérův popis Achillova štítu v </a:t>
            </a:r>
            <a:r>
              <a:rPr lang="cs-CZ" i="1" dirty="0" err="1"/>
              <a:t>Ílliadě</a:t>
            </a:r>
            <a:r>
              <a:rPr lang="cs-CZ" i="1" dirty="0"/>
              <a:t> </a:t>
            </a:r>
            <a:r>
              <a:rPr lang="cs-CZ" dirty="0"/>
              <a:t>(viz obr.)</a:t>
            </a:r>
            <a:endParaRPr lang="cs-CZ" i="1" dirty="0"/>
          </a:p>
          <a:p>
            <a:r>
              <a:rPr lang="cs-CZ" dirty="0"/>
              <a:t>Horatius, </a:t>
            </a:r>
            <a:r>
              <a:rPr lang="cs-CZ" i="1" dirty="0" err="1"/>
              <a:t>Ars</a:t>
            </a:r>
            <a:r>
              <a:rPr lang="cs-CZ" i="1" dirty="0"/>
              <a:t> poetica</a:t>
            </a:r>
            <a:r>
              <a:rPr lang="cs-CZ" dirty="0"/>
              <a:t>: „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pictura</a:t>
            </a:r>
            <a:r>
              <a:rPr lang="cs-CZ" dirty="0"/>
              <a:t> poesis“</a:t>
            </a:r>
          </a:p>
          <a:p>
            <a:r>
              <a:rPr lang="cs-CZ" dirty="0"/>
              <a:t>Umělecký popis se stal módním projevem v </a:t>
            </a:r>
            <a:r>
              <a:rPr lang="cs-CZ" dirty="0" err="1"/>
              <a:t>ré-torském</a:t>
            </a:r>
            <a:r>
              <a:rPr lang="cs-CZ" dirty="0"/>
              <a:t> a učeneckém prostředí, zvláště od 2. stol. po Kr. </a:t>
            </a:r>
          </a:p>
          <a:p>
            <a:r>
              <a:rPr lang="cs-CZ" dirty="0" err="1"/>
              <a:t>Flavios</a:t>
            </a:r>
            <a:r>
              <a:rPr lang="cs-CZ" dirty="0"/>
              <a:t> </a:t>
            </a:r>
            <a:r>
              <a:rPr lang="cs-CZ" dirty="0" err="1"/>
              <a:t>Filostratos</a:t>
            </a:r>
            <a:r>
              <a:rPr lang="cs-CZ" dirty="0"/>
              <a:t> starší, </a:t>
            </a:r>
            <a:r>
              <a:rPr lang="cs-CZ" i="1" dirty="0" err="1"/>
              <a:t>Eikones</a:t>
            </a:r>
            <a:r>
              <a:rPr lang="cs-CZ" i="1" dirty="0"/>
              <a:t> – </a:t>
            </a:r>
            <a:r>
              <a:rPr lang="cs-CZ" i="1" dirty="0" err="1"/>
              <a:t>Imagines</a:t>
            </a:r>
            <a:r>
              <a:rPr lang="cs-CZ" dirty="0"/>
              <a:t>, 2 knihy (65 obrazů galerie v Neapoli)</a:t>
            </a:r>
          </a:p>
          <a:p>
            <a:r>
              <a:rPr lang="cs-CZ" dirty="0"/>
              <a:t>V českém prostředí se e. zabývají Stanislava </a:t>
            </a:r>
            <a:r>
              <a:rPr lang="cs-CZ" dirty="0" err="1"/>
              <a:t>Fed-rová</a:t>
            </a:r>
            <a:r>
              <a:rPr lang="cs-CZ" dirty="0"/>
              <a:t> a Alice Jedličková (</a:t>
            </a:r>
            <a:r>
              <a:rPr lang="cs-CZ" i="1" dirty="0"/>
              <a:t>Viditelné popisy</a:t>
            </a:r>
            <a:r>
              <a:rPr lang="cs-CZ" dirty="0"/>
              <a:t>, 2016)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57" y="1690688"/>
            <a:ext cx="4134217" cy="41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Esej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709012" cy="4351338"/>
          </a:xfrm>
        </p:spPr>
        <p:txBody>
          <a:bodyPr/>
          <a:lstStyle/>
          <a:p>
            <a:pPr>
              <a:buNone/>
            </a:pPr>
            <a:r>
              <a:rPr lang="cs-CZ" altLang="cs-CZ" dirty="0"/>
              <a:t>Z fr. </a:t>
            </a:r>
            <a:r>
              <a:rPr lang="cs-CZ" altLang="cs-CZ" dirty="0" err="1"/>
              <a:t>essayer</a:t>
            </a:r>
            <a:r>
              <a:rPr lang="cs-CZ" altLang="cs-CZ" dirty="0"/>
              <a:t>, zkoušet. Literární žánr, jehož účelem není hluboce vyčerpávajícím způsobem analyzovat dané téma. Namísto vědeckého výkladu usiluje esej spíše o </a:t>
            </a:r>
            <a:r>
              <a:rPr lang="cs-CZ" altLang="cs-CZ" dirty="0" err="1"/>
              <a:t>ori-ginalitu</a:t>
            </a:r>
            <a:r>
              <a:rPr lang="cs-CZ" altLang="cs-CZ" dirty="0"/>
              <a:t>, je osobní a subjektivní.</a:t>
            </a:r>
          </a:p>
          <a:p>
            <a:pPr>
              <a:buNone/>
            </a:pPr>
            <a:r>
              <a:rPr lang="cs-CZ" altLang="cs-CZ" dirty="0"/>
              <a:t>Termín esej se rozšířil po roce 1580, kdy Michel de Montaigne vydal knihu s týmž názvem. Pěstován však byl již od starověku.</a:t>
            </a:r>
          </a:p>
          <a:p>
            <a:pPr>
              <a:buNone/>
            </a:pPr>
            <a:r>
              <a:rPr lang="cs-CZ" altLang="cs-CZ" dirty="0" err="1"/>
              <a:t>Étienne</a:t>
            </a:r>
            <a:r>
              <a:rPr lang="cs-CZ" altLang="cs-CZ" dirty="0"/>
              <a:t> </a:t>
            </a:r>
            <a:r>
              <a:rPr lang="cs-CZ" altLang="cs-CZ" dirty="0" err="1"/>
              <a:t>Souriau</a:t>
            </a:r>
            <a:r>
              <a:rPr lang="cs-CZ" altLang="cs-CZ" dirty="0"/>
              <a:t>, </a:t>
            </a:r>
            <a:r>
              <a:rPr lang="cs-CZ" altLang="cs-CZ" i="1" dirty="0"/>
              <a:t>Encyklopedie estetiky</a:t>
            </a:r>
            <a:r>
              <a:rPr lang="cs-CZ" altLang="cs-CZ" dirty="0"/>
              <a:t>. Praha 1994, s. 241.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07" y="1216002"/>
            <a:ext cx="3798862" cy="49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4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Možnosti výtvarné publicistiky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5417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Popisy, </a:t>
            </a:r>
            <a:r>
              <a:rPr lang="cs-CZ" dirty="0" err="1"/>
              <a:t>ekfráze</a:t>
            </a:r>
            <a:endParaRPr lang="cs-CZ" dirty="0"/>
          </a:p>
          <a:p>
            <a:r>
              <a:rPr lang="cs-CZ" dirty="0"/>
              <a:t>Životopisy („anekdotické dějiny umění“)</a:t>
            </a:r>
          </a:p>
          <a:p>
            <a:r>
              <a:rPr lang="cs-CZ" dirty="0"/>
              <a:t>Úvahy a programové texty</a:t>
            </a:r>
          </a:p>
          <a:p>
            <a:r>
              <a:rPr lang="cs-CZ" dirty="0"/>
              <a:t>Historiografie / esejistika</a:t>
            </a:r>
          </a:p>
          <a:p>
            <a:r>
              <a:rPr lang="cs-CZ" dirty="0"/>
              <a:t>Vizuální kultura</a:t>
            </a:r>
          </a:p>
          <a:p>
            <a:r>
              <a:rPr lang="cs-CZ" dirty="0"/>
              <a:t>Kritika: črta, sloupek, fejeton, esej… </a:t>
            </a:r>
          </a:p>
          <a:p>
            <a:r>
              <a:rPr lang="cs-CZ" dirty="0"/>
              <a:t>„Kritika (z řečtiny) je intelektuální aktivita, schopnost o něčem usuzovat a následně formulovat soudy, a zejména zdůvodněná a motivovaná hodnocení.“ (</a:t>
            </a:r>
            <a:r>
              <a:rPr lang="cs-CZ" altLang="cs-CZ" dirty="0" err="1"/>
              <a:t>Souriau</a:t>
            </a:r>
            <a:r>
              <a:rPr lang="cs-CZ" altLang="cs-CZ" dirty="0"/>
              <a:t>, </a:t>
            </a:r>
            <a:r>
              <a:rPr lang="cs-CZ" altLang="cs-CZ" dirty="0" err="1"/>
              <a:t>c.d</a:t>
            </a:r>
            <a:r>
              <a:rPr lang="cs-CZ" altLang="cs-CZ" dirty="0"/>
              <a:t>., s. 493)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82" y="1690688"/>
            <a:ext cx="410044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Studium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86182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Specializované umělecké časopisy: </a:t>
            </a:r>
            <a:r>
              <a:rPr lang="cs-CZ" i="1" dirty="0"/>
              <a:t>Volné směry, Dílo, </a:t>
            </a:r>
            <a:r>
              <a:rPr lang="cs-CZ" i="1" dirty="0" err="1"/>
              <a:t>Veraikon</a:t>
            </a:r>
            <a:r>
              <a:rPr lang="cs-CZ" i="1" dirty="0"/>
              <a:t>, Architektonický obzor</a:t>
            </a:r>
            <a:r>
              <a:rPr lang="cs-CZ" dirty="0"/>
              <a:t>…</a:t>
            </a:r>
          </a:p>
          <a:p>
            <a:r>
              <a:rPr lang="cs-CZ" dirty="0"/>
              <a:t>Kulturní časopisy: </a:t>
            </a:r>
            <a:r>
              <a:rPr lang="cs-CZ" i="1" dirty="0"/>
              <a:t>Lumír, Ruch, Moderní revue, Nový život</a:t>
            </a:r>
            <a:r>
              <a:rPr lang="cs-CZ" dirty="0"/>
              <a:t>…</a:t>
            </a:r>
          </a:p>
          <a:p>
            <a:r>
              <a:rPr lang="cs-CZ" dirty="0"/>
              <a:t>Společenské časopisy: </a:t>
            </a:r>
            <a:r>
              <a:rPr lang="cs-CZ" i="1" dirty="0"/>
              <a:t>Světozor, Zlatá Praha, Český svět</a:t>
            </a:r>
            <a:r>
              <a:rPr lang="cs-CZ" dirty="0"/>
              <a:t>…</a:t>
            </a:r>
          </a:p>
          <a:p>
            <a:r>
              <a:rPr lang="cs-CZ" dirty="0"/>
              <a:t>Noviny, v Brně např. </a:t>
            </a:r>
            <a:r>
              <a:rPr lang="cs-CZ" i="1" dirty="0" err="1"/>
              <a:t>Tagesbote</a:t>
            </a:r>
            <a:r>
              <a:rPr lang="cs-CZ" i="1" dirty="0"/>
              <a:t> </a:t>
            </a:r>
            <a:r>
              <a:rPr lang="cs-CZ" i="1" dirty="0" err="1"/>
              <a:t>aus</a:t>
            </a:r>
            <a:r>
              <a:rPr lang="cs-CZ" i="1" dirty="0"/>
              <a:t> </a:t>
            </a:r>
            <a:r>
              <a:rPr lang="cs-CZ" i="1" dirty="0" err="1"/>
              <a:t>Mähren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Schlesien</a:t>
            </a:r>
            <a:r>
              <a:rPr lang="cs-CZ" dirty="0"/>
              <a:t> a </a:t>
            </a:r>
            <a:r>
              <a:rPr lang="cs-CZ" i="1" dirty="0"/>
              <a:t>Lidové noviny</a:t>
            </a:r>
          </a:p>
          <a:p>
            <a:r>
              <a:rPr lang="cs-CZ" dirty="0"/>
              <a:t>Studium časopisů: přesahy mezi uměními, zájem o kulturní historii a organizační základnu umění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11" y="1501254"/>
            <a:ext cx="3631789" cy="46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Teoretici a jejich hodnotová měřítka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Romantik</a:t>
            </a:r>
            <a:r>
              <a:rPr lang="cs-CZ" dirty="0"/>
              <a:t>, pro nějž je umění oporou v dramatu života a únikem z jeho pasti. Požaduje vroucnost, vášeň, opravdovost, překonání banality, boj s útlakem. Příklad: Baudelaire.</a:t>
            </a:r>
          </a:p>
          <a:p>
            <a:r>
              <a:rPr lang="cs-CZ" b="1" dirty="0"/>
              <a:t>Hédonik</a:t>
            </a:r>
            <a:r>
              <a:rPr lang="cs-CZ" dirty="0"/>
              <a:t>, požitkář hodující na duchovních hostinách. Člověk vytříbeného vkusu, což je patrné i z jeho oblečení a kulinářských preferencí. Dandy, často též aristokrat, nebo aristokrat ducha. Příklady: </a:t>
            </a:r>
            <a:r>
              <a:rPr lang="cs-CZ" dirty="0" err="1"/>
              <a:t>Huysmans</a:t>
            </a:r>
            <a:r>
              <a:rPr lang="cs-CZ" dirty="0"/>
              <a:t>, Wilde.</a:t>
            </a:r>
          </a:p>
          <a:p>
            <a:r>
              <a:rPr lang="cs-CZ" b="1" dirty="0"/>
              <a:t>Prorok</a:t>
            </a:r>
            <a:r>
              <a:rPr lang="cs-CZ" dirty="0"/>
              <a:t> hlásající mravní obrodu lidstva za pomoci umění – díky jeho pravdivosti a hloubce vhledu. Příklady: Ruskin, Šalda, Březina, Václav Černý.</a:t>
            </a:r>
          </a:p>
          <a:p>
            <a:r>
              <a:rPr lang="cs-CZ" b="1" dirty="0"/>
              <a:t>Vědec</a:t>
            </a:r>
            <a:r>
              <a:rPr lang="cs-CZ" dirty="0"/>
              <a:t> podrobující umělecká díla exaktní analýze, </a:t>
            </a:r>
            <a:r>
              <a:rPr lang="cs-CZ" b="1" dirty="0"/>
              <a:t>racionalista</a:t>
            </a:r>
            <a:r>
              <a:rPr lang="cs-CZ" dirty="0"/>
              <a:t> hledající zákony formy, a také nadosobní řád, nadčasová pravidla. Příklady: Mukařovský, </a:t>
            </a:r>
            <a:r>
              <a:rPr lang="cs-CZ" dirty="0" err="1"/>
              <a:t>Sedlmayr</a:t>
            </a:r>
            <a:r>
              <a:rPr lang="cs-CZ" dirty="0"/>
              <a:t>.</a:t>
            </a:r>
          </a:p>
          <a:p>
            <a:r>
              <a:rPr lang="cs-CZ" dirty="0"/>
              <a:t>Při znejasnění hodnot může být určující pouze zájem na prosazení určitých umělců.</a:t>
            </a:r>
          </a:p>
        </p:txBody>
      </p:sp>
    </p:spTree>
    <p:extLst>
      <p:ext uri="{BB962C8B-B14F-4D97-AF65-F5344CB8AC3E}">
        <p14:creationId xmlns:p14="http://schemas.microsoft.com/office/powerpoint/2010/main" val="15449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20714"/>
            <a:ext cx="7772400" cy="1368425"/>
          </a:xfrm>
        </p:spPr>
        <p:txBody>
          <a:bodyPr anchor="ctr"/>
          <a:lstStyle/>
          <a:p>
            <a:pPr eaLnBrk="1" hangingPunct="1"/>
            <a:r>
              <a:rPr lang="cs-CZ" altLang="cs-CZ" sz="3600" dirty="0">
                <a:solidFill>
                  <a:schemeClr val="accent1">
                    <a:lumMod val="75000"/>
                  </a:schemeClr>
                </a:solidFill>
              </a:rPr>
              <a:t>Denis Diderot (1713–1784)</a:t>
            </a:r>
            <a:br>
              <a:rPr lang="cs-CZ" altLang="cs-CZ" sz="3600" dirty="0">
                <a:solidFill>
                  <a:schemeClr val="accent2"/>
                </a:solidFill>
              </a:rPr>
            </a:br>
            <a:endParaRPr lang="cs-CZ" altLang="cs-CZ" sz="3600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3707" y="1844676"/>
            <a:ext cx="4274593" cy="45799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Filosof, prozaik, dramatik, teoretik a kritik umění, vydavatel encyklopedie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Salony, od 1759 do 1781, pro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čsp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altLang="cs-CZ" i="1" dirty="0">
                <a:solidFill>
                  <a:schemeClr val="accent1">
                    <a:lumMod val="75000"/>
                  </a:schemeClr>
                </a:solidFill>
              </a:rPr>
              <a:t>Literární korespondence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i="1" dirty="0">
                <a:solidFill>
                  <a:schemeClr val="accent1">
                    <a:lumMod val="75000"/>
                  </a:schemeClr>
                </a:solidFill>
              </a:rPr>
              <a:t>Esej o malířství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, 1765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Český výbor: </a:t>
            </a:r>
            <a:r>
              <a:rPr lang="cs-CZ" altLang="cs-CZ" i="1" dirty="0">
                <a:solidFill>
                  <a:schemeClr val="accent1">
                    <a:lumMod val="75000"/>
                  </a:schemeClr>
                </a:solidFill>
              </a:rPr>
              <a:t>O umění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(1983)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2000" i="1" dirty="0">
                <a:solidFill>
                  <a:schemeClr val="accent1">
                    <a:lumMod val="75000"/>
                  </a:schemeClr>
                </a:solidFill>
              </a:rPr>
              <a:t>Louis-Michel van </a:t>
            </a:r>
            <a:r>
              <a:rPr lang="cs-CZ" altLang="cs-CZ" sz="2000" i="1" dirty="0" err="1">
                <a:solidFill>
                  <a:schemeClr val="accent1">
                    <a:lumMod val="75000"/>
                  </a:schemeClr>
                </a:solidFill>
              </a:rPr>
              <a:t>Loo</a:t>
            </a:r>
            <a:r>
              <a:rPr lang="cs-CZ" altLang="cs-CZ" sz="2000" i="1" dirty="0">
                <a:solidFill>
                  <a:schemeClr val="accent1">
                    <a:lumMod val="75000"/>
                  </a:schemeClr>
                </a:solidFill>
              </a:rPr>
              <a:t>, Diderot, 1767</a:t>
            </a:r>
          </a:p>
        </p:txBody>
      </p:sp>
      <p:pic>
        <p:nvPicPr>
          <p:cNvPr id="3076" name="Picture 4" descr="van Loo 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00213"/>
            <a:ext cx="35321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4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2362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accent2"/>
                </a:solidFill>
              </a:rPr>
              <a:t>Jean-</a:t>
            </a:r>
            <a:r>
              <a:rPr lang="cs-CZ" altLang="cs-CZ" sz="2800" dirty="0" err="1">
                <a:solidFill>
                  <a:schemeClr val="accent2"/>
                </a:solidFill>
              </a:rPr>
              <a:t>Baptiste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 err="1">
                <a:solidFill>
                  <a:schemeClr val="accent2"/>
                </a:solidFill>
              </a:rPr>
              <a:t>Greuze</a:t>
            </a:r>
            <a:r>
              <a:rPr lang="cs-CZ" altLang="cs-CZ" sz="2800" dirty="0">
                <a:solidFill>
                  <a:schemeClr val="accent2"/>
                </a:solidFill>
              </a:rPr>
              <a:t>, Dívka oplakávající mrtvého ptáčka neboli Uplakaná dívka (Salon 1765)</a:t>
            </a:r>
          </a:p>
        </p:txBody>
      </p:sp>
      <p:pic>
        <p:nvPicPr>
          <p:cNvPr id="7171" name="Picture 4" descr="Greuze Dead Bi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950" y="1403350"/>
            <a:ext cx="4264025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122459" y="1403350"/>
            <a:ext cx="63689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Jak je to kouzelné! Člověk by přistoupil a políbil tu ručku, kdyby mu v tom nebránila úcta k tomu dítěti a jeho žalu. Všechno na té dívence okouzluje, třeba i jen to, jak je </a:t>
            </a:r>
            <a:r>
              <a:rPr lang="cs-CZ" altLang="cs-CZ" sz="2000" dirty="0" err="1"/>
              <a:t>ustro-jena</a:t>
            </a:r>
            <a:r>
              <a:rPr lang="cs-CZ" altLang="cs-CZ" sz="2000" dirty="0"/>
              <a:t>. Jak má přehozený ten šátek kolem krku! Jak je poddajný a lehounký! Při pohledu na tento obraz si řekneme: </a:t>
            </a:r>
            <a:r>
              <a:rPr lang="cs-CZ" altLang="cs-CZ" sz="2000" i="1" dirty="0"/>
              <a:t>Rozkošné! Rozkošné! </a:t>
            </a:r>
            <a:r>
              <a:rPr lang="cs-CZ" altLang="cs-CZ" sz="2000" dirty="0"/>
              <a:t>Jestliže se u něho zastavíme nebo se k němu vrátíme, zvoláme: </a:t>
            </a:r>
            <a:r>
              <a:rPr lang="cs-CZ" altLang="cs-CZ" sz="2000" i="1" dirty="0"/>
              <a:t>Rozkošné! Jak rozkošné! </a:t>
            </a:r>
            <a:r>
              <a:rPr lang="cs-CZ" altLang="cs-CZ" sz="2000" dirty="0"/>
              <a:t>Brzy se přistihneme, že s děvčátkem rozmlouváme a </a:t>
            </a:r>
            <a:r>
              <a:rPr lang="cs-CZ" altLang="cs-CZ" sz="2000" dirty="0" err="1"/>
              <a:t>utě-šujeme</a:t>
            </a:r>
            <a:r>
              <a:rPr lang="cs-CZ" altLang="cs-CZ" sz="2000" dirty="0"/>
              <a:t> ji. Je to pravda do té míry, že si vzpomínám, že jsem jí sám několikrát řekl: „Ale dívenko, váš žal je opravdu velký, opravdu procítěný. Co znamená ten zasněný a </a:t>
            </a:r>
            <a:r>
              <a:rPr lang="cs-CZ" altLang="cs-CZ" sz="2000" dirty="0" err="1"/>
              <a:t>melancholic-ký</a:t>
            </a:r>
            <a:r>
              <a:rPr lang="cs-CZ" altLang="cs-CZ" sz="2000" dirty="0"/>
              <a:t> výraz? Pro ptáčka! Vážně? Vy nepláčete, vy se trápíte; a ještě o tom svém soužení tak hloubáte. Jen se mi, děvenko, svěřte: skličuje vás tak hluboce opravdu jen smrt toho ptáčka?</a:t>
            </a:r>
          </a:p>
          <a:p>
            <a:r>
              <a:rPr lang="cs-CZ" altLang="cs-CZ" sz="2000" dirty="0"/>
              <a:t>Denis Diderot, </a:t>
            </a:r>
            <a:r>
              <a:rPr lang="cs-CZ" altLang="cs-CZ" sz="2000" i="1" dirty="0"/>
              <a:t>O umění</a:t>
            </a:r>
            <a:r>
              <a:rPr lang="cs-CZ" altLang="cs-CZ" sz="2000" dirty="0"/>
              <a:t>, přel. Jan Binder. Praha 1983, s. 296.</a:t>
            </a:r>
          </a:p>
        </p:txBody>
      </p:sp>
    </p:spTree>
    <p:extLst>
      <p:ext uri="{BB962C8B-B14F-4D97-AF65-F5344CB8AC3E}">
        <p14:creationId xmlns:p14="http://schemas.microsoft.com/office/powerpoint/2010/main" val="1313134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1867</Words>
  <Application>Microsoft Office PowerPoint</Application>
  <PresentationFormat>Širokoúhlá obrazovka</PresentationFormat>
  <Paragraphs>162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Výtvarná esejistika a publicistika</vt:lpstr>
      <vt:lpstr>Důvody pro studium výtvarné esejistiky a publicistiky</vt:lpstr>
      <vt:lpstr>Ekfráze</vt:lpstr>
      <vt:lpstr>Esej</vt:lpstr>
      <vt:lpstr>Možnosti výtvarné publicistiky</vt:lpstr>
      <vt:lpstr>Studium časopisů</vt:lpstr>
      <vt:lpstr>Teoretici a jejich hodnotová měřítka</vt:lpstr>
      <vt:lpstr>Denis Diderot (1713–1784) </vt:lpstr>
      <vt:lpstr>Jean-Baptiste Greuze, Dívka oplakávající mrtvého ptáčka neboli Uplakaná dívka (Salon 1765)</vt:lpstr>
      <vt:lpstr>Charles Baudelaire (1821–1867)</vt:lpstr>
      <vt:lpstr>Prezentace aplikace PowerPoint</vt:lpstr>
      <vt:lpstr>Joris-Karl Huysmans (1848–1907) </vt:lpstr>
      <vt:lpstr>Odilon Redon  Des Esseintes 1888 (hrdina Naruby)</vt:lpstr>
      <vt:lpstr>Gustave Moreau, 1876 Salome, olej na plátně  Zjevení, akvarel</vt:lpstr>
      <vt:lpstr>Oscar Wilde (1854–1900)</vt:lpstr>
      <vt:lpstr>Prezentace aplikace PowerPoint</vt:lpstr>
      <vt:lpstr>Guillaume Apollinaire (1880–1918)</vt:lpstr>
      <vt:lpstr>František Xaver Šalda (1867–1937) </vt:lpstr>
      <vt:lpstr>Otokar Březina (1868–1929)</vt:lpstr>
      <vt:lpstr>Le Corbusier (1887–1965) </vt:lpstr>
      <vt:lpstr>Karel Teige (1900–1951) </vt:lpstr>
      <vt:lpstr>Josef Čapek (1887–1945)</vt:lpstr>
      <vt:lpstr>Vincenc Kramář (1877-1960)</vt:lpstr>
      <vt:lpstr>Antologie textů - autoři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Výtvarná esejistika a publicistika</dc:title>
  <dc:creator>user</dc:creator>
  <cp:lastModifiedBy>Aleš Filip</cp:lastModifiedBy>
  <cp:revision>36</cp:revision>
  <dcterms:created xsi:type="dcterms:W3CDTF">2019-02-18T06:56:05Z</dcterms:created>
  <dcterms:modified xsi:type="dcterms:W3CDTF">2022-02-17T18:47:20Z</dcterms:modified>
</cp:coreProperties>
</file>