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6"/>
  </p:notesMasterIdLst>
  <p:sldIdLst>
    <p:sldId id="256" r:id="rId2"/>
    <p:sldId id="257" r:id="rId3"/>
    <p:sldId id="258" r:id="rId4"/>
    <p:sldId id="259" r:id="rId5"/>
    <p:sldId id="260" r:id="rId6"/>
    <p:sldId id="261" r:id="rId7"/>
    <p:sldId id="262" r:id="rId8"/>
    <p:sldId id="266" r:id="rId9"/>
    <p:sldId id="263" r:id="rId10"/>
    <p:sldId id="269" r:id="rId11"/>
    <p:sldId id="264" r:id="rId12"/>
    <p:sldId id="265" r:id="rId13"/>
    <p:sldId id="267" r:id="rId14"/>
    <p:sldId id="268" r:id="rId15"/>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94692"/>
  </p:normalViewPr>
  <p:slideViewPr>
    <p:cSldViewPr snapToGrid="0" snapToObjects="1">
      <p:cViewPr varScale="1">
        <p:scale>
          <a:sx n="106" d="100"/>
          <a:sy n="106" d="100"/>
        </p:scale>
        <p:origin x="792" y="17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D7B622D-5E78-FF46-A88E-04AD4D64A905}" type="datetimeFigureOut">
              <a:rPr lang="cs-CZ" smtClean="0"/>
              <a:t>15.03.2022</a:t>
            </a:fld>
            <a:endParaRPr lang="cs-CZ"/>
          </a:p>
        </p:txBody>
      </p:sp>
      <p:sp>
        <p:nvSpPr>
          <p:cNvPr id="4" name="Zástupný symbol pro obrázek snímk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6D57ECD-326D-7D46-8448-956379B19951}" type="slidenum">
              <a:rPr lang="cs-CZ" smtClean="0"/>
              <a:t>‹#›</a:t>
            </a:fld>
            <a:endParaRPr lang="cs-CZ"/>
          </a:p>
        </p:txBody>
      </p:sp>
    </p:spTree>
    <p:extLst>
      <p:ext uri="{BB962C8B-B14F-4D97-AF65-F5344CB8AC3E}">
        <p14:creationId xmlns:p14="http://schemas.microsoft.com/office/powerpoint/2010/main" val="8045136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5"/>
          </p:nvPr>
        </p:nvSpPr>
        <p:spPr/>
        <p:txBody>
          <a:bodyPr/>
          <a:lstStyle/>
          <a:p>
            <a:fld id="{16D57ECD-326D-7D46-8448-956379B19951}" type="slidenum">
              <a:rPr lang="cs-CZ" smtClean="0"/>
              <a:t>13</a:t>
            </a:fld>
            <a:endParaRPr lang="cs-CZ"/>
          </a:p>
        </p:txBody>
      </p:sp>
    </p:spTree>
    <p:extLst>
      <p:ext uri="{BB962C8B-B14F-4D97-AF65-F5344CB8AC3E}">
        <p14:creationId xmlns:p14="http://schemas.microsoft.com/office/powerpoint/2010/main" val="94753415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F25A39E-E96C-4641-B0F3-8266C82A530E}"/>
              </a:ext>
            </a:extLst>
          </p:cNvPr>
          <p:cNvSpPr>
            <a:spLocks noGrp="1"/>
          </p:cNvSpPr>
          <p:nvPr>
            <p:ph type="ctrTitle"/>
          </p:nvPr>
        </p:nvSpPr>
        <p:spPr>
          <a:xfrm>
            <a:off x="1524000" y="1122363"/>
            <a:ext cx="9144000" cy="2387600"/>
          </a:xfrm>
        </p:spPr>
        <p:txBody>
          <a:bodyPr anchor="b"/>
          <a:lstStyle>
            <a:lvl1pPr algn="ctr">
              <a:defRPr sz="6000"/>
            </a:lvl1pPr>
          </a:lstStyle>
          <a:p>
            <a:r>
              <a:rPr lang="cs-CZ"/>
              <a:t>Kliknutím lze upravit styl.</a:t>
            </a:r>
          </a:p>
        </p:txBody>
      </p:sp>
      <p:sp>
        <p:nvSpPr>
          <p:cNvPr id="3" name="Podnadpis 2">
            <a:extLst>
              <a:ext uri="{FF2B5EF4-FFF2-40B4-BE49-F238E27FC236}">
                <a16:creationId xmlns:a16="http://schemas.microsoft.com/office/drawing/2014/main" id="{EF89AD49-47D5-DD4E-8065-8B049F6CE7A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p>
        </p:txBody>
      </p:sp>
      <p:sp>
        <p:nvSpPr>
          <p:cNvPr id="4" name="Zástupný symbol pro datum 3">
            <a:extLst>
              <a:ext uri="{FF2B5EF4-FFF2-40B4-BE49-F238E27FC236}">
                <a16:creationId xmlns:a16="http://schemas.microsoft.com/office/drawing/2014/main" id="{893A494B-B8BA-D84F-A7F4-857C7A14C717}"/>
              </a:ext>
            </a:extLst>
          </p:cNvPr>
          <p:cNvSpPr>
            <a:spLocks noGrp="1"/>
          </p:cNvSpPr>
          <p:nvPr>
            <p:ph type="dt" sz="half" idx="10"/>
          </p:nvPr>
        </p:nvSpPr>
        <p:spPr/>
        <p:txBody>
          <a:bodyPr/>
          <a:lstStyle/>
          <a:p>
            <a:fld id="{7ECFBE5B-6428-5E4E-955F-021E66B0F9A0}" type="datetimeFigureOut">
              <a:rPr lang="cs-CZ" smtClean="0"/>
              <a:t>15.03.2022</a:t>
            </a:fld>
            <a:endParaRPr lang="cs-CZ"/>
          </a:p>
        </p:txBody>
      </p:sp>
      <p:sp>
        <p:nvSpPr>
          <p:cNvPr id="5" name="Zástupný symbol pro zápatí 4">
            <a:extLst>
              <a:ext uri="{FF2B5EF4-FFF2-40B4-BE49-F238E27FC236}">
                <a16:creationId xmlns:a16="http://schemas.microsoft.com/office/drawing/2014/main" id="{6C902B23-E1DF-C54F-9FC4-5A7BA2DB418A}"/>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4591B348-4A1C-1A47-A703-E099515E7A6E}"/>
              </a:ext>
            </a:extLst>
          </p:cNvPr>
          <p:cNvSpPr>
            <a:spLocks noGrp="1"/>
          </p:cNvSpPr>
          <p:nvPr>
            <p:ph type="sldNum" sz="quarter" idx="12"/>
          </p:nvPr>
        </p:nvSpPr>
        <p:spPr/>
        <p:txBody>
          <a:bodyPr/>
          <a:lstStyle/>
          <a:p>
            <a:fld id="{CA00775A-98F2-254D-9A5F-3B6861DBD09E}" type="slidenum">
              <a:rPr lang="cs-CZ" smtClean="0"/>
              <a:t>‹#›</a:t>
            </a:fld>
            <a:endParaRPr lang="cs-CZ"/>
          </a:p>
        </p:txBody>
      </p:sp>
    </p:spTree>
    <p:extLst>
      <p:ext uri="{BB962C8B-B14F-4D97-AF65-F5344CB8AC3E}">
        <p14:creationId xmlns:p14="http://schemas.microsoft.com/office/powerpoint/2010/main" val="36199675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DD77CD1-B5BB-1549-A8DE-B2C67C43008B}"/>
              </a:ext>
            </a:extLst>
          </p:cNvPr>
          <p:cNvSpPr>
            <a:spLocks noGrp="1"/>
          </p:cNvSpPr>
          <p:nvPr>
            <p:ph type="title"/>
          </p:nvPr>
        </p:nvSpPr>
        <p:spPr/>
        <p:txBody>
          <a:bodyPr/>
          <a:lstStyle/>
          <a:p>
            <a:r>
              <a:rPr lang="cs-CZ"/>
              <a:t>Kliknutím lze upravit styl.</a:t>
            </a:r>
          </a:p>
        </p:txBody>
      </p:sp>
      <p:sp>
        <p:nvSpPr>
          <p:cNvPr id="3" name="Zástupný symbol pro svislý text 2">
            <a:extLst>
              <a:ext uri="{FF2B5EF4-FFF2-40B4-BE49-F238E27FC236}">
                <a16:creationId xmlns:a16="http://schemas.microsoft.com/office/drawing/2014/main" id="{7DE37675-D2D0-7448-9B2F-AE0D6BACB80A}"/>
              </a:ext>
            </a:extLst>
          </p:cNvPr>
          <p:cNvSpPr>
            <a:spLocks noGrp="1"/>
          </p:cNvSpPr>
          <p:nvPr>
            <p:ph type="body" orient="vert" idx="1"/>
          </p:nvPr>
        </p:nvSpPr>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23C1FB87-EB01-1248-B0E8-0D05158B11F9}"/>
              </a:ext>
            </a:extLst>
          </p:cNvPr>
          <p:cNvSpPr>
            <a:spLocks noGrp="1"/>
          </p:cNvSpPr>
          <p:nvPr>
            <p:ph type="dt" sz="half" idx="10"/>
          </p:nvPr>
        </p:nvSpPr>
        <p:spPr/>
        <p:txBody>
          <a:bodyPr/>
          <a:lstStyle/>
          <a:p>
            <a:fld id="{7ECFBE5B-6428-5E4E-955F-021E66B0F9A0}" type="datetimeFigureOut">
              <a:rPr lang="cs-CZ" smtClean="0"/>
              <a:t>15.03.2022</a:t>
            </a:fld>
            <a:endParaRPr lang="cs-CZ"/>
          </a:p>
        </p:txBody>
      </p:sp>
      <p:sp>
        <p:nvSpPr>
          <p:cNvPr id="5" name="Zástupný symbol pro zápatí 4">
            <a:extLst>
              <a:ext uri="{FF2B5EF4-FFF2-40B4-BE49-F238E27FC236}">
                <a16:creationId xmlns:a16="http://schemas.microsoft.com/office/drawing/2014/main" id="{856ADC9D-E7C4-C546-8739-0F9FE8E6DDE0}"/>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CA719A46-5031-0748-AE95-30F32D1A9B98}"/>
              </a:ext>
            </a:extLst>
          </p:cNvPr>
          <p:cNvSpPr>
            <a:spLocks noGrp="1"/>
          </p:cNvSpPr>
          <p:nvPr>
            <p:ph type="sldNum" sz="quarter" idx="12"/>
          </p:nvPr>
        </p:nvSpPr>
        <p:spPr/>
        <p:txBody>
          <a:bodyPr/>
          <a:lstStyle/>
          <a:p>
            <a:fld id="{CA00775A-98F2-254D-9A5F-3B6861DBD09E}" type="slidenum">
              <a:rPr lang="cs-CZ" smtClean="0"/>
              <a:t>‹#›</a:t>
            </a:fld>
            <a:endParaRPr lang="cs-CZ"/>
          </a:p>
        </p:txBody>
      </p:sp>
    </p:spTree>
    <p:extLst>
      <p:ext uri="{BB962C8B-B14F-4D97-AF65-F5344CB8AC3E}">
        <p14:creationId xmlns:p14="http://schemas.microsoft.com/office/powerpoint/2010/main" val="30428148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a:extLst>
              <a:ext uri="{FF2B5EF4-FFF2-40B4-BE49-F238E27FC236}">
                <a16:creationId xmlns:a16="http://schemas.microsoft.com/office/drawing/2014/main" id="{86ED50A8-265A-074A-871A-CE89A5A9BE3D}"/>
              </a:ext>
            </a:extLst>
          </p:cNvPr>
          <p:cNvSpPr>
            <a:spLocks noGrp="1"/>
          </p:cNvSpPr>
          <p:nvPr>
            <p:ph type="title" orient="vert"/>
          </p:nvPr>
        </p:nvSpPr>
        <p:spPr>
          <a:xfrm>
            <a:off x="8724900" y="365125"/>
            <a:ext cx="2628900" cy="5811838"/>
          </a:xfrm>
        </p:spPr>
        <p:txBody>
          <a:bodyPr vert="eaVert"/>
          <a:lstStyle/>
          <a:p>
            <a:r>
              <a:rPr lang="cs-CZ"/>
              <a:t>Kliknutím lze upravit styl.</a:t>
            </a:r>
          </a:p>
        </p:txBody>
      </p:sp>
      <p:sp>
        <p:nvSpPr>
          <p:cNvPr id="3" name="Zástupný symbol pro svislý text 2">
            <a:extLst>
              <a:ext uri="{FF2B5EF4-FFF2-40B4-BE49-F238E27FC236}">
                <a16:creationId xmlns:a16="http://schemas.microsoft.com/office/drawing/2014/main" id="{66415BF1-4BA6-7E48-B84C-EBF187755F18}"/>
              </a:ext>
            </a:extLst>
          </p:cNvPr>
          <p:cNvSpPr>
            <a:spLocks noGrp="1"/>
          </p:cNvSpPr>
          <p:nvPr>
            <p:ph type="body" orient="vert" idx="1"/>
          </p:nvPr>
        </p:nvSpPr>
        <p:spPr>
          <a:xfrm>
            <a:off x="838200" y="365125"/>
            <a:ext cx="7734300" cy="5811838"/>
          </a:xfrm>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0CEC1549-6BF8-974A-B018-505BB563BB10}"/>
              </a:ext>
            </a:extLst>
          </p:cNvPr>
          <p:cNvSpPr>
            <a:spLocks noGrp="1"/>
          </p:cNvSpPr>
          <p:nvPr>
            <p:ph type="dt" sz="half" idx="10"/>
          </p:nvPr>
        </p:nvSpPr>
        <p:spPr/>
        <p:txBody>
          <a:bodyPr/>
          <a:lstStyle/>
          <a:p>
            <a:fld id="{7ECFBE5B-6428-5E4E-955F-021E66B0F9A0}" type="datetimeFigureOut">
              <a:rPr lang="cs-CZ" smtClean="0"/>
              <a:t>15.03.2022</a:t>
            </a:fld>
            <a:endParaRPr lang="cs-CZ"/>
          </a:p>
        </p:txBody>
      </p:sp>
      <p:sp>
        <p:nvSpPr>
          <p:cNvPr id="5" name="Zástupný symbol pro zápatí 4">
            <a:extLst>
              <a:ext uri="{FF2B5EF4-FFF2-40B4-BE49-F238E27FC236}">
                <a16:creationId xmlns:a16="http://schemas.microsoft.com/office/drawing/2014/main" id="{70827277-3D46-2749-923A-705F8B31121D}"/>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452E6C96-1CE5-5A44-BB47-A0F956129420}"/>
              </a:ext>
            </a:extLst>
          </p:cNvPr>
          <p:cNvSpPr>
            <a:spLocks noGrp="1"/>
          </p:cNvSpPr>
          <p:nvPr>
            <p:ph type="sldNum" sz="quarter" idx="12"/>
          </p:nvPr>
        </p:nvSpPr>
        <p:spPr/>
        <p:txBody>
          <a:bodyPr/>
          <a:lstStyle/>
          <a:p>
            <a:fld id="{CA00775A-98F2-254D-9A5F-3B6861DBD09E}" type="slidenum">
              <a:rPr lang="cs-CZ" smtClean="0"/>
              <a:t>‹#›</a:t>
            </a:fld>
            <a:endParaRPr lang="cs-CZ"/>
          </a:p>
        </p:txBody>
      </p:sp>
    </p:spTree>
    <p:extLst>
      <p:ext uri="{BB962C8B-B14F-4D97-AF65-F5344CB8AC3E}">
        <p14:creationId xmlns:p14="http://schemas.microsoft.com/office/powerpoint/2010/main" val="4961986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A9486AD-415D-7A4E-B515-6C01DE9667C2}"/>
              </a:ext>
            </a:extLst>
          </p:cNvPr>
          <p:cNvSpPr>
            <a:spLocks noGrp="1"/>
          </p:cNvSpPr>
          <p:nvPr>
            <p:ph type="title"/>
          </p:nvPr>
        </p:nvSpPr>
        <p:spPr/>
        <p:txBody>
          <a:bodyPr/>
          <a:lstStyle/>
          <a:p>
            <a:r>
              <a:rPr lang="cs-CZ"/>
              <a:t>Kliknutím lze upravit styl.</a:t>
            </a:r>
          </a:p>
        </p:txBody>
      </p:sp>
      <p:sp>
        <p:nvSpPr>
          <p:cNvPr id="3" name="Zástupný obsah 2">
            <a:extLst>
              <a:ext uri="{FF2B5EF4-FFF2-40B4-BE49-F238E27FC236}">
                <a16:creationId xmlns:a16="http://schemas.microsoft.com/office/drawing/2014/main" id="{B4972C1B-7D22-F14D-A19D-E944D6C85656}"/>
              </a:ext>
            </a:extLst>
          </p:cNvPr>
          <p:cNvSpPr>
            <a:spLocks noGrp="1"/>
          </p:cNvSpPr>
          <p:nvPr>
            <p:ph idx="1"/>
          </p:nvPr>
        </p:nvSpPr>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E4637C8E-E018-1040-9CDC-71AD36FF555B}"/>
              </a:ext>
            </a:extLst>
          </p:cNvPr>
          <p:cNvSpPr>
            <a:spLocks noGrp="1"/>
          </p:cNvSpPr>
          <p:nvPr>
            <p:ph type="dt" sz="half" idx="10"/>
          </p:nvPr>
        </p:nvSpPr>
        <p:spPr/>
        <p:txBody>
          <a:bodyPr/>
          <a:lstStyle/>
          <a:p>
            <a:fld id="{7ECFBE5B-6428-5E4E-955F-021E66B0F9A0}" type="datetimeFigureOut">
              <a:rPr lang="cs-CZ" smtClean="0"/>
              <a:t>15.03.2022</a:t>
            </a:fld>
            <a:endParaRPr lang="cs-CZ"/>
          </a:p>
        </p:txBody>
      </p:sp>
      <p:sp>
        <p:nvSpPr>
          <p:cNvPr id="5" name="Zástupný symbol pro zápatí 4">
            <a:extLst>
              <a:ext uri="{FF2B5EF4-FFF2-40B4-BE49-F238E27FC236}">
                <a16:creationId xmlns:a16="http://schemas.microsoft.com/office/drawing/2014/main" id="{CA65F91F-27FE-2044-9C69-DC3F4A77CB2C}"/>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A0801CAF-1D87-BB4A-9246-2FF0DEE44001}"/>
              </a:ext>
            </a:extLst>
          </p:cNvPr>
          <p:cNvSpPr>
            <a:spLocks noGrp="1"/>
          </p:cNvSpPr>
          <p:nvPr>
            <p:ph type="sldNum" sz="quarter" idx="12"/>
          </p:nvPr>
        </p:nvSpPr>
        <p:spPr/>
        <p:txBody>
          <a:bodyPr/>
          <a:lstStyle/>
          <a:p>
            <a:fld id="{CA00775A-98F2-254D-9A5F-3B6861DBD09E}" type="slidenum">
              <a:rPr lang="cs-CZ" smtClean="0"/>
              <a:t>‹#›</a:t>
            </a:fld>
            <a:endParaRPr lang="cs-CZ"/>
          </a:p>
        </p:txBody>
      </p:sp>
    </p:spTree>
    <p:extLst>
      <p:ext uri="{BB962C8B-B14F-4D97-AF65-F5344CB8AC3E}">
        <p14:creationId xmlns:p14="http://schemas.microsoft.com/office/powerpoint/2010/main" val="19555477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oddílu">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41A58C1-555F-224A-9907-73B8CE3AFC08}"/>
              </a:ext>
            </a:extLst>
          </p:cNvPr>
          <p:cNvSpPr>
            <a:spLocks noGrp="1"/>
          </p:cNvSpPr>
          <p:nvPr>
            <p:ph type="title"/>
          </p:nvPr>
        </p:nvSpPr>
        <p:spPr>
          <a:xfrm>
            <a:off x="831850" y="1709738"/>
            <a:ext cx="10515600" cy="2852737"/>
          </a:xfrm>
        </p:spPr>
        <p:txBody>
          <a:bodyPr anchor="b"/>
          <a:lstStyle>
            <a:lvl1pPr>
              <a:defRPr sz="6000"/>
            </a:lvl1pPr>
          </a:lstStyle>
          <a:p>
            <a:r>
              <a:rPr lang="cs-CZ"/>
              <a:t>Kliknutím lze upravit styl.</a:t>
            </a:r>
          </a:p>
        </p:txBody>
      </p:sp>
      <p:sp>
        <p:nvSpPr>
          <p:cNvPr id="3" name="Zástupný text 2">
            <a:extLst>
              <a:ext uri="{FF2B5EF4-FFF2-40B4-BE49-F238E27FC236}">
                <a16:creationId xmlns:a16="http://schemas.microsoft.com/office/drawing/2014/main" id="{512836B9-1B26-5942-9A83-EAA89BF85B4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Po kliknutí můžete upravovat styly textu v předloze.</a:t>
            </a:r>
          </a:p>
        </p:txBody>
      </p:sp>
      <p:sp>
        <p:nvSpPr>
          <p:cNvPr id="4" name="Zástupný symbol pro datum 3">
            <a:extLst>
              <a:ext uri="{FF2B5EF4-FFF2-40B4-BE49-F238E27FC236}">
                <a16:creationId xmlns:a16="http://schemas.microsoft.com/office/drawing/2014/main" id="{56DDA4A4-A89F-AB4B-A8A4-2977CE82D73C}"/>
              </a:ext>
            </a:extLst>
          </p:cNvPr>
          <p:cNvSpPr>
            <a:spLocks noGrp="1"/>
          </p:cNvSpPr>
          <p:nvPr>
            <p:ph type="dt" sz="half" idx="10"/>
          </p:nvPr>
        </p:nvSpPr>
        <p:spPr/>
        <p:txBody>
          <a:bodyPr/>
          <a:lstStyle/>
          <a:p>
            <a:fld id="{7ECFBE5B-6428-5E4E-955F-021E66B0F9A0}" type="datetimeFigureOut">
              <a:rPr lang="cs-CZ" smtClean="0"/>
              <a:t>15.03.2022</a:t>
            </a:fld>
            <a:endParaRPr lang="cs-CZ"/>
          </a:p>
        </p:txBody>
      </p:sp>
      <p:sp>
        <p:nvSpPr>
          <p:cNvPr id="5" name="Zástupný symbol pro zápatí 4">
            <a:extLst>
              <a:ext uri="{FF2B5EF4-FFF2-40B4-BE49-F238E27FC236}">
                <a16:creationId xmlns:a16="http://schemas.microsoft.com/office/drawing/2014/main" id="{501D4DB8-F1CE-7943-92BA-00CFE858926F}"/>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4FB729B4-AB18-3744-8A47-27A4F74618EF}"/>
              </a:ext>
            </a:extLst>
          </p:cNvPr>
          <p:cNvSpPr>
            <a:spLocks noGrp="1"/>
          </p:cNvSpPr>
          <p:nvPr>
            <p:ph type="sldNum" sz="quarter" idx="12"/>
          </p:nvPr>
        </p:nvSpPr>
        <p:spPr/>
        <p:txBody>
          <a:bodyPr/>
          <a:lstStyle/>
          <a:p>
            <a:fld id="{CA00775A-98F2-254D-9A5F-3B6861DBD09E}" type="slidenum">
              <a:rPr lang="cs-CZ" smtClean="0"/>
              <a:t>‹#›</a:t>
            </a:fld>
            <a:endParaRPr lang="cs-CZ"/>
          </a:p>
        </p:txBody>
      </p:sp>
    </p:spTree>
    <p:extLst>
      <p:ext uri="{BB962C8B-B14F-4D97-AF65-F5344CB8AC3E}">
        <p14:creationId xmlns:p14="http://schemas.microsoft.com/office/powerpoint/2010/main" val="27067440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7236463-7EAC-F442-892A-7CB2AA1CBC89}"/>
              </a:ext>
            </a:extLst>
          </p:cNvPr>
          <p:cNvSpPr>
            <a:spLocks noGrp="1"/>
          </p:cNvSpPr>
          <p:nvPr>
            <p:ph type="title"/>
          </p:nvPr>
        </p:nvSpPr>
        <p:spPr/>
        <p:txBody>
          <a:bodyPr/>
          <a:lstStyle/>
          <a:p>
            <a:r>
              <a:rPr lang="cs-CZ"/>
              <a:t>Kliknutím lze upravit styl.</a:t>
            </a:r>
          </a:p>
        </p:txBody>
      </p:sp>
      <p:sp>
        <p:nvSpPr>
          <p:cNvPr id="3" name="Zástupný obsah 2">
            <a:extLst>
              <a:ext uri="{FF2B5EF4-FFF2-40B4-BE49-F238E27FC236}">
                <a16:creationId xmlns:a16="http://schemas.microsoft.com/office/drawing/2014/main" id="{EAA0395B-F6BD-FB4D-87F4-C4E6FC911686}"/>
              </a:ext>
            </a:extLst>
          </p:cNvPr>
          <p:cNvSpPr>
            <a:spLocks noGrp="1"/>
          </p:cNvSpPr>
          <p:nvPr>
            <p:ph sz="half" idx="1"/>
          </p:nvPr>
        </p:nvSpPr>
        <p:spPr>
          <a:xfrm>
            <a:off x="838200" y="1825625"/>
            <a:ext cx="5181600" cy="435133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obsah 3">
            <a:extLst>
              <a:ext uri="{FF2B5EF4-FFF2-40B4-BE49-F238E27FC236}">
                <a16:creationId xmlns:a16="http://schemas.microsoft.com/office/drawing/2014/main" id="{62364909-5D67-D44F-9D5E-E71415A7AFE6}"/>
              </a:ext>
            </a:extLst>
          </p:cNvPr>
          <p:cNvSpPr>
            <a:spLocks noGrp="1"/>
          </p:cNvSpPr>
          <p:nvPr>
            <p:ph sz="half" idx="2"/>
          </p:nvPr>
        </p:nvSpPr>
        <p:spPr>
          <a:xfrm>
            <a:off x="6172200" y="1825625"/>
            <a:ext cx="5181600" cy="435133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a:extLst>
              <a:ext uri="{FF2B5EF4-FFF2-40B4-BE49-F238E27FC236}">
                <a16:creationId xmlns:a16="http://schemas.microsoft.com/office/drawing/2014/main" id="{C0906A07-59F0-7D43-B0DA-5398C799F60E}"/>
              </a:ext>
            </a:extLst>
          </p:cNvPr>
          <p:cNvSpPr>
            <a:spLocks noGrp="1"/>
          </p:cNvSpPr>
          <p:nvPr>
            <p:ph type="dt" sz="half" idx="10"/>
          </p:nvPr>
        </p:nvSpPr>
        <p:spPr/>
        <p:txBody>
          <a:bodyPr/>
          <a:lstStyle/>
          <a:p>
            <a:fld id="{7ECFBE5B-6428-5E4E-955F-021E66B0F9A0}" type="datetimeFigureOut">
              <a:rPr lang="cs-CZ" smtClean="0"/>
              <a:t>15.03.2022</a:t>
            </a:fld>
            <a:endParaRPr lang="cs-CZ"/>
          </a:p>
        </p:txBody>
      </p:sp>
      <p:sp>
        <p:nvSpPr>
          <p:cNvPr id="6" name="Zástupný symbol pro zápatí 5">
            <a:extLst>
              <a:ext uri="{FF2B5EF4-FFF2-40B4-BE49-F238E27FC236}">
                <a16:creationId xmlns:a16="http://schemas.microsoft.com/office/drawing/2014/main" id="{58227879-D67A-EA45-A557-08599E321CAA}"/>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C72BBAD6-7CDA-F94B-81F0-DE6880502107}"/>
              </a:ext>
            </a:extLst>
          </p:cNvPr>
          <p:cNvSpPr>
            <a:spLocks noGrp="1"/>
          </p:cNvSpPr>
          <p:nvPr>
            <p:ph type="sldNum" sz="quarter" idx="12"/>
          </p:nvPr>
        </p:nvSpPr>
        <p:spPr/>
        <p:txBody>
          <a:bodyPr/>
          <a:lstStyle/>
          <a:p>
            <a:fld id="{CA00775A-98F2-254D-9A5F-3B6861DBD09E}" type="slidenum">
              <a:rPr lang="cs-CZ" smtClean="0"/>
              <a:t>‹#›</a:t>
            </a:fld>
            <a:endParaRPr lang="cs-CZ"/>
          </a:p>
        </p:txBody>
      </p:sp>
    </p:spTree>
    <p:extLst>
      <p:ext uri="{BB962C8B-B14F-4D97-AF65-F5344CB8AC3E}">
        <p14:creationId xmlns:p14="http://schemas.microsoft.com/office/powerpoint/2010/main" val="21070823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EFFC09B-FF6B-BC49-BF67-94E367D95589}"/>
              </a:ext>
            </a:extLst>
          </p:cNvPr>
          <p:cNvSpPr>
            <a:spLocks noGrp="1"/>
          </p:cNvSpPr>
          <p:nvPr>
            <p:ph type="title"/>
          </p:nvPr>
        </p:nvSpPr>
        <p:spPr>
          <a:xfrm>
            <a:off x="839788" y="365125"/>
            <a:ext cx="10515600" cy="1325563"/>
          </a:xfrm>
        </p:spPr>
        <p:txBody>
          <a:bodyPr/>
          <a:lstStyle/>
          <a:p>
            <a:r>
              <a:rPr lang="cs-CZ"/>
              <a:t>Kliknutím lze upravit styl.</a:t>
            </a:r>
          </a:p>
        </p:txBody>
      </p:sp>
      <p:sp>
        <p:nvSpPr>
          <p:cNvPr id="3" name="Zástupný text 2">
            <a:extLst>
              <a:ext uri="{FF2B5EF4-FFF2-40B4-BE49-F238E27FC236}">
                <a16:creationId xmlns:a16="http://schemas.microsoft.com/office/drawing/2014/main" id="{1101D738-B392-4944-A8FF-79EC59C648B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4" name="Zástupný obsah 3">
            <a:extLst>
              <a:ext uri="{FF2B5EF4-FFF2-40B4-BE49-F238E27FC236}">
                <a16:creationId xmlns:a16="http://schemas.microsoft.com/office/drawing/2014/main" id="{64F4A54A-27EF-E047-AE6F-29164E6EE849}"/>
              </a:ext>
            </a:extLst>
          </p:cNvPr>
          <p:cNvSpPr>
            <a:spLocks noGrp="1"/>
          </p:cNvSpPr>
          <p:nvPr>
            <p:ph sz="half" idx="2"/>
          </p:nvPr>
        </p:nvSpPr>
        <p:spPr>
          <a:xfrm>
            <a:off x="839788" y="2505075"/>
            <a:ext cx="5157787" cy="368458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text 4">
            <a:extLst>
              <a:ext uri="{FF2B5EF4-FFF2-40B4-BE49-F238E27FC236}">
                <a16:creationId xmlns:a16="http://schemas.microsoft.com/office/drawing/2014/main" id="{481EE490-F0D2-9A44-B326-B6AC5F8BEAC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6" name="Zástupný obsah 5">
            <a:extLst>
              <a:ext uri="{FF2B5EF4-FFF2-40B4-BE49-F238E27FC236}">
                <a16:creationId xmlns:a16="http://schemas.microsoft.com/office/drawing/2014/main" id="{95EFEC65-F64F-1E4C-8F2F-E694F6F80327}"/>
              </a:ext>
            </a:extLst>
          </p:cNvPr>
          <p:cNvSpPr>
            <a:spLocks noGrp="1"/>
          </p:cNvSpPr>
          <p:nvPr>
            <p:ph sz="quarter" idx="4"/>
          </p:nvPr>
        </p:nvSpPr>
        <p:spPr>
          <a:xfrm>
            <a:off x="6172200" y="2505075"/>
            <a:ext cx="5183188" cy="368458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a:extLst>
              <a:ext uri="{FF2B5EF4-FFF2-40B4-BE49-F238E27FC236}">
                <a16:creationId xmlns:a16="http://schemas.microsoft.com/office/drawing/2014/main" id="{A90B416B-89BE-BD4B-8BB6-F25607AA4032}"/>
              </a:ext>
            </a:extLst>
          </p:cNvPr>
          <p:cNvSpPr>
            <a:spLocks noGrp="1"/>
          </p:cNvSpPr>
          <p:nvPr>
            <p:ph type="dt" sz="half" idx="10"/>
          </p:nvPr>
        </p:nvSpPr>
        <p:spPr/>
        <p:txBody>
          <a:bodyPr/>
          <a:lstStyle/>
          <a:p>
            <a:fld id="{7ECFBE5B-6428-5E4E-955F-021E66B0F9A0}" type="datetimeFigureOut">
              <a:rPr lang="cs-CZ" smtClean="0"/>
              <a:t>15.03.2022</a:t>
            </a:fld>
            <a:endParaRPr lang="cs-CZ"/>
          </a:p>
        </p:txBody>
      </p:sp>
      <p:sp>
        <p:nvSpPr>
          <p:cNvPr id="8" name="Zástupný symbol pro zápatí 7">
            <a:extLst>
              <a:ext uri="{FF2B5EF4-FFF2-40B4-BE49-F238E27FC236}">
                <a16:creationId xmlns:a16="http://schemas.microsoft.com/office/drawing/2014/main" id="{04CDEA56-1A3E-F846-A58E-6F90EAE9BC50}"/>
              </a:ext>
            </a:extLst>
          </p:cNvPr>
          <p:cNvSpPr>
            <a:spLocks noGrp="1"/>
          </p:cNvSpPr>
          <p:nvPr>
            <p:ph type="ftr" sz="quarter" idx="11"/>
          </p:nvPr>
        </p:nvSpPr>
        <p:spPr/>
        <p:txBody>
          <a:bodyPr/>
          <a:lstStyle/>
          <a:p>
            <a:endParaRPr lang="cs-CZ"/>
          </a:p>
        </p:txBody>
      </p:sp>
      <p:sp>
        <p:nvSpPr>
          <p:cNvPr id="9" name="Zástupný symbol pro číslo snímku 8">
            <a:extLst>
              <a:ext uri="{FF2B5EF4-FFF2-40B4-BE49-F238E27FC236}">
                <a16:creationId xmlns:a16="http://schemas.microsoft.com/office/drawing/2014/main" id="{602EB218-4CC4-AE44-8844-9D6C89782E3B}"/>
              </a:ext>
            </a:extLst>
          </p:cNvPr>
          <p:cNvSpPr>
            <a:spLocks noGrp="1"/>
          </p:cNvSpPr>
          <p:nvPr>
            <p:ph type="sldNum" sz="quarter" idx="12"/>
          </p:nvPr>
        </p:nvSpPr>
        <p:spPr/>
        <p:txBody>
          <a:bodyPr/>
          <a:lstStyle/>
          <a:p>
            <a:fld id="{CA00775A-98F2-254D-9A5F-3B6861DBD09E}" type="slidenum">
              <a:rPr lang="cs-CZ" smtClean="0"/>
              <a:t>‹#›</a:t>
            </a:fld>
            <a:endParaRPr lang="cs-CZ"/>
          </a:p>
        </p:txBody>
      </p:sp>
    </p:spTree>
    <p:extLst>
      <p:ext uri="{BB962C8B-B14F-4D97-AF65-F5344CB8AC3E}">
        <p14:creationId xmlns:p14="http://schemas.microsoft.com/office/powerpoint/2010/main" val="25385542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AD8918D-FB51-CF4F-817B-42A2357BE46F}"/>
              </a:ext>
            </a:extLst>
          </p:cNvPr>
          <p:cNvSpPr>
            <a:spLocks noGrp="1"/>
          </p:cNvSpPr>
          <p:nvPr>
            <p:ph type="title"/>
          </p:nvPr>
        </p:nvSpPr>
        <p:spPr/>
        <p:txBody>
          <a:bodyPr/>
          <a:lstStyle/>
          <a:p>
            <a:r>
              <a:rPr lang="cs-CZ"/>
              <a:t>Kliknutím lze upravit styl.</a:t>
            </a:r>
          </a:p>
        </p:txBody>
      </p:sp>
      <p:sp>
        <p:nvSpPr>
          <p:cNvPr id="3" name="Zástupný symbol pro datum 2">
            <a:extLst>
              <a:ext uri="{FF2B5EF4-FFF2-40B4-BE49-F238E27FC236}">
                <a16:creationId xmlns:a16="http://schemas.microsoft.com/office/drawing/2014/main" id="{2B7CDC51-5576-244D-B3E2-576625D09BD9}"/>
              </a:ext>
            </a:extLst>
          </p:cNvPr>
          <p:cNvSpPr>
            <a:spLocks noGrp="1"/>
          </p:cNvSpPr>
          <p:nvPr>
            <p:ph type="dt" sz="half" idx="10"/>
          </p:nvPr>
        </p:nvSpPr>
        <p:spPr/>
        <p:txBody>
          <a:bodyPr/>
          <a:lstStyle/>
          <a:p>
            <a:fld id="{7ECFBE5B-6428-5E4E-955F-021E66B0F9A0}" type="datetimeFigureOut">
              <a:rPr lang="cs-CZ" smtClean="0"/>
              <a:t>15.03.2022</a:t>
            </a:fld>
            <a:endParaRPr lang="cs-CZ"/>
          </a:p>
        </p:txBody>
      </p:sp>
      <p:sp>
        <p:nvSpPr>
          <p:cNvPr id="4" name="Zástupný symbol pro zápatí 3">
            <a:extLst>
              <a:ext uri="{FF2B5EF4-FFF2-40B4-BE49-F238E27FC236}">
                <a16:creationId xmlns:a16="http://schemas.microsoft.com/office/drawing/2014/main" id="{9094A284-7A89-2A42-9FF4-67A12BF63314}"/>
              </a:ext>
            </a:extLst>
          </p:cNvPr>
          <p:cNvSpPr>
            <a:spLocks noGrp="1"/>
          </p:cNvSpPr>
          <p:nvPr>
            <p:ph type="ftr" sz="quarter" idx="11"/>
          </p:nvPr>
        </p:nvSpPr>
        <p:spPr/>
        <p:txBody>
          <a:bodyPr/>
          <a:lstStyle/>
          <a:p>
            <a:endParaRPr lang="cs-CZ"/>
          </a:p>
        </p:txBody>
      </p:sp>
      <p:sp>
        <p:nvSpPr>
          <p:cNvPr id="5" name="Zástupný symbol pro číslo snímku 4">
            <a:extLst>
              <a:ext uri="{FF2B5EF4-FFF2-40B4-BE49-F238E27FC236}">
                <a16:creationId xmlns:a16="http://schemas.microsoft.com/office/drawing/2014/main" id="{612D1C20-1D43-834F-A3F2-5BCC69CEFD1D}"/>
              </a:ext>
            </a:extLst>
          </p:cNvPr>
          <p:cNvSpPr>
            <a:spLocks noGrp="1"/>
          </p:cNvSpPr>
          <p:nvPr>
            <p:ph type="sldNum" sz="quarter" idx="12"/>
          </p:nvPr>
        </p:nvSpPr>
        <p:spPr/>
        <p:txBody>
          <a:bodyPr/>
          <a:lstStyle/>
          <a:p>
            <a:fld id="{CA00775A-98F2-254D-9A5F-3B6861DBD09E}" type="slidenum">
              <a:rPr lang="cs-CZ" smtClean="0"/>
              <a:t>‹#›</a:t>
            </a:fld>
            <a:endParaRPr lang="cs-CZ"/>
          </a:p>
        </p:txBody>
      </p:sp>
    </p:spTree>
    <p:extLst>
      <p:ext uri="{BB962C8B-B14F-4D97-AF65-F5344CB8AC3E}">
        <p14:creationId xmlns:p14="http://schemas.microsoft.com/office/powerpoint/2010/main" val="31614355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a:extLst>
              <a:ext uri="{FF2B5EF4-FFF2-40B4-BE49-F238E27FC236}">
                <a16:creationId xmlns:a16="http://schemas.microsoft.com/office/drawing/2014/main" id="{D536683D-03D8-9244-892D-543390C86B69}"/>
              </a:ext>
            </a:extLst>
          </p:cNvPr>
          <p:cNvSpPr>
            <a:spLocks noGrp="1"/>
          </p:cNvSpPr>
          <p:nvPr>
            <p:ph type="dt" sz="half" idx="10"/>
          </p:nvPr>
        </p:nvSpPr>
        <p:spPr/>
        <p:txBody>
          <a:bodyPr/>
          <a:lstStyle/>
          <a:p>
            <a:fld id="{7ECFBE5B-6428-5E4E-955F-021E66B0F9A0}" type="datetimeFigureOut">
              <a:rPr lang="cs-CZ" smtClean="0"/>
              <a:t>15.03.2022</a:t>
            </a:fld>
            <a:endParaRPr lang="cs-CZ"/>
          </a:p>
        </p:txBody>
      </p:sp>
      <p:sp>
        <p:nvSpPr>
          <p:cNvPr id="3" name="Zástupný symbol pro zápatí 2">
            <a:extLst>
              <a:ext uri="{FF2B5EF4-FFF2-40B4-BE49-F238E27FC236}">
                <a16:creationId xmlns:a16="http://schemas.microsoft.com/office/drawing/2014/main" id="{46DE22B7-CA2D-AB4A-A873-B06337252D9A}"/>
              </a:ext>
            </a:extLst>
          </p:cNvPr>
          <p:cNvSpPr>
            <a:spLocks noGrp="1"/>
          </p:cNvSpPr>
          <p:nvPr>
            <p:ph type="ftr" sz="quarter" idx="11"/>
          </p:nvPr>
        </p:nvSpPr>
        <p:spPr/>
        <p:txBody>
          <a:bodyPr/>
          <a:lstStyle/>
          <a:p>
            <a:endParaRPr lang="cs-CZ"/>
          </a:p>
        </p:txBody>
      </p:sp>
      <p:sp>
        <p:nvSpPr>
          <p:cNvPr id="4" name="Zástupný symbol pro číslo snímku 3">
            <a:extLst>
              <a:ext uri="{FF2B5EF4-FFF2-40B4-BE49-F238E27FC236}">
                <a16:creationId xmlns:a16="http://schemas.microsoft.com/office/drawing/2014/main" id="{C9056670-CD57-5E40-9D22-86D8A9FAA3E7}"/>
              </a:ext>
            </a:extLst>
          </p:cNvPr>
          <p:cNvSpPr>
            <a:spLocks noGrp="1"/>
          </p:cNvSpPr>
          <p:nvPr>
            <p:ph type="sldNum" sz="quarter" idx="12"/>
          </p:nvPr>
        </p:nvSpPr>
        <p:spPr/>
        <p:txBody>
          <a:bodyPr/>
          <a:lstStyle/>
          <a:p>
            <a:fld id="{CA00775A-98F2-254D-9A5F-3B6861DBD09E}" type="slidenum">
              <a:rPr lang="cs-CZ" smtClean="0"/>
              <a:t>‹#›</a:t>
            </a:fld>
            <a:endParaRPr lang="cs-CZ"/>
          </a:p>
        </p:txBody>
      </p:sp>
    </p:spTree>
    <p:extLst>
      <p:ext uri="{BB962C8B-B14F-4D97-AF65-F5344CB8AC3E}">
        <p14:creationId xmlns:p14="http://schemas.microsoft.com/office/powerpoint/2010/main" val="27200579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86F0C66-29CB-5C46-805D-A0D9FA922653}"/>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obsah 2">
            <a:extLst>
              <a:ext uri="{FF2B5EF4-FFF2-40B4-BE49-F238E27FC236}">
                <a16:creationId xmlns:a16="http://schemas.microsoft.com/office/drawing/2014/main" id="{83FC3DC7-B80C-BF48-97D3-B16FC7A2012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text 3">
            <a:extLst>
              <a:ext uri="{FF2B5EF4-FFF2-40B4-BE49-F238E27FC236}">
                <a16:creationId xmlns:a16="http://schemas.microsoft.com/office/drawing/2014/main" id="{79AEAFCA-B0E5-BF43-B1A9-452B7175F93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Zástupný symbol pro datum 4">
            <a:extLst>
              <a:ext uri="{FF2B5EF4-FFF2-40B4-BE49-F238E27FC236}">
                <a16:creationId xmlns:a16="http://schemas.microsoft.com/office/drawing/2014/main" id="{84242411-6DA6-BF45-932F-AC2C62BF4888}"/>
              </a:ext>
            </a:extLst>
          </p:cNvPr>
          <p:cNvSpPr>
            <a:spLocks noGrp="1"/>
          </p:cNvSpPr>
          <p:nvPr>
            <p:ph type="dt" sz="half" idx="10"/>
          </p:nvPr>
        </p:nvSpPr>
        <p:spPr/>
        <p:txBody>
          <a:bodyPr/>
          <a:lstStyle/>
          <a:p>
            <a:fld id="{7ECFBE5B-6428-5E4E-955F-021E66B0F9A0}" type="datetimeFigureOut">
              <a:rPr lang="cs-CZ" smtClean="0"/>
              <a:t>15.03.2022</a:t>
            </a:fld>
            <a:endParaRPr lang="cs-CZ"/>
          </a:p>
        </p:txBody>
      </p:sp>
      <p:sp>
        <p:nvSpPr>
          <p:cNvPr id="6" name="Zástupný symbol pro zápatí 5">
            <a:extLst>
              <a:ext uri="{FF2B5EF4-FFF2-40B4-BE49-F238E27FC236}">
                <a16:creationId xmlns:a16="http://schemas.microsoft.com/office/drawing/2014/main" id="{BD828E67-1C60-B74D-9311-23B5E2A2A17A}"/>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7D756012-CDF9-5B40-AB59-8DAA456C4383}"/>
              </a:ext>
            </a:extLst>
          </p:cNvPr>
          <p:cNvSpPr>
            <a:spLocks noGrp="1"/>
          </p:cNvSpPr>
          <p:nvPr>
            <p:ph type="sldNum" sz="quarter" idx="12"/>
          </p:nvPr>
        </p:nvSpPr>
        <p:spPr/>
        <p:txBody>
          <a:bodyPr/>
          <a:lstStyle/>
          <a:p>
            <a:fld id="{CA00775A-98F2-254D-9A5F-3B6861DBD09E}" type="slidenum">
              <a:rPr lang="cs-CZ" smtClean="0"/>
              <a:t>‹#›</a:t>
            </a:fld>
            <a:endParaRPr lang="cs-CZ"/>
          </a:p>
        </p:txBody>
      </p:sp>
    </p:spTree>
    <p:extLst>
      <p:ext uri="{BB962C8B-B14F-4D97-AF65-F5344CB8AC3E}">
        <p14:creationId xmlns:p14="http://schemas.microsoft.com/office/powerpoint/2010/main" val="34955996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8EBC8A9-1065-184E-9D19-6CD0866A5A0C}"/>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obrázku 2">
            <a:extLst>
              <a:ext uri="{FF2B5EF4-FFF2-40B4-BE49-F238E27FC236}">
                <a16:creationId xmlns:a16="http://schemas.microsoft.com/office/drawing/2014/main" id="{C2B01EEB-1D3B-B94B-AA72-71DD382B98E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text 3">
            <a:extLst>
              <a:ext uri="{FF2B5EF4-FFF2-40B4-BE49-F238E27FC236}">
                <a16:creationId xmlns:a16="http://schemas.microsoft.com/office/drawing/2014/main" id="{008C9BE8-F4E5-9C4D-ACF3-43EC63A6164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Zástupný symbol pro datum 4">
            <a:extLst>
              <a:ext uri="{FF2B5EF4-FFF2-40B4-BE49-F238E27FC236}">
                <a16:creationId xmlns:a16="http://schemas.microsoft.com/office/drawing/2014/main" id="{FAEC4239-A8AC-3A42-9F2F-A2B32EAA3830}"/>
              </a:ext>
            </a:extLst>
          </p:cNvPr>
          <p:cNvSpPr>
            <a:spLocks noGrp="1"/>
          </p:cNvSpPr>
          <p:nvPr>
            <p:ph type="dt" sz="half" idx="10"/>
          </p:nvPr>
        </p:nvSpPr>
        <p:spPr/>
        <p:txBody>
          <a:bodyPr/>
          <a:lstStyle/>
          <a:p>
            <a:fld id="{7ECFBE5B-6428-5E4E-955F-021E66B0F9A0}" type="datetimeFigureOut">
              <a:rPr lang="cs-CZ" smtClean="0"/>
              <a:t>15.03.2022</a:t>
            </a:fld>
            <a:endParaRPr lang="cs-CZ"/>
          </a:p>
        </p:txBody>
      </p:sp>
      <p:sp>
        <p:nvSpPr>
          <p:cNvPr id="6" name="Zástupný symbol pro zápatí 5">
            <a:extLst>
              <a:ext uri="{FF2B5EF4-FFF2-40B4-BE49-F238E27FC236}">
                <a16:creationId xmlns:a16="http://schemas.microsoft.com/office/drawing/2014/main" id="{4CB78802-6F2E-2048-9CCE-697C7620EEAF}"/>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9EEE0F4F-C00D-FA44-929C-AFA305EE562E}"/>
              </a:ext>
            </a:extLst>
          </p:cNvPr>
          <p:cNvSpPr>
            <a:spLocks noGrp="1"/>
          </p:cNvSpPr>
          <p:nvPr>
            <p:ph type="sldNum" sz="quarter" idx="12"/>
          </p:nvPr>
        </p:nvSpPr>
        <p:spPr/>
        <p:txBody>
          <a:bodyPr/>
          <a:lstStyle/>
          <a:p>
            <a:fld id="{CA00775A-98F2-254D-9A5F-3B6861DBD09E}" type="slidenum">
              <a:rPr lang="cs-CZ" smtClean="0"/>
              <a:t>‹#›</a:t>
            </a:fld>
            <a:endParaRPr lang="cs-CZ"/>
          </a:p>
        </p:txBody>
      </p:sp>
    </p:spTree>
    <p:extLst>
      <p:ext uri="{BB962C8B-B14F-4D97-AF65-F5344CB8AC3E}">
        <p14:creationId xmlns:p14="http://schemas.microsoft.com/office/powerpoint/2010/main" val="5602227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nadpis 1">
            <a:extLst>
              <a:ext uri="{FF2B5EF4-FFF2-40B4-BE49-F238E27FC236}">
                <a16:creationId xmlns:a16="http://schemas.microsoft.com/office/drawing/2014/main" id="{939B9070-BE97-5740-8E4D-046AAC97BCD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a:t>Kliknutím lze upravit styl.</a:t>
            </a:r>
          </a:p>
        </p:txBody>
      </p:sp>
      <p:sp>
        <p:nvSpPr>
          <p:cNvPr id="3" name="Zástupný text 2">
            <a:extLst>
              <a:ext uri="{FF2B5EF4-FFF2-40B4-BE49-F238E27FC236}">
                <a16:creationId xmlns:a16="http://schemas.microsoft.com/office/drawing/2014/main" id="{0FC407F5-CD2F-0F45-82AC-8029A30B127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002CA2A4-28A5-F141-A9D7-E3D2E894150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ECFBE5B-6428-5E4E-955F-021E66B0F9A0}" type="datetimeFigureOut">
              <a:rPr lang="cs-CZ" smtClean="0"/>
              <a:t>15.03.2022</a:t>
            </a:fld>
            <a:endParaRPr lang="cs-CZ"/>
          </a:p>
        </p:txBody>
      </p:sp>
      <p:sp>
        <p:nvSpPr>
          <p:cNvPr id="5" name="Zástupný symbol pro zápatí 4">
            <a:extLst>
              <a:ext uri="{FF2B5EF4-FFF2-40B4-BE49-F238E27FC236}">
                <a16:creationId xmlns:a16="http://schemas.microsoft.com/office/drawing/2014/main" id="{3ED712BD-C9C8-2E48-9A7B-B6D6EBAAC4F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a:extLst>
              <a:ext uri="{FF2B5EF4-FFF2-40B4-BE49-F238E27FC236}">
                <a16:creationId xmlns:a16="http://schemas.microsoft.com/office/drawing/2014/main" id="{C5684EAA-1C62-E646-8026-C6E9940DB18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A00775A-98F2-254D-9A5F-3B6861DBD09E}" type="slidenum">
              <a:rPr lang="cs-CZ" smtClean="0"/>
              <a:t>‹#›</a:t>
            </a:fld>
            <a:endParaRPr lang="cs-CZ"/>
          </a:p>
        </p:txBody>
      </p:sp>
    </p:spTree>
    <p:extLst>
      <p:ext uri="{BB962C8B-B14F-4D97-AF65-F5344CB8AC3E}">
        <p14:creationId xmlns:p14="http://schemas.microsoft.com/office/powerpoint/2010/main" val="247991003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is.muni.cz/el/cus/podzim2013/SPUSZJ/um/Slovosled__znakosled__CZJ.pdf" TargetMode="External"/><Relationship Id="rId2" Type="http://schemas.openxmlformats.org/officeDocument/2006/relationships/hyperlink" Target="https://is.muni.cz/el/1441/podzim2012/SPLBK_KSP1/um/_Znakosled_od_Mgr._BcA._Pavla_Kucery_.pdf"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a:extLst>
              <a:ext uri="{FF2B5EF4-FFF2-40B4-BE49-F238E27FC236}">
                <a16:creationId xmlns:a16="http://schemas.microsoft.com/office/drawing/2014/main" id="{3BE69568-28DA-174D-A648-0664A638ACE2}"/>
              </a:ext>
            </a:extLst>
          </p:cNvPr>
          <p:cNvSpPr>
            <a:spLocks noGrp="1"/>
          </p:cNvSpPr>
          <p:nvPr>
            <p:ph type="title"/>
          </p:nvPr>
        </p:nvSpPr>
        <p:spPr>
          <a:xfrm>
            <a:off x="838200" y="1058779"/>
            <a:ext cx="10515600" cy="3729789"/>
          </a:xfrm>
        </p:spPr>
        <p:txBody>
          <a:bodyPr/>
          <a:lstStyle/>
          <a:p>
            <a:pPr algn="ctr"/>
            <a:r>
              <a:rPr lang="cs-CZ" dirty="0"/>
              <a:t>ZNAKOSLED</a:t>
            </a:r>
            <a:br>
              <a:rPr lang="cs-CZ" dirty="0"/>
            </a:br>
            <a:r>
              <a:rPr lang="cs-CZ" dirty="0"/>
              <a:t>I. část</a:t>
            </a:r>
          </a:p>
        </p:txBody>
      </p:sp>
    </p:spTree>
    <p:extLst>
      <p:ext uri="{BB962C8B-B14F-4D97-AF65-F5344CB8AC3E}">
        <p14:creationId xmlns:p14="http://schemas.microsoft.com/office/powerpoint/2010/main" val="408614016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FD612B6-5A6A-4B43-BEE0-7924400DD0DB}"/>
              </a:ext>
            </a:extLst>
          </p:cNvPr>
          <p:cNvSpPr>
            <a:spLocks noGrp="1"/>
          </p:cNvSpPr>
          <p:nvPr>
            <p:ph type="title"/>
          </p:nvPr>
        </p:nvSpPr>
        <p:spPr/>
        <p:txBody>
          <a:bodyPr/>
          <a:lstStyle/>
          <a:p>
            <a:r>
              <a:rPr lang="cs-CZ" dirty="0"/>
              <a:t>PRAVIDLA ZNAKOSLEDU V ČZJ</a:t>
            </a:r>
          </a:p>
        </p:txBody>
      </p:sp>
      <p:sp>
        <p:nvSpPr>
          <p:cNvPr id="3" name="Zástupný obsah 2">
            <a:extLst>
              <a:ext uri="{FF2B5EF4-FFF2-40B4-BE49-F238E27FC236}">
                <a16:creationId xmlns:a16="http://schemas.microsoft.com/office/drawing/2014/main" id="{6133FD89-244B-6947-AE3A-3C23BD2F8D4A}"/>
              </a:ext>
            </a:extLst>
          </p:cNvPr>
          <p:cNvSpPr>
            <a:spLocks noGrp="1"/>
          </p:cNvSpPr>
          <p:nvPr>
            <p:ph idx="1"/>
          </p:nvPr>
        </p:nvSpPr>
        <p:spPr/>
        <p:txBody>
          <a:bodyPr/>
          <a:lstStyle/>
          <a:p>
            <a:r>
              <a:rPr lang="cs-CZ" dirty="0"/>
              <a:t>Podle postavení znaků ve větě lze věty rozdělit do tří skupin:</a:t>
            </a:r>
          </a:p>
          <a:p>
            <a:pPr lvl="1"/>
            <a:r>
              <a:rPr lang="cs-CZ" b="1" dirty="0"/>
              <a:t>Věty s převratitelnou strukturou</a:t>
            </a:r>
            <a:r>
              <a:rPr lang="cs-CZ" dirty="0"/>
              <a:t> – objekt vykonává nějakou činnost/aktivitu nebo je nečinný, agens (konatel, činitel děje) a </a:t>
            </a:r>
            <a:r>
              <a:rPr lang="cs-CZ" dirty="0" err="1"/>
              <a:t>patient</a:t>
            </a:r>
            <a:r>
              <a:rPr lang="cs-CZ" dirty="0"/>
              <a:t> (nositel děje, který je dějem nějak zasažen) jsou zaměnitelné, subjekt může být objektem a naopak, př. Žena česala dívku. ŽENA – INDEX JI – DÍVKA – ČESAT.</a:t>
            </a:r>
          </a:p>
          <a:p>
            <a:pPr lvl="1"/>
            <a:r>
              <a:rPr lang="cs-CZ" b="1" dirty="0"/>
              <a:t>Věty s nepřevratitelnou strukturou</a:t>
            </a:r>
            <a:r>
              <a:rPr lang="cs-CZ" dirty="0"/>
              <a:t> – agens a </a:t>
            </a:r>
            <a:r>
              <a:rPr lang="cs-CZ" dirty="0" err="1"/>
              <a:t>patient</a:t>
            </a:r>
            <a:r>
              <a:rPr lang="cs-CZ" dirty="0"/>
              <a:t> jsou nezaměnitelné, agens může být pouze subjektem, obráceně by věta nedávala smysl, př. Chlapec jí polévku. CHLAPEC – JÍST – POLÉVKA – JÍST (KLF držení lžíce).</a:t>
            </a:r>
          </a:p>
          <a:p>
            <a:pPr lvl="1"/>
            <a:r>
              <a:rPr lang="cs-CZ" b="1" dirty="0"/>
              <a:t>Věty s existenciální strukturou</a:t>
            </a:r>
            <a:r>
              <a:rPr lang="cs-CZ" dirty="0"/>
              <a:t> – vztah mezi subjektem a objektem je vyjádřen v prostoru, př. Žena sedí na postel. POSTEL – ŽENA – SEDĚT (KLF).</a:t>
            </a:r>
            <a:endParaRPr lang="cs-CZ" b="1" dirty="0"/>
          </a:p>
        </p:txBody>
      </p:sp>
    </p:spTree>
    <p:extLst>
      <p:ext uri="{BB962C8B-B14F-4D97-AF65-F5344CB8AC3E}">
        <p14:creationId xmlns:p14="http://schemas.microsoft.com/office/powerpoint/2010/main" val="389264991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4FD6573-1D94-424B-AE90-F65D4C13069A}"/>
              </a:ext>
            </a:extLst>
          </p:cNvPr>
          <p:cNvSpPr>
            <a:spLocks noGrp="1"/>
          </p:cNvSpPr>
          <p:nvPr>
            <p:ph type="title"/>
          </p:nvPr>
        </p:nvSpPr>
        <p:spPr/>
        <p:txBody>
          <a:bodyPr/>
          <a:lstStyle/>
          <a:p>
            <a:r>
              <a:rPr lang="cs-CZ" dirty="0"/>
              <a:t>PRAVIDLA ZNAKOSLEDU V ČZJ</a:t>
            </a:r>
          </a:p>
        </p:txBody>
      </p:sp>
      <p:sp>
        <p:nvSpPr>
          <p:cNvPr id="3" name="Zástupný obsah 2">
            <a:extLst>
              <a:ext uri="{FF2B5EF4-FFF2-40B4-BE49-F238E27FC236}">
                <a16:creationId xmlns:a16="http://schemas.microsoft.com/office/drawing/2014/main" id="{FF2D8321-881F-7A4F-B3CD-DBD949A163EF}"/>
              </a:ext>
            </a:extLst>
          </p:cNvPr>
          <p:cNvSpPr>
            <a:spLocks noGrp="1"/>
          </p:cNvSpPr>
          <p:nvPr>
            <p:ph idx="1"/>
          </p:nvPr>
        </p:nvSpPr>
        <p:spPr/>
        <p:txBody>
          <a:bodyPr>
            <a:normAutofit lnSpcReduction="10000"/>
          </a:bodyPr>
          <a:lstStyle/>
          <a:p>
            <a:r>
              <a:rPr lang="cs-CZ" b="1" dirty="0"/>
              <a:t>Přivlastňovací zájmena, přídavná jména, číslovky </a:t>
            </a:r>
            <a:r>
              <a:rPr lang="cs-CZ" dirty="0"/>
              <a:t>– stojí vždy za podstatnými jmény (subjektem/objektem):</a:t>
            </a:r>
          </a:p>
          <a:p>
            <a:pPr lvl="1"/>
            <a:r>
              <a:rPr lang="cs-CZ" dirty="0"/>
              <a:t>Můj otec je neslyšící. OTEC – MŮJ – NESLYŠÍCÍ.</a:t>
            </a:r>
          </a:p>
          <a:p>
            <a:pPr lvl="1"/>
            <a:r>
              <a:rPr lang="cs-CZ" dirty="0"/>
              <a:t>Vidím červené auto. JÁ – VIDÍM – AUTO – ČERVENÉ.</a:t>
            </a:r>
          </a:p>
          <a:p>
            <a:pPr lvl="1"/>
            <a:r>
              <a:rPr lang="cs-CZ" dirty="0"/>
              <a:t>Koupila čtyři jablka. ONA – KOUPIT – JABLKO – ČTYŘI – BYLO.</a:t>
            </a:r>
          </a:p>
          <a:p>
            <a:r>
              <a:rPr lang="cs-CZ" b="1" dirty="0"/>
              <a:t>Vyjádření prostorového rámce</a:t>
            </a:r>
            <a:r>
              <a:rPr lang="cs-CZ" dirty="0"/>
              <a:t> (místo – subjekt – verbum. Resp. místo – </a:t>
            </a:r>
            <a:r>
              <a:rPr lang="cs-CZ" dirty="0" err="1"/>
              <a:t>topic</a:t>
            </a:r>
            <a:r>
              <a:rPr lang="cs-CZ" dirty="0"/>
              <a:t> – comment.):</a:t>
            </a:r>
          </a:p>
          <a:p>
            <a:pPr lvl="1"/>
            <a:r>
              <a:rPr lang="cs-CZ" dirty="0"/>
              <a:t>Auto jede po mostě. MOST – AUTO (KLF jede). </a:t>
            </a:r>
            <a:endParaRPr lang="cs-CZ" b="1" dirty="0"/>
          </a:p>
          <a:p>
            <a:r>
              <a:rPr lang="cs-CZ" b="1" dirty="0"/>
              <a:t>Vyjádření časového rámce </a:t>
            </a:r>
            <a:r>
              <a:rPr lang="cs-CZ" dirty="0"/>
              <a:t>(čas – subjekt – verbum. Resp. čas – </a:t>
            </a:r>
            <a:r>
              <a:rPr lang="cs-CZ" dirty="0" err="1"/>
              <a:t>topic</a:t>
            </a:r>
            <a:r>
              <a:rPr lang="cs-CZ" dirty="0"/>
              <a:t> – comment.): </a:t>
            </a:r>
          </a:p>
          <a:p>
            <a:pPr lvl="1"/>
            <a:r>
              <a:rPr lang="cs-CZ" dirty="0"/>
              <a:t>Byl jsem ve škole v pondělí. V PONDĚLÍ – ŠKOLA – JÁ – BYLO.</a:t>
            </a:r>
          </a:p>
          <a:p>
            <a:pPr marL="457200" lvl="1" indent="0">
              <a:buNone/>
            </a:pPr>
            <a:endParaRPr lang="cs-CZ" dirty="0"/>
          </a:p>
        </p:txBody>
      </p:sp>
    </p:spTree>
    <p:extLst>
      <p:ext uri="{BB962C8B-B14F-4D97-AF65-F5344CB8AC3E}">
        <p14:creationId xmlns:p14="http://schemas.microsoft.com/office/powerpoint/2010/main" val="149719450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D6FD8A9-B316-434C-92B5-66900686CC4C}"/>
              </a:ext>
            </a:extLst>
          </p:cNvPr>
          <p:cNvSpPr>
            <a:spLocks noGrp="1"/>
          </p:cNvSpPr>
          <p:nvPr>
            <p:ph type="title"/>
          </p:nvPr>
        </p:nvSpPr>
        <p:spPr/>
        <p:txBody>
          <a:bodyPr/>
          <a:lstStyle/>
          <a:p>
            <a:r>
              <a:rPr lang="cs-CZ" dirty="0"/>
              <a:t>PRAVIDLA ZNAKOSLEDU V ČZJ</a:t>
            </a:r>
          </a:p>
        </p:txBody>
      </p:sp>
      <p:sp>
        <p:nvSpPr>
          <p:cNvPr id="3" name="Zástupný obsah 2">
            <a:extLst>
              <a:ext uri="{FF2B5EF4-FFF2-40B4-BE49-F238E27FC236}">
                <a16:creationId xmlns:a16="http://schemas.microsoft.com/office/drawing/2014/main" id="{626F9121-13DB-7349-B829-2DF6CA84046E}"/>
              </a:ext>
            </a:extLst>
          </p:cNvPr>
          <p:cNvSpPr>
            <a:spLocks noGrp="1"/>
          </p:cNvSpPr>
          <p:nvPr>
            <p:ph idx="1"/>
          </p:nvPr>
        </p:nvSpPr>
        <p:spPr/>
        <p:txBody>
          <a:bodyPr/>
          <a:lstStyle/>
          <a:p>
            <a:r>
              <a:rPr lang="cs-CZ" b="1" dirty="0"/>
              <a:t>Modální slovesa</a:t>
            </a:r>
            <a:r>
              <a:rPr lang="cs-CZ" dirty="0"/>
              <a:t> – stojí vždy za plnohodnotným slovesem</a:t>
            </a:r>
          </a:p>
          <a:p>
            <a:pPr lvl="1"/>
            <a:r>
              <a:rPr lang="cs-CZ" dirty="0"/>
              <a:t>Nesmíš ho budit. BUDIT – INDEX JEHO – NESMÍŠ.</a:t>
            </a:r>
          </a:p>
          <a:p>
            <a:pPr lvl="1"/>
            <a:r>
              <a:rPr lang="cs-CZ" dirty="0"/>
              <a:t>Chci navštívit babičku. (JÁ) – BABIČKA – NAVŠTÍVIT – CHCI.</a:t>
            </a:r>
          </a:p>
          <a:p>
            <a:r>
              <a:rPr lang="cs-CZ" b="1" dirty="0"/>
              <a:t>Negace věty</a:t>
            </a:r>
            <a:r>
              <a:rPr lang="cs-CZ" dirty="0"/>
              <a:t> – zápor je vždy na konci věty</a:t>
            </a:r>
          </a:p>
          <a:p>
            <a:pPr lvl="1"/>
            <a:r>
              <a:rPr lang="cs-CZ" dirty="0"/>
              <a:t>Prosím, abyste nechodili. PROSÍM – CHODIT – NE.</a:t>
            </a:r>
          </a:p>
          <a:p>
            <a:r>
              <a:rPr lang="cs-CZ" b="1" dirty="0"/>
              <a:t>Užití příslovečného určení</a:t>
            </a:r>
            <a:r>
              <a:rPr lang="cs-CZ" dirty="0"/>
              <a:t> – nejčastěji na konci věty za slovesem</a:t>
            </a:r>
          </a:p>
          <a:p>
            <a:pPr lvl="1"/>
            <a:r>
              <a:rPr lang="cs-CZ" dirty="0"/>
              <a:t>Moje auto jede pomalu. AUTO – MOJE – JET POMALU (KLF).</a:t>
            </a:r>
          </a:p>
          <a:p>
            <a:pPr lvl="1"/>
            <a:r>
              <a:rPr lang="cs-CZ" dirty="0"/>
              <a:t>Umím perfektně anglicky. (JÁ) – ANGLICKY – UMĚT – PERFEKTNĚ.</a:t>
            </a:r>
          </a:p>
          <a:p>
            <a:endParaRPr lang="cs-CZ" b="1" dirty="0"/>
          </a:p>
        </p:txBody>
      </p:sp>
    </p:spTree>
    <p:extLst>
      <p:ext uri="{BB962C8B-B14F-4D97-AF65-F5344CB8AC3E}">
        <p14:creationId xmlns:p14="http://schemas.microsoft.com/office/powerpoint/2010/main" val="239325973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D10F9B3-F032-6C4E-AD47-1834874959BC}"/>
              </a:ext>
            </a:extLst>
          </p:cNvPr>
          <p:cNvSpPr>
            <a:spLocks noGrp="1"/>
          </p:cNvSpPr>
          <p:nvPr>
            <p:ph type="title"/>
          </p:nvPr>
        </p:nvSpPr>
        <p:spPr/>
        <p:txBody>
          <a:bodyPr/>
          <a:lstStyle/>
          <a:p>
            <a:r>
              <a:rPr lang="cs-CZ" dirty="0"/>
              <a:t>CVIČENÍ – TVOŘENÍ ZNAKOSLEDU OZNAMOVACÍCH VĚT</a:t>
            </a:r>
          </a:p>
        </p:txBody>
      </p:sp>
      <p:sp>
        <p:nvSpPr>
          <p:cNvPr id="3" name="Zástupný obsah 2">
            <a:extLst>
              <a:ext uri="{FF2B5EF4-FFF2-40B4-BE49-F238E27FC236}">
                <a16:creationId xmlns:a16="http://schemas.microsoft.com/office/drawing/2014/main" id="{40749670-EC83-F742-B58A-FC310702B8DD}"/>
              </a:ext>
            </a:extLst>
          </p:cNvPr>
          <p:cNvSpPr>
            <a:spLocks noGrp="1"/>
          </p:cNvSpPr>
          <p:nvPr>
            <p:ph idx="1"/>
          </p:nvPr>
        </p:nvSpPr>
        <p:spPr/>
        <p:txBody>
          <a:bodyPr>
            <a:normAutofit/>
          </a:bodyPr>
          <a:lstStyle/>
          <a:p>
            <a:pPr marL="0" indent="0">
              <a:buNone/>
            </a:pPr>
            <a:r>
              <a:rPr lang="cs-CZ" dirty="0"/>
              <a:t>Minulý týden jsem myl své auto. Vrtulník dlouho létá nad městem. Každý pátek si kupuji noviny. Rád tě navštívím. Kočka sedí na židli. Chlapec fotí dívku na pláži. Můžu tu na tebe počkat půl hodiny. Můj první manžel byl hodně nepořádný. Tvého nového ředitele znám velmi dobře. Ten dům jsme prodali za 5 milionů. Okna jsme před Vánoci vůbec nemyli. Už tam nikdy nepůjdu. Prozradil mi její tajemství. Vždycky chodí spát v jedenáct hodin. Lingvistika je povinná pro všechny studenty cizích jazyků. Venku na tebe čeká nějaký muž. Nemusíme odjet dnes. </a:t>
            </a:r>
          </a:p>
          <a:p>
            <a:pPr marL="0" indent="0">
              <a:buNone/>
            </a:pPr>
            <a:endParaRPr lang="cs-CZ" dirty="0"/>
          </a:p>
          <a:p>
            <a:endParaRPr lang="cs-CZ" dirty="0"/>
          </a:p>
          <a:p>
            <a:endParaRPr lang="cs-CZ" dirty="0"/>
          </a:p>
          <a:p>
            <a:pPr marL="0" indent="0">
              <a:buNone/>
            </a:pPr>
            <a:endParaRPr lang="cs-CZ" dirty="0"/>
          </a:p>
        </p:txBody>
      </p:sp>
    </p:spTree>
    <p:extLst>
      <p:ext uri="{BB962C8B-B14F-4D97-AF65-F5344CB8AC3E}">
        <p14:creationId xmlns:p14="http://schemas.microsoft.com/office/powerpoint/2010/main" val="369710792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968FA55-2040-0C4F-AAC3-AA5D1FE264B7}"/>
              </a:ext>
            </a:extLst>
          </p:cNvPr>
          <p:cNvSpPr>
            <a:spLocks noGrp="1"/>
          </p:cNvSpPr>
          <p:nvPr>
            <p:ph type="title"/>
          </p:nvPr>
        </p:nvSpPr>
        <p:spPr/>
        <p:txBody>
          <a:bodyPr/>
          <a:lstStyle/>
          <a:p>
            <a:r>
              <a:rPr lang="cs-CZ" dirty="0"/>
              <a:t>POUŽITÉ ZDROJE</a:t>
            </a:r>
          </a:p>
        </p:txBody>
      </p:sp>
      <p:sp>
        <p:nvSpPr>
          <p:cNvPr id="3" name="Zástupný obsah 2">
            <a:extLst>
              <a:ext uri="{FF2B5EF4-FFF2-40B4-BE49-F238E27FC236}">
                <a16:creationId xmlns:a16="http://schemas.microsoft.com/office/drawing/2014/main" id="{58450CA5-923B-9B4E-9642-82C7993F2A81}"/>
              </a:ext>
            </a:extLst>
          </p:cNvPr>
          <p:cNvSpPr>
            <a:spLocks noGrp="1"/>
          </p:cNvSpPr>
          <p:nvPr>
            <p:ph idx="1"/>
          </p:nvPr>
        </p:nvSpPr>
        <p:spPr/>
        <p:txBody>
          <a:bodyPr>
            <a:normAutofit lnSpcReduction="10000"/>
          </a:bodyPr>
          <a:lstStyle/>
          <a:p>
            <a:r>
              <a:rPr lang="cs-CZ" dirty="0"/>
              <a:t>KUČERA, Pavel. </a:t>
            </a:r>
            <a:r>
              <a:rPr lang="cs-CZ" i="1" dirty="0" err="1"/>
              <a:t>Znakosled</a:t>
            </a:r>
            <a:r>
              <a:rPr lang="cs-CZ" i="1" dirty="0"/>
              <a:t> v českém znakovém jazyce. </a:t>
            </a:r>
            <a:r>
              <a:rPr lang="cs-CZ" dirty="0"/>
              <a:t>Učební materiál dostupný na www: </a:t>
            </a:r>
            <a:r>
              <a:rPr lang="cs-CZ" dirty="0">
                <a:hlinkClick r:id="rId2"/>
              </a:rPr>
              <a:t>https://is.muni.cz/el/1441/podzim2012/SPLBK_KSP1/um/_Znakosled_od_Mgr._BcA._Pavla_Kucery_.pdf</a:t>
            </a:r>
            <a:r>
              <a:rPr lang="cs-CZ" dirty="0"/>
              <a:t>.</a:t>
            </a:r>
          </a:p>
          <a:p>
            <a:r>
              <a:rPr lang="cs-CZ" dirty="0"/>
              <a:t>VOJTECHOVSKÝ, Roman. </a:t>
            </a:r>
            <a:r>
              <a:rPr lang="cs-CZ" i="1" dirty="0"/>
              <a:t>Slovosled (</a:t>
            </a:r>
            <a:r>
              <a:rPr lang="cs-CZ" i="1" dirty="0" err="1"/>
              <a:t>znakosled</a:t>
            </a:r>
            <a:r>
              <a:rPr lang="cs-CZ" i="1" dirty="0"/>
              <a:t>) českého znakového jazyka. </a:t>
            </a:r>
            <a:r>
              <a:rPr lang="cs-CZ" dirty="0"/>
              <a:t>Učební materiál dostupný na www: </a:t>
            </a:r>
            <a:r>
              <a:rPr lang="cs-CZ" dirty="0">
                <a:hlinkClick r:id="rId3"/>
              </a:rPr>
              <a:t>https://is.muni.cz/el/cus/podzim2013/SPUSZJ/um/Slovosled__znakosled__CZJ.pdf</a:t>
            </a:r>
            <a:r>
              <a:rPr lang="cs-CZ" dirty="0"/>
              <a:t>.</a:t>
            </a:r>
          </a:p>
          <a:p>
            <a:r>
              <a:rPr lang="cs-CZ" dirty="0"/>
              <a:t>KUBIŠTOVÁ, Jitka. </a:t>
            </a:r>
            <a:r>
              <a:rPr lang="cs-CZ" i="1" dirty="0"/>
              <a:t>Výzkum slovosledných tendencí v českém znakovém jazyce.</a:t>
            </a:r>
            <a:r>
              <a:rPr lang="cs-CZ" dirty="0"/>
              <a:t> Diplomová práce. Univerzita Karlova v Praze. Filozofická fakulta. 2013. Vedoucí práce Mgr. Eva Lehečková, </a:t>
            </a:r>
            <a:r>
              <a:rPr lang="cs-CZ" err="1"/>
              <a:t>Ph</a:t>
            </a:r>
            <a:r>
              <a:rPr lang="cs-CZ"/>
              <a:t>.D.</a:t>
            </a:r>
          </a:p>
        </p:txBody>
      </p:sp>
    </p:spTree>
    <p:extLst>
      <p:ext uri="{BB962C8B-B14F-4D97-AF65-F5344CB8AC3E}">
        <p14:creationId xmlns:p14="http://schemas.microsoft.com/office/powerpoint/2010/main" val="4410738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a:extLst>
              <a:ext uri="{FF2B5EF4-FFF2-40B4-BE49-F238E27FC236}">
                <a16:creationId xmlns:a16="http://schemas.microsoft.com/office/drawing/2014/main" id="{1A2FFD05-32AD-3F43-A3D1-9C1861B1D6DD}"/>
              </a:ext>
            </a:extLst>
          </p:cNvPr>
          <p:cNvSpPr>
            <a:spLocks noGrp="1"/>
          </p:cNvSpPr>
          <p:nvPr>
            <p:ph type="title"/>
          </p:nvPr>
        </p:nvSpPr>
        <p:spPr/>
        <p:txBody>
          <a:bodyPr/>
          <a:lstStyle/>
          <a:p>
            <a:r>
              <a:rPr lang="cs-CZ" dirty="0"/>
              <a:t>POJETÍ ZNAKOSLEDU V ČZJ</a:t>
            </a:r>
          </a:p>
        </p:txBody>
      </p:sp>
      <p:sp>
        <p:nvSpPr>
          <p:cNvPr id="4" name="Zástupný obsah 3">
            <a:extLst>
              <a:ext uri="{FF2B5EF4-FFF2-40B4-BE49-F238E27FC236}">
                <a16:creationId xmlns:a16="http://schemas.microsoft.com/office/drawing/2014/main" id="{98EEBBB3-62BB-5C40-B8F3-952E48092D1B}"/>
              </a:ext>
            </a:extLst>
          </p:cNvPr>
          <p:cNvSpPr>
            <a:spLocks noGrp="1"/>
          </p:cNvSpPr>
          <p:nvPr>
            <p:ph idx="1"/>
          </p:nvPr>
        </p:nvSpPr>
        <p:spPr/>
        <p:txBody>
          <a:bodyPr/>
          <a:lstStyle/>
          <a:p>
            <a:r>
              <a:rPr lang="cs-CZ" dirty="0"/>
              <a:t>ZJ nejsou závislé na příslušných mluvených národních jazycích. Pořadí znaků (</a:t>
            </a:r>
            <a:r>
              <a:rPr lang="cs-CZ" dirty="0" err="1"/>
              <a:t>znakosled</a:t>
            </a:r>
            <a:r>
              <a:rPr lang="cs-CZ" dirty="0"/>
              <a:t>) znakových jazyků nekopíruje slovosled mluveného jazyka. Jedná se o dva odlišné jazykové systémy.</a:t>
            </a:r>
          </a:p>
          <a:p>
            <a:r>
              <a:rPr lang="cs-CZ" dirty="0"/>
              <a:t>Dříve však panoval názor, že </a:t>
            </a:r>
            <a:r>
              <a:rPr lang="cs-CZ" dirty="0" err="1"/>
              <a:t>znakosled</a:t>
            </a:r>
            <a:r>
              <a:rPr lang="cs-CZ" dirty="0"/>
              <a:t> musí odpovídat slovosledu mluveného jazyka. Bylo to považováno za vyšší formu komunikace vhodnou pro veřejné projevy a vzdělávací účely. Později se od toho upouštělo, protože takový projev nebyl přirozený.</a:t>
            </a:r>
          </a:p>
        </p:txBody>
      </p:sp>
    </p:spTree>
    <p:extLst>
      <p:ext uri="{BB962C8B-B14F-4D97-AF65-F5344CB8AC3E}">
        <p14:creationId xmlns:p14="http://schemas.microsoft.com/office/powerpoint/2010/main" val="12164523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C4BA1ED-EB6D-8545-BDED-D584D2B3E84B}"/>
              </a:ext>
            </a:extLst>
          </p:cNvPr>
          <p:cNvSpPr>
            <a:spLocks noGrp="1"/>
          </p:cNvSpPr>
          <p:nvPr>
            <p:ph type="title"/>
          </p:nvPr>
        </p:nvSpPr>
        <p:spPr/>
        <p:txBody>
          <a:bodyPr/>
          <a:lstStyle/>
          <a:p>
            <a:r>
              <a:rPr lang="cs-CZ" dirty="0"/>
              <a:t>SPECIFIKA ZNAKOSLEDU V ČZJ</a:t>
            </a:r>
          </a:p>
        </p:txBody>
      </p:sp>
      <p:sp>
        <p:nvSpPr>
          <p:cNvPr id="3" name="Zástupný obsah 2">
            <a:extLst>
              <a:ext uri="{FF2B5EF4-FFF2-40B4-BE49-F238E27FC236}">
                <a16:creationId xmlns:a16="http://schemas.microsoft.com/office/drawing/2014/main" id="{4D64C354-56FF-4345-9B89-B0F6CC297690}"/>
              </a:ext>
            </a:extLst>
          </p:cNvPr>
          <p:cNvSpPr>
            <a:spLocks noGrp="1"/>
          </p:cNvSpPr>
          <p:nvPr>
            <p:ph idx="1"/>
          </p:nvPr>
        </p:nvSpPr>
        <p:spPr/>
        <p:txBody>
          <a:bodyPr>
            <a:normAutofit/>
          </a:bodyPr>
          <a:lstStyle/>
          <a:p>
            <a:r>
              <a:rPr lang="cs-CZ" dirty="0"/>
              <a:t>ZJ vzniká v trojrozměrném prostoru, proto je třeba výpověď utvářet tak, aby byla pro příjemce sdělení čitelná.</a:t>
            </a:r>
          </a:p>
          <a:p>
            <a:r>
              <a:rPr lang="cs-CZ" dirty="0"/>
              <a:t>Specifickými rysy výpovědi ve ZJ díky užití trojrozměrného prostoru, které taky mohou nést význam, jsou:</a:t>
            </a:r>
          </a:p>
          <a:p>
            <a:pPr lvl="1"/>
            <a:r>
              <a:rPr lang="cs-CZ" dirty="0"/>
              <a:t>Klasifikátory – stojí vždy za znakem, který rozvíjí</a:t>
            </a:r>
          </a:p>
          <a:p>
            <a:pPr lvl="1"/>
            <a:r>
              <a:rPr lang="cs-CZ" dirty="0"/>
              <a:t>Specifikátory tvaru a velikosti – stejné pravidlo jako u klasifikátorů</a:t>
            </a:r>
          </a:p>
          <a:p>
            <a:pPr lvl="1"/>
            <a:r>
              <a:rPr lang="cs-CZ" dirty="0"/>
              <a:t>Manuální a nemanuální prostředky – vázány na znak, který doplňují</a:t>
            </a:r>
          </a:p>
          <a:p>
            <a:pPr lvl="1"/>
            <a:r>
              <a:rPr lang="cs-CZ" dirty="0"/>
              <a:t>Simultánnost a inkorporace číslovek do základního znaku (čtyři měsíce), předmětu do slovesa (jíst jablko, mýt si obličej) aj. – znakovány simultánně </a:t>
            </a:r>
          </a:p>
          <a:p>
            <a:endParaRPr lang="cs-CZ" dirty="0"/>
          </a:p>
        </p:txBody>
      </p:sp>
    </p:spTree>
    <p:extLst>
      <p:ext uri="{BB962C8B-B14F-4D97-AF65-F5344CB8AC3E}">
        <p14:creationId xmlns:p14="http://schemas.microsoft.com/office/powerpoint/2010/main" val="49225172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3D443F0-DA1E-8046-8D90-4DD18FB4A0F9}"/>
              </a:ext>
            </a:extLst>
          </p:cNvPr>
          <p:cNvSpPr>
            <a:spLocks noGrp="1"/>
          </p:cNvSpPr>
          <p:nvPr>
            <p:ph type="title"/>
          </p:nvPr>
        </p:nvSpPr>
        <p:spPr/>
        <p:txBody>
          <a:bodyPr/>
          <a:lstStyle/>
          <a:p>
            <a:r>
              <a:rPr lang="cs-CZ" dirty="0"/>
              <a:t>PRAVIDLA ZNAKOSLEDU V ČZJ </a:t>
            </a:r>
          </a:p>
        </p:txBody>
      </p:sp>
      <p:sp>
        <p:nvSpPr>
          <p:cNvPr id="3" name="Zástupný obsah 2">
            <a:extLst>
              <a:ext uri="{FF2B5EF4-FFF2-40B4-BE49-F238E27FC236}">
                <a16:creationId xmlns:a16="http://schemas.microsoft.com/office/drawing/2014/main" id="{067A01D5-07CA-8041-AB39-CA97877307A2}"/>
              </a:ext>
            </a:extLst>
          </p:cNvPr>
          <p:cNvSpPr>
            <a:spLocks noGrp="1"/>
          </p:cNvSpPr>
          <p:nvPr>
            <p:ph idx="1"/>
          </p:nvPr>
        </p:nvSpPr>
        <p:spPr/>
        <p:txBody>
          <a:bodyPr/>
          <a:lstStyle/>
          <a:p>
            <a:r>
              <a:rPr lang="cs-CZ" dirty="0"/>
              <a:t>ČZJ je stejně jako mluvený český jazyk jazykem flexivním (ohebným), má </a:t>
            </a:r>
            <a:r>
              <a:rPr lang="cs-CZ" b="1" dirty="0"/>
              <a:t>volný </a:t>
            </a:r>
            <a:r>
              <a:rPr lang="cs-CZ" b="1" dirty="0" err="1"/>
              <a:t>znakosled</a:t>
            </a:r>
            <a:r>
              <a:rPr lang="cs-CZ" b="1" dirty="0"/>
              <a:t> </a:t>
            </a:r>
            <a:r>
              <a:rPr lang="cs-CZ" dirty="0"/>
              <a:t>(nikoli libovolný!) – existují určitá pravidla řazení znaků, aby byla výpověď smysluplná a snadno čitelná. </a:t>
            </a:r>
          </a:p>
          <a:p>
            <a:r>
              <a:rPr lang="cs-CZ" dirty="0" err="1"/>
              <a:t>Znakosled</a:t>
            </a:r>
            <a:r>
              <a:rPr lang="cs-CZ" dirty="0"/>
              <a:t> se též odvíjí od mluvčího, který svým výběrem pořadí znaků sděluje doplňující informace (dává najevo, která část výpovědi je pro něj podstatná – subjekt </a:t>
            </a:r>
            <a:r>
              <a:rPr lang="cs-CZ" dirty="0" err="1"/>
              <a:t>x</a:t>
            </a:r>
            <a:r>
              <a:rPr lang="cs-CZ" dirty="0"/>
              <a:t> objekt).</a:t>
            </a:r>
          </a:p>
          <a:p>
            <a:r>
              <a:rPr lang="cs-CZ" dirty="0"/>
              <a:t>V závislosti na aktuálním členění výpovědi rozlišujeme </a:t>
            </a:r>
            <a:r>
              <a:rPr lang="cs-CZ" b="1" dirty="0"/>
              <a:t>objektivní</a:t>
            </a:r>
            <a:r>
              <a:rPr lang="cs-CZ" dirty="0"/>
              <a:t> </a:t>
            </a:r>
            <a:r>
              <a:rPr lang="cs-CZ" b="1" dirty="0"/>
              <a:t>pořadí</a:t>
            </a:r>
            <a:r>
              <a:rPr lang="cs-CZ" dirty="0"/>
              <a:t> a </a:t>
            </a:r>
            <a:r>
              <a:rPr lang="cs-CZ" b="1" dirty="0"/>
              <a:t>subjektivní pořadí</a:t>
            </a:r>
            <a:r>
              <a:rPr lang="cs-CZ" dirty="0"/>
              <a:t>.</a:t>
            </a:r>
          </a:p>
          <a:p>
            <a:endParaRPr lang="cs-CZ" dirty="0"/>
          </a:p>
        </p:txBody>
      </p:sp>
    </p:spTree>
    <p:extLst>
      <p:ext uri="{BB962C8B-B14F-4D97-AF65-F5344CB8AC3E}">
        <p14:creationId xmlns:p14="http://schemas.microsoft.com/office/powerpoint/2010/main" val="33199738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463B36B-AC98-B242-A942-DC40E8650EA9}"/>
              </a:ext>
            </a:extLst>
          </p:cNvPr>
          <p:cNvSpPr>
            <a:spLocks noGrp="1"/>
          </p:cNvSpPr>
          <p:nvPr>
            <p:ph type="title"/>
          </p:nvPr>
        </p:nvSpPr>
        <p:spPr/>
        <p:txBody>
          <a:bodyPr/>
          <a:lstStyle/>
          <a:p>
            <a:r>
              <a:rPr lang="cs-CZ" dirty="0"/>
              <a:t>PRAVIDLA ZNAKOSLEDU V ČZJ</a:t>
            </a:r>
          </a:p>
        </p:txBody>
      </p:sp>
      <p:sp>
        <p:nvSpPr>
          <p:cNvPr id="3" name="Zástupný obsah 2">
            <a:extLst>
              <a:ext uri="{FF2B5EF4-FFF2-40B4-BE49-F238E27FC236}">
                <a16:creationId xmlns:a16="http://schemas.microsoft.com/office/drawing/2014/main" id="{0E95FFE1-D570-9047-820B-A5E7A9D4E6C3}"/>
              </a:ext>
            </a:extLst>
          </p:cNvPr>
          <p:cNvSpPr>
            <a:spLocks noGrp="1"/>
          </p:cNvSpPr>
          <p:nvPr>
            <p:ph idx="1"/>
          </p:nvPr>
        </p:nvSpPr>
        <p:spPr/>
        <p:txBody>
          <a:bodyPr/>
          <a:lstStyle/>
          <a:p>
            <a:r>
              <a:rPr lang="cs-CZ" b="1" dirty="0"/>
              <a:t>Objektivní pořadí</a:t>
            </a:r>
            <a:r>
              <a:rPr lang="cs-CZ" dirty="0"/>
              <a:t> </a:t>
            </a:r>
          </a:p>
          <a:p>
            <a:pPr lvl="1"/>
            <a:r>
              <a:rPr lang="cs-CZ" dirty="0"/>
              <a:t>1. místo východisko výpovědi = </a:t>
            </a:r>
            <a:r>
              <a:rPr lang="cs-CZ" b="1" dirty="0"/>
              <a:t>téma</a:t>
            </a:r>
            <a:r>
              <a:rPr lang="cs-CZ" dirty="0"/>
              <a:t> (</a:t>
            </a:r>
            <a:r>
              <a:rPr lang="cs-CZ" dirty="0" err="1"/>
              <a:t>topic</a:t>
            </a:r>
            <a:r>
              <a:rPr lang="cs-CZ" dirty="0"/>
              <a:t>) – část výpovědi, 	která je známá ze situace nebo z předchozích souvislostí, zajišťuje návaznost a soudržnost textu,</a:t>
            </a:r>
          </a:p>
          <a:p>
            <a:pPr lvl="1"/>
            <a:r>
              <a:rPr lang="cs-CZ" dirty="0"/>
              <a:t>2. místo jádro výpovědi = </a:t>
            </a:r>
            <a:r>
              <a:rPr lang="cs-CZ" b="1" dirty="0"/>
              <a:t>réma</a:t>
            </a:r>
            <a:r>
              <a:rPr lang="cs-CZ" dirty="0"/>
              <a:t> (comment) – hlavní část výpovědi, která je nová a vyjadřuje klíčová sdělení, podává novou informaci.</a:t>
            </a:r>
          </a:p>
          <a:p>
            <a:pPr lvl="1"/>
            <a:r>
              <a:rPr lang="cs-CZ" dirty="0"/>
              <a:t>ČZJ nejčastěji užívaná forma (</a:t>
            </a:r>
            <a:r>
              <a:rPr lang="cs-CZ" dirty="0" err="1"/>
              <a:t>topic</a:t>
            </a:r>
            <a:r>
              <a:rPr lang="cs-CZ" dirty="0"/>
              <a:t> – comment).</a:t>
            </a:r>
            <a:endParaRPr lang="cs-CZ" b="1" dirty="0"/>
          </a:p>
        </p:txBody>
      </p:sp>
    </p:spTree>
    <p:extLst>
      <p:ext uri="{BB962C8B-B14F-4D97-AF65-F5344CB8AC3E}">
        <p14:creationId xmlns:p14="http://schemas.microsoft.com/office/powerpoint/2010/main" val="108681351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A918DCC-315A-5549-86FC-D55BE2DC5492}"/>
              </a:ext>
            </a:extLst>
          </p:cNvPr>
          <p:cNvSpPr>
            <a:spLocks noGrp="1"/>
          </p:cNvSpPr>
          <p:nvPr>
            <p:ph type="title"/>
          </p:nvPr>
        </p:nvSpPr>
        <p:spPr/>
        <p:txBody>
          <a:bodyPr/>
          <a:lstStyle/>
          <a:p>
            <a:r>
              <a:rPr lang="cs-CZ" dirty="0"/>
              <a:t>PRAVIDLA ZNAKOSLEDU V ČZJ</a:t>
            </a:r>
          </a:p>
        </p:txBody>
      </p:sp>
      <p:sp>
        <p:nvSpPr>
          <p:cNvPr id="3" name="Zástupný obsah 2">
            <a:extLst>
              <a:ext uri="{FF2B5EF4-FFF2-40B4-BE49-F238E27FC236}">
                <a16:creationId xmlns:a16="http://schemas.microsoft.com/office/drawing/2014/main" id="{C8836518-5575-8C46-AEEE-48DD9B3AF9C9}"/>
              </a:ext>
            </a:extLst>
          </p:cNvPr>
          <p:cNvSpPr>
            <a:spLocks noGrp="1"/>
          </p:cNvSpPr>
          <p:nvPr>
            <p:ph idx="1"/>
          </p:nvPr>
        </p:nvSpPr>
        <p:spPr/>
        <p:txBody>
          <a:bodyPr/>
          <a:lstStyle/>
          <a:p>
            <a:r>
              <a:rPr lang="cs-CZ" dirty="0"/>
              <a:t>Příklad objektivního pořadí (</a:t>
            </a:r>
            <a:r>
              <a:rPr lang="cs-CZ" dirty="0" err="1"/>
              <a:t>topic</a:t>
            </a:r>
            <a:r>
              <a:rPr lang="cs-CZ" dirty="0"/>
              <a:t> – comment):</a:t>
            </a:r>
          </a:p>
          <a:p>
            <a:pPr marL="0" indent="0">
              <a:buNone/>
            </a:pPr>
            <a:r>
              <a:rPr lang="cs-CZ" dirty="0"/>
              <a:t>	Byl jednou jeden král,</a:t>
            </a:r>
          </a:p>
          <a:p>
            <a:pPr marL="0" indent="0">
              <a:buNone/>
            </a:pPr>
            <a:r>
              <a:rPr lang="cs-CZ" dirty="0"/>
              <a:t>	ten král (T) měl tři dcery (C),</a:t>
            </a:r>
          </a:p>
          <a:p>
            <a:pPr marL="0" indent="0">
              <a:buNone/>
            </a:pPr>
            <a:r>
              <a:rPr lang="cs-CZ" dirty="0"/>
              <a:t>	první (T) byla krásná (C),</a:t>
            </a:r>
          </a:p>
          <a:p>
            <a:pPr marL="0" indent="0">
              <a:buNone/>
            </a:pPr>
            <a:r>
              <a:rPr lang="cs-CZ" dirty="0"/>
              <a:t>	druhá (T) ještě krásnější (C)</a:t>
            </a:r>
          </a:p>
          <a:p>
            <a:pPr marL="0" indent="0">
              <a:buNone/>
            </a:pPr>
            <a:r>
              <a:rPr lang="cs-CZ" dirty="0"/>
              <a:t>	a třetí (T) úplně nejkrásnější (C).</a:t>
            </a:r>
          </a:p>
          <a:p>
            <a:pPr marL="0" indent="0">
              <a:buNone/>
            </a:pPr>
            <a:r>
              <a:rPr lang="cs-CZ" dirty="0"/>
              <a:t>	</a:t>
            </a:r>
          </a:p>
        </p:txBody>
      </p:sp>
    </p:spTree>
    <p:extLst>
      <p:ext uri="{BB962C8B-B14F-4D97-AF65-F5344CB8AC3E}">
        <p14:creationId xmlns:p14="http://schemas.microsoft.com/office/powerpoint/2010/main" val="7387904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AEF19D8-4970-7C46-BAA6-AB712CFE8E0E}"/>
              </a:ext>
            </a:extLst>
          </p:cNvPr>
          <p:cNvSpPr>
            <a:spLocks noGrp="1"/>
          </p:cNvSpPr>
          <p:nvPr>
            <p:ph type="title"/>
          </p:nvPr>
        </p:nvSpPr>
        <p:spPr/>
        <p:txBody>
          <a:bodyPr/>
          <a:lstStyle/>
          <a:p>
            <a:r>
              <a:rPr lang="cs-CZ" dirty="0"/>
              <a:t>PRAVIDLA ZNAKOSLEDU V ČZJ</a:t>
            </a:r>
          </a:p>
        </p:txBody>
      </p:sp>
      <p:sp>
        <p:nvSpPr>
          <p:cNvPr id="3" name="Zástupný obsah 2">
            <a:extLst>
              <a:ext uri="{FF2B5EF4-FFF2-40B4-BE49-F238E27FC236}">
                <a16:creationId xmlns:a16="http://schemas.microsoft.com/office/drawing/2014/main" id="{C2A86BCD-CA94-C247-97D9-208CEBB1467F}"/>
              </a:ext>
            </a:extLst>
          </p:cNvPr>
          <p:cNvSpPr>
            <a:spLocks noGrp="1"/>
          </p:cNvSpPr>
          <p:nvPr>
            <p:ph idx="1"/>
          </p:nvPr>
        </p:nvSpPr>
        <p:spPr/>
        <p:txBody>
          <a:bodyPr>
            <a:normAutofit/>
          </a:bodyPr>
          <a:lstStyle/>
          <a:p>
            <a:r>
              <a:rPr lang="cs-CZ" b="1" dirty="0"/>
              <a:t>Subjektivní pořadí</a:t>
            </a:r>
            <a:r>
              <a:rPr lang="cs-CZ" dirty="0"/>
              <a:t> </a:t>
            </a:r>
          </a:p>
          <a:p>
            <a:pPr lvl="1"/>
            <a:r>
              <a:rPr lang="cs-CZ" dirty="0"/>
              <a:t>1. je réma, poté následuje téma = </a:t>
            </a:r>
            <a:r>
              <a:rPr lang="cs-CZ" b="1" dirty="0"/>
              <a:t>tematizace</a:t>
            </a:r>
            <a:r>
              <a:rPr lang="cs-CZ" dirty="0"/>
              <a:t> </a:t>
            </a:r>
            <a:r>
              <a:rPr lang="cs-CZ" b="1" dirty="0"/>
              <a:t>rématu</a:t>
            </a:r>
            <a:r>
              <a:rPr lang="cs-CZ" dirty="0"/>
              <a:t> (</a:t>
            </a:r>
            <a:r>
              <a:rPr lang="cs-CZ" dirty="0" err="1"/>
              <a:t>topikalizace</a:t>
            </a:r>
            <a:r>
              <a:rPr lang="cs-CZ" dirty="0"/>
              <a:t>). Nejprve se zadá nová informace, která je předsunutou </a:t>
            </a:r>
            <a:r>
              <a:rPr lang="cs-CZ" dirty="0" err="1"/>
              <a:t>rémou</a:t>
            </a:r>
            <a:r>
              <a:rPr lang="cs-CZ" dirty="0"/>
              <a:t> (obvykle předsunutý objekt) a která je v centru naší pozornosti.</a:t>
            </a:r>
          </a:p>
          <a:p>
            <a:pPr lvl="1"/>
            <a:r>
              <a:rPr lang="cs-CZ" dirty="0"/>
              <a:t>Př.: Minulý týden jsem umyl auto. </a:t>
            </a:r>
          </a:p>
          <a:p>
            <a:pPr marL="457200" lvl="1" indent="0">
              <a:buNone/>
            </a:pPr>
            <a:r>
              <a:rPr lang="cs-CZ" dirty="0"/>
              <a:t>	MINULÝ TÝDEN – JÁ – AUTO – MÝT (KLF držení hadru). – běžná výpověď 	popisující určitý proběhnutý děj.</a:t>
            </a:r>
          </a:p>
          <a:p>
            <a:pPr marL="457200" lvl="1" indent="0">
              <a:buNone/>
            </a:pPr>
            <a:r>
              <a:rPr lang="cs-CZ" dirty="0"/>
              <a:t>	AUTO – MINULÝ TÝDEN – JÁ – MÝT (KLF držení hadru). – auto na prvním 	místě – subjektivní zdůraznění.</a:t>
            </a:r>
          </a:p>
          <a:p>
            <a:pPr marL="0" indent="0">
              <a:buNone/>
            </a:pPr>
            <a:endParaRPr lang="cs-CZ" b="1" dirty="0"/>
          </a:p>
        </p:txBody>
      </p:sp>
    </p:spTree>
    <p:extLst>
      <p:ext uri="{BB962C8B-B14F-4D97-AF65-F5344CB8AC3E}">
        <p14:creationId xmlns:p14="http://schemas.microsoft.com/office/powerpoint/2010/main" val="46254767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9488389-7C9D-D041-A823-35F5D59FAF59}"/>
              </a:ext>
            </a:extLst>
          </p:cNvPr>
          <p:cNvSpPr>
            <a:spLocks noGrp="1"/>
          </p:cNvSpPr>
          <p:nvPr>
            <p:ph type="title"/>
          </p:nvPr>
        </p:nvSpPr>
        <p:spPr/>
        <p:txBody>
          <a:bodyPr/>
          <a:lstStyle/>
          <a:p>
            <a:r>
              <a:rPr lang="cs-CZ" dirty="0"/>
              <a:t>PRAVIDLA ZNAKOSLEDU V ČZJ</a:t>
            </a:r>
          </a:p>
        </p:txBody>
      </p:sp>
      <p:sp>
        <p:nvSpPr>
          <p:cNvPr id="3" name="Zástupný obsah 2">
            <a:extLst>
              <a:ext uri="{FF2B5EF4-FFF2-40B4-BE49-F238E27FC236}">
                <a16:creationId xmlns:a16="http://schemas.microsoft.com/office/drawing/2014/main" id="{CB0D96FE-0360-B049-A586-9552246149F9}"/>
              </a:ext>
            </a:extLst>
          </p:cNvPr>
          <p:cNvSpPr>
            <a:spLocks noGrp="1"/>
          </p:cNvSpPr>
          <p:nvPr>
            <p:ph idx="1"/>
          </p:nvPr>
        </p:nvSpPr>
        <p:spPr/>
        <p:txBody>
          <a:bodyPr/>
          <a:lstStyle/>
          <a:p>
            <a:r>
              <a:rPr lang="cs-CZ" dirty="0"/>
              <a:t>Příklady užití subjektivního pořadí:</a:t>
            </a:r>
          </a:p>
          <a:p>
            <a:pPr lvl="1"/>
            <a:r>
              <a:rPr lang="cs-CZ" b="1" dirty="0"/>
              <a:t>Neznámý subjekt</a:t>
            </a:r>
            <a:r>
              <a:rPr lang="cs-CZ" dirty="0"/>
              <a:t> – Ztratila se mi peněženka. PENĚŽENKA – MOJE – ZMIZET. (nevíme, proč zmizela, zda byla ukradena nebo jsme ji sami ztratili) </a:t>
            </a:r>
            <a:r>
              <a:rPr lang="cs-CZ" dirty="0" err="1"/>
              <a:t>x</a:t>
            </a:r>
            <a:r>
              <a:rPr lang="cs-CZ" dirty="0"/>
              <a:t> NĚKDO – PENĚŽENKA – MOJE – UKRÁST. </a:t>
            </a:r>
          </a:p>
          <a:p>
            <a:pPr lvl="1"/>
            <a:r>
              <a:rPr lang="cs-CZ" b="1" dirty="0"/>
              <a:t>Nepodstatnost</a:t>
            </a:r>
            <a:r>
              <a:rPr lang="cs-CZ" dirty="0"/>
              <a:t> – Auto je prodané. AUTO – MOJE – PRODAT – HOTOVO. (není důležité, kdo auto prodal, ale že je prodané) </a:t>
            </a:r>
            <a:r>
              <a:rPr lang="cs-CZ" dirty="0" err="1"/>
              <a:t>x</a:t>
            </a:r>
            <a:r>
              <a:rPr lang="cs-CZ" dirty="0"/>
              <a:t> (JÁ) – AUTO – MOJE – PRODAT – BYLO.</a:t>
            </a:r>
          </a:p>
          <a:p>
            <a:pPr lvl="1"/>
            <a:r>
              <a:rPr lang="cs-CZ" b="1" dirty="0"/>
              <a:t>Prospěch</a:t>
            </a:r>
            <a:r>
              <a:rPr lang="cs-CZ" dirty="0"/>
              <a:t> – Telefon se už našel. TELEFON – MŮJ – NAJÍT. (v případě, že je už příjemce výpovědi z dřívějška informován, co se s telefonem stalo a nyní mu podáváme novou informaci, že se telefon našel, nemusíme znovu popisovat, kdy a jak se ztrátě došlo) </a:t>
            </a:r>
            <a:r>
              <a:rPr lang="cs-CZ" dirty="0" err="1"/>
              <a:t>x</a:t>
            </a:r>
            <a:r>
              <a:rPr lang="cs-CZ" dirty="0"/>
              <a:t> (JÁ) – TELEFON – MŮJ – NAJÍT – BYLO.</a:t>
            </a:r>
            <a:endParaRPr lang="cs-CZ" b="1" dirty="0"/>
          </a:p>
        </p:txBody>
      </p:sp>
    </p:spTree>
    <p:extLst>
      <p:ext uri="{BB962C8B-B14F-4D97-AF65-F5344CB8AC3E}">
        <p14:creationId xmlns:p14="http://schemas.microsoft.com/office/powerpoint/2010/main" val="353775763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C7409FC-826F-B44F-8ADF-48F42CE5E9F3}"/>
              </a:ext>
            </a:extLst>
          </p:cNvPr>
          <p:cNvSpPr>
            <a:spLocks noGrp="1"/>
          </p:cNvSpPr>
          <p:nvPr>
            <p:ph type="title"/>
          </p:nvPr>
        </p:nvSpPr>
        <p:spPr/>
        <p:txBody>
          <a:bodyPr/>
          <a:lstStyle/>
          <a:p>
            <a:r>
              <a:rPr lang="cs-CZ" dirty="0"/>
              <a:t>PRAVIDLA ZNAKOSLEDU V ČZJ</a:t>
            </a:r>
          </a:p>
        </p:txBody>
      </p:sp>
      <p:sp>
        <p:nvSpPr>
          <p:cNvPr id="3" name="Zástupný obsah 2">
            <a:extLst>
              <a:ext uri="{FF2B5EF4-FFF2-40B4-BE49-F238E27FC236}">
                <a16:creationId xmlns:a16="http://schemas.microsoft.com/office/drawing/2014/main" id="{70ABD959-174C-7842-8768-D26FE58A58D3}"/>
              </a:ext>
            </a:extLst>
          </p:cNvPr>
          <p:cNvSpPr>
            <a:spLocks noGrp="1"/>
          </p:cNvSpPr>
          <p:nvPr>
            <p:ph idx="1"/>
          </p:nvPr>
        </p:nvSpPr>
        <p:spPr/>
        <p:txBody>
          <a:bodyPr>
            <a:normAutofit/>
          </a:bodyPr>
          <a:lstStyle/>
          <a:p>
            <a:r>
              <a:rPr lang="cs-CZ" dirty="0"/>
              <a:t>Základní forma </a:t>
            </a:r>
            <a:r>
              <a:rPr lang="cs-CZ" dirty="0" err="1"/>
              <a:t>znakosledu</a:t>
            </a:r>
            <a:r>
              <a:rPr lang="cs-CZ" dirty="0"/>
              <a:t> je subjekt (S) – objekt (O) – verbum (V). Sloveso se zpravidla klade na konec výpovědi. Výjimku tvoří situace, kdy předmět je výsledkem děje vyjadřovaného daným slovesem (např. ještě nevzniklý, teprve vytvářený předmět: ZAPÁLIT – OHEŇ, PÉCT – KOLÁČ).</a:t>
            </a:r>
          </a:p>
          <a:p>
            <a:pPr lvl="1"/>
            <a:r>
              <a:rPr lang="cs-CZ" b="1" dirty="0"/>
              <a:t>Subjekt</a:t>
            </a:r>
            <a:r>
              <a:rPr lang="cs-CZ" dirty="0"/>
              <a:t> – podmět, větný člen, jemuž se v přísudku přisuzuje nějaký děj, stav apod.</a:t>
            </a:r>
            <a:endParaRPr lang="cs-CZ" b="1" dirty="0"/>
          </a:p>
          <a:p>
            <a:pPr lvl="1"/>
            <a:r>
              <a:rPr lang="cs-CZ" b="1" dirty="0"/>
              <a:t>Verbum</a:t>
            </a:r>
            <a:r>
              <a:rPr lang="cs-CZ" dirty="0"/>
              <a:t> – sloveso, větný člen, který určuje povahu věty, jeho hlavní funkcí je tvořit základ přísudku.</a:t>
            </a:r>
          </a:p>
          <a:p>
            <a:pPr lvl="1"/>
            <a:r>
              <a:rPr lang="cs-CZ" b="1" dirty="0"/>
              <a:t>Objekt</a:t>
            </a:r>
            <a:r>
              <a:rPr lang="cs-CZ" dirty="0"/>
              <a:t> – předmět, větný člen věty, který děj verba zasahuje.</a:t>
            </a:r>
          </a:p>
        </p:txBody>
      </p:sp>
    </p:spTree>
    <p:extLst>
      <p:ext uri="{BB962C8B-B14F-4D97-AF65-F5344CB8AC3E}">
        <p14:creationId xmlns:p14="http://schemas.microsoft.com/office/powerpoint/2010/main" val="2829309328"/>
      </p:ext>
    </p:extLst>
  </p:cSld>
  <p:clrMapOvr>
    <a:masterClrMapping/>
  </p:clrMapOvr>
</p:sld>
</file>

<file path=ppt/theme/theme1.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846</TotalTime>
  <Words>1368</Words>
  <Application>Microsoft Macintosh PowerPoint</Application>
  <PresentationFormat>Širokoúhlá obrazovka</PresentationFormat>
  <Paragraphs>76</Paragraphs>
  <Slides>14</Slides>
  <Notes>1</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14</vt:i4>
      </vt:variant>
    </vt:vector>
  </HeadingPairs>
  <TitlesOfParts>
    <vt:vector size="18" baseType="lpstr">
      <vt:lpstr>Arial</vt:lpstr>
      <vt:lpstr>Calibri</vt:lpstr>
      <vt:lpstr>Calibri Light</vt:lpstr>
      <vt:lpstr>Motiv Office</vt:lpstr>
      <vt:lpstr>ZNAKOSLED I. část</vt:lpstr>
      <vt:lpstr>POJETÍ ZNAKOSLEDU V ČZJ</vt:lpstr>
      <vt:lpstr>SPECIFIKA ZNAKOSLEDU V ČZJ</vt:lpstr>
      <vt:lpstr>PRAVIDLA ZNAKOSLEDU V ČZJ </vt:lpstr>
      <vt:lpstr>PRAVIDLA ZNAKOSLEDU V ČZJ</vt:lpstr>
      <vt:lpstr>PRAVIDLA ZNAKOSLEDU V ČZJ</vt:lpstr>
      <vt:lpstr>PRAVIDLA ZNAKOSLEDU V ČZJ</vt:lpstr>
      <vt:lpstr>PRAVIDLA ZNAKOSLEDU V ČZJ</vt:lpstr>
      <vt:lpstr>PRAVIDLA ZNAKOSLEDU V ČZJ</vt:lpstr>
      <vt:lpstr>PRAVIDLA ZNAKOSLEDU V ČZJ</vt:lpstr>
      <vt:lpstr>PRAVIDLA ZNAKOSLEDU V ČZJ</vt:lpstr>
      <vt:lpstr>PRAVIDLA ZNAKOSLEDU V ČZJ</vt:lpstr>
      <vt:lpstr>CVIČENÍ – TVOŘENÍ ZNAKOSLEDU OZNAMOVACÍCH VĚT</vt:lpstr>
      <vt:lpstr>POUŽITÉ ZDROJE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ZNAKOSLED I. část</dc:title>
  <dc:creator>Kristýna Havlová</dc:creator>
  <cp:lastModifiedBy>Kristýna Havlová</cp:lastModifiedBy>
  <cp:revision>2</cp:revision>
  <dcterms:created xsi:type="dcterms:W3CDTF">2022-03-14T07:18:59Z</dcterms:created>
  <dcterms:modified xsi:type="dcterms:W3CDTF">2022-03-15T07:55:47Z</dcterms:modified>
</cp:coreProperties>
</file>