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  <p:sldMasterId id="2147483658" r:id="rId2"/>
  </p:sldMasterIdLst>
  <p:notesMasterIdLst>
    <p:notesMasterId r:id="rId20"/>
  </p:notesMasterIdLst>
  <p:sldIdLst>
    <p:sldId id="256" r:id="rId3"/>
    <p:sldId id="258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8" r:id="rId12"/>
    <p:sldId id="332" r:id="rId13"/>
    <p:sldId id="333" r:id="rId14"/>
    <p:sldId id="336" r:id="rId15"/>
    <p:sldId id="334" r:id="rId16"/>
    <p:sldId id="335" r:id="rId17"/>
    <p:sldId id="337" r:id="rId18"/>
    <p:sldId id="300" r:id="rId1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99883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  <a:defRPr sz="24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None/>
              <a:defRPr sz="26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None/>
              <a:defRPr sz="20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None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None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None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6705600" y="4206875"/>
            <a:ext cx="9604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5410200" y="4205287"/>
            <a:ext cx="1295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320087" y="1587"/>
            <a:ext cx="747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57200" y="2249487"/>
            <a:ext cx="8229600" cy="43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6586537" y="612775"/>
            <a:ext cx="9572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5257800" y="612775"/>
            <a:ext cx="13255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174037" y="1587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 rot="5400000">
            <a:off x="2409825" y="296862"/>
            <a:ext cx="432435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6586537" y="612775"/>
            <a:ext cx="9572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5257800" y="612775"/>
            <a:ext cx="13255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174037" y="1587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 rot="-5400000">
            <a:off x="3393017" y="3156577"/>
            <a:ext cx="4681637" cy="586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ebuchet MS"/>
              <a:buNone/>
              <a:defRPr sz="20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403671" y="1143000"/>
            <a:ext cx="4572000" cy="4572000"/>
          </a:xfrm>
          <a:prstGeom prst="rect">
            <a:avLst/>
          </a:prstGeom>
          <a:solidFill>
            <a:srgbClr val="EAEAEA"/>
          </a:solidFill>
          <a:ln w="508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31750" dir="4800000" algn="tl" rotWithShape="0">
              <a:srgbClr val="000000">
                <a:alpha val="24313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1400"/>
              <a:buFont typeface="Georgia"/>
              <a:buNone/>
              <a:defRPr sz="3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088443" y="3274308"/>
            <a:ext cx="2590800" cy="2516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  <a:defRPr sz="13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None/>
              <a:defRPr sz="12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10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  <a:defRPr sz="9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None/>
              <a:defRPr sz="9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6586537" y="612775"/>
            <a:ext cx="9572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5257800" y="612775"/>
            <a:ext cx="13255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174037" y="1587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ebuchet MS"/>
              <a:buNone/>
              <a:defRPr sz="18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5353496" y="2010727"/>
            <a:ext cx="3383280" cy="461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None/>
              <a:defRPr sz="12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10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  <a:defRPr sz="9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None/>
              <a:defRPr sz="9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2"/>
          </p:nvPr>
        </p:nvSpPr>
        <p:spPr>
          <a:xfrm>
            <a:off x="152400" y="776287"/>
            <a:ext cx="5102352" cy="585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3200"/>
              <a:buFont typeface="Georgia"/>
              <a:buChar char="•"/>
              <a:defRPr sz="3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Georgia"/>
              <a:buChar char="▫"/>
              <a:defRPr sz="2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6586537" y="612775"/>
            <a:ext cx="9572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5257800" y="612775"/>
            <a:ext cx="13255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174037" y="1587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6586537" y="612775"/>
            <a:ext cx="9572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5257800" y="612775"/>
            <a:ext cx="13255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174037" y="1587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457200" y="2249424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Georgia"/>
              <a:buChar char="▫"/>
              <a:defRPr sz="19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4648200" y="2249424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Georgia"/>
              <a:buChar char="▫"/>
              <a:defRPr sz="19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6586537" y="612775"/>
            <a:ext cx="9572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5257800" y="612775"/>
            <a:ext cx="13255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8174037" y="1587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rebuchet MS"/>
              <a:buNone/>
              <a:defRPr sz="43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  <a:defRPr sz="21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None/>
              <a:defRPr sz="18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dt" idx="10"/>
          </p:nvPr>
        </p:nvSpPr>
        <p:spPr>
          <a:xfrm>
            <a:off x="6586537" y="612775"/>
            <a:ext cx="9572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ftr" idx="11"/>
          </p:nvPr>
        </p:nvSpPr>
        <p:spPr>
          <a:xfrm>
            <a:off x="5257800" y="612775"/>
            <a:ext cx="13255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8174037" y="1587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/>
        </p:nvSpPr>
        <p:spPr>
          <a:xfrm rot="10800000" flipH="1">
            <a:off x="5410200" y="3810000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 txBox="1"/>
          <p:nvPr/>
        </p:nvSpPr>
        <p:spPr>
          <a:xfrm rot="10800000" flipH="1">
            <a:off x="5410200" y="3897312"/>
            <a:ext cx="3733800" cy="192087"/>
          </a:xfrm>
          <a:prstGeom prst="rect">
            <a:avLst/>
          </a:prstGeom>
          <a:solidFill>
            <a:schemeClr val="accen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 txBox="1"/>
          <p:nvPr/>
        </p:nvSpPr>
        <p:spPr>
          <a:xfrm rot="10800000" flipH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431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3"/>
          <p:cNvSpPr txBox="1"/>
          <p:nvPr/>
        </p:nvSpPr>
        <p:spPr>
          <a:xfrm rot="10800000" flipH="1">
            <a:off x="5410200" y="4164012"/>
            <a:ext cx="1965325" cy="19050"/>
          </a:xfrm>
          <a:prstGeom prst="rect">
            <a:avLst/>
          </a:prstGeom>
          <a:solidFill>
            <a:schemeClr val="accent2">
              <a:alpha val="5921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14"/>
          <p:cNvSpPr txBox="1"/>
          <p:nvPr/>
        </p:nvSpPr>
        <p:spPr>
          <a:xfrm rot="10800000" flipH="1">
            <a:off x="5410200" y="4198937"/>
            <a:ext cx="1965325" cy="9525"/>
          </a:xfrm>
          <a:prstGeom prst="rect">
            <a:avLst/>
          </a:prstGeom>
          <a:solidFill>
            <a:schemeClr val="accent2">
              <a:alpha val="6431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5"/>
          <p:cNvSpPr/>
          <p:nvPr/>
        </p:nvSpPr>
        <p:spPr>
          <a:xfrm>
            <a:off x="5410200" y="3962400"/>
            <a:ext cx="3063875" cy="2698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6"/>
          <p:cNvSpPr/>
          <p:nvPr/>
        </p:nvSpPr>
        <p:spPr>
          <a:xfrm>
            <a:off x="7377112" y="4060825"/>
            <a:ext cx="1600200" cy="3651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17"/>
          <p:cNvSpPr txBox="1"/>
          <p:nvPr/>
        </p:nvSpPr>
        <p:spPr>
          <a:xfrm>
            <a:off x="0" y="3649662"/>
            <a:ext cx="9144000" cy="244475"/>
          </a:xfrm>
          <a:prstGeom prst="rect">
            <a:avLst/>
          </a:prstGeom>
          <a:solidFill>
            <a:schemeClr val="accen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 txBox="1"/>
          <p:nvPr/>
        </p:nvSpPr>
        <p:spPr>
          <a:xfrm>
            <a:off x="0" y="3675062"/>
            <a:ext cx="9144000" cy="141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19"/>
          <p:cNvSpPr txBox="1"/>
          <p:nvPr/>
        </p:nvSpPr>
        <p:spPr>
          <a:xfrm rot="10800000" flipH="1">
            <a:off x="6413500" y="3643312"/>
            <a:ext cx="2730500" cy="247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20"/>
          <p:cNvSpPr txBox="1"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2249487"/>
            <a:ext cx="8229600" cy="43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6705600" y="4206875"/>
            <a:ext cx="9604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5410200" y="4205287"/>
            <a:ext cx="1295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320087" y="1587"/>
            <a:ext cx="747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/>
        </p:nvSpPr>
        <p:spPr>
          <a:xfrm>
            <a:off x="0" y="366712"/>
            <a:ext cx="9144000" cy="84137"/>
          </a:xfrm>
          <a:prstGeom prst="rect">
            <a:avLst/>
          </a:prstGeom>
          <a:solidFill>
            <a:schemeClr val="accen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4"/>
          <p:cNvSpPr txBox="1"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35"/>
          <p:cNvSpPr txBox="1"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6"/>
          <p:cNvSpPr txBox="1"/>
          <p:nvPr/>
        </p:nvSpPr>
        <p:spPr>
          <a:xfrm rot="10800000" flipH="1">
            <a:off x="5410200" y="360362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37"/>
          <p:cNvSpPr txBox="1"/>
          <p:nvPr/>
        </p:nvSpPr>
        <p:spPr>
          <a:xfrm rot="10800000" flipH="1">
            <a:off x="5410200" y="439737"/>
            <a:ext cx="3733800" cy="180975"/>
          </a:xfrm>
          <a:prstGeom prst="rect">
            <a:avLst/>
          </a:prstGeom>
          <a:solidFill>
            <a:schemeClr val="accen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38"/>
          <p:cNvSpPr/>
          <p:nvPr/>
        </p:nvSpPr>
        <p:spPr>
          <a:xfrm>
            <a:off x="5407025" y="496887"/>
            <a:ext cx="3063875" cy="285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39"/>
          <p:cNvSpPr/>
          <p:nvPr/>
        </p:nvSpPr>
        <p:spPr>
          <a:xfrm>
            <a:off x="7373937" y="588962"/>
            <a:ext cx="1600200" cy="3651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40"/>
          <p:cNvSpPr txBox="1"/>
          <p:nvPr/>
        </p:nvSpPr>
        <p:spPr>
          <a:xfrm>
            <a:off x="9085262" y="-1587"/>
            <a:ext cx="57150" cy="6207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1"/>
          <p:cNvSpPr txBox="1"/>
          <p:nvPr/>
        </p:nvSpPr>
        <p:spPr>
          <a:xfrm>
            <a:off x="9043987" y="-1587"/>
            <a:ext cx="28575" cy="6207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 txBox="1"/>
          <p:nvPr/>
        </p:nvSpPr>
        <p:spPr>
          <a:xfrm>
            <a:off x="9024937" y="-1587"/>
            <a:ext cx="9525" cy="6207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43"/>
          <p:cNvSpPr txBox="1"/>
          <p:nvPr/>
        </p:nvSpPr>
        <p:spPr>
          <a:xfrm>
            <a:off x="8975725" y="-1587"/>
            <a:ext cx="26987" cy="6207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44"/>
          <p:cNvSpPr txBox="1"/>
          <p:nvPr/>
        </p:nvSpPr>
        <p:spPr>
          <a:xfrm>
            <a:off x="8915400" y="0"/>
            <a:ext cx="55562" cy="5857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45"/>
          <p:cNvSpPr txBox="1"/>
          <p:nvPr/>
        </p:nvSpPr>
        <p:spPr>
          <a:xfrm>
            <a:off x="8874125" y="0"/>
            <a:ext cx="7937" cy="5857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2249487"/>
            <a:ext cx="8229600" cy="43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rgbClr val="A04DA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6586537" y="612775"/>
            <a:ext cx="9572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5257800" y="612775"/>
            <a:ext cx="13255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174037" y="1587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eorgia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ctrTitle"/>
          </p:nvPr>
        </p:nvSpPr>
        <p:spPr>
          <a:xfrm>
            <a:off x="827584" y="548680"/>
            <a:ext cx="7488832" cy="2190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2D6"/>
              </a:buClr>
              <a:buSzPts val="1400"/>
              <a:buFont typeface="Trebuchet MS"/>
              <a:buNone/>
            </a:pPr>
            <a:r>
              <a:rPr lang="cs-CZ" sz="4000" b="1" dirty="0">
                <a:solidFill>
                  <a:srgbClr val="ADD2D6"/>
                </a:solidFill>
              </a:rPr>
              <a:t>Základy </a:t>
            </a:r>
            <a:r>
              <a:rPr lang="cs-CZ" sz="4000" b="1" dirty="0" err="1">
                <a:solidFill>
                  <a:srgbClr val="ADD2D6"/>
                </a:solidFill>
              </a:rPr>
              <a:t>translatologie</a:t>
            </a:r>
            <a:br>
              <a:rPr lang="cs-CZ" sz="4000" b="1" i="0" u="none" strike="noStrike" cap="none" dirty="0">
                <a:solidFill>
                  <a:srgbClr val="ADD2D6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3200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subTitle" idx="1"/>
          </p:nvPr>
        </p:nvSpPr>
        <p:spPr>
          <a:xfrm>
            <a:off x="6300192" y="6093296"/>
            <a:ext cx="2519958" cy="504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r>
              <a:rPr lang="cs-CZ" sz="24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Ivana Kupčíková</a:t>
            </a:r>
            <a:endParaRPr sz="2400" b="0" i="0" u="none" strike="noStrike" cap="non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8" name="Shape 108"/>
          <p:cNvSpPr txBox="1"/>
          <p:nvPr/>
        </p:nvSpPr>
        <p:spPr>
          <a:xfrm>
            <a:off x="354012" y="5791200"/>
            <a:ext cx="2994025" cy="865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eorgia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Výsledek obrázku pro kni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159924"/>
            <a:ext cx="3318404" cy="249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908050"/>
            <a:ext cx="822960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>
                <a:solidFill>
                  <a:srgbClr val="83BCC1"/>
                </a:solidFill>
              </a:rPr>
              <a:t>Knižní slovníky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68312" y="1989137"/>
            <a:ext cx="8229600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795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endParaRPr sz="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016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None/>
            </a:pPr>
            <a:endParaRPr lang="cs-CZ"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Tx/>
              <a:buChar char="-"/>
            </a:pPr>
            <a:endParaRPr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125" marR="0" lvl="0" indent="-984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600"/>
              <a:buFont typeface="Georgia"/>
              <a:buNone/>
            </a:pPr>
            <a:endParaRPr sz="2600" b="0" i="0" u="none" strike="noStrike" cap="none" dirty="0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AutoShape 2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94" y="292266"/>
            <a:ext cx="9172494" cy="65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396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908050"/>
            <a:ext cx="822960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>
                <a:solidFill>
                  <a:srgbClr val="83BCC1"/>
                </a:solidFill>
              </a:rPr>
              <a:t>Knižní slovníky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68312" y="1989137"/>
            <a:ext cx="8229600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795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endParaRPr sz="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016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None/>
            </a:pPr>
            <a:endParaRPr lang="cs-CZ"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Tx/>
              <a:buChar char="-"/>
            </a:pPr>
            <a:endParaRPr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125" marR="0" lvl="0" indent="-984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600"/>
              <a:buFont typeface="Georgia"/>
              <a:buNone/>
            </a:pPr>
            <a:endParaRPr sz="2600" b="0" i="0" u="none" strike="noStrike" cap="none" dirty="0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AutoShape 2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18" name="Picture 2" descr="Výsledek obrázku pro slovník znaků křesťanských pojmů pro neslyšíc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1979534"/>
            <a:ext cx="3168351" cy="464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586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908050"/>
            <a:ext cx="822960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>
                <a:solidFill>
                  <a:srgbClr val="83BCC1"/>
                </a:solidFill>
              </a:rPr>
              <a:t>Knižní slovníky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68312" y="1989137"/>
            <a:ext cx="8229600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795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endParaRPr sz="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016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None/>
            </a:pPr>
            <a:endParaRPr lang="cs-CZ"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Tx/>
              <a:buChar char="-"/>
            </a:pPr>
            <a:endParaRPr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125" marR="0" lvl="0" indent="-984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600"/>
              <a:buFont typeface="Georgia"/>
              <a:buNone/>
            </a:pPr>
            <a:endParaRPr sz="2600" b="0" i="0" u="none" strike="noStrike" cap="none" dirty="0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AutoShape 2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89249"/>
            <a:ext cx="5904656" cy="506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466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908050"/>
            <a:ext cx="822960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>
                <a:solidFill>
                  <a:srgbClr val="83BCC1"/>
                </a:solidFill>
              </a:rPr>
              <a:t>Knižní slovníky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68312" y="1989137"/>
            <a:ext cx="8229600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795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endParaRPr sz="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016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None/>
            </a:pPr>
            <a:endParaRPr lang="cs-CZ"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Tx/>
              <a:buChar char="-"/>
            </a:pPr>
            <a:endParaRPr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125" marR="0" lvl="0" indent="-984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600"/>
              <a:buFont typeface="Georgia"/>
              <a:buNone/>
            </a:pPr>
            <a:endParaRPr sz="2600" b="0" i="0" u="none" strike="noStrike" cap="none" dirty="0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AutoShape 2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772816"/>
            <a:ext cx="7847657" cy="495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543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908050"/>
            <a:ext cx="822960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>
                <a:solidFill>
                  <a:srgbClr val="83BCC1"/>
                </a:solidFill>
              </a:rPr>
              <a:t>Knižní slovníky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68312" y="1989137"/>
            <a:ext cx="8229600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795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endParaRPr sz="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016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None/>
            </a:pPr>
            <a:endParaRPr lang="cs-CZ"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Tx/>
              <a:buChar char="-"/>
            </a:pPr>
            <a:endParaRPr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125" marR="0" lvl="0" indent="-984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600"/>
              <a:buFont typeface="Georgia"/>
              <a:buNone/>
            </a:pPr>
            <a:endParaRPr sz="2600" b="0" i="0" u="none" strike="noStrike" cap="none" dirty="0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AutoShape 2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314" name="Picture 2" descr="Výsledek obrázku pro slovník znakového jazyka a-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40" y="228055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Výsledek obrázku pro slovník znakového jazyka a-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91159"/>
            <a:ext cx="26670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Výsledek obrázku pro slovník znakového jazyka a-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89" y="2280550"/>
            <a:ext cx="2662915" cy="377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24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908050"/>
            <a:ext cx="822960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>
                <a:solidFill>
                  <a:srgbClr val="83BCC1"/>
                </a:solidFill>
              </a:rPr>
              <a:t>Knižní slovníky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68312" y="1989137"/>
            <a:ext cx="8229600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795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endParaRPr sz="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016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None/>
            </a:pPr>
            <a:endParaRPr lang="cs-CZ"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Tx/>
              <a:buChar char="-"/>
            </a:pPr>
            <a:endParaRPr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125" marR="0" lvl="0" indent="-984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600"/>
              <a:buFont typeface="Georgia"/>
              <a:buNone/>
            </a:pPr>
            <a:endParaRPr sz="2600" b="0" i="0" u="none" strike="noStrike" cap="none" dirty="0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AutoShape 2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4" y="2132855"/>
            <a:ext cx="2915816" cy="387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32855"/>
            <a:ext cx="5926267" cy="368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564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908050"/>
            <a:ext cx="822960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>
                <a:solidFill>
                  <a:srgbClr val="83BCC1"/>
                </a:solidFill>
              </a:rPr>
              <a:t>Knižní slovníky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68312" y="1989137"/>
            <a:ext cx="8229600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795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endParaRPr sz="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016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None/>
            </a:pPr>
            <a:endParaRPr lang="cs-CZ"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Tx/>
              <a:buChar char="-"/>
            </a:pPr>
            <a:endParaRPr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125" marR="0" lvl="0" indent="-984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600"/>
              <a:buFont typeface="Georgia"/>
              <a:buNone/>
            </a:pPr>
            <a:endParaRPr sz="2600" b="0" i="0" u="none" strike="noStrike" cap="none" dirty="0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AutoShape 2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5" y="2204864"/>
            <a:ext cx="5753156" cy="388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922" y="2204864"/>
            <a:ext cx="3188822" cy="396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560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4000" b="0" i="0" u="none" strike="noStrike" cap="none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457200" y="2249487"/>
            <a:ext cx="8229600" cy="43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795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endParaRPr sz="3600" b="1" i="0" u="none" strike="noStrike" cap="none" dirty="0">
              <a:solidFill>
                <a:srgbClr val="83BCC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07950" marR="0" lvl="0" indent="-63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endParaRPr sz="1600" b="1" i="0" u="none" strike="noStrike" cap="none" dirty="0">
              <a:solidFill>
                <a:srgbClr val="83BCC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07950" marR="0" lvl="0" indent="-635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r>
              <a:rPr lang="cs-CZ" sz="3600" b="1" i="0" u="none" strike="noStrike" cap="none" dirty="0">
                <a:solidFill>
                  <a:srgbClr val="83BCC1"/>
                </a:solidFill>
                <a:latin typeface="Georgia"/>
                <a:ea typeface="Georgia"/>
                <a:cs typeface="Georgia"/>
                <a:sym typeface="Georgia"/>
              </a:rPr>
              <a:t>Děkuji za pozornost.</a:t>
            </a:r>
            <a:endParaRPr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908050"/>
            <a:ext cx="822960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>
                <a:solidFill>
                  <a:srgbClr val="83BCC1"/>
                </a:solidFill>
              </a:rPr>
              <a:t>Slovníky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68312" y="1989137"/>
            <a:ext cx="8229600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795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endParaRPr sz="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cs-CZ" dirty="0"/>
              <a:t>K</a:t>
            </a:r>
            <a:r>
              <a:rPr lang="cs-CZ" sz="2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nižní slovníky,</a:t>
            </a: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cs-CZ" dirty="0"/>
              <a:t>videokazety, </a:t>
            </a: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CD, DVD, </a:t>
            </a: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cs-CZ" dirty="0"/>
              <a:t>internetové slovníky. </a:t>
            </a:r>
            <a:endParaRPr lang="cs-CZ"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Tx/>
              <a:buChar char="-"/>
            </a:pPr>
            <a:endParaRPr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125" marR="0" lvl="0" indent="-984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600"/>
              <a:buFont typeface="Georgia"/>
              <a:buNone/>
            </a:pPr>
            <a:endParaRPr sz="2600" b="0" i="0" u="none" strike="noStrike" cap="none" dirty="0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908050"/>
            <a:ext cx="822960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>
                <a:solidFill>
                  <a:srgbClr val="83BCC1"/>
                </a:solidFill>
              </a:rPr>
              <a:t>Knižní slovníky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68312" y="1989137"/>
            <a:ext cx="8229600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795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endParaRPr sz="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016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None/>
            </a:pPr>
            <a:endParaRPr lang="cs-CZ"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Tx/>
              <a:buChar char="-"/>
            </a:pPr>
            <a:endParaRPr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125" marR="0" lvl="0" indent="-984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600"/>
              <a:buFont typeface="Georgia"/>
              <a:buNone/>
            </a:pPr>
            <a:endParaRPr sz="2600" b="0" i="0" u="none" strike="noStrike" cap="none" dirty="0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29" name="Picture 5" descr="Výsledek obrázku pro frekvenčný slovník posunkovej reč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44824"/>
            <a:ext cx="3456384" cy="486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883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908050"/>
            <a:ext cx="822960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>
                <a:solidFill>
                  <a:srgbClr val="83BCC1"/>
                </a:solidFill>
              </a:rPr>
              <a:t>Knižní slovníky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68312" y="1989137"/>
            <a:ext cx="8229600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795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endParaRPr sz="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016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None/>
            </a:pPr>
            <a:endParaRPr lang="cs-CZ"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Tx/>
              <a:buChar char="-"/>
            </a:pPr>
            <a:endParaRPr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125" marR="0" lvl="0" indent="-984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600"/>
              <a:buFont typeface="Georgia"/>
              <a:buNone/>
            </a:pPr>
            <a:endParaRPr sz="2600" b="0" i="0" u="none" strike="noStrike" cap="none" dirty="0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66" y="480664"/>
            <a:ext cx="4513457" cy="637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191" y="472167"/>
            <a:ext cx="4472297" cy="63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682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908050"/>
            <a:ext cx="822960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>
                <a:solidFill>
                  <a:srgbClr val="83BCC1"/>
                </a:solidFill>
              </a:rPr>
              <a:t>Knižní slovníky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68312" y="1989137"/>
            <a:ext cx="8229600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795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endParaRPr sz="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016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None/>
            </a:pPr>
            <a:endParaRPr lang="cs-CZ"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Tx/>
              <a:buChar char="-"/>
            </a:pPr>
            <a:endParaRPr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125" marR="0" lvl="0" indent="-984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600"/>
              <a:buFont typeface="Georgia"/>
              <a:buNone/>
            </a:pPr>
            <a:endParaRPr sz="2600" b="0" i="0" u="none" strike="noStrike" cap="none" dirty="0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" y="1"/>
            <a:ext cx="25364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084" y="1"/>
            <a:ext cx="211272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132"/>
            <a:ext cx="2125946" cy="68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142" y="18132"/>
            <a:ext cx="2278858" cy="683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532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908050"/>
            <a:ext cx="822960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>
                <a:solidFill>
                  <a:srgbClr val="83BCC1"/>
                </a:solidFill>
              </a:rPr>
              <a:t>Knižní slovníky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68312" y="1989137"/>
            <a:ext cx="8229600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795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endParaRPr sz="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016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None/>
            </a:pPr>
            <a:endParaRPr lang="cs-CZ"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Tx/>
              <a:buChar char="-"/>
            </a:pPr>
            <a:endParaRPr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125" marR="0" lvl="0" indent="-984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600"/>
              <a:buFont typeface="Georgia"/>
              <a:buNone/>
            </a:pPr>
            <a:endParaRPr sz="2600" b="0" i="0" u="none" strike="noStrike" cap="none" dirty="0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7630"/>
            <a:ext cx="4526782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540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908050"/>
            <a:ext cx="822960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>
                <a:solidFill>
                  <a:srgbClr val="83BCC1"/>
                </a:solidFill>
              </a:rPr>
              <a:t>Knižní slovníky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68312" y="1989137"/>
            <a:ext cx="8229600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795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endParaRPr sz="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016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None/>
            </a:pPr>
            <a:endParaRPr lang="cs-CZ"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Tx/>
              <a:buChar char="-"/>
            </a:pPr>
            <a:endParaRPr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125" marR="0" lvl="0" indent="-984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600"/>
              <a:buFont typeface="Georgia"/>
              <a:buNone/>
            </a:pPr>
            <a:endParaRPr sz="2600" b="0" i="0" u="none" strike="noStrike" cap="none" dirty="0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" y="1196752"/>
            <a:ext cx="9054555" cy="556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987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908050"/>
            <a:ext cx="822960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>
                <a:solidFill>
                  <a:srgbClr val="83BCC1"/>
                </a:solidFill>
              </a:rPr>
              <a:t>Knižní slovníky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68312" y="1989137"/>
            <a:ext cx="8229600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795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endParaRPr sz="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016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None/>
            </a:pPr>
            <a:endParaRPr lang="cs-CZ"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Tx/>
              <a:buChar char="-"/>
            </a:pPr>
            <a:endParaRPr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125" marR="0" lvl="0" indent="-984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600"/>
              <a:buFont typeface="Georgia"/>
              <a:buNone/>
            </a:pPr>
            <a:endParaRPr sz="2600" b="0" i="0" u="none" strike="noStrike" cap="none" dirty="0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AutoShape 2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176" name="Picture 8" descr="Výsledek obrázku pro učíme se českou znakovou ře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09" y="1988840"/>
            <a:ext cx="285750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Výsledek obrázku pro učíme se českou znakovou řeč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03128"/>
            <a:ext cx="28575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Výsledek obrázku pro znakování pro každý d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03128"/>
            <a:ext cx="2831132" cy="412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661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908050"/>
            <a:ext cx="822960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CC1"/>
              </a:buClr>
              <a:buSzPts val="1400"/>
              <a:buFont typeface="Trebuchet MS"/>
              <a:buNone/>
            </a:pPr>
            <a:r>
              <a:rPr lang="cs-CZ" b="1" dirty="0">
                <a:solidFill>
                  <a:srgbClr val="83BCC1"/>
                </a:solidFill>
              </a:rPr>
              <a:t>Knižní slovníky</a:t>
            </a:r>
            <a:endParaRPr sz="4000" b="0" i="0" u="none" strike="noStrike" cap="none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68312" y="1989137"/>
            <a:ext cx="8229600" cy="453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795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2800"/>
              <a:buFont typeface="Georgia"/>
              <a:buNone/>
            </a:pPr>
            <a:endParaRPr sz="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016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None/>
            </a:pPr>
            <a:endParaRPr lang="cs-CZ"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558800" marR="0" lvl="0" indent="-457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800"/>
              <a:buFontTx/>
              <a:buChar char="-"/>
            </a:pPr>
            <a:endParaRPr sz="2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125" marR="0" lvl="0" indent="-984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Pts val="2600"/>
              <a:buFont typeface="Georgia"/>
              <a:buNone/>
            </a:pPr>
            <a:endParaRPr sz="2600" b="0" i="0" u="none" strike="noStrike" cap="none" dirty="0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AutoShape 2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Výsledek obrázku pro učíme se českou znakovou řeč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490"/>
            <a:ext cx="9108421" cy="653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421571"/>
      </p:ext>
    </p:extLst>
  </p:cSld>
  <p:clrMapOvr>
    <a:masterClrMapping/>
  </p:clrMapOvr>
</p:sld>
</file>

<file path=ppt/theme/theme1.xml><?xml version="1.0" encoding="utf-8"?>
<a:theme xmlns:a="http://schemas.openxmlformats.org/drawingml/2006/main" name="1_Urbanistický">
  <a:themeElements>
    <a:clrScheme name="Urbanistický">
      <a:dk1>
        <a:srgbClr val="000000"/>
      </a:dk1>
      <a:lt1>
        <a:srgbClr val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rbanistický">
  <a:themeElements>
    <a:clrScheme name="Urbanistický">
      <a:dk1>
        <a:srgbClr val="000000"/>
      </a:dk1>
      <a:lt1>
        <a:srgbClr val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</Words>
  <Application>Microsoft Office PowerPoint</Application>
  <PresentationFormat>Předvádění na obrazovce (4:3)</PresentationFormat>
  <Paragraphs>54</Paragraphs>
  <Slides>17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17</vt:i4>
      </vt:variant>
    </vt:vector>
  </HeadingPairs>
  <TitlesOfParts>
    <vt:vector size="24" baseType="lpstr">
      <vt:lpstr>Arial</vt:lpstr>
      <vt:lpstr>Calibri</vt:lpstr>
      <vt:lpstr>Georgia</vt:lpstr>
      <vt:lpstr>Noto Sans Symbols</vt:lpstr>
      <vt:lpstr>Trebuchet MS</vt:lpstr>
      <vt:lpstr>1_Urbanistický</vt:lpstr>
      <vt:lpstr>Urbanistický</vt:lpstr>
      <vt:lpstr>Základy translatologie </vt:lpstr>
      <vt:lpstr>Slovníky</vt:lpstr>
      <vt:lpstr>Knižní slovníky</vt:lpstr>
      <vt:lpstr>Knižní slovníky</vt:lpstr>
      <vt:lpstr>Knižní slovníky</vt:lpstr>
      <vt:lpstr>Knižní slovníky</vt:lpstr>
      <vt:lpstr>Knižní slovníky</vt:lpstr>
      <vt:lpstr>Knižní slovníky</vt:lpstr>
      <vt:lpstr>Knižní slovníky</vt:lpstr>
      <vt:lpstr>Knižní slovníky</vt:lpstr>
      <vt:lpstr>Knižní slovníky</vt:lpstr>
      <vt:lpstr>Knižní slovníky</vt:lpstr>
      <vt:lpstr>Knižní slovníky</vt:lpstr>
      <vt:lpstr>Knižní slovníky</vt:lpstr>
      <vt:lpstr>Knižní slovníky</vt:lpstr>
      <vt:lpstr>Knižní slovníky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translatologie (teorie a praxe tlumočení a překladu)</dc:title>
  <dc:creator>Ivana Kupčíková</dc:creator>
  <cp:lastModifiedBy>Ivana Kupčíková</cp:lastModifiedBy>
  <cp:revision>97</cp:revision>
  <dcterms:modified xsi:type="dcterms:W3CDTF">2022-04-04T15:28:35Z</dcterms:modified>
</cp:coreProperties>
</file>