
<file path=[Content_Types].xml><?xml version="1.0" encoding="utf-8"?>
<Types xmlns="http://schemas.openxmlformats.org/package/2006/content-types"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9" r:id="rId4"/>
    <p:sldId id="259" r:id="rId5"/>
    <p:sldId id="274" r:id="rId6"/>
    <p:sldId id="275" r:id="rId7"/>
    <p:sldId id="276" r:id="rId8"/>
    <p:sldId id="258" r:id="rId9"/>
    <p:sldId id="262" r:id="rId10"/>
    <p:sldId id="277" r:id="rId11"/>
    <p:sldId id="278" r:id="rId12"/>
    <p:sldId id="279" r:id="rId13"/>
    <p:sldId id="266" r:id="rId14"/>
    <p:sldId id="260" r:id="rId15"/>
    <p:sldId id="280" r:id="rId16"/>
    <p:sldId id="281" r:id="rId17"/>
    <p:sldId id="290" r:id="rId18"/>
    <p:sldId id="282" r:id="rId19"/>
    <p:sldId id="291" r:id="rId20"/>
    <p:sldId id="292" r:id="rId21"/>
    <p:sldId id="293" r:id="rId22"/>
    <p:sldId id="284" r:id="rId23"/>
    <p:sldId id="285" r:id="rId24"/>
    <p:sldId id="286" r:id="rId25"/>
    <p:sldId id="287" r:id="rId26"/>
    <p:sldId id="288" r:id="rId27"/>
    <p:sldId id="261" r:id="rId28"/>
    <p:sldId id="264" r:id="rId29"/>
    <p:sldId id="265" r:id="rId30"/>
    <p:sldId id="267" r:id="rId31"/>
    <p:sldId id="269" r:id="rId32"/>
    <p:sldId id="270" r:id="rId33"/>
    <p:sldId id="271" r:id="rId34"/>
    <p:sldId id="272" r:id="rId35"/>
    <p:sldId id="273" r:id="rId36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76" autoAdjust="0"/>
  </p:normalViewPr>
  <p:slideViewPr>
    <p:cSldViewPr snapToGrid="0">
      <p:cViewPr varScale="1">
        <p:scale>
          <a:sx n="74" d="100"/>
          <a:sy n="74" d="100"/>
        </p:scale>
        <p:origin x="3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11798D39-E676-4939-B2C1-497CDBB6EF31}"/>
              </a:ext>
            </a:extLst>
          </p:cNvPr>
          <p:cNvGrpSpPr>
            <a:grpSpLocks/>
          </p:cNvGrpSpPr>
          <p:nvPr/>
        </p:nvGrpSpPr>
        <p:grpSpPr bwMode="auto">
          <a:xfrm>
            <a:off x="752475" y="744538"/>
            <a:ext cx="10674350" cy="5349875"/>
            <a:chOff x="752858" y="744469"/>
            <a:chExt cx="10674117" cy="5349671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6CE9DB2-08BB-4EFF-A7F0-A73AA828C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>
                <a:gd name="T0" fmla="*/ 8761 w 10000"/>
                <a:gd name="T1" fmla="*/ 0 h 10000"/>
                <a:gd name="T2" fmla="*/ 10000 w 10000"/>
                <a:gd name="T3" fmla="*/ 0 h 10000"/>
                <a:gd name="T4" fmla="*/ 10000 w 10000"/>
                <a:gd name="T5" fmla="*/ 10000 h 10000"/>
                <a:gd name="T6" fmla="*/ 0 w 10000"/>
                <a:gd name="T7" fmla="*/ 10000 h 10000"/>
                <a:gd name="T8" fmla="*/ 0 w 10000"/>
                <a:gd name="T9" fmla="*/ 9126 h 10000"/>
                <a:gd name="T10" fmla="*/ 8761 w 10000"/>
                <a:gd name="T11" fmla="*/ 9127 h 10000"/>
                <a:gd name="T12" fmla="*/ 8761 w 10000"/>
                <a:gd name="T13" fmla="*/ 0 h 1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B0F6CB3-F6D2-46CB-BD74-58EE1A36542D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>
                <a:gd name="T0" fmla="*/ 8763 w 10002"/>
                <a:gd name="T1" fmla="*/ 0 h 10000"/>
                <a:gd name="T2" fmla="*/ 10002 w 10002"/>
                <a:gd name="T3" fmla="*/ 0 h 10000"/>
                <a:gd name="T4" fmla="*/ 10002 w 10002"/>
                <a:gd name="T5" fmla="*/ 10000 h 10000"/>
                <a:gd name="T6" fmla="*/ 2 w 10002"/>
                <a:gd name="T7" fmla="*/ 10000 h 10000"/>
                <a:gd name="T8" fmla="*/ 0 w 10002"/>
                <a:gd name="T9" fmla="*/ 9125 h 10000"/>
                <a:gd name="T10" fmla="*/ 8763 w 10002"/>
                <a:gd name="T11" fmla="*/ 9128 h 10000"/>
                <a:gd name="T12" fmla="*/ 8763 w 10002"/>
                <a:gd name="T13" fmla="*/ 0 h 1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4DA120D-7B44-460A-9532-BAF40B15F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475" y="6453188"/>
            <a:ext cx="1608138" cy="404812"/>
          </a:xfrm>
        </p:spPr>
        <p:txBody>
          <a:bodyPr/>
          <a:lstStyle>
            <a:lvl1pPr>
              <a:defRPr baseline="0" dirty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107F24F-E35A-4E7E-AA3C-4D359AA253DC}" type="datetimeFigureOut">
              <a:rPr lang="en-US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5ABAB3B-7BE9-41BF-A44C-B91CCF524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450" y="6453188"/>
            <a:ext cx="7023100" cy="404812"/>
          </a:xfrm>
        </p:spPr>
        <p:txBody>
          <a:bodyPr/>
          <a:lstStyle>
            <a:lvl1pPr algn="ctr">
              <a:defRPr baseline="0" dirty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5A3DDD-C44B-4803-8F53-7798DFF90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31388" y="6453188"/>
            <a:ext cx="1595437" cy="404812"/>
          </a:xfrm>
        </p:spPr>
        <p:txBody>
          <a:bodyPr/>
          <a:lstStyle>
            <a:lvl1pPr>
              <a:defRPr/>
            </a:lvl1pPr>
          </a:lstStyle>
          <a:p>
            <a:fld id="{17E0B78B-92EF-4B0E-9B48-E7DB1D251C1E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0983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063AA-B6C0-4EBA-A9FA-B886B096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77746-8B0C-4769-9892-0705F7C531CA}" type="datetimeFigureOut">
              <a:rPr lang="en-US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9363C-1890-4C7A-BAFC-C9AF9720B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36627-BE08-4810-8589-1A40FD632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D1CBC1-CF44-4BEA-89B5-CA57DBEE769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172047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385B5-2FA9-4B3A-B386-C7D09570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FF407-1796-47AA-A03F-58B12413C649}" type="datetimeFigureOut">
              <a:rPr lang="en-US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3D25E-9311-47FE-801B-81F763D06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99F14-8E7C-41B8-BF6E-02E0B9B52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F8CBDB-7041-48B9-9C3B-B406F1F60BF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907988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35C6C-3043-4745-9CE1-9B46316BE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69D33-994F-42DE-AC1D-CC6ED2847BE3}" type="datetimeFigureOut">
              <a:rPr lang="en-US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5F71A-7881-4A1E-8AF5-63A1C7B6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7C325-9E4E-4D3A-9570-F91CF3E7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870961-78A6-4A84-8CD3-956302F90BD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75143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 title="Crop Mark">
            <a:extLst>
              <a:ext uri="{FF2B5EF4-FFF2-40B4-BE49-F238E27FC236}">
                <a16:creationId xmlns:a16="http://schemas.microsoft.com/office/drawing/2014/main" id="{A52F1CCE-EFFA-48FE-A7A2-B9D097D30E32}"/>
              </a:ext>
            </a:extLst>
          </p:cNvPr>
          <p:cNvSpPr/>
          <p:nvPr/>
        </p:nvSpPr>
        <p:spPr bwMode="auto">
          <a:xfrm>
            <a:off x="8151813" y="1685925"/>
            <a:ext cx="3275012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DF9643C-59F5-4974-80CB-AA86BC01E6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8188" y="6453188"/>
            <a:ext cx="1622425" cy="404812"/>
          </a:xfrm>
        </p:spPr>
        <p:txBody>
          <a:bodyPr/>
          <a:lstStyle>
            <a:lvl1pPr>
              <a:defRPr dirty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A1AD19F-69C3-4D39-B134-E75BC6378AD4}" type="datetimeFigureOut">
              <a:rPr lang="en-US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5D0589-F949-4121-8918-8A71C22B3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450" y="6453188"/>
            <a:ext cx="7023100" cy="404812"/>
          </a:xfrm>
        </p:spPr>
        <p:txBody>
          <a:bodyPr/>
          <a:lstStyle>
            <a:lvl1pPr algn="ctr">
              <a:defRPr dirty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11B1CA-00F3-44C4-9AFD-1056AB0B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31388" y="6453188"/>
            <a:ext cx="1595437" cy="404812"/>
          </a:xfrm>
        </p:spPr>
        <p:txBody>
          <a:bodyPr/>
          <a:lstStyle>
            <a:lvl1pPr>
              <a:defRPr/>
            </a:lvl1pPr>
          </a:lstStyle>
          <a:p>
            <a:fld id="{9378CDC1-F9F1-4348-863A-9AFE48E0B32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076233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D57FDD-DC71-47DF-A91A-74690F78A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58409-9F76-4C60-B693-F7D57E38C0C6}" type="datetimeFigureOut">
              <a:rPr lang="en-US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AFECD1-D966-4820-B7A7-8E04D395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F7CEFA-8C86-43D3-87FF-84BBEFF99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9256E5-F7C5-4B37-B84C-CF2D7540F38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938109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B8A432A-C284-48E0-BD72-07FCADACE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2800C-F506-4AB0-95CB-B18DC7A20A4D}" type="datetimeFigureOut">
              <a:rPr lang="en-US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56992AA-2967-456C-97D5-A08A433BA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EFAEE69-B6AE-4A22-A1D9-955C075AF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11D19-3766-490A-97F0-5D35270B2D9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27271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98872C7-C209-450B-BEA9-8C850711D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8B958-B277-4D0F-9139-6F9BA9B3D1DD}" type="datetimeFigureOut">
              <a:rPr lang="en-US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6572805-4020-40A9-8F5D-26F994A8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B6E9335-C582-4506-B9EE-E63872A00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C9081-DBE0-43C4-8DEE-73C410A33FA7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54309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04D77BF-BE93-42B5-858C-DA7105B24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27B3B-09E6-4700-AEBB-FFB67AF534B3}" type="datetimeFigureOut">
              <a:rPr lang="en-US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1673393-BF2E-4398-B6A2-7F2287CCE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54B5D87-DB8B-47AA-91DF-EF37F6596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EB32E-3AEA-46E9-B556-8CE8C63EF8F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90733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 title="Background Shape">
            <a:extLst>
              <a:ext uri="{FF2B5EF4-FFF2-40B4-BE49-F238E27FC236}">
                <a16:creationId xmlns:a16="http://schemas.microsoft.com/office/drawing/2014/main" id="{0A0543B0-E3CD-41C6-BFC7-02B95A8AC6CA}"/>
              </a:ext>
            </a:extLst>
          </p:cNvPr>
          <p:cNvSpPr/>
          <p:nvPr/>
        </p:nvSpPr>
        <p:spPr>
          <a:xfrm>
            <a:off x="0" y="0"/>
            <a:ext cx="530383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 title="Divider Bar">
            <a:extLst>
              <a:ext uri="{FF2B5EF4-FFF2-40B4-BE49-F238E27FC236}">
                <a16:creationId xmlns:a16="http://schemas.microsoft.com/office/drawing/2014/main" id="{E73DFAB1-F0B8-473C-8C2C-6A56539122E2}"/>
              </a:ext>
            </a:extLst>
          </p:cNvPr>
          <p:cNvSpPr/>
          <p:nvPr/>
        </p:nvSpPr>
        <p:spPr>
          <a:xfrm>
            <a:off x="5303838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D66C0FE-99A3-4CEA-84B5-9634BDD3A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3900" y="6453188"/>
            <a:ext cx="1204913" cy="404812"/>
          </a:xfrm>
        </p:spPr>
        <p:txBody>
          <a:bodyPr/>
          <a:lstStyle>
            <a:lvl1pPr>
              <a:defRPr dirty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ED038D2-9323-4967-9AAA-BDF30F509D0E}" type="datetimeFigureOut">
              <a:rPr lang="en-US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4901C30-79C7-49DC-81F9-32CA2EF50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6625" y="6453188"/>
            <a:ext cx="2373313" cy="404812"/>
          </a:xfrm>
        </p:spPr>
        <p:txBody>
          <a:bodyPr/>
          <a:lstStyle>
            <a:lvl1pPr>
              <a:defRPr dirty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A265B72-162D-4903-A1C6-4CB3D5942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3775" y="6453188"/>
            <a:ext cx="1595438" cy="404812"/>
          </a:xfrm>
        </p:spPr>
        <p:txBody>
          <a:bodyPr/>
          <a:lstStyle>
            <a:lvl1pPr>
              <a:defRPr/>
            </a:lvl1pPr>
          </a:lstStyle>
          <a:p>
            <a:fld id="{3AD563A3-1944-4959-899A-9E149C52823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251708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 title="Background Shape">
            <a:extLst>
              <a:ext uri="{FF2B5EF4-FFF2-40B4-BE49-F238E27FC236}">
                <a16:creationId xmlns:a16="http://schemas.microsoft.com/office/drawing/2014/main" id="{B35C684D-6B86-41E5-A7ED-E7F3355FD836}"/>
              </a:ext>
            </a:extLst>
          </p:cNvPr>
          <p:cNvSpPr/>
          <p:nvPr/>
        </p:nvSpPr>
        <p:spPr>
          <a:xfrm>
            <a:off x="0" y="0"/>
            <a:ext cx="530383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 title="Divider Bar">
            <a:extLst>
              <a:ext uri="{FF2B5EF4-FFF2-40B4-BE49-F238E27FC236}">
                <a16:creationId xmlns:a16="http://schemas.microsoft.com/office/drawing/2014/main" id="{8D57AFD0-3A45-4C46-8449-69E15D0F5ACD}"/>
              </a:ext>
            </a:extLst>
          </p:cNvPr>
          <p:cNvSpPr/>
          <p:nvPr/>
        </p:nvSpPr>
        <p:spPr>
          <a:xfrm>
            <a:off x="5303838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176C4A7-BE0F-4B39-9B16-9A67605BD3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3900" y="6453188"/>
            <a:ext cx="1204913" cy="404812"/>
          </a:xfrm>
        </p:spPr>
        <p:txBody>
          <a:bodyPr/>
          <a:lstStyle>
            <a:lvl1pPr>
              <a:defRPr dirty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BA0616D-919D-44A0-B75E-6AC86B77EF79}" type="datetimeFigureOut">
              <a:rPr lang="en-US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0107EFC-3734-4286-8DFA-E545C6643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6625" y="6453188"/>
            <a:ext cx="2373313" cy="404812"/>
          </a:xfrm>
        </p:spPr>
        <p:txBody>
          <a:bodyPr/>
          <a:lstStyle>
            <a:lvl1pPr>
              <a:defRPr dirty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9050A3C-DB83-4363-AFF2-F79C8A669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3775" y="6453188"/>
            <a:ext cx="1595438" cy="404812"/>
          </a:xfrm>
        </p:spPr>
        <p:txBody>
          <a:bodyPr/>
          <a:lstStyle>
            <a:lvl1pPr>
              <a:defRPr/>
            </a:lvl1pPr>
          </a:lstStyle>
          <a:p>
            <a:fld id="{62F35B0F-0FDA-4F0E-95A8-9DE8B274FD0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350404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FA6B43B-1F48-4D70-8936-806F4E9661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61FF901-9F53-479C-A9E6-5A9D741A48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Po kliknutí můžete upravovat styly textu v předloze.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63161-3F30-4B63-992E-99D50B1FAD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90650" y="6453188"/>
            <a:ext cx="1204913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F0BE446C-AD91-451E-9072-5D12235561F1}" type="datetimeFigureOut">
              <a:rPr lang="en-US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40B0A-0B5C-4831-B734-91E7419C15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4013" y="6453188"/>
            <a:ext cx="6280150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D50D5-EB28-41D9-99B7-9B2B79CBE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72613" y="6453188"/>
            <a:ext cx="1597025" cy="4048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</a:defRPr>
            </a:lvl1pPr>
          </a:lstStyle>
          <a:p>
            <a:fld id="{337467D2-D4D0-4AEA-A6B8-1BD336DFFBB6}" type="slidenum">
              <a:rPr lang="en-US" altLang="cs-CZ"/>
              <a:pPr/>
              <a:t>‹#›</a:t>
            </a:fld>
            <a:endParaRPr lang="en-US" altLang="cs-CZ"/>
          </a:p>
        </p:txBody>
      </p:sp>
      <p:sp>
        <p:nvSpPr>
          <p:cNvPr id="9" name="Rectangle 8" title="Side bar">
            <a:extLst>
              <a:ext uri="{FF2B5EF4-FFF2-40B4-BE49-F238E27FC236}">
                <a16:creationId xmlns:a16="http://schemas.microsoft.com/office/drawing/2014/main" id="{D0650186-DA0C-4AF0-A20C-59C4404500B3}"/>
              </a:ext>
            </a:extLst>
          </p:cNvPr>
          <p:cNvSpPr/>
          <p:nvPr/>
        </p:nvSpPr>
        <p:spPr>
          <a:xfrm>
            <a:off x="477838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4" r:id="rId2"/>
    <p:sldLayoutId id="2147483672" r:id="rId3"/>
    <p:sldLayoutId id="2147483665" r:id="rId4"/>
    <p:sldLayoutId id="2147483666" r:id="rId5"/>
    <p:sldLayoutId id="2147483667" r:id="rId6"/>
    <p:sldLayoutId id="2147483668" r:id="rId7"/>
    <p:sldLayoutId id="2147483673" r:id="rId8"/>
    <p:sldLayoutId id="2147483674" r:id="rId9"/>
    <p:sldLayoutId id="2147483669" r:id="rId10"/>
    <p:sldLayoutId id="2147483670" r:id="rId11"/>
  </p:sldLayoutIdLst>
  <p:txStyles>
    <p:titleStyle>
      <a:lvl1pPr algn="l" rtl="0" fontAlgn="base">
        <a:lnSpc>
          <a:spcPct val="89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2pPr>
      <a:lvl3pPr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3pPr>
      <a:lvl4pPr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4pPr>
      <a:lvl5pPr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5pPr>
      <a:lvl6pPr marL="457200"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6pPr>
      <a:lvl7pPr marL="914400"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7pPr>
      <a:lvl8pPr marL="1371600"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8pPr>
      <a:lvl9pPr marL="1828800"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9pPr>
    </p:titleStyle>
    <p:bodyStyle>
      <a:lvl1pPr marL="382588" indent="-382588" algn="l" rtl="0" fontAlgn="base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2588" algn="l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2588" algn="l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2588" algn="l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i="1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2588" algn="l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asziuwts1bk?feature=oembed" TargetMode="External"/><Relationship Id="rId1" Type="http://schemas.openxmlformats.org/officeDocument/2006/relationships/video" Target="https://www.youtube.com/embed/C4_NhEFcpr0?feature=oembed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aKg9zpi0zw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h4m8KD5wsI?start=40&amp;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4J9i6jQXUg?start=40&amp;feature=oembed" TargetMode="Externa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pjzg9DUEz0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9r_f8un3NE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gamescenes.org/2010/02/interview-martin-berghammer-reload-exhibition-shift-ev-gallery-in-berlin-1999-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josephinestarrs.com/lx/?page_id=11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223774805?h=3fb3203c27&amp;app_id=122963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_ZnK5P2uxA?feature=oembed" TargetMode="Externa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bURoKoQnSo?feature=oembed" TargetMode="Externa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schloss-post.com/the-other-sculptor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lawrencelek.com/Note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rhizome.org/editorial/2018/may/01/artist-profile-leo-castaneda-1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N-WCA5-Qxs?feature=oembed" TargetMode="Externa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stfj.net/art/2009/loselos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Mie0he1H7s?feature=oembed" TargetMode="Externa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eddostern.com/works/tekken-torture-tournamen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mYC-KFiDZg?feature=oembed" TargetMode="Externa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MNyXTGtXxI?feature=oembed" TargetMode="Externa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todddeutsch.com/gamers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facebook.com/LIMAplatform/videos/its-undressing-the-game-you-have-nothing-left-a-skeleton-i-get-emotional-about-t/1186053271594303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380686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1380686?h=5f9f96a1b4&amp;app_id=122963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4">
            <a:extLst>
              <a:ext uri="{FF2B5EF4-FFF2-40B4-BE49-F238E27FC236}">
                <a16:creationId xmlns:a16="http://schemas.microsoft.com/office/drawing/2014/main" id="{0881F568-C03B-4FFF-A628-EB87108D4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1268413"/>
            <a:ext cx="5761038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D5717F0-9622-406D-AC43-A25664967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7613" y="504825"/>
            <a:ext cx="8361362" cy="209867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Game Art</a:t>
            </a:r>
          </a:p>
        </p:txBody>
      </p:sp>
      <p:sp>
        <p:nvSpPr>
          <p:cNvPr id="6148" name="Podnadpis 2">
            <a:extLst>
              <a:ext uri="{FF2B5EF4-FFF2-40B4-BE49-F238E27FC236}">
                <a16:creationId xmlns:a16="http://schemas.microsoft.com/office/drawing/2014/main" id="{8A48A2A9-B8F5-4C97-8B64-5E6C7B934B4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736975" y="4171950"/>
            <a:ext cx="5380038" cy="108585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3F3584-0405-496B-BD75-6851EC64F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930C41-9B57-4E84-8F29-C95465C0A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RSG-PP (</a:t>
            </a:r>
            <a:r>
              <a:rPr lang="cs-CZ" dirty="0" err="1"/>
              <a:t>Prepared</a:t>
            </a:r>
            <a:r>
              <a:rPr lang="cs-CZ" dirty="0"/>
              <a:t> </a:t>
            </a:r>
            <a:r>
              <a:rPr lang="cs-CZ" dirty="0" err="1"/>
              <a:t>Playstation</a:t>
            </a:r>
            <a:r>
              <a:rPr lang="cs-CZ" dirty="0"/>
              <a:t>) (2003)</a:t>
            </a:r>
          </a:p>
          <a:p>
            <a:endParaRPr lang="cs-CZ" dirty="0"/>
          </a:p>
        </p:txBody>
      </p:sp>
      <p:pic>
        <p:nvPicPr>
          <p:cNvPr id="4" name="Online médium 3" title="Prepared PlayStation RSG-THPS4-3">
            <a:hlinkClick r:id="" action="ppaction://media"/>
            <a:extLst>
              <a:ext uri="{FF2B5EF4-FFF2-40B4-BE49-F238E27FC236}">
                <a16:creationId xmlns:a16="http://schemas.microsoft.com/office/drawing/2014/main" id="{57D4DB0C-5378-4F5E-B456-A4B18AC03B2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77661" y="2807423"/>
            <a:ext cx="4099139" cy="3074354"/>
          </a:xfrm>
          <a:prstGeom prst="rect">
            <a:avLst/>
          </a:prstGeom>
        </p:spPr>
      </p:pic>
      <p:pic>
        <p:nvPicPr>
          <p:cNvPr id="5" name="Online médium 4" title="Prepard Playstation RSG-THUG2-1">
            <a:hlinkClick r:id="" action="ppaction://media"/>
            <a:extLst>
              <a:ext uri="{FF2B5EF4-FFF2-40B4-BE49-F238E27FC236}">
                <a16:creationId xmlns:a16="http://schemas.microsoft.com/office/drawing/2014/main" id="{D3674B63-6CEA-416A-A147-892436C71FA2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4876800" y="2793046"/>
            <a:ext cx="4099139" cy="307435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17D366B-BDD4-4750-B6A4-F9AB92DF0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7622" y="1095554"/>
            <a:ext cx="3159692" cy="474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5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010433-AFF6-48D3-B856-733D7075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F3E32E-568A-49A2-B4A9-45796C841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502" y="241540"/>
            <a:ext cx="9601200" cy="3581400"/>
          </a:xfrm>
        </p:spPr>
        <p:txBody>
          <a:bodyPr/>
          <a:lstStyle/>
          <a:p>
            <a:r>
              <a:rPr lang="cs-CZ" dirty="0"/>
              <a:t>Tomislav </a:t>
            </a:r>
            <a:r>
              <a:rPr lang="cs-CZ" dirty="0" err="1"/>
              <a:t>Bezmalinovic</a:t>
            </a:r>
            <a:r>
              <a:rPr lang="cs-CZ" dirty="0"/>
              <a:t> – </a:t>
            </a:r>
            <a:r>
              <a:rPr lang="cs-CZ" dirty="0" err="1"/>
              <a:t>Engine</a:t>
            </a:r>
            <a:r>
              <a:rPr lang="cs-CZ" dirty="0"/>
              <a:t>[6] </a:t>
            </a:r>
          </a:p>
          <a:p>
            <a:endParaRPr lang="cs-CZ" dirty="0"/>
          </a:p>
        </p:txBody>
      </p:sp>
      <p:pic>
        <p:nvPicPr>
          <p:cNvPr id="4" name="Online médium 3" title="Engine (2004)">
            <a:hlinkClick r:id="" action="ppaction://media"/>
            <a:extLst>
              <a:ext uri="{FF2B5EF4-FFF2-40B4-BE49-F238E27FC236}">
                <a16:creationId xmlns:a16="http://schemas.microsoft.com/office/drawing/2014/main" id="{4C6C9DAD-975C-47D0-8794-C6BDED1223C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72146" y="685800"/>
            <a:ext cx="8086254" cy="606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5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C1A92F-82A0-462E-A64C-ED7CCE033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</a:t>
            </a:r>
            <a:r>
              <a:rPr lang="cs-CZ" dirty="0" err="1"/>
              <a:t>Hackování</a:t>
            </a:r>
            <a:r>
              <a:rPr lang="cs-CZ" dirty="0"/>
              <a:t> a modifikace her za účelem vytvoření díla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B53D08-A2E9-4C49-9711-993FA09E1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81918"/>
            <a:ext cx="9601200" cy="3581400"/>
          </a:xfrm>
        </p:spPr>
        <p:txBody>
          <a:bodyPr/>
          <a:lstStyle/>
          <a:p>
            <a:r>
              <a:rPr lang="en-US" dirty="0"/>
              <a:t>Tobias </a:t>
            </a:r>
            <a:r>
              <a:rPr lang="en-US" dirty="0" err="1"/>
              <a:t>Bernstrup</a:t>
            </a:r>
            <a:r>
              <a:rPr lang="en-US" dirty="0"/>
              <a:t> a </a:t>
            </a:r>
            <a:r>
              <a:rPr lang="en-US" dirty="0" err="1"/>
              <a:t>Palle</a:t>
            </a:r>
            <a:r>
              <a:rPr lang="en-US" dirty="0"/>
              <a:t> </a:t>
            </a:r>
            <a:r>
              <a:rPr lang="en-US" dirty="0" err="1"/>
              <a:t>Torsson</a:t>
            </a:r>
            <a:r>
              <a:rPr lang="cs-CZ" dirty="0"/>
              <a:t> -</a:t>
            </a:r>
            <a:r>
              <a:rPr lang="en-US" dirty="0"/>
              <a:t> Museum Meltdown</a:t>
            </a:r>
            <a:r>
              <a:rPr lang="cs-CZ" dirty="0"/>
              <a:t> (1997)</a:t>
            </a:r>
            <a:r>
              <a:rPr lang="en-US" dirty="0"/>
              <a:t> </a:t>
            </a:r>
            <a:endParaRPr lang="cs-CZ" dirty="0"/>
          </a:p>
          <a:p>
            <a:endParaRPr lang="cs-CZ" dirty="0"/>
          </a:p>
        </p:txBody>
      </p:sp>
      <p:pic>
        <p:nvPicPr>
          <p:cNvPr id="4" name="Online médium 3" title="museum meltdown duke3d">
            <a:hlinkClick r:id="" action="ppaction://media"/>
            <a:extLst>
              <a:ext uri="{FF2B5EF4-FFF2-40B4-BE49-F238E27FC236}">
                <a16:creationId xmlns:a16="http://schemas.microsoft.com/office/drawing/2014/main" id="{C8A6C448-1119-47F2-9A9A-DCDF4205232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59005" y="2452507"/>
            <a:ext cx="5873989" cy="440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7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6B0B28-1F02-49D6-97BD-2619C9302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4. Intervence do herního prostoru prostřednictvím uměleckých praxí 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16387" name="Zástupný obsah 2">
            <a:extLst>
              <a:ext uri="{FF2B5EF4-FFF2-40B4-BE49-F238E27FC236}">
                <a16:creationId xmlns:a16="http://schemas.microsoft.com/office/drawing/2014/main" id="{BDD1F88F-9FEF-4F27-A72A-8B01486235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71600" y="2312988"/>
            <a:ext cx="9601200" cy="3581400"/>
          </a:xfrm>
        </p:spPr>
        <p:txBody>
          <a:bodyPr/>
          <a:lstStyle/>
          <a:p>
            <a:r>
              <a:rPr lang="cs-CZ" altLang="cs-CZ" dirty="0"/>
              <a:t>Anne-Marie </a:t>
            </a:r>
            <a:r>
              <a:rPr lang="cs-CZ" altLang="cs-CZ" dirty="0" err="1"/>
              <a:t>Schleiner</a:t>
            </a:r>
            <a:r>
              <a:rPr lang="cs-CZ" altLang="cs-CZ" dirty="0"/>
              <a:t>, Joan Leandre a Brody </a:t>
            </a:r>
            <a:r>
              <a:rPr lang="cs-CZ" altLang="cs-CZ" dirty="0" err="1"/>
              <a:t>Condon</a:t>
            </a:r>
            <a:r>
              <a:rPr lang="cs-CZ" altLang="cs-CZ" dirty="0"/>
              <a:t> - Velvet-Strike (2002) </a:t>
            </a:r>
          </a:p>
          <a:p>
            <a:endParaRPr lang="cs-CZ" altLang="cs-CZ" dirty="0"/>
          </a:p>
        </p:txBody>
      </p:sp>
      <p:pic>
        <p:nvPicPr>
          <p:cNvPr id="16388" name="Obrázek 4">
            <a:extLst>
              <a:ext uri="{FF2B5EF4-FFF2-40B4-BE49-F238E27FC236}">
                <a16:creationId xmlns:a16="http://schemas.microsoft.com/office/drawing/2014/main" id="{728378ED-A5C0-4520-921B-2B3ED95FD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3429000"/>
            <a:ext cx="4052888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Obrázek 5">
            <a:extLst>
              <a:ext uri="{FF2B5EF4-FFF2-40B4-BE49-F238E27FC236}">
                <a16:creationId xmlns:a16="http://schemas.microsoft.com/office/drawing/2014/main" id="{D6E1F00D-15BB-4D75-8A68-277701A2E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3429000"/>
            <a:ext cx="4662488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641C9BDA-7393-4C51-8740-C4CA775916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06385" y="612321"/>
            <a:ext cx="9601200" cy="1485900"/>
          </a:xfrm>
        </p:spPr>
        <p:txBody>
          <a:bodyPr/>
          <a:lstStyle/>
          <a:p>
            <a:endParaRPr lang="cs-CZ" alt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12FE05-EA09-45AE-BBE8-C6B32DBC5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92741"/>
            <a:ext cx="9601200" cy="4452938"/>
          </a:xfrm>
        </p:spPr>
        <p:txBody>
          <a:bodyPr rtlCol="0">
            <a:normAutofit/>
          </a:bodyPr>
          <a:lstStyle/>
          <a:p>
            <a:pPr marL="384048" indent="-384048" fontAlgn="auto">
              <a:defRPr/>
            </a:pPr>
            <a:r>
              <a:rPr lang="cs-CZ" dirty="0"/>
              <a:t>Joseph </a:t>
            </a:r>
            <a:r>
              <a:rPr lang="cs-CZ" dirty="0" err="1"/>
              <a:t>DeLappe</a:t>
            </a:r>
            <a:r>
              <a:rPr lang="cs-CZ" dirty="0"/>
              <a:t> - Star </a:t>
            </a:r>
            <a:r>
              <a:rPr lang="cs-CZ" dirty="0" err="1"/>
              <a:t>Trek</a:t>
            </a:r>
            <a:r>
              <a:rPr lang="cs-CZ" dirty="0"/>
              <a:t>: </a:t>
            </a:r>
            <a:r>
              <a:rPr lang="cs-CZ" dirty="0" err="1"/>
              <a:t>Voyager</a:t>
            </a:r>
            <a:r>
              <a:rPr lang="cs-CZ" dirty="0"/>
              <a:t> – </a:t>
            </a:r>
            <a:r>
              <a:rPr lang="cs-CZ" dirty="0" err="1"/>
              <a:t>Elite</a:t>
            </a:r>
            <a:r>
              <a:rPr lang="cs-CZ" dirty="0"/>
              <a:t> </a:t>
            </a:r>
            <a:r>
              <a:rPr lang="cs-CZ" dirty="0" err="1"/>
              <a:t>Force</a:t>
            </a:r>
            <a:r>
              <a:rPr lang="cs-CZ" dirty="0"/>
              <a:t> (2000) </a:t>
            </a:r>
          </a:p>
          <a:p>
            <a:pPr marL="384048" indent="-384048" fontAlgn="auto">
              <a:defRPr/>
            </a:pPr>
            <a:endParaRPr lang="cs-CZ" dirty="0"/>
          </a:p>
          <a:p>
            <a:pPr marL="384048" indent="-384048" fontAlgn="auto">
              <a:defRPr/>
            </a:pPr>
            <a:endParaRPr lang="cs-CZ" dirty="0"/>
          </a:p>
          <a:p>
            <a:pPr marL="384048" indent="-384048" fontAlgn="auto">
              <a:defRPr/>
            </a:pPr>
            <a:endParaRPr lang="cs-CZ" dirty="0"/>
          </a:p>
          <a:p>
            <a:pPr marL="384048" indent="-384048" fontAlgn="auto">
              <a:defRPr/>
            </a:pPr>
            <a:endParaRPr lang="cs-CZ" dirty="0"/>
          </a:p>
          <a:p>
            <a:pPr marL="384048" indent="-384048" fontAlgn="auto">
              <a:defRPr/>
            </a:pPr>
            <a:endParaRPr lang="cs-CZ" dirty="0"/>
          </a:p>
          <a:p>
            <a:pPr marL="384048" indent="-384048" fontAlgn="auto">
              <a:defRPr/>
            </a:pPr>
            <a:endParaRPr lang="cs-CZ" dirty="0"/>
          </a:p>
          <a:p>
            <a:pPr marL="0" indent="0" fontAlgn="auto">
              <a:buFont typeface="Franklin Gothic Book" panose="020B0503020102020204" pitchFamily="34" charset="0"/>
              <a:buNone/>
              <a:defRPr/>
            </a:pPr>
            <a:endParaRPr lang="cs-CZ" dirty="0"/>
          </a:p>
        </p:txBody>
      </p:sp>
      <p:pic>
        <p:nvPicPr>
          <p:cNvPr id="2" name="Online médium 1" title="Howl: Elite Force Voyager Online - Gaming Performance">
            <a:hlinkClick r:id="" action="ppaction://media"/>
            <a:extLst>
              <a:ext uri="{FF2B5EF4-FFF2-40B4-BE49-F238E27FC236}">
                <a16:creationId xmlns:a16="http://schemas.microsoft.com/office/drawing/2014/main" id="{2C749336-6274-43AF-9CAF-D761F1BE088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23241" y="2221477"/>
            <a:ext cx="6023280" cy="451746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2B528CD-E362-443E-A35E-0B98A1ABA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062" y="2671762"/>
            <a:ext cx="8143875" cy="3000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399B71-768F-4A1D-B377-D45045E90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710293"/>
            <a:ext cx="9601200" cy="14859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F2E030-D4B5-4AE3-A5F1-FD9C33A7B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9238" y="342901"/>
            <a:ext cx="9601200" cy="3581400"/>
          </a:xfrm>
        </p:spPr>
        <p:txBody>
          <a:bodyPr/>
          <a:lstStyle/>
          <a:p>
            <a:r>
              <a:rPr lang="cs-CZ" dirty="0" err="1"/>
              <a:t>April</a:t>
            </a:r>
            <a:r>
              <a:rPr lang="cs-CZ" dirty="0"/>
              <a:t> Hofmann –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Awakening</a:t>
            </a:r>
            <a:endParaRPr lang="cs-CZ" dirty="0"/>
          </a:p>
          <a:p>
            <a:endParaRPr lang="cs-CZ" dirty="0"/>
          </a:p>
        </p:txBody>
      </p:sp>
      <p:pic>
        <p:nvPicPr>
          <p:cNvPr id="4" name="Online médium 3" title="The Awakening (Part 1 of 3)">
            <a:hlinkClick r:id="" action="ppaction://media"/>
            <a:extLst>
              <a:ext uri="{FF2B5EF4-FFF2-40B4-BE49-F238E27FC236}">
                <a16:creationId xmlns:a16="http://schemas.microsoft.com/office/drawing/2014/main" id="{2C305504-C069-4099-B784-2082875F8F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09654" y="831973"/>
            <a:ext cx="7876550" cy="590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A5AF67-4BE7-425E-A860-2B3F479A4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 Game Artu (1995-2006)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771FF7-9601-434B-81A8-34CE89938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865" y="1785668"/>
            <a:ext cx="9601200" cy="3581400"/>
          </a:xfrm>
        </p:spPr>
        <p:txBody>
          <a:bodyPr/>
          <a:lstStyle/>
          <a:p>
            <a:r>
              <a:rPr lang="cs-CZ" dirty="0" err="1"/>
              <a:t>Orhan</a:t>
            </a:r>
            <a:r>
              <a:rPr lang="cs-CZ" dirty="0"/>
              <a:t> </a:t>
            </a:r>
            <a:r>
              <a:rPr lang="cs-CZ" dirty="0" err="1"/>
              <a:t>Kipcak</a:t>
            </a:r>
            <a:r>
              <a:rPr lang="cs-CZ" dirty="0"/>
              <a:t> a </a:t>
            </a:r>
            <a:r>
              <a:rPr lang="cs-CZ" dirty="0" err="1"/>
              <a:t>Reini</a:t>
            </a:r>
            <a:r>
              <a:rPr lang="cs-CZ" dirty="0"/>
              <a:t> Urban - </a:t>
            </a:r>
            <a:r>
              <a:rPr lang="cs-CZ" dirty="0" err="1"/>
              <a:t>Ars</a:t>
            </a:r>
            <a:r>
              <a:rPr lang="cs-CZ" dirty="0"/>
              <a:t> Doom1 (1995)</a:t>
            </a:r>
          </a:p>
          <a:p>
            <a:endParaRPr lang="cs-CZ" dirty="0"/>
          </a:p>
        </p:txBody>
      </p:sp>
      <p:pic>
        <p:nvPicPr>
          <p:cNvPr id="4" name="Online médium 3" title="ArsDoom by Orhan Kipcak and Reini Urban (1995) - Walktrough">
            <a:hlinkClick r:id="" action="ppaction://media"/>
            <a:extLst>
              <a:ext uri="{FF2B5EF4-FFF2-40B4-BE49-F238E27FC236}">
                <a16:creationId xmlns:a16="http://schemas.microsoft.com/office/drawing/2014/main" id="{E4D8B595-3B1F-4564-B7C5-1BFA4D7BD8A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10854" y="2313034"/>
            <a:ext cx="6059954" cy="454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8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395E0B-3682-4D91-936E-1E3F739E0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8A2565-4D1A-4D0E-890B-55D8823B4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Synreal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Unreal</a:t>
            </a:r>
            <a:r>
              <a:rPr lang="cs-CZ" dirty="0"/>
              <a:t> </a:t>
            </a:r>
            <a:r>
              <a:rPr lang="cs-CZ" dirty="0" err="1"/>
              <a:t>Modification</a:t>
            </a:r>
            <a:r>
              <a:rPr lang="cs-CZ" dirty="0"/>
              <a:t> (1998)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954541-675D-4294-BEB3-7C6E4AE86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67" y="3030927"/>
            <a:ext cx="6347667" cy="268982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AB56D2A-AFE0-49FA-BF4C-233EAC3A4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534" y="3151793"/>
            <a:ext cx="5125466" cy="344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5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A0A58C-35E6-4466-8E0E-78AD5E9B4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7368B0-84C9-4976-A3CD-27723D733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Výstava RELOAD (1999) – Shift E.V </a:t>
            </a:r>
            <a:r>
              <a:rPr lang="cs-CZ" dirty="0" err="1"/>
              <a:t>Gallery</a:t>
            </a:r>
            <a:r>
              <a:rPr lang="cs-CZ" dirty="0"/>
              <a:t> Berlín</a:t>
            </a:r>
          </a:p>
          <a:p>
            <a:r>
              <a:rPr lang="cs-CZ" dirty="0"/>
              <a:t> </a:t>
            </a:r>
            <a:r>
              <a:rPr lang="cs-CZ" dirty="0">
                <a:hlinkClick r:id="rId2"/>
              </a:rPr>
              <a:t>https://www.gamescenes.org/2010/02/interview-martin-berghammer-reload-exhibition-shift-ev-gallery-in-berlin-1999-.html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C0A43C8-2F52-40DE-B9F2-38306D1CE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885" y="3509556"/>
            <a:ext cx="4278086" cy="29946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5A06AA6-BC2F-4ACD-9085-AD9FC4C71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503933"/>
            <a:ext cx="4008664" cy="266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99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20BBEA-261F-47ED-B397-AFFFAABC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74A009-1D22-4569-BCC6-2697C023E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Game show – MOCA (2001)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162E889-58C8-4939-AC95-531A80CAB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59" y="3062099"/>
            <a:ext cx="4789371" cy="337320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0272DC2-FEC6-43C1-A4D1-3EC965168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971" y="3202941"/>
            <a:ext cx="5933440" cy="296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65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E9F11449-1851-4C57-8E62-D719D6DDC3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Game Art – charakteristické znaky</a:t>
            </a:r>
          </a:p>
        </p:txBody>
      </p:sp>
      <p:sp>
        <p:nvSpPr>
          <p:cNvPr id="7171" name="Zástupný obsah 2">
            <a:extLst>
              <a:ext uri="{FF2B5EF4-FFF2-40B4-BE49-F238E27FC236}">
                <a16:creationId xmlns:a16="http://schemas.microsoft.com/office/drawing/2014/main" id="{E8B8E421-9148-4FAD-9E74-E7A3F15271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b="1" dirty="0"/>
              <a:t>Širší definice:</a:t>
            </a:r>
          </a:p>
          <a:p>
            <a:r>
              <a:rPr lang="cs-CZ" altLang="cs-CZ" dirty="0"/>
              <a:t>umění, které:</a:t>
            </a:r>
          </a:p>
          <a:p>
            <a:r>
              <a:rPr lang="cs-CZ" altLang="cs-CZ" dirty="0"/>
              <a:t>odkazuje ke specifické estetice her, </a:t>
            </a:r>
          </a:p>
          <a:p>
            <a:r>
              <a:rPr lang="cs-CZ" altLang="cs-CZ" dirty="0"/>
              <a:t>vypůjčuje si herní mechanismy, známé postavy nebo odkazuje ke slavným hrám </a:t>
            </a:r>
          </a:p>
          <a:p>
            <a:r>
              <a:rPr lang="cs-CZ" altLang="cs-CZ" dirty="0"/>
              <a:t>analyzuje zkušenost počítačového hráče</a:t>
            </a:r>
          </a:p>
          <a:p>
            <a:r>
              <a:rPr lang="cs-CZ" altLang="cs-CZ" dirty="0"/>
              <a:t>kriticky komentuje konvence spjaté s herním médiem </a:t>
            </a:r>
          </a:p>
          <a:p>
            <a:r>
              <a:rPr lang="cs-CZ" altLang="cs-CZ" dirty="0"/>
              <a:t>přenáší herní prvky do fyzického prostředí galerie a vkládá je do nových kontextů</a:t>
            </a:r>
          </a:p>
          <a:p>
            <a:endParaRPr lang="cs-CZ" alt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80A414-B509-4FD5-83B4-5291E04C6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05ABA7-15D0-4E5E-A4DA-889965088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Games: Computer Games by Artists </a:t>
            </a:r>
            <a:r>
              <a:rPr lang="cs-CZ" dirty="0"/>
              <a:t>(2003) - </a:t>
            </a:r>
            <a:r>
              <a:rPr lang="cs-CZ" dirty="0">
                <a:hlinkClick r:id="rId3"/>
              </a:rPr>
              <a:t>http://josephinestarrs.com/lx/?page_id=11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D4D55EB-91D9-438F-AC21-6F5A0A914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918" y="3212752"/>
            <a:ext cx="5550237" cy="3122008"/>
          </a:xfrm>
          <a:prstGeom prst="rect">
            <a:avLst/>
          </a:prstGeom>
        </p:spPr>
      </p:pic>
      <p:pic>
        <p:nvPicPr>
          <p:cNvPr id="5" name="Online médium 4" title="JODI, Jet Set Willy Variations .MOV (Sprites), 2002 - present">
            <a:hlinkClick r:id="" action="ppaction://media"/>
            <a:extLst>
              <a:ext uri="{FF2B5EF4-FFF2-40B4-BE49-F238E27FC236}">
                <a16:creationId xmlns:a16="http://schemas.microsoft.com/office/drawing/2014/main" id="{A9D1FBB3-2062-4FBB-A68C-AEF3FFF2CFE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250023" y="2983056"/>
            <a:ext cx="4775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5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DCE16A-CA4D-4DF4-AC92-0E559FE18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0B5BED-44B3-4083-A448-97C60CC74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Tři výstavy v technologické a umělecké instituci </a:t>
            </a:r>
            <a:r>
              <a:rPr lang="cs-CZ" dirty="0" err="1"/>
              <a:t>LABoral</a:t>
            </a:r>
            <a:r>
              <a:rPr lang="cs-CZ" dirty="0"/>
              <a:t> v </a:t>
            </a:r>
            <a:r>
              <a:rPr lang="cs-CZ" dirty="0" err="1"/>
              <a:t>Gijónu</a:t>
            </a:r>
            <a:endParaRPr lang="cs-CZ" dirty="0"/>
          </a:p>
          <a:p>
            <a:r>
              <a:rPr lang="cs-CZ" dirty="0" err="1"/>
              <a:t>Gameworld</a:t>
            </a:r>
            <a:r>
              <a:rPr lang="cs-CZ" dirty="0"/>
              <a:t> (2007), </a:t>
            </a:r>
            <a:r>
              <a:rPr lang="cs-CZ" dirty="0" err="1"/>
              <a:t>Playware</a:t>
            </a:r>
            <a:r>
              <a:rPr lang="cs-CZ" dirty="0"/>
              <a:t>(2007-2008), Homo </a:t>
            </a:r>
            <a:r>
              <a:rPr lang="cs-CZ" dirty="0" err="1"/>
              <a:t>Ludens</a:t>
            </a:r>
            <a:r>
              <a:rPr lang="cs-CZ" dirty="0"/>
              <a:t> </a:t>
            </a:r>
            <a:r>
              <a:rPr lang="cs-CZ" dirty="0" err="1"/>
              <a:t>Ludens</a:t>
            </a:r>
            <a:r>
              <a:rPr lang="cs-CZ" dirty="0"/>
              <a:t> (2008)</a:t>
            </a:r>
          </a:p>
        </p:txBody>
      </p:sp>
      <p:pic>
        <p:nvPicPr>
          <p:cNvPr id="4" name="Online médium 3" title="Gameworld Laboral Gijon">
            <a:hlinkClick r:id="" action="ppaction://media"/>
            <a:extLst>
              <a:ext uri="{FF2B5EF4-FFF2-40B4-BE49-F238E27FC236}">
                <a16:creationId xmlns:a16="http://schemas.microsoft.com/office/drawing/2014/main" id="{EE65AEA0-702A-4337-B6C1-C9B476C007C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15440" y="3429000"/>
            <a:ext cx="4338320" cy="32537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C2BCABC-5720-42DC-B953-6A34A94C1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680" y="3279140"/>
            <a:ext cx="34036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5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F8789E-E3D2-4AD7-B4EE-1B8171483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Výstava </a:t>
            </a:r>
            <a:r>
              <a:rPr lang="cs-CZ" dirty="0" err="1"/>
              <a:t>Radical</a:t>
            </a:r>
            <a:r>
              <a:rPr lang="cs-CZ" dirty="0"/>
              <a:t> Gaming – </a:t>
            </a:r>
            <a:r>
              <a:rPr lang="cs-CZ" dirty="0" err="1"/>
              <a:t>Immersion</a:t>
            </a:r>
            <a:r>
              <a:rPr lang="cs-CZ" dirty="0"/>
              <a:t>, </a:t>
            </a:r>
            <a:r>
              <a:rPr lang="cs-CZ" dirty="0" err="1"/>
              <a:t>Simulation</a:t>
            </a:r>
            <a:r>
              <a:rPr lang="cs-CZ" dirty="0"/>
              <a:t>, </a:t>
            </a:r>
            <a:r>
              <a:rPr lang="cs-CZ" dirty="0" err="1"/>
              <a:t>Subversion</a:t>
            </a:r>
            <a:r>
              <a:rPr lang="cs-CZ" dirty="0"/>
              <a:t> (2021)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57F3A97-006D-4171-84C0-45700DEFC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0544" y="2099902"/>
            <a:ext cx="8016656" cy="450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14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B7AE44-84CA-4442-8D14-AAFA71178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15DC51-D08E-4291-AB40-81E49AEF3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Theo </a:t>
            </a:r>
            <a:r>
              <a:rPr lang="cs-CZ" dirty="0" err="1"/>
              <a:t>Triantafyllidis</a:t>
            </a:r>
            <a:r>
              <a:rPr lang="cs-CZ" dirty="0"/>
              <a:t> – </a:t>
            </a:r>
            <a:r>
              <a:rPr lang="cs-CZ" dirty="0" err="1"/>
              <a:t>Pastoral</a:t>
            </a:r>
            <a:r>
              <a:rPr lang="cs-CZ" dirty="0"/>
              <a:t> (2019 )</a:t>
            </a:r>
          </a:p>
        </p:txBody>
      </p:sp>
      <p:pic>
        <p:nvPicPr>
          <p:cNvPr id="4" name="Online médium 3" title="Pastoral, 2019 - Gameplay [Spoilers]">
            <a:hlinkClick r:id="" action="ppaction://media"/>
            <a:extLst>
              <a:ext uri="{FF2B5EF4-FFF2-40B4-BE49-F238E27FC236}">
                <a16:creationId xmlns:a16="http://schemas.microsoft.com/office/drawing/2014/main" id="{D0507A2A-F1B7-44C8-A924-D6B3CA21142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03460" y="3155770"/>
            <a:ext cx="5550340" cy="313594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DC31464-F05C-425A-B926-DDC0D4D87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653" y="2895601"/>
            <a:ext cx="536874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2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1483F0-D20D-4B40-A35C-2870CED68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CF8F56-59C2-4039-917A-2DE725B49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Sahej </a:t>
            </a:r>
            <a:r>
              <a:rPr lang="cs-CZ" dirty="0" err="1"/>
              <a:t>Rahal</a:t>
            </a:r>
            <a:r>
              <a:rPr lang="cs-CZ" dirty="0"/>
              <a:t> – </a:t>
            </a:r>
            <a:r>
              <a:rPr lang="cs-CZ" dirty="0" err="1"/>
              <a:t>Antraal</a:t>
            </a:r>
            <a:r>
              <a:rPr lang="cs-CZ" dirty="0"/>
              <a:t> (2019) - </a:t>
            </a:r>
            <a:r>
              <a:rPr lang="cs-CZ" dirty="0">
                <a:hlinkClick r:id="rId2"/>
              </a:rPr>
              <a:t>https://schloss-post.com/the-other-sculptor/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E997CB6-3C6B-4E3D-BC4B-5C82C42E8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820" y="2769079"/>
            <a:ext cx="5650928" cy="389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67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BA58BD-3B1F-4589-87A6-7BC075451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D78A99-22D0-4817-957A-9F66CE7C8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306320"/>
            <a:ext cx="9601200" cy="3581400"/>
          </a:xfrm>
        </p:spPr>
        <p:txBody>
          <a:bodyPr/>
          <a:lstStyle/>
          <a:p>
            <a:r>
              <a:rPr lang="cs-CZ" dirty="0" err="1"/>
              <a:t>Lawrence</a:t>
            </a:r>
            <a:r>
              <a:rPr lang="cs-CZ" dirty="0"/>
              <a:t> </a:t>
            </a:r>
            <a:r>
              <a:rPr lang="cs-CZ" dirty="0" err="1"/>
              <a:t>Lek</a:t>
            </a:r>
            <a:r>
              <a:rPr lang="cs-CZ" dirty="0"/>
              <a:t> – </a:t>
            </a:r>
            <a:r>
              <a:rPr lang="cs-CZ" dirty="0" err="1"/>
              <a:t>Nøtel</a:t>
            </a:r>
            <a:r>
              <a:rPr lang="cs-CZ" dirty="0"/>
              <a:t> (2016) - </a:t>
            </a:r>
            <a:r>
              <a:rPr lang="cs-CZ" dirty="0">
                <a:hlinkClick r:id="rId2"/>
              </a:rPr>
              <a:t>https://lawrencelek.com/Notel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4F69B47-9E20-4629-A1AC-5A955C1D1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80" y="2868068"/>
            <a:ext cx="5760720" cy="376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02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15EE74-1542-47FD-A314-3F236F118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BF1281-87F2-4252-99C7-F8E686D85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Leo </a:t>
            </a:r>
            <a:r>
              <a:rPr lang="en-US" dirty="0" err="1"/>
              <a:t>Castañeda</a:t>
            </a:r>
            <a:r>
              <a:rPr lang="en-US" dirty="0"/>
              <a:t> - Levels and Bosses </a:t>
            </a:r>
            <a:r>
              <a:rPr lang="cs-CZ" dirty="0"/>
              <a:t>(</a:t>
            </a:r>
            <a:r>
              <a:rPr lang="en-US" dirty="0"/>
              <a:t>2017-2021</a:t>
            </a:r>
            <a:r>
              <a:rPr lang="cs-CZ" dirty="0"/>
              <a:t>) - </a:t>
            </a:r>
            <a:r>
              <a:rPr lang="cs-CZ" dirty="0">
                <a:hlinkClick r:id="rId2"/>
              </a:rPr>
              <a:t>https://rhizome.org/editorial/2018/may/01/artist-profile-leo-castaneda-1/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96A2ECA-0DD1-498B-A1AE-A88596997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679" y="3012686"/>
            <a:ext cx="5639788" cy="37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94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0C3D5-376E-4487-9C64-594D0A5CB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Jakými způsoby umělci pracují s virtuálním a reálným prostorem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11267" name="Zástupný obsah 2">
            <a:extLst>
              <a:ext uri="{FF2B5EF4-FFF2-40B4-BE49-F238E27FC236}">
                <a16:creationId xmlns:a16="http://schemas.microsoft.com/office/drawing/2014/main" id="{772A8560-B4BA-4DDA-8599-5F110AD757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BR" altLang="cs-CZ" b="1"/>
              <a:t>Přenos videoherní estetiky do prostoru galerie </a:t>
            </a:r>
            <a:endParaRPr lang="cs-CZ" altLang="cs-CZ" b="1"/>
          </a:p>
          <a:p>
            <a:r>
              <a:rPr lang="cs-CZ" altLang="cs-CZ"/>
              <a:t>Cory Arcangel - </a:t>
            </a:r>
            <a:r>
              <a:rPr lang="en-US" altLang="cs-CZ"/>
              <a:t>Landscape Study 4 Nes Home Movies (2002) </a:t>
            </a:r>
            <a:endParaRPr lang="cs-CZ" altLang="cs-CZ"/>
          </a:p>
          <a:p>
            <a:endParaRPr lang="pt-BR" altLang="cs-CZ" b="1"/>
          </a:p>
          <a:p>
            <a:endParaRPr lang="pt-BR" altLang="cs-CZ" b="1"/>
          </a:p>
          <a:p>
            <a:endParaRPr lang="cs-CZ" altLang="cs-CZ"/>
          </a:p>
        </p:txBody>
      </p:sp>
      <p:pic>
        <p:nvPicPr>
          <p:cNvPr id="11268" name="Obrázek 3">
            <a:extLst>
              <a:ext uri="{FF2B5EF4-FFF2-40B4-BE49-F238E27FC236}">
                <a16:creationId xmlns:a16="http://schemas.microsoft.com/office/drawing/2014/main" id="{25ADA281-5002-4A44-94CC-387895A77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3257550"/>
            <a:ext cx="45339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Obrázek 4">
            <a:extLst>
              <a:ext uri="{FF2B5EF4-FFF2-40B4-BE49-F238E27FC236}">
                <a16:creationId xmlns:a16="http://schemas.microsoft.com/office/drawing/2014/main" id="{C62BB58F-4581-45F2-894A-39CEC4F49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88" y="3257550"/>
            <a:ext cx="4532312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0B67CC-73C6-416A-9CB3-35B9B655C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Jakými způsoby umělci pracují s virtuálním a reálným prostorem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14339" name="Zástupný obsah 2">
            <a:extLst>
              <a:ext uri="{FF2B5EF4-FFF2-40B4-BE49-F238E27FC236}">
                <a16:creationId xmlns:a16="http://schemas.microsoft.com/office/drawing/2014/main" id="{13A6B0D3-7277-4182-9F2F-6FB8DE4371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71600" y="2312988"/>
            <a:ext cx="9601200" cy="3581400"/>
          </a:xfrm>
        </p:spPr>
        <p:txBody>
          <a:bodyPr/>
          <a:lstStyle/>
          <a:p>
            <a:r>
              <a:rPr lang="pt-BR" altLang="cs-CZ" b="1" dirty="0"/>
              <a:t>Modifikace (destrukce) herního prostředí i prostoru fyzického média</a:t>
            </a:r>
            <a:endParaRPr lang="cs-CZ" altLang="cs-CZ" b="1" dirty="0"/>
          </a:p>
          <a:p>
            <a:r>
              <a:rPr lang="cs-CZ" altLang="cs-CZ" dirty="0" err="1"/>
              <a:t>Cory</a:t>
            </a:r>
            <a:r>
              <a:rPr lang="cs-CZ" altLang="cs-CZ" dirty="0"/>
              <a:t> </a:t>
            </a:r>
            <a:r>
              <a:rPr lang="cs-CZ" altLang="cs-CZ" dirty="0" err="1"/>
              <a:t>Arcange</a:t>
            </a:r>
            <a:r>
              <a:rPr lang="cs-CZ" altLang="cs-CZ" b="1" dirty="0" err="1"/>
              <a:t>l</a:t>
            </a:r>
            <a:r>
              <a:rPr lang="cs-CZ" altLang="cs-CZ" b="1" dirty="0"/>
              <a:t> - </a:t>
            </a:r>
            <a:r>
              <a:rPr lang="cs-CZ" altLang="cs-CZ" dirty="0"/>
              <a:t>Super Mario </a:t>
            </a:r>
            <a:r>
              <a:rPr lang="cs-CZ" altLang="cs-CZ" dirty="0" err="1"/>
              <a:t>Movie</a:t>
            </a:r>
            <a:r>
              <a:rPr lang="cs-CZ" altLang="cs-CZ" dirty="0"/>
              <a:t> (2005) </a:t>
            </a:r>
          </a:p>
        </p:txBody>
      </p:sp>
      <p:pic>
        <p:nvPicPr>
          <p:cNvPr id="14340" name="Obrázek 4">
            <a:extLst>
              <a:ext uri="{FF2B5EF4-FFF2-40B4-BE49-F238E27FC236}">
                <a16:creationId xmlns:a16="http://schemas.microsoft.com/office/drawing/2014/main" id="{FB4E097E-B051-4DA9-A283-D74B0C5BB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29" y="3471863"/>
            <a:ext cx="3375025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Obrázek 6">
            <a:extLst>
              <a:ext uri="{FF2B5EF4-FFF2-40B4-BE49-F238E27FC236}">
                <a16:creationId xmlns:a16="http://schemas.microsoft.com/office/drawing/2014/main" id="{DAC8EF1E-B7A6-4488-A7C2-DF2EB104F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38" y="3429000"/>
            <a:ext cx="3421062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nline médium 2" title="Cory Arcangel &amp; Paper Rad - Super Mario Movie - 2005">
            <a:hlinkClick r:id="" action="ppaction://media"/>
            <a:extLst>
              <a:ext uri="{FF2B5EF4-FFF2-40B4-BE49-F238E27FC236}">
                <a16:creationId xmlns:a16="http://schemas.microsoft.com/office/drawing/2014/main" id="{0A7C4A35-6D8F-45AE-98DA-62B1702DEC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347265" y="3474789"/>
            <a:ext cx="4153561" cy="3115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86C755-D087-4304-BE9A-1D1E3DF6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Jakými způsoby umělci pracují s virtuálním a reálným prostorem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15363" name="Zástupný obsah 2">
            <a:extLst>
              <a:ext uri="{FF2B5EF4-FFF2-40B4-BE49-F238E27FC236}">
                <a16:creationId xmlns:a16="http://schemas.microsoft.com/office/drawing/2014/main" id="{6B3C7AF5-B7B5-471D-9240-BC72B8043C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71600" y="2312988"/>
            <a:ext cx="9601200" cy="3581400"/>
          </a:xfrm>
        </p:spPr>
        <p:txBody>
          <a:bodyPr/>
          <a:lstStyle/>
          <a:p>
            <a:r>
              <a:rPr lang="pt-BR" altLang="cs-CZ" b="1" dirty="0"/>
              <a:t>Modifikace (destrukce) herního prostředí </a:t>
            </a:r>
            <a:r>
              <a:rPr lang="cs-CZ" altLang="cs-CZ" b="1" dirty="0"/>
              <a:t>a</a:t>
            </a:r>
            <a:r>
              <a:rPr lang="pt-BR" altLang="cs-CZ" b="1" dirty="0"/>
              <a:t> prostoru fyzického média</a:t>
            </a:r>
            <a:endParaRPr lang="cs-CZ" altLang="cs-CZ" b="1" dirty="0"/>
          </a:p>
          <a:p>
            <a:r>
              <a:rPr lang="en-US" altLang="cs-CZ" dirty="0"/>
              <a:t>Zach Cage – Lose/Lose (2009) </a:t>
            </a:r>
            <a:r>
              <a:rPr lang="cs-CZ" altLang="cs-CZ" dirty="0"/>
              <a:t>- </a:t>
            </a:r>
            <a:r>
              <a:rPr lang="cs-CZ" altLang="cs-CZ" dirty="0">
                <a:hlinkClick r:id="rId2"/>
              </a:rPr>
              <a:t>https://www.stfj.net/art/2009/loselose/</a:t>
            </a:r>
            <a:endParaRPr lang="cs-CZ" altLang="cs-CZ" dirty="0"/>
          </a:p>
          <a:p>
            <a:endParaRPr lang="cs-CZ" altLang="cs-CZ" dirty="0"/>
          </a:p>
        </p:txBody>
      </p:sp>
      <p:pic>
        <p:nvPicPr>
          <p:cNvPr id="15364" name="Obrázek 3">
            <a:extLst>
              <a:ext uri="{FF2B5EF4-FFF2-40B4-BE49-F238E27FC236}">
                <a16:creationId xmlns:a16="http://schemas.microsoft.com/office/drawing/2014/main" id="{B8F6B57E-3232-4F91-AFC3-93FBCF655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3355975"/>
            <a:ext cx="3467100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Obrázek 7">
            <a:extLst>
              <a:ext uri="{FF2B5EF4-FFF2-40B4-BE49-F238E27FC236}">
                <a16:creationId xmlns:a16="http://schemas.microsoft.com/office/drawing/2014/main" id="{E8097352-EEBF-4D45-8DED-F4E0A898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3355975"/>
            <a:ext cx="3852862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Obrázek 8">
            <a:extLst>
              <a:ext uri="{FF2B5EF4-FFF2-40B4-BE49-F238E27FC236}">
                <a16:creationId xmlns:a16="http://schemas.microsoft.com/office/drawing/2014/main" id="{F5C0266C-F48C-466E-B9A7-1767A354C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3190875"/>
            <a:ext cx="286543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1F503B-5BA8-41C5-AAE7-6B263A2FA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2832C2-1C65-4D64-896C-6083F260C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Užší definice:</a:t>
            </a:r>
          </a:p>
          <a:p>
            <a:r>
              <a:rPr lang="cs-CZ" dirty="0"/>
              <a:t>díla, která využívají herní technologie k tvorbě uměleckých děl</a:t>
            </a:r>
          </a:p>
          <a:p>
            <a:r>
              <a:rPr lang="cs-CZ" dirty="0"/>
              <a:t>např. herní editory, </a:t>
            </a:r>
            <a:r>
              <a:rPr lang="cs-CZ" dirty="0" err="1"/>
              <a:t>moddovací</a:t>
            </a:r>
            <a:r>
              <a:rPr lang="cs-CZ" dirty="0"/>
              <a:t> nástroje, </a:t>
            </a:r>
            <a:r>
              <a:rPr lang="cs-CZ" dirty="0" err="1"/>
              <a:t>enginy</a:t>
            </a:r>
            <a:endParaRPr lang="cs-CZ" dirty="0"/>
          </a:p>
          <a:p>
            <a:r>
              <a:rPr lang="cs-CZ" dirty="0"/>
              <a:t>Nepatří sem: </a:t>
            </a:r>
          </a:p>
          <a:p>
            <a:r>
              <a:rPr lang="cs-CZ" dirty="0"/>
              <a:t>díla, která odkazují k  motivům a estetice her</a:t>
            </a:r>
          </a:p>
          <a:p>
            <a:r>
              <a:rPr lang="cs-CZ" dirty="0"/>
              <a:t>umělecké hry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5737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0E68F0-5829-4CFB-BEEC-1384E34E3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Jakými způsoby umělci pracují s virtuálním a reálným prostorem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17411" name="Zástupný obsah 2">
            <a:extLst>
              <a:ext uri="{FF2B5EF4-FFF2-40B4-BE49-F238E27FC236}">
                <a16:creationId xmlns:a16="http://schemas.microsoft.com/office/drawing/2014/main" id="{AF80017B-92A9-462C-9A07-CF1AFAAAF9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71600" y="2312988"/>
            <a:ext cx="9601200" cy="3581400"/>
          </a:xfrm>
        </p:spPr>
        <p:txBody>
          <a:bodyPr/>
          <a:lstStyle/>
          <a:p>
            <a:r>
              <a:rPr lang="cs-CZ" altLang="cs-CZ" b="1"/>
              <a:t>Vstup umělce do prostoru počítačové h</a:t>
            </a:r>
            <a:r>
              <a:rPr lang="cs-CZ" altLang="cs-CZ"/>
              <a:t>ry</a:t>
            </a:r>
          </a:p>
          <a:p>
            <a:r>
              <a:rPr lang="cs-CZ" altLang="cs-CZ"/>
              <a:t>Feng Mengbo –  Q4U (2002)</a:t>
            </a:r>
          </a:p>
          <a:p>
            <a:endParaRPr lang="cs-CZ" altLang="cs-CZ"/>
          </a:p>
        </p:txBody>
      </p:sp>
      <p:pic>
        <p:nvPicPr>
          <p:cNvPr id="17412" name="Obrázek 3">
            <a:extLst>
              <a:ext uri="{FF2B5EF4-FFF2-40B4-BE49-F238E27FC236}">
                <a16:creationId xmlns:a16="http://schemas.microsoft.com/office/drawing/2014/main" id="{DCE5C664-D481-4D61-9A6C-22ACD5B8F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3481388"/>
            <a:ext cx="38195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ázek 6">
            <a:extLst>
              <a:ext uri="{FF2B5EF4-FFF2-40B4-BE49-F238E27FC236}">
                <a16:creationId xmlns:a16="http://schemas.microsoft.com/office/drawing/2014/main" id="{042BCAFF-B8A7-4292-AC5D-CE17AD3DE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3481388"/>
            <a:ext cx="3819525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Obrázek 7">
            <a:extLst>
              <a:ext uri="{FF2B5EF4-FFF2-40B4-BE49-F238E27FC236}">
                <a16:creationId xmlns:a16="http://schemas.microsoft.com/office/drawing/2014/main" id="{AAA15181-011E-435A-AB32-0FC18E066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363" y="3470275"/>
            <a:ext cx="3819525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C6D0E-81EF-4E82-9B2A-4F57DCAD2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Jakými způsoby umělci pracují s virtuálním a reálným prostorem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19459" name="Zástupný obsah 2">
            <a:extLst>
              <a:ext uri="{FF2B5EF4-FFF2-40B4-BE49-F238E27FC236}">
                <a16:creationId xmlns:a16="http://schemas.microsoft.com/office/drawing/2014/main" id="{860A3303-2066-4319-8636-948E297C5C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71600" y="2312988"/>
            <a:ext cx="9601200" cy="3581400"/>
          </a:xfrm>
        </p:spPr>
        <p:txBody>
          <a:bodyPr/>
          <a:lstStyle/>
          <a:p>
            <a:r>
              <a:rPr lang="cs-CZ" altLang="cs-CZ" b="1" dirty="0"/>
              <a:t>Prožitek vlastního těla a bolesti v počítačové hře: spojení virtuálního a fyzického </a:t>
            </a:r>
            <a:endParaRPr lang="cs-CZ" altLang="cs-CZ" dirty="0"/>
          </a:p>
          <a:p>
            <a:r>
              <a:rPr lang="cs-CZ" altLang="cs-CZ" dirty="0"/>
              <a:t>Volker </a:t>
            </a:r>
            <a:r>
              <a:rPr lang="cs-CZ" altLang="cs-CZ" dirty="0" err="1"/>
              <a:t>Morawe</a:t>
            </a:r>
            <a:r>
              <a:rPr lang="cs-CZ" altLang="cs-CZ" dirty="0"/>
              <a:t> a </a:t>
            </a:r>
            <a:r>
              <a:rPr lang="cs-CZ" altLang="cs-CZ" dirty="0" err="1"/>
              <a:t>Tilman</a:t>
            </a:r>
            <a:r>
              <a:rPr lang="cs-CZ" altLang="cs-CZ" dirty="0"/>
              <a:t> </a:t>
            </a:r>
            <a:r>
              <a:rPr lang="cs-CZ" altLang="cs-CZ" dirty="0" err="1"/>
              <a:t>Reiff</a:t>
            </a:r>
            <a:r>
              <a:rPr lang="cs-CZ" altLang="cs-CZ" dirty="0"/>
              <a:t> - </a:t>
            </a:r>
            <a:r>
              <a:rPr lang="cs-CZ" altLang="cs-CZ" dirty="0" err="1"/>
              <a:t>Painstation</a:t>
            </a:r>
            <a:r>
              <a:rPr lang="cs-CZ" altLang="cs-CZ" dirty="0"/>
              <a:t> (2001-2004) </a:t>
            </a:r>
          </a:p>
        </p:txBody>
      </p:sp>
      <p:pic>
        <p:nvPicPr>
          <p:cNvPr id="19461" name="Obrázek 6">
            <a:extLst>
              <a:ext uri="{FF2B5EF4-FFF2-40B4-BE49-F238E27FC236}">
                <a16:creationId xmlns:a16="http://schemas.microsoft.com/office/drawing/2014/main" id="{60C6AD5C-3A65-4045-819E-3EE0019C7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736975"/>
            <a:ext cx="4703762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nline médium 2" title="Volker Morawe - Tilman Reiff : Painstation 2001">
            <a:hlinkClick r:id="" action="ppaction://media"/>
            <a:extLst>
              <a:ext uri="{FF2B5EF4-FFF2-40B4-BE49-F238E27FC236}">
                <a16:creationId xmlns:a16="http://schemas.microsoft.com/office/drawing/2014/main" id="{8FE474DC-9C6C-43C0-8303-158DFF22854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717030" y="3245088"/>
            <a:ext cx="4703762" cy="3527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9DAE91-C2E8-4C0A-9D31-F77003B9E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Jakými způsoby umělci pracují s virtuálním a reálným prostorem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20483" name="Zástupný obsah 2">
            <a:extLst>
              <a:ext uri="{FF2B5EF4-FFF2-40B4-BE49-F238E27FC236}">
                <a16:creationId xmlns:a16="http://schemas.microsoft.com/office/drawing/2014/main" id="{B2B9FA96-CA01-4EF5-A51C-8C86DB54BF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71600" y="2312988"/>
            <a:ext cx="9601200" cy="4545012"/>
          </a:xfrm>
        </p:spPr>
        <p:txBody>
          <a:bodyPr/>
          <a:lstStyle/>
          <a:p>
            <a:r>
              <a:rPr lang="cs-CZ" altLang="cs-CZ" b="1"/>
              <a:t>Prožitek vlastního těla a bolesti v počítačové hře: spojení virtuálního a fyzického </a:t>
            </a:r>
            <a:endParaRPr lang="cs-CZ" altLang="cs-CZ"/>
          </a:p>
          <a:p>
            <a:r>
              <a:rPr lang="cs-CZ" altLang="cs-CZ"/>
              <a:t>Eddo Stern, Mark Allen – Tekken Torture Tournament (2001) </a:t>
            </a:r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>
                <a:hlinkClick r:id="rId2"/>
              </a:rPr>
              <a:t>https://eddostern.com/works/tekken-torture-tournament/</a:t>
            </a:r>
            <a:endParaRPr lang="cs-CZ" altLang="cs-CZ"/>
          </a:p>
          <a:p>
            <a:endParaRPr lang="cs-CZ" altLang="cs-CZ"/>
          </a:p>
        </p:txBody>
      </p:sp>
      <p:pic>
        <p:nvPicPr>
          <p:cNvPr id="20484" name="Obrázek 4">
            <a:extLst>
              <a:ext uri="{FF2B5EF4-FFF2-40B4-BE49-F238E27FC236}">
                <a16:creationId xmlns:a16="http://schemas.microsoft.com/office/drawing/2014/main" id="{11484880-E342-4E9C-A157-65420D5D8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3429000"/>
            <a:ext cx="3673475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Obrázek 5">
            <a:extLst>
              <a:ext uri="{FF2B5EF4-FFF2-40B4-BE49-F238E27FC236}">
                <a16:creationId xmlns:a16="http://schemas.microsoft.com/office/drawing/2014/main" id="{0841D5E1-37A6-4DCD-A11E-198EA9A3C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8" y="34290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Obrázek 8">
            <a:extLst>
              <a:ext uri="{FF2B5EF4-FFF2-40B4-BE49-F238E27FC236}">
                <a16:creationId xmlns:a16="http://schemas.microsoft.com/office/drawing/2014/main" id="{C5277AF5-7236-45D4-B69F-BEFF5993D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3417888"/>
            <a:ext cx="406876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099A65-44B3-404E-AB19-3645279A0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Jakými způsoby umělci pracují s virtuálním a reálným prostorem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21507" name="Zástupný obsah 2">
            <a:extLst>
              <a:ext uri="{FF2B5EF4-FFF2-40B4-BE49-F238E27FC236}">
                <a16:creationId xmlns:a16="http://schemas.microsoft.com/office/drawing/2014/main" id="{EA7AB713-7AF7-4DB2-A7A4-6B20C59315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71600" y="2312988"/>
            <a:ext cx="9601200" cy="4545012"/>
          </a:xfrm>
        </p:spPr>
        <p:txBody>
          <a:bodyPr/>
          <a:lstStyle/>
          <a:p>
            <a:r>
              <a:rPr lang="cs-CZ" altLang="cs-CZ" b="1" dirty="0"/>
              <a:t>Prožitek vlastního těla a bolesti v počítačové hře: spojení virtuálního a fyzického </a:t>
            </a:r>
            <a:endParaRPr lang="cs-CZ" altLang="cs-CZ" dirty="0"/>
          </a:p>
          <a:p>
            <a:r>
              <a:rPr lang="en-US" altLang="cs-CZ" dirty="0"/>
              <a:t>Riley Hamond – What It is without the Hand that wields it (2008) </a:t>
            </a:r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</p:txBody>
      </p:sp>
      <p:pic>
        <p:nvPicPr>
          <p:cNvPr id="21508" name="Obrázek 3">
            <a:extLst>
              <a:ext uri="{FF2B5EF4-FFF2-40B4-BE49-F238E27FC236}">
                <a16:creationId xmlns:a16="http://schemas.microsoft.com/office/drawing/2014/main" id="{DD63647F-4468-4B38-AD36-D03BEF0D8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8" y="3618865"/>
            <a:ext cx="507682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nline médium 2" title="Riley Harmon - What it is Without the Hand That Wields it, Kinetic Sculpture 2008">
            <a:hlinkClick r:id="" action="ppaction://media"/>
            <a:extLst>
              <a:ext uri="{FF2B5EF4-FFF2-40B4-BE49-F238E27FC236}">
                <a16:creationId xmlns:a16="http://schemas.microsoft.com/office/drawing/2014/main" id="{7636648F-AD71-4CE1-98B9-4F8D555E2B8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985952" y="3429000"/>
            <a:ext cx="4348480" cy="3261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5EAD31-CCC5-4050-8998-4D42C0AF6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Jakými způsoby umělci pracují s virtuálním a reálným prostorem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22531" name="Zástupný obsah 2">
            <a:extLst>
              <a:ext uri="{FF2B5EF4-FFF2-40B4-BE49-F238E27FC236}">
                <a16:creationId xmlns:a16="http://schemas.microsoft.com/office/drawing/2014/main" id="{BBF85DF6-FC55-4848-943C-C75B9E56BA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71600" y="2312988"/>
            <a:ext cx="9601200" cy="4545012"/>
          </a:xfrm>
        </p:spPr>
        <p:txBody>
          <a:bodyPr/>
          <a:lstStyle/>
          <a:p>
            <a:r>
              <a:rPr lang="cs-CZ" altLang="cs-CZ" b="1" dirty="0"/>
              <a:t>Prožitek vlastního těla a bolesti v počítačové hře: spojení virtuálního a fyzického </a:t>
            </a:r>
            <a:endParaRPr lang="cs-CZ" altLang="cs-CZ" dirty="0"/>
          </a:p>
          <a:p>
            <a:r>
              <a:rPr lang="it-IT" altLang="cs-CZ" dirty="0"/>
              <a:t>Wafaa Bilal – Domestic Tension (2007) </a:t>
            </a:r>
            <a:r>
              <a:rPr lang="cs-CZ" altLang="cs-CZ" dirty="0"/>
              <a:t>- http://archive.rhizome.org/anthology/domestic-tension/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pPr marL="0" indent="0">
              <a:buNone/>
            </a:pPr>
            <a:endParaRPr lang="cs-CZ" altLang="cs-CZ" dirty="0"/>
          </a:p>
        </p:txBody>
      </p:sp>
      <p:pic>
        <p:nvPicPr>
          <p:cNvPr id="22533" name="Obrázek 5">
            <a:extLst>
              <a:ext uri="{FF2B5EF4-FFF2-40B4-BE49-F238E27FC236}">
                <a16:creationId xmlns:a16="http://schemas.microsoft.com/office/drawing/2014/main" id="{DAB685CA-F7E7-4690-A9DD-998400536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646" y="3582194"/>
            <a:ext cx="3684588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Obrázek 8">
            <a:extLst>
              <a:ext uri="{FF2B5EF4-FFF2-40B4-BE49-F238E27FC236}">
                <a16:creationId xmlns:a16="http://schemas.microsoft.com/office/drawing/2014/main" id="{E8C198D4-B40B-46EB-8FF6-B8D5C54CF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400" y="2897188"/>
            <a:ext cx="2549525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nline médium 2" title="The Paint Ball Project:  Day 30; Artist Wafaa Bilal">
            <a:hlinkClick r:id="" action="ppaction://media"/>
            <a:extLst>
              <a:ext uri="{FF2B5EF4-FFF2-40B4-BE49-F238E27FC236}">
                <a16:creationId xmlns:a16="http://schemas.microsoft.com/office/drawing/2014/main" id="{6A619580-E0E9-4B85-89DB-CFA8CA7428E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52740" y="3478869"/>
            <a:ext cx="4015500" cy="3011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BC95F281-BD1D-4D6E-AC66-54432989D8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Literatura</a:t>
            </a:r>
          </a:p>
        </p:txBody>
      </p:sp>
      <p:sp>
        <p:nvSpPr>
          <p:cNvPr id="23555" name="Zástupný obsah 2">
            <a:extLst>
              <a:ext uri="{FF2B5EF4-FFF2-40B4-BE49-F238E27FC236}">
                <a16:creationId xmlns:a16="http://schemas.microsoft.com/office/drawing/2014/main" id="{A84652A4-B1ED-465B-8367-1EB20207E9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Bendová, Helena. Umění počítačových her. Praha: NAMU, 2017.</a:t>
            </a:r>
          </a:p>
          <a:p>
            <a:r>
              <a:rPr lang="en-US" altLang="cs-CZ"/>
              <a:t>Quaranta,</a:t>
            </a:r>
            <a:r>
              <a:rPr lang="cs-CZ" altLang="cs-CZ"/>
              <a:t> Domenico - </a:t>
            </a:r>
            <a:r>
              <a:rPr lang="en-US" altLang="cs-CZ"/>
              <a:t>Bittanti</a:t>
            </a:r>
            <a:r>
              <a:rPr lang="cs-CZ" altLang="cs-CZ"/>
              <a:t>, Matteo. </a:t>
            </a:r>
            <a:r>
              <a:rPr lang="en-US" altLang="cs-CZ"/>
              <a:t>Gamescenes: Art in the Age of Videogames</a:t>
            </a:r>
            <a:r>
              <a:rPr lang="cs-CZ" altLang="cs-CZ"/>
              <a:t>. Milano: Johan &amp; Levi Editore, 2006.</a:t>
            </a:r>
          </a:p>
          <a:p>
            <a:r>
              <a:rPr lang="en-US" altLang="cs-CZ"/>
              <a:t>Jansson,</a:t>
            </a:r>
            <a:r>
              <a:rPr lang="cs-CZ" altLang="cs-CZ"/>
              <a:t> Mathias.</a:t>
            </a:r>
            <a:r>
              <a:rPr lang="en-US" altLang="cs-CZ"/>
              <a:t> Everything I Shoot Is Art</a:t>
            </a:r>
            <a:r>
              <a:rPr lang="cs-CZ" altLang="cs-CZ"/>
              <a:t>. </a:t>
            </a:r>
            <a:r>
              <a:rPr lang="en-US" altLang="cs-CZ"/>
              <a:t>Brescia</a:t>
            </a:r>
            <a:r>
              <a:rPr lang="cs-CZ" altLang="cs-CZ"/>
              <a:t>: Link Editions,</a:t>
            </a:r>
            <a:r>
              <a:rPr lang="en-US" altLang="cs-CZ"/>
              <a:t> 2012</a:t>
            </a:r>
            <a:r>
              <a:rPr lang="cs-CZ" altLang="cs-CZ"/>
              <a:t>.</a:t>
            </a:r>
          </a:p>
          <a:p>
            <a:r>
              <a:rPr lang="cs-CZ" altLang="cs-CZ"/>
              <a:t>Sharp, John. Works of Game: On the Aesthetics of Games and Art. Cambridge – London: The MIT Press, 2015.</a:t>
            </a:r>
            <a:r>
              <a:rPr lang="en-US" altLang="cs-CZ"/>
              <a:t> </a:t>
            </a:r>
            <a:endParaRPr lang="cs-CZ" alt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A1AA2A4C-3FED-4682-80C0-499C16C1A3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5ECF5A-C121-457B-99EE-FD691C1F5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452938"/>
          </a:xfrm>
        </p:spPr>
        <p:txBody>
          <a:bodyPr rtlCol="0">
            <a:normAutofit/>
          </a:bodyPr>
          <a:lstStyle/>
          <a:p>
            <a:pPr marL="384048" indent="-384048" fontAlgn="auto">
              <a:defRPr/>
            </a:pPr>
            <a:r>
              <a:rPr lang="cs-CZ" dirty="0"/>
              <a:t>John </a:t>
            </a:r>
            <a:r>
              <a:rPr lang="cs-CZ" dirty="0" err="1"/>
              <a:t>Haddock</a:t>
            </a:r>
            <a:r>
              <a:rPr lang="cs-CZ" dirty="0"/>
              <a:t> -. série obrazů </a:t>
            </a:r>
            <a:r>
              <a:rPr lang="cs-CZ" dirty="0" err="1"/>
              <a:t>Screenshots</a:t>
            </a:r>
            <a:r>
              <a:rPr lang="cs-CZ" dirty="0"/>
              <a:t> (2000)</a:t>
            </a:r>
          </a:p>
          <a:p>
            <a:pPr marL="384048" indent="-384048" fontAlgn="auto">
              <a:defRPr/>
            </a:pPr>
            <a:endParaRPr lang="cs-CZ" dirty="0"/>
          </a:p>
          <a:p>
            <a:pPr marL="384048" indent="-384048" fontAlgn="auto">
              <a:defRPr/>
            </a:pPr>
            <a:endParaRPr lang="cs-CZ" dirty="0"/>
          </a:p>
          <a:p>
            <a:pPr marL="384048" indent="-384048" fontAlgn="auto">
              <a:defRPr/>
            </a:pPr>
            <a:endParaRPr lang="cs-CZ" dirty="0"/>
          </a:p>
          <a:p>
            <a:pPr marL="384048" indent="-384048" fontAlgn="auto">
              <a:defRPr/>
            </a:pPr>
            <a:endParaRPr lang="cs-CZ" dirty="0"/>
          </a:p>
          <a:p>
            <a:pPr marL="384048" indent="-384048" fontAlgn="auto">
              <a:defRPr/>
            </a:pPr>
            <a:endParaRPr lang="cs-CZ" dirty="0"/>
          </a:p>
          <a:p>
            <a:pPr marL="0" indent="0" fontAlgn="auto">
              <a:buFont typeface="Franklin Gothic Book" panose="020B0503020102020204" pitchFamily="34" charset="0"/>
              <a:buNone/>
              <a:defRPr/>
            </a:pPr>
            <a:endParaRPr lang="cs-CZ" dirty="0"/>
          </a:p>
        </p:txBody>
      </p:sp>
      <p:pic>
        <p:nvPicPr>
          <p:cNvPr id="9220" name="Obrázek 4">
            <a:extLst>
              <a:ext uri="{FF2B5EF4-FFF2-40B4-BE49-F238E27FC236}">
                <a16:creationId xmlns:a16="http://schemas.microsoft.com/office/drawing/2014/main" id="{CAF3E10D-8858-4E6A-BACF-E52DA9878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3429000"/>
            <a:ext cx="42799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Obrázek 5">
            <a:extLst>
              <a:ext uri="{FF2B5EF4-FFF2-40B4-BE49-F238E27FC236}">
                <a16:creationId xmlns:a16="http://schemas.microsoft.com/office/drawing/2014/main" id="{EA057D71-8CF2-4C64-8BDF-F4E2D0C61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3" y="3402013"/>
            <a:ext cx="4278312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ACFEBD-6FD0-434C-9E04-9D8E0A6A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32E220-17DE-4209-B950-C445AE112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Todd</a:t>
            </a:r>
            <a:r>
              <a:rPr lang="cs-CZ" dirty="0"/>
              <a:t> </a:t>
            </a:r>
            <a:r>
              <a:rPr lang="cs-CZ" dirty="0" err="1"/>
              <a:t>Deutsch</a:t>
            </a:r>
            <a:r>
              <a:rPr lang="cs-CZ" dirty="0"/>
              <a:t> - </a:t>
            </a:r>
            <a:r>
              <a:rPr lang="cs-CZ" dirty="0" err="1"/>
              <a:t>Gamer</a:t>
            </a:r>
            <a:r>
              <a:rPr lang="cs-CZ" dirty="0"/>
              <a:t> </a:t>
            </a:r>
            <a:r>
              <a:rPr lang="cs-CZ" dirty="0" err="1"/>
              <a:t>series</a:t>
            </a:r>
            <a:r>
              <a:rPr lang="cs-CZ" dirty="0"/>
              <a:t> (2006)  - </a:t>
            </a:r>
            <a:r>
              <a:rPr lang="cs-CZ" dirty="0">
                <a:hlinkClick r:id="rId2"/>
              </a:rPr>
              <a:t>http://www.todddeutsch.com/gamers.html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819D47A-D99B-48A5-A637-E3BB48352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307" y="2676524"/>
            <a:ext cx="6102804" cy="40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52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8EB91F-5485-4D49-9B6F-9AC6BFC14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 kategorie Game Artu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9FD996-57BF-4CE1-9383-13630BD75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63486"/>
            <a:ext cx="9601200" cy="3581400"/>
          </a:xfrm>
        </p:spPr>
        <p:txBody>
          <a:bodyPr/>
          <a:lstStyle/>
          <a:p>
            <a:r>
              <a:rPr lang="cs-CZ" sz="2800" dirty="0"/>
              <a:t>1. Využití herních technologií pro generování obrazů a zvuků</a:t>
            </a:r>
          </a:p>
          <a:p>
            <a:r>
              <a:rPr lang="cs-CZ" dirty="0"/>
              <a:t>Julian </a:t>
            </a:r>
            <a:r>
              <a:rPr lang="en-US" dirty="0"/>
              <a:t>Oliver and</a:t>
            </a:r>
            <a:r>
              <a:rPr lang="cs-CZ" dirty="0"/>
              <a:t> </a:t>
            </a:r>
            <a:r>
              <a:rPr lang="cs-CZ" dirty="0" err="1"/>
              <a:t>Chad</a:t>
            </a:r>
            <a:r>
              <a:rPr lang="cs-CZ" dirty="0"/>
              <a:t> </a:t>
            </a:r>
            <a:r>
              <a:rPr lang="en-US" dirty="0"/>
              <a:t>Chatterton - </a:t>
            </a:r>
            <a:r>
              <a:rPr lang="en-US" dirty="0" err="1"/>
              <a:t>max_miptex</a:t>
            </a:r>
            <a:r>
              <a:rPr lang="en-US" dirty="0"/>
              <a:t> </a:t>
            </a:r>
            <a:r>
              <a:rPr lang="cs-CZ" dirty="0"/>
              <a:t>(2001)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39AC113-96FF-47CE-90E1-A1DD9E3A6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2804432"/>
            <a:ext cx="5404758" cy="4053568"/>
          </a:xfrm>
          <a:prstGeom prst="rect">
            <a:avLst/>
          </a:prstGeom>
        </p:spPr>
      </p:pic>
      <p:pic>
        <p:nvPicPr>
          <p:cNvPr id="6" name="max_miptex">
            <a:hlinkClick r:id="" action="ppaction://media"/>
            <a:extLst>
              <a:ext uri="{FF2B5EF4-FFF2-40B4-BE49-F238E27FC236}">
                <a16:creationId xmlns:a16="http://schemas.microsoft.com/office/drawing/2014/main" id="{55FDDDD1-26FE-4571-B637-C3407717CE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1" y="2803706"/>
            <a:ext cx="4953000" cy="405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9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23469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E45C98-1238-424B-9A98-3EE6495FD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A48886-0076-4422-8A79-6D36EF0CA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JODI</a:t>
            </a:r>
            <a:r>
              <a:rPr lang="cs-CZ" dirty="0"/>
              <a:t> -</a:t>
            </a:r>
            <a:r>
              <a:rPr lang="en-US" dirty="0"/>
              <a:t> Max Payne Cheats Only 1 </a:t>
            </a:r>
            <a:r>
              <a:rPr lang="cs-CZ" dirty="0"/>
              <a:t>(1996)</a:t>
            </a:r>
          </a:p>
          <a:p>
            <a:r>
              <a:rPr lang="cs-CZ" dirty="0">
                <a:hlinkClick r:id="rId2"/>
              </a:rPr>
              <a:t>https://www.facebook.com/LIMAplatform/videos/its-undressing-the-game-you-have-nothing-left-a-skeleton-i-get-emotional-about-t/1186053271594303/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5B8F0FF-09CD-442D-8FF0-9429A6FF3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653" y="3678436"/>
            <a:ext cx="7713890" cy="281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05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FF447AD1-DD38-4FB4-AD01-2566B0C34D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8195" name="Zástupný obsah 2">
            <a:extLst>
              <a:ext uri="{FF2B5EF4-FFF2-40B4-BE49-F238E27FC236}">
                <a16:creationId xmlns:a16="http://schemas.microsoft.com/office/drawing/2014/main" id="{7110DA5B-B9B6-48EB-BB74-A85AFC9C1F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08264" y="2326821"/>
            <a:ext cx="9601200" cy="4452938"/>
          </a:xfrm>
        </p:spPr>
        <p:txBody>
          <a:bodyPr/>
          <a:lstStyle/>
          <a:p>
            <a:r>
              <a:rPr lang="en-US" altLang="cs-CZ" dirty="0"/>
              <a:t>Steven Pickles a Julian Oliver</a:t>
            </a:r>
            <a:r>
              <a:rPr lang="cs-CZ" altLang="cs-CZ" dirty="0"/>
              <a:t> - Q3apd (2003) 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>
                <a:hlinkClick r:id="rId3"/>
              </a:rPr>
              <a:t>https://vimeo.com/1380686</a:t>
            </a:r>
            <a:endParaRPr lang="cs-CZ" altLang="cs-CZ" dirty="0"/>
          </a:p>
          <a:p>
            <a:endParaRPr lang="cs-CZ" altLang="cs-CZ" dirty="0"/>
          </a:p>
        </p:txBody>
      </p:sp>
      <p:pic>
        <p:nvPicPr>
          <p:cNvPr id="8196" name="Obrázek 3">
            <a:extLst>
              <a:ext uri="{FF2B5EF4-FFF2-40B4-BE49-F238E27FC236}">
                <a16:creationId xmlns:a16="http://schemas.microsoft.com/office/drawing/2014/main" id="{419F378E-2617-47C4-8F77-D019D7722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69" y="2896535"/>
            <a:ext cx="4418012" cy="331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nline médium 1" title="q3apd: Making music with bots.">
            <a:hlinkClick r:id="" action="ppaction://media"/>
            <a:extLst>
              <a:ext uri="{FF2B5EF4-FFF2-40B4-BE49-F238E27FC236}">
                <a16:creationId xmlns:a16="http://schemas.microsoft.com/office/drawing/2014/main" id="{2AAD36C7-453F-402D-AAB3-FD21A46C2D1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270172" y="1800997"/>
            <a:ext cx="5921828" cy="45118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9D8DA5-93C5-4E47-BE27-31F476C37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2. Apropriace počítačových her za účelem vytvoření uměleckého díla 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12291" name="Zástupný obsah 2">
            <a:extLst>
              <a:ext uri="{FF2B5EF4-FFF2-40B4-BE49-F238E27FC236}">
                <a16:creationId xmlns:a16="http://schemas.microsoft.com/office/drawing/2014/main" id="{FC89D664-CACE-4246-B88B-07DC61D858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err="1"/>
              <a:t>Cory</a:t>
            </a:r>
            <a:r>
              <a:rPr lang="cs-CZ" altLang="cs-CZ" dirty="0"/>
              <a:t> </a:t>
            </a:r>
            <a:r>
              <a:rPr lang="cs-CZ" altLang="cs-CZ" dirty="0" err="1"/>
              <a:t>Arcangel</a:t>
            </a:r>
            <a:r>
              <a:rPr lang="cs-CZ" altLang="cs-CZ" dirty="0"/>
              <a:t> - Super Mario </a:t>
            </a:r>
            <a:r>
              <a:rPr lang="cs-CZ" altLang="cs-CZ" dirty="0" err="1"/>
              <a:t>Clouds</a:t>
            </a:r>
            <a:r>
              <a:rPr lang="cs-CZ" altLang="cs-CZ" dirty="0"/>
              <a:t> (2002) </a:t>
            </a:r>
            <a:endParaRPr lang="pt-BR" altLang="cs-CZ" dirty="0"/>
          </a:p>
          <a:p>
            <a:endParaRPr lang="pt-BR" altLang="cs-CZ" b="1" dirty="0"/>
          </a:p>
          <a:p>
            <a:endParaRPr lang="cs-CZ" altLang="cs-CZ" dirty="0"/>
          </a:p>
        </p:txBody>
      </p:sp>
      <p:pic>
        <p:nvPicPr>
          <p:cNvPr id="12292" name="Obrázek 5">
            <a:extLst>
              <a:ext uri="{FF2B5EF4-FFF2-40B4-BE49-F238E27FC236}">
                <a16:creationId xmlns:a16="http://schemas.microsoft.com/office/drawing/2014/main" id="{F78586C0-73F6-4AA4-8110-9ABB6E42F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8" y="3362325"/>
            <a:ext cx="5583237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Obrázek 6">
            <a:extLst>
              <a:ext uri="{FF2B5EF4-FFF2-40B4-BE49-F238E27FC236}">
                <a16:creationId xmlns:a16="http://schemas.microsoft.com/office/drawing/2014/main" id="{35F3B22E-0F8D-493E-98E1-67312D813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450" y="3357563"/>
            <a:ext cx="4416425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říznutí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Override1.xml><?xml version="1.0" encoding="utf-8"?>
<a:themeOverride xmlns:a="http://schemas.openxmlformats.org/drawingml/2006/main">
  <a:clrScheme name="Crop">
    <a:dk1>
      <a:sysClr val="windowText" lastClr="000000"/>
    </a:dk1>
    <a:lt1>
      <a:sysClr val="window" lastClr="FFFFFF"/>
    </a:lt1>
    <a:dk2>
      <a:srgbClr val="191B0E"/>
    </a:dk2>
    <a:lt2>
      <a:srgbClr val="EFEDE3"/>
    </a:lt2>
    <a:accent1>
      <a:srgbClr val="8C8D86"/>
    </a:accent1>
    <a:accent2>
      <a:srgbClr val="E6C069"/>
    </a:accent2>
    <a:accent3>
      <a:srgbClr val="897B61"/>
    </a:accent3>
    <a:accent4>
      <a:srgbClr val="8DAB8E"/>
    </a:accent4>
    <a:accent5>
      <a:srgbClr val="77A2BB"/>
    </a:accent5>
    <a:accent6>
      <a:srgbClr val="E28394"/>
    </a:accent6>
    <a:hlink>
      <a:srgbClr val="77A2BB"/>
    </a:hlink>
    <a:folHlink>
      <a:srgbClr val="957A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TM10001105[[fn=Oříznutí]]</Template>
  <TotalTime>492</TotalTime>
  <Words>854</Words>
  <Application>Microsoft Office PowerPoint</Application>
  <PresentationFormat>Širokoúhlá obrazovka</PresentationFormat>
  <Paragraphs>113</Paragraphs>
  <Slides>35</Slides>
  <Notes>0</Notes>
  <HiddenSlides>0</HiddenSlides>
  <MMClips>16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7" baseType="lpstr">
      <vt:lpstr>Franklin Gothic Book</vt:lpstr>
      <vt:lpstr>Oříznutí</vt:lpstr>
      <vt:lpstr>        Game Art</vt:lpstr>
      <vt:lpstr>Game Art – charakteristické znaky</vt:lpstr>
      <vt:lpstr>Prezentace aplikace PowerPoint</vt:lpstr>
      <vt:lpstr>Prezentace aplikace PowerPoint</vt:lpstr>
      <vt:lpstr>Prezentace aplikace PowerPoint</vt:lpstr>
      <vt:lpstr>4 kategorie Game Artu</vt:lpstr>
      <vt:lpstr>Prezentace aplikace PowerPoint</vt:lpstr>
      <vt:lpstr>Prezentace aplikace PowerPoint</vt:lpstr>
      <vt:lpstr>2. Apropriace počítačových her za účelem vytvoření uměleckého díla   </vt:lpstr>
      <vt:lpstr>Prezentace aplikace PowerPoint</vt:lpstr>
      <vt:lpstr>Prezentace aplikace PowerPoint</vt:lpstr>
      <vt:lpstr>3. Hackování a modifikace her za účelem vytvoření díla </vt:lpstr>
      <vt:lpstr>4. Intervence do herního prostoru prostřednictvím uměleckých praxí   </vt:lpstr>
      <vt:lpstr>Prezentace aplikace PowerPoint</vt:lpstr>
      <vt:lpstr>Prezentace aplikace PowerPoint</vt:lpstr>
      <vt:lpstr>Historie Game Artu (1995-2006)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Výstava Radical Gaming – Immersion, Simulation, Subversion (2021) </vt:lpstr>
      <vt:lpstr>Prezentace aplikace PowerPoint</vt:lpstr>
      <vt:lpstr>Prezentace aplikace PowerPoint</vt:lpstr>
      <vt:lpstr>Prezentace aplikace PowerPoint</vt:lpstr>
      <vt:lpstr>Prezentace aplikace PowerPoint</vt:lpstr>
      <vt:lpstr>Jakými způsoby umělci pracují s virtuálním a reálným prostorem  </vt:lpstr>
      <vt:lpstr>Jakými způsoby umělci pracují s virtuálním a reálným prostorem  </vt:lpstr>
      <vt:lpstr>Jakými způsoby umělci pracují s virtuálním a reálným prostorem  </vt:lpstr>
      <vt:lpstr>Jakými způsoby umělci pracují s virtuálním a reálným prostorem  </vt:lpstr>
      <vt:lpstr>Jakými způsoby umělci pracují s virtuálním a reálným prostorem  </vt:lpstr>
      <vt:lpstr>Jakými způsoby umělci pracují s virtuálním a reálným prostorem  </vt:lpstr>
      <vt:lpstr>Jakými způsoby umělci pracují s virtuálním a reálným prostorem  </vt:lpstr>
      <vt:lpstr>Jakými způsoby umělci pracují s virtuálním a reálným prostorem  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Art</dc:title>
  <dc:creator>Adam Franc</dc:creator>
  <cp:lastModifiedBy>Adam Franc</cp:lastModifiedBy>
  <cp:revision>37</cp:revision>
  <dcterms:created xsi:type="dcterms:W3CDTF">2019-11-15T17:35:10Z</dcterms:created>
  <dcterms:modified xsi:type="dcterms:W3CDTF">2022-03-15T07:56:54Z</dcterms:modified>
</cp:coreProperties>
</file>