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7"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A3FEE-4CFF-4437-BF47-D9DE2EF604C2}"/>
              </a:ext>
            </a:extLst>
          </p:cNvPr>
          <p:cNvSpPr>
            <a:spLocks noGrp="1"/>
          </p:cNvSpPr>
          <p:nvPr>
            <p:ph type="ctrTitle" hasCustomPrompt="1"/>
          </p:nvPr>
        </p:nvSpPr>
        <p:spPr>
          <a:xfrm>
            <a:off x="1524000" y="1122363"/>
            <a:ext cx="9144000" cy="2387600"/>
          </a:xfrm>
        </p:spPr>
        <p:txBody>
          <a:bodyPr anchor="b">
            <a:normAutofit/>
          </a:bodyPr>
          <a:lstStyle>
            <a:lvl1pPr algn="ctr">
              <a:defRPr sz="5400">
                <a:latin typeface="Impact" panose="020B0806030902050204" pitchFamily="34" charset="0"/>
              </a:defRPr>
            </a:lvl1pPr>
          </a:lstStyle>
          <a:p>
            <a:r>
              <a:rPr lang="cs-CZ" dirty="0"/>
              <a:t>BRAVE NEW DIGITAL WORLD</a:t>
            </a:r>
          </a:p>
        </p:txBody>
      </p:sp>
      <p:sp>
        <p:nvSpPr>
          <p:cNvPr id="3" name="Podnadpis 2">
            <a:extLst>
              <a:ext uri="{FF2B5EF4-FFF2-40B4-BE49-F238E27FC236}">
                <a16:creationId xmlns:a16="http://schemas.microsoft.com/office/drawing/2014/main" id="{D95FC333-B0DF-473E-9E3A-7A7CE0C02B62}"/>
              </a:ext>
            </a:extLst>
          </p:cNvPr>
          <p:cNvSpPr>
            <a:spLocks noGrp="1"/>
          </p:cNvSpPr>
          <p:nvPr>
            <p:ph type="subTitle" idx="1"/>
          </p:nvPr>
        </p:nvSpPr>
        <p:spPr>
          <a:xfrm>
            <a:off x="1524000" y="3602038"/>
            <a:ext cx="9144000" cy="1655762"/>
          </a:xfrm>
        </p:spPr>
        <p:txBody>
          <a:bodyPr>
            <a:normAutofit/>
          </a:bodyPr>
          <a:lstStyle>
            <a:lvl1pPr marL="0" indent="0" algn="ctr">
              <a:buNone/>
              <a:defRPr sz="4400">
                <a:solidFill>
                  <a:schemeClr val="tx1">
                    <a:lumMod val="75000"/>
                  </a:schemeClr>
                </a:solidFill>
                <a:latin typeface="Impact" panose="020B08060309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13098536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E5CA6D-3862-41C0-A984-B5EB0BC1B6FD}"/>
              </a:ext>
            </a:extLst>
          </p:cNvPr>
          <p:cNvSpPr>
            <a:spLocks noGrp="1"/>
          </p:cNvSpPr>
          <p:nvPr>
            <p:ph type="title"/>
          </p:nvPr>
        </p:nvSpPr>
        <p:spPr/>
        <p:txBody>
          <a:bodyPr/>
          <a:lstStyle>
            <a:lvl1pPr>
              <a:defRPr>
                <a:solidFill>
                  <a:schemeClr val="tx1"/>
                </a:solidFill>
                <a:latin typeface="Impact" panose="020B0806030902050204" pitchFamily="34" charset="0"/>
              </a:defRPr>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7C00C6B5-5DC9-4036-BA11-E84BB22B4818}"/>
              </a:ext>
            </a:extLst>
          </p:cNvPr>
          <p:cNvSpPr>
            <a:spLocks noGrp="1"/>
          </p:cNvSpPr>
          <p:nvPr>
            <p:ph idx="1"/>
          </p:nvPr>
        </p:nvSpPr>
        <p:spPr/>
        <p:txBody>
          <a:bodyPr/>
          <a:lstStyle>
            <a:lvl1pPr marL="228600" indent="-228600">
              <a:buFont typeface="Consolas" panose="020B0609020204030204" pitchFamily="49" charset="0"/>
              <a:buChar char="*"/>
              <a:defRPr sz="2600">
                <a:solidFill>
                  <a:schemeClr val="tx1">
                    <a:lumMod val="75000"/>
                  </a:schemeClr>
                </a:solidFill>
                <a:latin typeface="Consolas" panose="020B0609020204030204" pitchFamily="49" charset="0"/>
              </a:defRPr>
            </a:lvl1pPr>
          </a:lstStyle>
          <a:p>
            <a:pPr lvl="0"/>
            <a:r>
              <a:rPr lang="cs-CZ"/>
              <a:t>Po kliknutí můžete upravovat styly textu v předloze.</a:t>
            </a:r>
          </a:p>
        </p:txBody>
      </p:sp>
    </p:spTree>
    <p:extLst>
      <p:ext uri="{BB962C8B-B14F-4D97-AF65-F5344CB8AC3E}">
        <p14:creationId xmlns:p14="http://schemas.microsoft.com/office/powerpoint/2010/main" val="793012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28AD676-5087-413F-8A27-9DB71A9D0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7BA5B25-BFC0-4F27-8747-448BBCD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A4B791-3429-4CEC-AB4A-CB3906521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8A4C7-0ABA-4107-9220-AA4BD7678317}" type="datetimeFigureOut">
              <a:rPr lang="cs-CZ" smtClean="0"/>
              <a:t>20.04.2022</a:t>
            </a:fld>
            <a:endParaRPr lang="cs-CZ"/>
          </a:p>
        </p:txBody>
      </p:sp>
      <p:sp>
        <p:nvSpPr>
          <p:cNvPr id="5" name="Zástupný symbol pro zápatí 4">
            <a:extLst>
              <a:ext uri="{FF2B5EF4-FFF2-40B4-BE49-F238E27FC236}">
                <a16:creationId xmlns:a16="http://schemas.microsoft.com/office/drawing/2014/main" id="{45EFEA28-784C-4369-AD54-173F50D49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59E3931-A47D-4433-B884-7B3B6DCB0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09293-99B8-4DEC-876B-AE4A3E679AFF}" type="slidenum">
              <a:rPr lang="cs-CZ" smtClean="0"/>
              <a:t>‹#›</a:t>
            </a:fld>
            <a:endParaRPr lang="cs-CZ"/>
          </a:p>
        </p:txBody>
      </p:sp>
    </p:spTree>
    <p:extLst>
      <p:ext uri="{BB962C8B-B14F-4D97-AF65-F5344CB8AC3E}">
        <p14:creationId xmlns:p14="http://schemas.microsoft.com/office/powerpoint/2010/main" val="25573889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2.wdp"/><Relationship Id="rId10" Type="http://schemas.microsoft.com/office/2007/relationships/hdphoto" Target="../media/hdphoto14.wdp"/><Relationship Id="rId4" Type="http://schemas.openxmlformats.org/officeDocument/2006/relationships/image" Target="../media/image19.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journals.sagepub.com/doi/pdf/10.1177/194016122110452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sfd.cz/film/221026-rim/prehled/"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MkrLUFAcjH0?feature=oembed" TargetMode="External"/><Relationship Id="rId1" Type="http://schemas.openxmlformats.org/officeDocument/2006/relationships/video" Target="https://www.youtube.com/embed/gFGQI8P9BMg?feature=oembed"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jpg"/><Relationship Id="rId2" Type="http://schemas.openxmlformats.org/officeDocument/2006/relationships/hyperlink" Target="https://www.csfd.cz/film/715387-nejsilnejsi-hlas/prehled/" TargetMode="External"/><Relationship Id="rId1" Type="http://schemas.openxmlformats.org/officeDocument/2006/relationships/slideLayout" Target="../slideLayouts/slideLayout2.xml"/><Relationship Id="rId6" Type="http://schemas.openxmlformats.org/officeDocument/2006/relationships/hyperlink" Target="https://www.csfd.cz/film/70594-the-wire-spina-baltimoru/prehled/" TargetMode="External"/><Relationship Id="rId5" Type="http://schemas.openxmlformats.org/officeDocument/2006/relationships/image" Target="../media/image26.jpeg"/><Relationship Id="rId4" Type="http://schemas.openxmlformats.org/officeDocument/2006/relationships/hyperlink" Target="https://www.csfd.cz/film/388128-spotlight/prehl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sfd.cz/film/9453-jan-hus/prehled/"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390FD-46C0-4CBF-9957-860B35A84DAB}"/>
              </a:ext>
            </a:extLst>
          </p:cNvPr>
          <p:cNvSpPr>
            <a:spLocks noGrp="1"/>
          </p:cNvSpPr>
          <p:nvPr>
            <p:ph type="ctrTitle"/>
          </p:nvPr>
        </p:nvSpPr>
        <p:spPr/>
        <p:txBody>
          <a:bodyPr/>
          <a:lstStyle/>
          <a:p>
            <a:r>
              <a:rPr lang="cs-CZ" dirty="0">
                <a:solidFill>
                  <a:srgbClr val="FF7C80"/>
                </a:solidFill>
              </a:rPr>
              <a:t>JOURNAL OF INTERACTIVE MEDIA</a:t>
            </a:r>
          </a:p>
        </p:txBody>
      </p:sp>
      <p:sp>
        <p:nvSpPr>
          <p:cNvPr id="3" name="Podnadpis 2">
            <a:extLst>
              <a:ext uri="{FF2B5EF4-FFF2-40B4-BE49-F238E27FC236}">
                <a16:creationId xmlns:a16="http://schemas.microsoft.com/office/drawing/2014/main" id="{76A815AE-65A2-4608-AFBD-7C9EA4CF74E8}"/>
              </a:ext>
            </a:extLst>
          </p:cNvPr>
          <p:cNvSpPr>
            <a:spLocks noGrp="1"/>
          </p:cNvSpPr>
          <p:nvPr>
            <p:ph type="subTitle" idx="1"/>
          </p:nvPr>
        </p:nvSpPr>
        <p:spPr/>
        <p:txBody>
          <a:bodyPr/>
          <a:lstStyle/>
          <a:p>
            <a:r>
              <a:rPr lang="cs-CZ" dirty="0"/>
              <a:t>MEDIÁLNÍ GRAMOTNOST I.</a:t>
            </a:r>
          </a:p>
        </p:txBody>
      </p:sp>
    </p:spTree>
    <p:extLst>
      <p:ext uri="{BB962C8B-B14F-4D97-AF65-F5344CB8AC3E}">
        <p14:creationId xmlns:p14="http://schemas.microsoft.com/office/powerpoint/2010/main" val="58961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4EAAC3-C4A7-446C-A6B6-D506F21843EE}"/>
              </a:ext>
            </a:extLst>
          </p:cNvPr>
          <p:cNvSpPr>
            <a:spLocks noGrp="1"/>
          </p:cNvSpPr>
          <p:nvPr>
            <p:ph type="title"/>
          </p:nvPr>
        </p:nvSpPr>
        <p:spPr/>
        <p:txBody>
          <a:bodyPr/>
          <a:lstStyle/>
          <a:p>
            <a:pPr algn="ctr"/>
            <a:r>
              <a:rPr lang="cs-CZ" dirty="0">
                <a:solidFill>
                  <a:srgbClr val="FF7C80"/>
                </a:solidFill>
              </a:rPr>
              <a:t>INSTITUCE MÉDIÍ</a:t>
            </a:r>
            <a:endParaRPr lang="cs-CZ" dirty="0"/>
          </a:p>
        </p:txBody>
      </p:sp>
      <p:pic>
        <p:nvPicPr>
          <p:cNvPr id="9" name="Zástupný obsah 8" descr="Obsah obrázku text, interiér, strop, pracovní&#10;&#10;Popis byl vytvořen automaticky">
            <a:extLst>
              <a:ext uri="{FF2B5EF4-FFF2-40B4-BE49-F238E27FC236}">
                <a16:creationId xmlns:a16="http://schemas.microsoft.com/office/drawing/2014/main" id="{94AF4863-4433-4F25-B38A-D33A3D7885C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14" name="Obdélník 13">
            <a:extLst>
              <a:ext uri="{FF2B5EF4-FFF2-40B4-BE49-F238E27FC236}">
                <a16:creationId xmlns:a16="http://schemas.microsoft.com/office/drawing/2014/main" id="{F12D5562-374D-4D5B-A8DE-2E11073762D0}"/>
              </a:ext>
            </a:extLst>
          </p:cNvPr>
          <p:cNvSpPr/>
          <p:nvPr/>
        </p:nvSpPr>
        <p:spPr>
          <a:xfrm>
            <a:off x="2009775" y="2073275"/>
            <a:ext cx="8172450" cy="271145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Nadpis 1">
            <a:extLst>
              <a:ext uri="{FF2B5EF4-FFF2-40B4-BE49-F238E27FC236}">
                <a16:creationId xmlns:a16="http://schemas.microsoft.com/office/drawing/2014/main" id="{D5F25CA1-7A3F-479B-97F6-D71655556DCA}"/>
              </a:ext>
            </a:extLst>
          </p:cNvPr>
          <p:cNvSpPr txBox="1">
            <a:spLocks/>
          </p:cNvSpPr>
          <p:nvPr/>
        </p:nvSpPr>
        <p:spPr>
          <a:xfrm>
            <a:off x="2105025" y="2111375"/>
            <a:ext cx="8077200" cy="2711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a:lstStyle>
          <a:p>
            <a:pPr algn="ctr"/>
            <a:r>
              <a:rPr lang="cs-CZ" dirty="0"/>
              <a:t>MÉDIA INFORMACÍM PŘIDÁVAJÍ VÝZNAM A ŘÍKAJÍ, CO BYCHOM MĚLI POVAŽOVAT ZA DŮLEŽITÉ, NA CO BYCHOM SE MĚLI TÁZAT</a:t>
            </a:r>
          </a:p>
        </p:txBody>
      </p:sp>
    </p:spTree>
    <p:extLst>
      <p:ext uri="{BB962C8B-B14F-4D97-AF65-F5344CB8AC3E}">
        <p14:creationId xmlns:p14="http://schemas.microsoft.com/office/powerpoint/2010/main" val="226969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F2840-4343-4A6E-816D-E185AC2A2829}"/>
              </a:ext>
            </a:extLst>
          </p:cNvPr>
          <p:cNvSpPr>
            <a:spLocks noGrp="1"/>
          </p:cNvSpPr>
          <p:nvPr>
            <p:ph type="title"/>
          </p:nvPr>
        </p:nvSpPr>
        <p:spPr/>
        <p:txBody>
          <a:bodyPr/>
          <a:lstStyle/>
          <a:p>
            <a:pPr algn="ctr"/>
            <a:r>
              <a:rPr lang="cs-CZ" dirty="0">
                <a:solidFill>
                  <a:srgbClr val="FF7C80"/>
                </a:solidFill>
              </a:rPr>
              <a:t>REKLAMA A PR</a:t>
            </a:r>
          </a:p>
        </p:txBody>
      </p:sp>
      <p:sp>
        <p:nvSpPr>
          <p:cNvPr id="3" name="Zástupný obsah 2">
            <a:extLst>
              <a:ext uri="{FF2B5EF4-FFF2-40B4-BE49-F238E27FC236}">
                <a16:creationId xmlns:a16="http://schemas.microsoft.com/office/drawing/2014/main" id="{75FB3A58-9617-4861-8512-06141B8031F8}"/>
              </a:ext>
            </a:extLst>
          </p:cNvPr>
          <p:cNvSpPr>
            <a:spLocks noGrp="1"/>
          </p:cNvSpPr>
          <p:nvPr>
            <p:ph idx="1"/>
          </p:nvPr>
        </p:nvSpPr>
        <p:spPr/>
        <p:txBody>
          <a:bodyPr/>
          <a:lstStyle/>
          <a:p>
            <a:pPr algn="just"/>
            <a:r>
              <a:rPr lang="cs-CZ" dirty="0"/>
              <a:t>Po první světové válce američtí tvůrci propagandy začali pracovat pro soukromou sféru a vytvořili specializované PR a reklamní firmy (resp. oddělení)</a:t>
            </a:r>
          </a:p>
          <a:p>
            <a:pPr algn="just"/>
            <a:endParaRPr lang="cs-CZ" dirty="0"/>
          </a:p>
          <a:p>
            <a:pPr algn="just"/>
            <a:r>
              <a:rPr lang="cs-CZ" dirty="0">
                <a:solidFill>
                  <a:srgbClr val="FF7C80"/>
                </a:solidFill>
              </a:rPr>
              <a:t>REKLAMA:</a:t>
            </a:r>
            <a:r>
              <a:rPr lang="cs-CZ" dirty="0"/>
              <a:t> veřejné oznámení propagující produkt, službu či událost</a:t>
            </a:r>
          </a:p>
          <a:p>
            <a:pPr algn="just"/>
            <a:endParaRPr lang="cs-CZ" dirty="0"/>
          </a:p>
          <a:p>
            <a:pPr algn="just"/>
            <a:r>
              <a:rPr lang="cs-CZ" dirty="0">
                <a:solidFill>
                  <a:srgbClr val="FF7C80"/>
                </a:solidFill>
              </a:rPr>
              <a:t>PR (PUBLIC RELATIONS): </a:t>
            </a:r>
            <a:r>
              <a:rPr lang="cs-CZ" dirty="0"/>
              <a:t>utváření a správa vztahu mezi veřejností a produktem, službou či událostí</a:t>
            </a:r>
          </a:p>
        </p:txBody>
      </p:sp>
    </p:spTree>
    <p:extLst>
      <p:ext uri="{BB962C8B-B14F-4D97-AF65-F5344CB8AC3E}">
        <p14:creationId xmlns:p14="http://schemas.microsoft.com/office/powerpoint/2010/main" val="229625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B606AF-5A25-46E2-9BC3-ABD34FAD0D73}"/>
              </a:ext>
            </a:extLst>
          </p:cNvPr>
          <p:cNvSpPr>
            <a:spLocks noGrp="1"/>
          </p:cNvSpPr>
          <p:nvPr>
            <p:ph type="title"/>
          </p:nvPr>
        </p:nvSpPr>
        <p:spPr>
          <a:xfrm>
            <a:off x="581025" y="365125"/>
            <a:ext cx="11029950" cy="1325563"/>
          </a:xfrm>
        </p:spPr>
        <p:txBody>
          <a:bodyPr/>
          <a:lstStyle/>
          <a:p>
            <a:pPr algn="ctr"/>
            <a:r>
              <a:rPr lang="cs-CZ" dirty="0">
                <a:solidFill>
                  <a:srgbClr val="FF7C80"/>
                </a:solidFill>
              </a:rPr>
              <a:t>EDWARD BERNAYS – OTEC MODERNÍ REKLAMY A PR</a:t>
            </a:r>
          </a:p>
        </p:txBody>
      </p:sp>
      <p:pic>
        <p:nvPicPr>
          <p:cNvPr id="5" name="Obrázek 4" descr="Obsah obrázku text&#10;&#10;Popis byl vytvořen automaticky">
            <a:extLst>
              <a:ext uri="{FF2B5EF4-FFF2-40B4-BE49-F238E27FC236}">
                <a16:creationId xmlns:a16="http://schemas.microsoft.com/office/drawing/2014/main" id="{C76C34F2-0DC0-4C4F-AC16-70E8ED8E375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921843" y="1666609"/>
            <a:ext cx="2915816" cy="4286250"/>
          </a:xfrm>
          <a:prstGeom prst="rect">
            <a:avLst/>
          </a:prstGeom>
        </p:spPr>
      </p:pic>
      <p:pic>
        <p:nvPicPr>
          <p:cNvPr id="7" name="Obrázek 6" descr="Obsah obrázku text, budova, exteriér, osoba&#10;&#10;Popis byl vytvořen automaticky">
            <a:extLst>
              <a:ext uri="{FF2B5EF4-FFF2-40B4-BE49-F238E27FC236}">
                <a16:creationId xmlns:a16="http://schemas.microsoft.com/office/drawing/2014/main" id="{DD0C59ED-EB54-4EC7-B8E7-CBA51A2326D9}"/>
              </a:ext>
            </a:extLst>
          </p:cNvPr>
          <p:cNvPicPr>
            <a:picLocks noChangeAspect="1"/>
          </p:cNvPicPr>
          <p:nvPr/>
        </p:nvPicPr>
        <p:blipFill rotWithShape="1">
          <a:blip r:embed="rId4">
            <a:extLst>
              <a:ext uri="{28A0092B-C50C-407E-A947-70E740481C1C}">
                <a14:useLocalDpi xmlns:a14="http://schemas.microsoft.com/office/drawing/2010/main" val="0"/>
              </a:ext>
            </a:extLst>
          </a:blip>
          <a:srcRect r="12000"/>
          <a:stretch/>
        </p:blipFill>
        <p:spPr>
          <a:xfrm>
            <a:off x="7048500" y="1690688"/>
            <a:ext cx="5029200" cy="4286250"/>
          </a:xfrm>
          <a:prstGeom prst="rect">
            <a:avLst/>
          </a:prstGeom>
        </p:spPr>
      </p:pic>
      <p:pic>
        <p:nvPicPr>
          <p:cNvPr id="9" name="Obrázek 8" descr="Obsah obrázku osoba, zeď, oblek, muž&#10;&#10;Popis byl vytvořen automaticky">
            <a:extLst>
              <a:ext uri="{FF2B5EF4-FFF2-40B4-BE49-F238E27FC236}">
                <a16:creationId xmlns:a16="http://schemas.microsoft.com/office/drawing/2014/main" id="{5DE48E39-3CE0-48EF-A904-B01A6F238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512" y="1690688"/>
            <a:ext cx="3477491" cy="4285983"/>
          </a:xfrm>
          <a:prstGeom prst="rect">
            <a:avLst/>
          </a:prstGeom>
        </p:spPr>
      </p:pic>
    </p:spTree>
    <p:extLst>
      <p:ext uri="{BB962C8B-B14F-4D97-AF65-F5344CB8AC3E}">
        <p14:creationId xmlns:p14="http://schemas.microsoft.com/office/powerpoint/2010/main" val="38195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7999D1-9FFB-48AB-A459-547387A02A37}"/>
              </a:ext>
            </a:extLst>
          </p:cNvPr>
          <p:cNvSpPr>
            <a:spLocks noGrp="1"/>
          </p:cNvSpPr>
          <p:nvPr>
            <p:ph type="title"/>
          </p:nvPr>
        </p:nvSpPr>
        <p:spPr/>
        <p:txBody>
          <a:bodyPr/>
          <a:lstStyle/>
          <a:p>
            <a:pPr algn="ctr"/>
            <a:r>
              <a:rPr lang="cs-CZ" dirty="0">
                <a:solidFill>
                  <a:srgbClr val="FF7C80"/>
                </a:solidFill>
              </a:rPr>
              <a:t>DEZINFORMACE</a:t>
            </a:r>
          </a:p>
        </p:txBody>
      </p:sp>
      <p:sp>
        <p:nvSpPr>
          <p:cNvPr id="3" name="Zástupný obsah 2">
            <a:extLst>
              <a:ext uri="{FF2B5EF4-FFF2-40B4-BE49-F238E27FC236}">
                <a16:creationId xmlns:a16="http://schemas.microsoft.com/office/drawing/2014/main" id="{AD56A93E-A7E6-407F-83A9-57927741D66E}"/>
              </a:ext>
            </a:extLst>
          </p:cNvPr>
          <p:cNvSpPr>
            <a:spLocks noGrp="1"/>
          </p:cNvSpPr>
          <p:nvPr>
            <p:ph idx="1"/>
          </p:nvPr>
        </p:nvSpPr>
        <p:spPr/>
        <p:txBody>
          <a:bodyPr/>
          <a:lstStyle/>
          <a:p>
            <a:pPr algn="just"/>
            <a:r>
              <a:rPr lang="cs-CZ" dirty="0"/>
              <a:t>Záměrně nepravdivá, klamavá či zavádějící informace vytvořená za účelem někomu/něčemu škodit</a:t>
            </a:r>
          </a:p>
          <a:p>
            <a:pPr algn="just"/>
            <a:endParaRPr lang="cs-CZ" dirty="0"/>
          </a:p>
          <a:p>
            <a:pPr algn="just"/>
            <a:r>
              <a:rPr lang="cs-CZ" dirty="0"/>
              <a:t>Dezinformace najdeme už ve starověku (Řecko-perské války), jejich bouřlivý rozvoj ale nastává v období druhé světové a především po ní.</a:t>
            </a:r>
          </a:p>
          <a:p>
            <a:pPr algn="just"/>
            <a:endParaRPr lang="cs-CZ" dirty="0"/>
          </a:p>
          <a:p>
            <a:pPr algn="just"/>
            <a:r>
              <a:rPr lang="cs-CZ" dirty="0"/>
              <a:t>Samotný pojem je spjatý se sovětskými zpravodajci z GPU (resp. NKVD, resp. MVD)</a:t>
            </a:r>
          </a:p>
        </p:txBody>
      </p:sp>
    </p:spTree>
    <p:extLst>
      <p:ext uri="{BB962C8B-B14F-4D97-AF65-F5344CB8AC3E}">
        <p14:creationId xmlns:p14="http://schemas.microsoft.com/office/powerpoint/2010/main" val="160931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403D8D-7275-4833-A730-71B9BAFAD944}"/>
              </a:ext>
            </a:extLst>
          </p:cNvPr>
          <p:cNvSpPr>
            <a:spLocks noGrp="1"/>
          </p:cNvSpPr>
          <p:nvPr>
            <p:ph type="title"/>
          </p:nvPr>
        </p:nvSpPr>
        <p:spPr/>
        <p:txBody>
          <a:bodyPr/>
          <a:lstStyle/>
          <a:p>
            <a:pPr algn="ctr"/>
            <a:r>
              <a:rPr lang="cs-CZ" dirty="0">
                <a:solidFill>
                  <a:srgbClr val="FF7C80"/>
                </a:solidFill>
              </a:rPr>
              <a:t>DEZINFORMACE PODLE MFS</a:t>
            </a:r>
          </a:p>
        </p:txBody>
      </p:sp>
      <p:sp>
        <p:nvSpPr>
          <p:cNvPr id="3" name="Zástupný obsah 2">
            <a:extLst>
              <a:ext uri="{FF2B5EF4-FFF2-40B4-BE49-F238E27FC236}">
                <a16:creationId xmlns:a16="http://schemas.microsoft.com/office/drawing/2014/main" id="{EB5C5963-D8B9-4504-8F52-89A2386AEAA6}"/>
              </a:ext>
            </a:extLst>
          </p:cNvPr>
          <p:cNvSpPr>
            <a:spLocks noGrp="1"/>
          </p:cNvSpPr>
          <p:nvPr>
            <p:ph idx="1"/>
          </p:nvPr>
        </p:nvSpPr>
        <p:spPr>
          <a:xfrm>
            <a:off x="838200" y="1825625"/>
            <a:ext cx="6833880" cy="4351338"/>
          </a:xfrm>
        </p:spPr>
        <p:txBody>
          <a:bodyPr>
            <a:normAutofit lnSpcReduction="10000"/>
          </a:bodyPr>
          <a:lstStyle/>
          <a:p>
            <a:r>
              <a:rPr lang="cs-CZ" dirty="0" err="1"/>
              <a:t>MfS</a:t>
            </a:r>
            <a:r>
              <a:rPr lang="cs-CZ" dirty="0"/>
              <a:t> (Stasi) byla tajná služba NDR</a:t>
            </a:r>
          </a:p>
          <a:p>
            <a:endParaRPr lang="cs-CZ" dirty="0"/>
          </a:p>
          <a:p>
            <a:r>
              <a:rPr lang="cs-CZ" dirty="0"/>
              <a:t>„využívat trhlin mezi našimi nepřáteli a jejich elitami“</a:t>
            </a:r>
          </a:p>
          <a:p>
            <a:endParaRPr lang="cs-CZ" dirty="0"/>
          </a:p>
          <a:p>
            <a:r>
              <a:rPr lang="cs-CZ" dirty="0"/>
              <a:t>„</a:t>
            </a:r>
            <a:r>
              <a:rPr lang="pt-BR" dirty="0"/>
              <a:t>systematická degradace reputace, obrazu a prestiže</a:t>
            </a:r>
            <a:r>
              <a:rPr lang="cs-CZ" dirty="0"/>
              <a:t>“</a:t>
            </a:r>
          </a:p>
          <a:p>
            <a:endParaRPr lang="cs-CZ" dirty="0"/>
          </a:p>
          <a:p>
            <a:r>
              <a:rPr lang="cs-CZ" dirty="0"/>
              <a:t>„</a:t>
            </a:r>
            <a:r>
              <a:rPr lang="pt-BR" dirty="0"/>
              <a:t>organizace sociálních a profesních selhání</a:t>
            </a:r>
            <a:r>
              <a:rPr lang="cs-CZ" dirty="0"/>
              <a:t>“</a:t>
            </a:r>
          </a:p>
          <a:p>
            <a:endParaRPr lang="cs-CZ" dirty="0"/>
          </a:p>
        </p:txBody>
      </p:sp>
      <p:pic>
        <p:nvPicPr>
          <p:cNvPr id="5" name="Obrázek 4" descr="Obsah obrázku text&#10;&#10;Popis byl vytvořen automaticky">
            <a:extLst>
              <a:ext uri="{FF2B5EF4-FFF2-40B4-BE49-F238E27FC236}">
                <a16:creationId xmlns:a16="http://schemas.microsoft.com/office/drawing/2014/main" id="{FE84A7D8-F43E-4880-922E-59031223010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910204" y="1690688"/>
            <a:ext cx="3205472" cy="4530703"/>
          </a:xfrm>
          <a:prstGeom prst="rect">
            <a:avLst/>
          </a:prstGeom>
        </p:spPr>
      </p:pic>
    </p:spTree>
    <p:extLst>
      <p:ext uri="{BB962C8B-B14F-4D97-AF65-F5344CB8AC3E}">
        <p14:creationId xmlns:p14="http://schemas.microsoft.com/office/powerpoint/2010/main" val="405554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A26DB6-F695-4700-B7FD-6795336DE157}"/>
              </a:ext>
            </a:extLst>
          </p:cNvPr>
          <p:cNvSpPr>
            <a:spLocks noGrp="1"/>
          </p:cNvSpPr>
          <p:nvPr>
            <p:ph type="title"/>
          </p:nvPr>
        </p:nvSpPr>
        <p:spPr/>
        <p:txBody>
          <a:bodyPr/>
          <a:lstStyle/>
          <a:p>
            <a:pPr algn="ctr"/>
            <a:r>
              <a:rPr lang="cs-CZ" dirty="0">
                <a:solidFill>
                  <a:srgbClr val="FF7C80"/>
                </a:solidFill>
              </a:rPr>
              <a:t>AKCE NEPTUN (STB)</a:t>
            </a:r>
          </a:p>
        </p:txBody>
      </p:sp>
      <p:sp>
        <p:nvSpPr>
          <p:cNvPr id="3" name="Zástupný obsah 2">
            <a:extLst>
              <a:ext uri="{FF2B5EF4-FFF2-40B4-BE49-F238E27FC236}">
                <a16:creationId xmlns:a16="http://schemas.microsoft.com/office/drawing/2014/main" id="{2E2A2CE6-EEEF-4143-B159-C02AC375CCBF}"/>
              </a:ext>
            </a:extLst>
          </p:cNvPr>
          <p:cNvSpPr>
            <a:spLocks noGrp="1"/>
          </p:cNvSpPr>
          <p:nvPr>
            <p:ph idx="1"/>
          </p:nvPr>
        </p:nvSpPr>
        <p:spPr/>
        <p:txBody>
          <a:bodyPr/>
          <a:lstStyle/>
          <a:p>
            <a:pPr algn="just"/>
            <a:r>
              <a:rPr lang="cs-CZ" dirty="0"/>
              <a:t>Inscenace vylovení nacistických dokumentů ze dna šumavského Černého jezera; neexistující dokumenty měly očerňovat západoněmecké, rakouské a italské politiky </a:t>
            </a:r>
          </a:p>
        </p:txBody>
      </p:sp>
      <p:pic>
        <p:nvPicPr>
          <p:cNvPr id="5" name="Obrázek 4" descr="Obsah obrázku text, osoba, stojící, skupina&#10;&#10;Popis byl vytvořen automaticky">
            <a:extLst>
              <a:ext uri="{FF2B5EF4-FFF2-40B4-BE49-F238E27FC236}">
                <a16:creationId xmlns:a16="http://schemas.microsoft.com/office/drawing/2014/main" id="{9272C7B0-63F3-40F3-8EBF-A25E46920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475" y="3067943"/>
            <a:ext cx="6086475" cy="3424932"/>
          </a:xfrm>
          <a:prstGeom prst="rect">
            <a:avLst/>
          </a:prstGeom>
        </p:spPr>
      </p:pic>
      <p:pic>
        <p:nvPicPr>
          <p:cNvPr id="7" name="Obrázek 6" descr="Obsah obrázku loďka, exteriér, voda, řeka&#10;&#10;Popis byl vytvořen automaticky">
            <a:extLst>
              <a:ext uri="{FF2B5EF4-FFF2-40B4-BE49-F238E27FC236}">
                <a16:creationId xmlns:a16="http://schemas.microsoft.com/office/drawing/2014/main" id="{A6416A28-14C6-46F4-AF51-FBAEC44F0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072" y="3067943"/>
            <a:ext cx="2563605" cy="3424932"/>
          </a:xfrm>
          <a:prstGeom prst="rect">
            <a:avLst/>
          </a:prstGeom>
        </p:spPr>
      </p:pic>
    </p:spTree>
    <p:extLst>
      <p:ext uri="{BB962C8B-B14F-4D97-AF65-F5344CB8AC3E}">
        <p14:creationId xmlns:p14="http://schemas.microsoft.com/office/powerpoint/2010/main" val="218809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BA690-DFA7-440B-ACB2-2488826BE76A}"/>
              </a:ext>
            </a:extLst>
          </p:cNvPr>
          <p:cNvSpPr>
            <a:spLocks noGrp="1"/>
          </p:cNvSpPr>
          <p:nvPr>
            <p:ph type="title"/>
          </p:nvPr>
        </p:nvSpPr>
        <p:spPr/>
        <p:txBody>
          <a:bodyPr/>
          <a:lstStyle/>
          <a:p>
            <a:pPr algn="ctr"/>
            <a:r>
              <a:rPr lang="cs-CZ" dirty="0">
                <a:solidFill>
                  <a:srgbClr val="FF7C80"/>
                </a:solidFill>
              </a:rPr>
              <a:t>OPERACE INFEKTION (KGB)</a:t>
            </a:r>
          </a:p>
        </p:txBody>
      </p:sp>
      <p:sp>
        <p:nvSpPr>
          <p:cNvPr id="3" name="Zástupný obsah 2">
            <a:extLst>
              <a:ext uri="{FF2B5EF4-FFF2-40B4-BE49-F238E27FC236}">
                <a16:creationId xmlns:a16="http://schemas.microsoft.com/office/drawing/2014/main" id="{E9CC4434-49A8-4384-A4D5-682E0A61D86D}"/>
              </a:ext>
            </a:extLst>
          </p:cNvPr>
          <p:cNvSpPr>
            <a:spLocks noGrp="1"/>
          </p:cNvSpPr>
          <p:nvPr>
            <p:ph idx="1"/>
          </p:nvPr>
        </p:nvSpPr>
        <p:spPr>
          <a:xfrm>
            <a:off x="838201" y="1825625"/>
            <a:ext cx="5895974" cy="4351338"/>
          </a:xfrm>
        </p:spPr>
        <p:txBody>
          <a:bodyPr>
            <a:normAutofit/>
          </a:bodyPr>
          <a:lstStyle/>
          <a:p>
            <a:pPr algn="just"/>
            <a:r>
              <a:rPr lang="cs-CZ" dirty="0"/>
              <a:t>AIDS/HIV je biologická zbraň vytvořená Američany. Toto s poukazem na anonymní dopis „předního amerického vědce“ otiskly indické a později i sovětské (obě na KGB napojené) noviny. Obvinění poté začalo žít vlastním životem (např. „CIA šíří v Africe kondomy infikované AIDS“). V roce 1991 tomuto věřilo 15 % Američanů. </a:t>
            </a:r>
          </a:p>
        </p:txBody>
      </p:sp>
      <p:pic>
        <p:nvPicPr>
          <p:cNvPr id="5" name="Obrázek 4" descr="Obsah obrázku text, noviny&#10;&#10;Popis byl vytvořen automaticky">
            <a:extLst>
              <a:ext uri="{FF2B5EF4-FFF2-40B4-BE49-F238E27FC236}">
                <a16:creationId xmlns:a16="http://schemas.microsoft.com/office/drawing/2014/main" id="{16B056FB-945B-4422-8663-CB48B85F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189" y="1690688"/>
            <a:ext cx="3069935" cy="4486275"/>
          </a:xfrm>
          <a:prstGeom prst="rect">
            <a:avLst/>
          </a:prstGeom>
        </p:spPr>
      </p:pic>
    </p:spTree>
    <p:extLst>
      <p:ext uri="{BB962C8B-B14F-4D97-AF65-F5344CB8AC3E}">
        <p14:creationId xmlns:p14="http://schemas.microsoft.com/office/powerpoint/2010/main" val="83216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EB8C27-8CEC-4DF5-ACA3-124DFB2077FB}"/>
              </a:ext>
            </a:extLst>
          </p:cNvPr>
          <p:cNvSpPr>
            <a:spLocks noGrp="1"/>
          </p:cNvSpPr>
          <p:nvPr>
            <p:ph type="title"/>
          </p:nvPr>
        </p:nvSpPr>
        <p:spPr/>
        <p:txBody>
          <a:bodyPr/>
          <a:lstStyle/>
          <a:p>
            <a:pPr algn="ctr"/>
            <a:r>
              <a:rPr lang="cs-CZ" dirty="0">
                <a:solidFill>
                  <a:srgbClr val="FF7C80"/>
                </a:solidFill>
              </a:rPr>
              <a:t>INTERNET</a:t>
            </a:r>
          </a:p>
        </p:txBody>
      </p:sp>
      <p:sp>
        <p:nvSpPr>
          <p:cNvPr id="3" name="Zástupný obsah 2">
            <a:extLst>
              <a:ext uri="{FF2B5EF4-FFF2-40B4-BE49-F238E27FC236}">
                <a16:creationId xmlns:a16="http://schemas.microsoft.com/office/drawing/2014/main" id="{5C394C3F-C89B-4FE6-88C3-CB9FD379664A}"/>
              </a:ext>
            </a:extLst>
          </p:cNvPr>
          <p:cNvSpPr>
            <a:spLocks noGrp="1"/>
          </p:cNvSpPr>
          <p:nvPr>
            <p:ph idx="1"/>
          </p:nvPr>
        </p:nvSpPr>
        <p:spPr/>
        <p:txBody>
          <a:bodyPr>
            <a:normAutofit lnSpcReduction="10000"/>
          </a:bodyPr>
          <a:lstStyle/>
          <a:p>
            <a:pPr algn="just"/>
            <a:r>
              <a:rPr lang="cs-CZ" dirty="0"/>
              <a:t>internet je globální soubor počítačových sítí propojených pomocí TCP/IP protokolů</a:t>
            </a:r>
          </a:p>
          <a:p>
            <a:pPr algn="just"/>
            <a:endParaRPr lang="cs-CZ" dirty="0"/>
          </a:p>
          <a:p>
            <a:pPr algn="just"/>
            <a:r>
              <a:rPr lang="cs-CZ" dirty="0"/>
              <a:t>jeho aplikační vrstva (to, co zobrazuje internetový prohlížeč) se  nazývá web </a:t>
            </a:r>
          </a:p>
          <a:p>
            <a:pPr algn="just"/>
            <a:endParaRPr lang="cs-CZ" dirty="0"/>
          </a:p>
          <a:p>
            <a:pPr algn="just"/>
            <a:r>
              <a:rPr lang="cs-CZ" dirty="0"/>
              <a:t>Web je soubor dokumentů propojených hypertextovými odkazy (linky)</a:t>
            </a:r>
          </a:p>
          <a:p>
            <a:pPr algn="just"/>
            <a:endParaRPr lang="cs-CZ" dirty="0"/>
          </a:p>
          <a:p>
            <a:pPr algn="just"/>
            <a:r>
              <a:rPr lang="cs-CZ" dirty="0"/>
              <a:t>Internet v dnešním slova smyslu začal vznikat cca v roce 1986, technologie webu pochází z roku 1989</a:t>
            </a:r>
          </a:p>
        </p:txBody>
      </p:sp>
    </p:spTree>
    <p:extLst>
      <p:ext uri="{BB962C8B-B14F-4D97-AF65-F5344CB8AC3E}">
        <p14:creationId xmlns:p14="http://schemas.microsoft.com/office/powerpoint/2010/main" val="110578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6D564-8A5D-4436-A634-EED0AD4F2FD5}"/>
              </a:ext>
            </a:extLst>
          </p:cNvPr>
          <p:cNvSpPr>
            <a:spLocks noGrp="1"/>
          </p:cNvSpPr>
          <p:nvPr>
            <p:ph type="title"/>
          </p:nvPr>
        </p:nvSpPr>
        <p:spPr/>
        <p:txBody>
          <a:bodyPr/>
          <a:lstStyle/>
          <a:p>
            <a:pPr algn="ctr"/>
            <a:r>
              <a:rPr lang="cs-CZ" dirty="0">
                <a:solidFill>
                  <a:srgbClr val="FF7C80"/>
                </a:solidFill>
              </a:rPr>
              <a:t>INTERNET</a:t>
            </a:r>
            <a:endParaRPr lang="cs-CZ" dirty="0"/>
          </a:p>
        </p:txBody>
      </p:sp>
      <p:sp>
        <p:nvSpPr>
          <p:cNvPr id="3" name="Zástupný obsah 2">
            <a:extLst>
              <a:ext uri="{FF2B5EF4-FFF2-40B4-BE49-F238E27FC236}">
                <a16:creationId xmlns:a16="http://schemas.microsoft.com/office/drawing/2014/main" id="{2E5C0B44-02B4-4606-9603-38B5D9341BFD}"/>
              </a:ext>
            </a:extLst>
          </p:cNvPr>
          <p:cNvSpPr>
            <a:spLocks noGrp="1"/>
          </p:cNvSpPr>
          <p:nvPr>
            <p:ph idx="1"/>
          </p:nvPr>
        </p:nvSpPr>
        <p:spPr/>
        <p:txBody>
          <a:bodyPr>
            <a:normAutofit/>
          </a:bodyPr>
          <a:lstStyle/>
          <a:p>
            <a:pPr algn="just"/>
            <a:r>
              <a:rPr lang="cs-CZ" dirty="0"/>
              <a:t>Globální komunikační síť umožňuje jednotlivcům relativně neomezeně přistupovat k informacím, které navíc mohou šířit a distribuovat bez institucionálního zázemí profesionálních médií. </a:t>
            </a:r>
          </a:p>
          <a:p>
            <a:pPr algn="just"/>
            <a:endParaRPr lang="cs-CZ" dirty="0"/>
          </a:p>
          <a:p>
            <a:pPr marL="0" indent="0" algn="just">
              <a:buNone/>
            </a:pPr>
            <a:r>
              <a:rPr lang="cs-CZ" dirty="0">
                <a:solidFill>
                  <a:srgbClr val="FF7C80"/>
                </a:solidFill>
              </a:rPr>
              <a:t>TOMU VÝRAZNĚ NAPOMÁHAJÍ:</a:t>
            </a:r>
          </a:p>
          <a:p>
            <a:pPr algn="just"/>
            <a:r>
              <a:rPr lang="cs-CZ" dirty="0">
                <a:effectLst/>
                <a:ea typeface="Calibri" panose="020F0502020204030204" pitchFamily="34" charset="0"/>
                <a:cs typeface="Times New Roman" panose="02020603050405020304" pitchFamily="18" charset="0"/>
              </a:rPr>
              <a:t>specializované platformy (YouTube, Facebook, Twitter, </a:t>
            </a:r>
            <a:r>
              <a:rPr lang="cs-CZ" dirty="0" err="1">
                <a:effectLst/>
                <a:ea typeface="Calibri" panose="020F0502020204030204" pitchFamily="34" charset="0"/>
                <a:cs typeface="Times New Roman" panose="02020603050405020304" pitchFamily="18" charset="0"/>
              </a:rPr>
              <a:t>Reddit</a:t>
            </a:r>
            <a:r>
              <a:rPr lang="cs-CZ" dirty="0">
                <a:effectLst/>
                <a:ea typeface="Calibri" panose="020F0502020204030204" pitchFamily="34" charset="0"/>
                <a:cs typeface="Times New Roman" panose="02020603050405020304" pitchFamily="18" charset="0"/>
              </a:rPr>
              <a:t>, Spotify)</a:t>
            </a:r>
          </a:p>
          <a:p>
            <a:pPr algn="just"/>
            <a:endParaRPr lang="cs-CZ" dirty="0">
              <a:cs typeface="Times New Roman" panose="02020603050405020304" pitchFamily="18" charset="0"/>
            </a:endParaRPr>
          </a:p>
          <a:p>
            <a:pPr algn="just"/>
            <a:r>
              <a:rPr lang="cs-CZ" dirty="0">
                <a:cs typeface="Times New Roman" panose="02020603050405020304" pitchFamily="18" charset="0"/>
              </a:rPr>
              <a:t>mobilní zařízení dnešního typu (cca od r. 2007)</a:t>
            </a:r>
            <a:endParaRPr lang="cs-CZ" dirty="0"/>
          </a:p>
        </p:txBody>
      </p:sp>
    </p:spTree>
    <p:extLst>
      <p:ext uri="{BB962C8B-B14F-4D97-AF65-F5344CB8AC3E}">
        <p14:creationId xmlns:p14="http://schemas.microsoft.com/office/powerpoint/2010/main" val="56732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B514B-8C99-49A2-BA36-850705E3E267}"/>
              </a:ext>
            </a:extLst>
          </p:cNvPr>
          <p:cNvSpPr>
            <a:spLocks noGrp="1"/>
          </p:cNvSpPr>
          <p:nvPr>
            <p:ph type="title"/>
          </p:nvPr>
        </p:nvSpPr>
        <p:spPr/>
        <p:txBody>
          <a:bodyPr/>
          <a:lstStyle/>
          <a:p>
            <a:pPr algn="ctr"/>
            <a:r>
              <a:rPr lang="cs-CZ" dirty="0">
                <a:solidFill>
                  <a:srgbClr val="FF7C80"/>
                </a:solidFill>
              </a:rPr>
              <a:t>HOAX </a:t>
            </a:r>
          </a:p>
        </p:txBody>
      </p:sp>
      <p:sp>
        <p:nvSpPr>
          <p:cNvPr id="3" name="Zástupný obsah 2">
            <a:extLst>
              <a:ext uri="{FF2B5EF4-FFF2-40B4-BE49-F238E27FC236}">
                <a16:creationId xmlns:a16="http://schemas.microsoft.com/office/drawing/2014/main" id="{F420E264-9EBB-465E-B03C-84103BF588A5}"/>
              </a:ext>
            </a:extLst>
          </p:cNvPr>
          <p:cNvSpPr>
            <a:spLocks noGrp="1"/>
          </p:cNvSpPr>
          <p:nvPr>
            <p:ph idx="1"/>
          </p:nvPr>
        </p:nvSpPr>
        <p:spPr/>
        <p:txBody>
          <a:bodyPr>
            <a:normAutofit/>
          </a:bodyPr>
          <a:lstStyle/>
          <a:p>
            <a:pPr algn="just"/>
            <a:r>
              <a:rPr lang="cs-CZ" dirty="0">
                <a:effectLst/>
                <a:ea typeface="Calibri" panose="020F0502020204030204" pitchFamily="34" charset="0"/>
                <a:cs typeface="Times New Roman" panose="02020603050405020304" pitchFamily="18" charset="0"/>
              </a:rPr>
              <a:t>Mylná zpráva vzniklá neadekvátní či nekritickou prací se zdroji informací</a:t>
            </a:r>
            <a:endParaRPr lang="cs-CZ" dirty="0"/>
          </a:p>
        </p:txBody>
      </p:sp>
      <p:pic>
        <p:nvPicPr>
          <p:cNvPr id="5" name="Obrázek 4" descr="Obsah obrázku text&#10;&#10;Popis byl vytvořen automaticky">
            <a:extLst>
              <a:ext uri="{FF2B5EF4-FFF2-40B4-BE49-F238E27FC236}">
                <a16:creationId xmlns:a16="http://schemas.microsoft.com/office/drawing/2014/main" id="{87254B43-5054-42AB-A170-01BEF63429C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037"/>
          <a:stretch/>
        </p:blipFill>
        <p:spPr>
          <a:xfrm>
            <a:off x="838200" y="2885890"/>
            <a:ext cx="4772025" cy="3606985"/>
          </a:xfrm>
          <a:prstGeom prst="rect">
            <a:avLst/>
          </a:prstGeom>
        </p:spPr>
      </p:pic>
      <p:pic>
        <p:nvPicPr>
          <p:cNvPr id="7" name="Obrázek 6">
            <a:extLst>
              <a:ext uri="{FF2B5EF4-FFF2-40B4-BE49-F238E27FC236}">
                <a16:creationId xmlns:a16="http://schemas.microsoft.com/office/drawing/2014/main" id="{1ACCB65B-8D2B-4982-9789-DFC8E0C7A50B}"/>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006"/>
          <a:stretch/>
        </p:blipFill>
        <p:spPr>
          <a:xfrm>
            <a:off x="6096000" y="2885889"/>
            <a:ext cx="5257800" cy="3606985"/>
          </a:xfrm>
          <a:prstGeom prst="rect">
            <a:avLst/>
          </a:prstGeom>
        </p:spPr>
      </p:pic>
    </p:spTree>
    <p:extLst>
      <p:ext uri="{BB962C8B-B14F-4D97-AF65-F5344CB8AC3E}">
        <p14:creationId xmlns:p14="http://schemas.microsoft.com/office/powerpoint/2010/main" val="408108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1E245C-2279-45C1-AB89-39EC04523E93}"/>
              </a:ext>
            </a:extLst>
          </p:cNvPr>
          <p:cNvSpPr>
            <a:spLocks noGrp="1"/>
          </p:cNvSpPr>
          <p:nvPr>
            <p:ph type="title"/>
          </p:nvPr>
        </p:nvSpPr>
        <p:spPr/>
        <p:txBody>
          <a:bodyPr/>
          <a:lstStyle/>
          <a:p>
            <a:pPr algn="ctr"/>
            <a:r>
              <a:rPr lang="cs-CZ" dirty="0">
                <a:solidFill>
                  <a:srgbClr val="FF7C80"/>
                </a:solidFill>
              </a:rPr>
              <a:t>PROPAGANDA</a:t>
            </a:r>
          </a:p>
        </p:txBody>
      </p:sp>
      <p:sp>
        <p:nvSpPr>
          <p:cNvPr id="3" name="Zástupný obsah 2">
            <a:extLst>
              <a:ext uri="{FF2B5EF4-FFF2-40B4-BE49-F238E27FC236}">
                <a16:creationId xmlns:a16="http://schemas.microsoft.com/office/drawing/2014/main" id="{BDA66407-2AAA-47B3-BC51-84585176E1E0}"/>
              </a:ext>
            </a:extLst>
          </p:cNvPr>
          <p:cNvSpPr>
            <a:spLocks noGrp="1"/>
          </p:cNvSpPr>
          <p:nvPr>
            <p:ph idx="1"/>
          </p:nvPr>
        </p:nvSpPr>
        <p:spPr/>
        <p:txBody>
          <a:bodyPr/>
          <a:lstStyle/>
          <a:p>
            <a:pPr algn="just"/>
            <a:r>
              <a:rPr lang="cs-CZ" dirty="0"/>
              <a:t>V odborné rovině nepříliš ukotvený pojem </a:t>
            </a:r>
          </a:p>
          <a:p>
            <a:pPr algn="just"/>
            <a:endParaRPr lang="cs-CZ" dirty="0"/>
          </a:p>
          <a:p>
            <a:pPr algn="just"/>
            <a:r>
              <a:rPr lang="cs-CZ" dirty="0"/>
              <a:t>Pokus přesvědčit lidi, aby mysleli a jednali tak, jak si to přejí ti, kteří propagandu vytvářejí</a:t>
            </a:r>
          </a:p>
          <a:p>
            <a:pPr algn="just"/>
            <a:endParaRPr lang="cs-CZ" dirty="0"/>
          </a:p>
          <a:p>
            <a:pPr algn="just"/>
            <a:r>
              <a:rPr lang="cs-CZ" dirty="0"/>
              <a:t>Propaganda představuje jednu z nejstarších mediálních forem</a:t>
            </a:r>
          </a:p>
          <a:p>
            <a:pPr algn="just"/>
            <a:endParaRPr lang="cs-CZ" dirty="0"/>
          </a:p>
          <a:p>
            <a:pPr algn="just"/>
            <a:r>
              <a:rPr lang="cs-CZ" dirty="0"/>
              <a:t>Její existenci můžeme datovat už od starověku</a:t>
            </a:r>
          </a:p>
        </p:txBody>
      </p:sp>
    </p:spTree>
    <p:extLst>
      <p:ext uri="{BB962C8B-B14F-4D97-AF65-F5344CB8AC3E}">
        <p14:creationId xmlns:p14="http://schemas.microsoft.com/office/powerpoint/2010/main" val="65522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B92871-4CAA-4DE7-8504-864F3CFEEC2B}"/>
              </a:ext>
            </a:extLst>
          </p:cNvPr>
          <p:cNvSpPr>
            <a:spLocks noGrp="1"/>
          </p:cNvSpPr>
          <p:nvPr>
            <p:ph type="title"/>
          </p:nvPr>
        </p:nvSpPr>
        <p:spPr/>
        <p:txBody>
          <a:bodyPr/>
          <a:lstStyle/>
          <a:p>
            <a:pPr algn="ctr"/>
            <a:r>
              <a:rPr lang="cs-CZ" dirty="0">
                <a:solidFill>
                  <a:srgbClr val="FF7C80"/>
                </a:solidFill>
              </a:rPr>
              <a:t>HOAX MODRÁ VELRYBA</a:t>
            </a:r>
          </a:p>
        </p:txBody>
      </p:sp>
      <p:sp>
        <p:nvSpPr>
          <p:cNvPr id="3" name="Zástupný obsah 2">
            <a:extLst>
              <a:ext uri="{FF2B5EF4-FFF2-40B4-BE49-F238E27FC236}">
                <a16:creationId xmlns:a16="http://schemas.microsoft.com/office/drawing/2014/main" id="{E720A589-23AF-4B3A-8FC1-B82365E5E393}"/>
              </a:ext>
            </a:extLst>
          </p:cNvPr>
          <p:cNvSpPr>
            <a:spLocks noGrp="1"/>
          </p:cNvSpPr>
          <p:nvPr>
            <p:ph idx="1"/>
          </p:nvPr>
        </p:nvSpPr>
        <p:spPr>
          <a:xfrm>
            <a:off x="838200" y="1825625"/>
            <a:ext cx="10515600" cy="4667250"/>
          </a:xfrm>
        </p:spPr>
        <p:txBody>
          <a:bodyPr>
            <a:normAutofit lnSpcReduction="10000"/>
          </a:bodyPr>
          <a:lstStyle/>
          <a:p>
            <a:pPr marL="0" indent="0" algn="just">
              <a:buNone/>
            </a:pPr>
            <a:r>
              <a:rPr lang="cs-CZ" sz="2000" dirty="0">
                <a:effectLst/>
                <a:ea typeface="Calibri" panose="020F0502020204030204" pitchFamily="34" charset="0"/>
                <a:cs typeface="Times New Roman" panose="02020603050405020304" pitchFamily="18" charset="0"/>
              </a:rPr>
              <a:t>Hoax o sebevraždách v souvislosti s „hrou“ Modrá velryba rozšířil deník </a:t>
            </a:r>
            <a:r>
              <a:rPr lang="cs-CZ" sz="2000" dirty="0" err="1">
                <a:effectLst/>
                <a:ea typeface="Calibri" panose="020F0502020204030204" pitchFamily="34" charset="0"/>
                <a:cs typeface="Times New Roman" panose="02020603050405020304" pitchFamily="18" charset="0"/>
              </a:rPr>
              <a:t>Novaja</a:t>
            </a:r>
            <a:r>
              <a:rPr lang="cs-CZ" sz="2000" dirty="0">
                <a:effectLst/>
                <a:ea typeface="Calibri" panose="020F0502020204030204" pitchFamily="34" charset="0"/>
                <a:cs typeface="Times New Roman" panose="02020603050405020304" pitchFamily="18" charset="0"/>
              </a:rPr>
              <a:t> Gazeta a to na základě existence VK skupiny F57, kterou provozoval jistý </a:t>
            </a:r>
            <a:r>
              <a:rPr lang="cs-CZ" sz="2000" dirty="0" err="1">
                <a:effectLst/>
                <a:ea typeface="Calibri" panose="020F0502020204030204" pitchFamily="34" charset="0"/>
                <a:cs typeface="Times New Roman" panose="02020603050405020304" pitchFamily="18" charset="0"/>
              </a:rPr>
              <a:t>Filipp</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Budějkin</a:t>
            </a:r>
            <a:r>
              <a:rPr lang="cs-CZ" sz="2000" dirty="0">
                <a:effectLst/>
                <a:ea typeface="Calibri" panose="020F0502020204030204" pitchFamily="34" charset="0"/>
                <a:cs typeface="Times New Roman" panose="02020603050405020304" pitchFamily="18" charset="0"/>
              </a:rPr>
              <a:t>. </a:t>
            </a:r>
            <a:r>
              <a:rPr lang="cs-CZ" sz="2000" dirty="0" err="1">
                <a:effectLst/>
                <a:ea typeface="Calibri" panose="020F0502020204030204" pitchFamily="34" charset="0"/>
                <a:cs typeface="Times New Roman" panose="02020603050405020304" pitchFamily="18" charset="0"/>
              </a:rPr>
              <a:t>Budějkin</a:t>
            </a:r>
            <a:r>
              <a:rPr lang="cs-CZ" sz="2000" dirty="0">
                <a:effectLst/>
                <a:ea typeface="Calibri" panose="020F0502020204030204" pitchFamily="34" charset="0"/>
                <a:cs typeface="Times New Roman" panose="02020603050405020304" pitchFamily="18" charset="0"/>
              </a:rPr>
              <a:t> se chtěl přiživit na selfie dívky, která těsně po jejím pořízení spáchala sebevraždu a do komentářů tak napsal, že dotyčná díky skupině F57 „konečně nalezla pravdu.“ Pozdvižení, které to vyvolalo poté zachytila právě </a:t>
            </a:r>
            <a:r>
              <a:rPr lang="cs-CZ" sz="2000" dirty="0" err="1">
                <a:effectLst/>
                <a:ea typeface="Calibri" panose="020F0502020204030204" pitchFamily="34" charset="0"/>
                <a:cs typeface="Times New Roman" panose="02020603050405020304" pitchFamily="18" charset="0"/>
              </a:rPr>
              <a:t>Novaja</a:t>
            </a:r>
            <a:r>
              <a:rPr lang="cs-CZ" sz="2000" dirty="0">
                <a:effectLst/>
                <a:ea typeface="Calibri" panose="020F0502020204030204" pitchFamily="34" charset="0"/>
                <a:cs typeface="Times New Roman" panose="02020603050405020304" pitchFamily="18" charset="0"/>
              </a:rPr>
              <a:t> Gazeta, jenž otiskla příběh o tom, že dívka spáchala sebevraždu v důsledku jedné z her, které na skupině F57 organizoval právě </a:t>
            </a:r>
            <a:r>
              <a:rPr lang="cs-CZ" sz="2000" dirty="0" err="1">
                <a:effectLst/>
                <a:ea typeface="Calibri" panose="020F0502020204030204" pitchFamily="34" charset="0"/>
                <a:cs typeface="Times New Roman" panose="02020603050405020304" pitchFamily="18" charset="0"/>
              </a:rPr>
              <a:t>Budějkin</a:t>
            </a:r>
            <a:r>
              <a:rPr lang="cs-CZ" sz="2000" dirty="0">
                <a:effectLst/>
                <a:ea typeface="Calibri" panose="020F0502020204030204" pitchFamily="34" charset="0"/>
                <a:cs typeface="Times New Roman" panose="02020603050405020304" pitchFamily="18" charset="0"/>
              </a:rPr>
              <a:t>. Po vydání článku začaly být se hrou spojovány i další sebevraždy (neexistovala zde spojitost) a informace se dostávaly i za hranice Ruska. V ČR pak o hře informoval jeden bulvární deník a následně před ní varovala v oficiální tiskové zprávě i policie. A i když toto varování bylo zanedlouho odvoláno, škoda se již stala a Modrá velryba byla nejvyhledávanějším heslem na českém internetu. Bulvár poté s hrou spojil i další dětské sebevraždy a rodiče začali panikařit ještě více a neexistující Modrá velryba pro jejich děti byla rázem o něco přitažlivější. Obratem pak začaly skupiny Modrá velryba vznikat i na českém Facebooku…</a:t>
            </a:r>
          </a:p>
          <a:p>
            <a:pPr marL="0" indent="0" algn="just">
              <a:buNone/>
            </a:pPr>
            <a:endParaRPr lang="cs-CZ" i="1" dirty="0"/>
          </a:p>
        </p:txBody>
      </p:sp>
    </p:spTree>
    <p:extLst>
      <p:ext uri="{BB962C8B-B14F-4D97-AF65-F5344CB8AC3E}">
        <p14:creationId xmlns:p14="http://schemas.microsoft.com/office/powerpoint/2010/main" val="41892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EA3D9-2AA2-4CB6-948E-1E02D8AAB1AF}"/>
              </a:ext>
            </a:extLst>
          </p:cNvPr>
          <p:cNvSpPr>
            <a:spLocks noGrp="1"/>
          </p:cNvSpPr>
          <p:nvPr>
            <p:ph type="title"/>
          </p:nvPr>
        </p:nvSpPr>
        <p:spPr/>
        <p:txBody>
          <a:bodyPr/>
          <a:lstStyle/>
          <a:p>
            <a:pPr algn="ctr"/>
            <a:r>
              <a:rPr lang="cs-CZ" dirty="0">
                <a:solidFill>
                  <a:srgbClr val="FF7C80"/>
                </a:solidFill>
              </a:rPr>
              <a:t>KONSPIRAČNÍ TEORIE </a:t>
            </a:r>
          </a:p>
        </p:txBody>
      </p:sp>
      <p:sp>
        <p:nvSpPr>
          <p:cNvPr id="3" name="Zástupný obsah 2">
            <a:extLst>
              <a:ext uri="{FF2B5EF4-FFF2-40B4-BE49-F238E27FC236}">
                <a16:creationId xmlns:a16="http://schemas.microsoft.com/office/drawing/2014/main" id="{51C1EAF7-ECBB-4D6D-A1E9-2CEC0F010465}"/>
              </a:ext>
            </a:extLst>
          </p:cNvPr>
          <p:cNvSpPr>
            <a:spLocks noGrp="1"/>
          </p:cNvSpPr>
          <p:nvPr>
            <p:ph idx="1"/>
          </p:nvPr>
        </p:nvSpPr>
        <p:spPr/>
        <p:txBody>
          <a:bodyPr>
            <a:noAutofit/>
          </a:bodyPr>
          <a:lstStyle/>
          <a:p>
            <a:pPr algn="just"/>
            <a:r>
              <a:rPr lang="cs-CZ" dirty="0"/>
              <a:t>Narativ o tom, že jste ovládáni a manipulování, že se děje něco nekalého, co je zamlčováno a zahlazováno. </a:t>
            </a:r>
          </a:p>
          <a:p>
            <a:pPr algn="just"/>
            <a:endParaRPr lang="cs-CZ" dirty="0"/>
          </a:p>
          <a:p>
            <a:pPr algn="just"/>
            <a:r>
              <a:rPr lang="cs-CZ" dirty="0"/>
              <a:t>Dvojčata si Američané shodili sami; přistání na Měsíci bylo zfalšováno; vakcinace v souvislosti s covid-19 je hromadným čipováním, britská královna je </a:t>
            </a:r>
            <a:r>
              <a:rPr lang="cs-CZ" dirty="0" err="1"/>
              <a:t>reptilián</a:t>
            </a:r>
            <a:r>
              <a:rPr lang="cs-CZ" dirty="0"/>
              <a:t>…</a:t>
            </a:r>
          </a:p>
          <a:p>
            <a:pPr algn="just"/>
            <a:endParaRPr lang="cs-CZ" dirty="0"/>
          </a:p>
          <a:p>
            <a:pPr algn="just"/>
            <a:r>
              <a:rPr lang="cs-CZ" dirty="0">
                <a:effectLst/>
                <a:ea typeface="Calibri" panose="020F0502020204030204" pitchFamily="34" charset="0"/>
                <a:cs typeface="Times New Roman" panose="02020603050405020304" pitchFamily="18" charset="0"/>
              </a:rPr>
              <a:t>Před nástupem internetu se takovéto příběhy snadno šířit nedaly, knižní vydavatelství by je kvůli ohrožení pověsti nepublikovaly, novináři by důkazy shledali nedostatečnými…</a:t>
            </a:r>
          </a:p>
          <a:p>
            <a:pPr algn="just"/>
            <a:endParaRPr lang="cs-CZ" dirty="0"/>
          </a:p>
        </p:txBody>
      </p:sp>
    </p:spTree>
    <p:extLst>
      <p:ext uri="{BB962C8B-B14F-4D97-AF65-F5344CB8AC3E}">
        <p14:creationId xmlns:p14="http://schemas.microsoft.com/office/powerpoint/2010/main" val="54777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812A18-D761-4889-B64C-48C5D8F85631}"/>
              </a:ext>
            </a:extLst>
          </p:cNvPr>
          <p:cNvSpPr>
            <a:spLocks noGrp="1"/>
          </p:cNvSpPr>
          <p:nvPr>
            <p:ph type="title"/>
          </p:nvPr>
        </p:nvSpPr>
        <p:spPr/>
        <p:txBody>
          <a:bodyPr/>
          <a:lstStyle/>
          <a:p>
            <a:pPr algn="ctr"/>
            <a:r>
              <a:rPr lang="cs-CZ" dirty="0">
                <a:solidFill>
                  <a:srgbClr val="FF7C80"/>
                </a:solidFill>
              </a:rPr>
              <a:t>TRADIČNÍ MÉDIA A INTERNET</a:t>
            </a:r>
          </a:p>
        </p:txBody>
      </p:sp>
      <p:sp>
        <p:nvSpPr>
          <p:cNvPr id="3" name="Zástupný obsah 2">
            <a:extLst>
              <a:ext uri="{FF2B5EF4-FFF2-40B4-BE49-F238E27FC236}">
                <a16:creationId xmlns:a16="http://schemas.microsoft.com/office/drawing/2014/main" id="{418EC6E7-C646-45FD-8B66-382512C1C0BA}"/>
              </a:ext>
            </a:extLst>
          </p:cNvPr>
          <p:cNvSpPr>
            <a:spLocks noGrp="1"/>
          </p:cNvSpPr>
          <p:nvPr>
            <p:ph idx="1"/>
          </p:nvPr>
        </p:nvSpPr>
        <p:spPr/>
        <p:txBody>
          <a:bodyPr>
            <a:normAutofit lnSpcReduction="10000"/>
          </a:bodyPr>
          <a:lstStyle/>
          <a:p>
            <a:pPr algn="just"/>
            <a:r>
              <a:rPr lang="cs-CZ" dirty="0"/>
              <a:t>Existence internetu a </a:t>
            </a:r>
            <a:r>
              <a:rPr lang="cs-CZ" dirty="0" err="1"/>
              <a:t>ICTs</a:t>
            </a:r>
            <a:r>
              <a:rPr lang="cs-CZ" dirty="0"/>
              <a:t> na jeho bázi mají na instituci médií nemalý vliv</a:t>
            </a:r>
          </a:p>
          <a:p>
            <a:pPr algn="just"/>
            <a:endParaRPr lang="cs-CZ" dirty="0"/>
          </a:p>
          <a:p>
            <a:pPr algn="just"/>
            <a:r>
              <a:rPr lang="cs-CZ" dirty="0"/>
              <a:t>Z relativně nízkých nákladů na provoz internetového média vyplívá existence mnohých takovýchto médií </a:t>
            </a:r>
          </a:p>
          <a:p>
            <a:pPr algn="just"/>
            <a:endParaRPr lang="cs-CZ" dirty="0"/>
          </a:p>
          <a:p>
            <a:pPr algn="just"/>
            <a:r>
              <a:rPr lang="cs-CZ" dirty="0"/>
              <a:t>Informace z internetových médií jsou „zdarma“ a produktem se tak stáváte vy sami, resp. vaše pozornost</a:t>
            </a:r>
          </a:p>
          <a:p>
            <a:pPr algn="just"/>
            <a:endParaRPr lang="cs-CZ" dirty="0"/>
          </a:p>
          <a:p>
            <a:pPr algn="just"/>
            <a:r>
              <a:rPr lang="pl-PL" dirty="0"/>
              <a:t>Internetová média nejsou zpravidla financována za to, co produkují, ale za to, to co poskytují</a:t>
            </a:r>
            <a:endParaRPr lang="cs-CZ" dirty="0"/>
          </a:p>
        </p:txBody>
      </p:sp>
    </p:spTree>
    <p:extLst>
      <p:ext uri="{BB962C8B-B14F-4D97-AF65-F5344CB8AC3E}">
        <p14:creationId xmlns:p14="http://schemas.microsoft.com/office/powerpoint/2010/main" val="199866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C24210-504A-4B06-921F-E95F0348DFFF}"/>
              </a:ext>
            </a:extLst>
          </p:cNvPr>
          <p:cNvSpPr>
            <a:spLocks noGrp="1"/>
          </p:cNvSpPr>
          <p:nvPr>
            <p:ph type="title"/>
          </p:nvPr>
        </p:nvSpPr>
        <p:spPr/>
        <p:txBody>
          <a:bodyPr/>
          <a:lstStyle/>
          <a:p>
            <a:pPr algn="ctr"/>
            <a:r>
              <a:rPr lang="cs-CZ" dirty="0">
                <a:solidFill>
                  <a:srgbClr val="FF7C80"/>
                </a:solidFill>
              </a:rPr>
              <a:t>TRADIČNÍ MÉDIA A INTERNET</a:t>
            </a:r>
            <a:endParaRPr lang="cs-CZ" dirty="0"/>
          </a:p>
        </p:txBody>
      </p:sp>
      <p:sp>
        <p:nvSpPr>
          <p:cNvPr id="3" name="Zástupný obsah 2">
            <a:extLst>
              <a:ext uri="{FF2B5EF4-FFF2-40B4-BE49-F238E27FC236}">
                <a16:creationId xmlns:a16="http://schemas.microsoft.com/office/drawing/2014/main" id="{31C15CC3-FCEF-412A-B42C-AADBE801419E}"/>
              </a:ext>
            </a:extLst>
          </p:cNvPr>
          <p:cNvSpPr>
            <a:spLocks noGrp="1"/>
          </p:cNvSpPr>
          <p:nvPr>
            <p:ph idx="1"/>
          </p:nvPr>
        </p:nvSpPr>
        <p:spPr/>
        <p:txBody>
          <a:bodyPr>
            <a:normAutofit/>
          </a:bodyPr>
          <a:lstStyle/>
          <a:p>
            <a:pPr algn="just"/>
            <a:r>
              <a:rPr lang="cs-CZ" dirty="0"/>
              <a:t>Tyto okolnosti vedou ke snížení standardů práce v médiích. Zprávy musí být dostupné rychle (nejrychleji), určitý emocionální náboj přináší více pozornosti (více kliknutí – více zobrazené reklamy)</a:t>
            </a:r>
          </a:p>
          <a:p>
            <a:pPr algn="just"/>
            <a:endParaRPr lang="cs-CZ" dirty="0"/>
          </a:p>
          <a:p>
            <a:pPr algn="just"/>
            <a:r>
              <a:rPr lang="cs-CZ" dirty="0"/>
              <a:t>Média produkované zprávy méně ověřují, méně analyticky rozpracovávají a na místo toho je spíše bulvarizují </a:t>
            </a:r>
          </a:p>
          <a:p>
            <a:pPr algn="just"/>
            <a:endParaRPr lang="cs-CZ" dirty="0"/>
          </a:p>
          <a:p>
            <a:pPr algn="just"/>
            <a:r>
              <a:rPr lang="cs-CZ" dirty="0"/>
              <a:t>Krev, nahota a zvířátka v rámci ekonomiky klikání vydělávají více peněz než investigativní žurnalistika…</a:t>
            </a:r>
          </a:p>
        </p:txBody>
      </p:sp>
    </p:spTree>
    <p:extLst>
      <p:ext uri="{BB962C8B-B14F-4D97-AF65-F5344CB8AC3E}">
        <p14:creationId xmlns:p14="http://schemas.microsoft.com/office/powerpoint/2010/main" val="409892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D48A97-6D32-4FC3-A755-5CF6F4DCB9D3}"/>
              </a:ext>
            </a:extLst>
          </p:cNvPr>
          <p:cNvSpPr>
            <a:spLocks noGrp="1"/>
          </p:cNvSpPr>
          <p:nvPr>
            <p:ph type="title"/>
          </p:nvPr>
        </p:nvSpPr>
        <p:spPr/>
        <p:txBody>
          <a:bodyPr/>
          <a:lstStyle/>
          <a:p>
            <a:pPr algn="ctr"/>
            <a:r>
              <a:rPr lang="cs-CZ" dirty="0">
                <a:solidFill>
                  <a:srgbClr val="FF7C80"/>
                </a:solidFill>
              </a:rPr>
              <a:t>TRADIČNÍ MÉDIA A INTERNET</a:t>
            </a:r>
            <a:endParaRPr lang="cs-CZ" dirty="0"/>
          </a:p>
        </p:txBody>
      </p:sp>
      <p:sp>
        <p:nvSpPr>
          <p:cNvPr id="3" name="Zástupný obsah 2">
            <a:extLst>
              <a:ext uri="{FF2B5EF4-FFF2-40B4-BE49-F238E27FC236}">
                <a16:creationId xmlns:a16="http://schemas.microsoft.com/office/drawing/2014/main" id="{7F3D1102-3273-4A01-A05B-5BC51AC8D16F}"/>
              </a:ext>
            </a:extLst>
          </p:cNvPr>
          <p:cNvSpPr>
            <a:spLocks noGrp="1"/>
          </p:cNvSpPr>
          <p:nvPr>
            <p:ph idx="1"/>
          </p:nvPr>
        </p:nvSpPr>
        <p:spPr/>
        <p:txBody>
          <a:bodyPr/>
          <a:lstStyle/>
          <a:p>
            <a:pPr algn="just"/>
            <a:r>
              <a:rPr lang="cs-CZ" dirty="0"/>
              <a:t>Těmito okolnostmi způsobené menší zisky si u tradičních mediálních značek často žádají vstup strategické investora – tzn. „oligarchy“</a:t>
            </a:r>
          </a:p>
          <a:p>
            <a:pPr algn="just"/>
            <a:endParaRPr lang="cs-CZ" dirty="0"/>
          </a:p>
          <a:p>
            <a:pPr algn="just"/>
            <a:r>
              <a:rPr lang="cs-CZ" dirty="0"/>
              <a:t>Proč tito lidé investují do firem, které mnohdy nejsou zrovna výnosné?!</a:t>
            </a:r>
          </a:p>
          <a:p>
            <a:pPr algn="just"/>
            <a:endParaRPr lang="cs-CZ" dirty="0"/>
          </a:p>
          <a:p>
            <a:pPr algn="just"/>
            <a:r>
              <a:rPr lang="cs-CZ" dirty="0"/>
              <a:t>Média se stávají méně nezávislými, resp. jsou propojeny s určitými ekonomickými či politickými zájmy</a:t>
            </a:r>
          </a:p>
          <a:p>
            <a:pPr algn="just"/>
            <a:endParaRPr lang="cs-CZ" dirty="0"/>
          </a:p>
          <a:p>
            <a:pPr algn="just"/>
            <a:endParaRPr lang="cs-CZ" dirty="0"/>
          </a:p>
        </p:txBody>
      </p:sp>
    </p:spTree>
    <p:extLst>
      <p:ext uri="{BB962C8B-B14F-4D97-AF65-F5344CB8AC3E}">
        <p14:creationId xmlns:p14="http://schemas.microsoft.com/office/powerpoint/2010/main" val="135268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descr="Obsah obrázku osoba, oblek, muž, stojící&#10;&#10;Popis byl vytvořen automaticky">
            <a:extLst>
              <a:ext uri="{FF2B5EF4-FFF2-40B4-BE49-F238E27FC236}">
                <a16:creationId xmlns:a16="http://schemas.microsoft.com/office/drawing/2014/main" id="{90805E24-9AD6-4AB0-A9A6-A7565EDFE3F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311" r="6724"/>
          <a:stretch/>
        </p:blipFill>
        <p:spPr>
          <a:xfrm>
            <a:off x="107315" y="1690691"/>
            <a:ext cx="2319393" cy="3959226"/>
          </a:xfrm>
          <a:prstGeom prst="rect">
            <a:avLst/>
          </a:prstGeom>
        </p:spPr>
      </p:pic>
      <p:pic>
        <p:nvPicPr>
          <p:cNvPr id="14" name="Obrázek 13" descr="Obsah obrázku osoba, muž, oblek, exteriér&#10;&#10;Popis byl vytvořen automaticky">
            <a:extLst>
              <a:ext uri="{FF2B5EF4-FFF2-40B4-BE49-F238E27FC236}">
                <a16:creationId xmlns:a16="http://schemas.microsoft.com/office/drawing/2014/main" id="{8DCA9AB3-47D2-40BC-BB4F-AA4EEB48C93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551138" y="1690688"/>
            <a:ext cx="2537610" cy="3959227"/>
          </a:xfrm>
          <a:prstGeom prst="rect">
            <a:avLst/>
          </a:prstGeom>
        </p:spPr>
      </p:pic>
      <p:pic>
        <p:nvPicPr>
          <p:cNvPr id="10" name="Obrázek 9" descr="Obsah obrázku text, osoba, oblek, muž&#10;&#10;Popis byl vytvořen automaticky">
            <a:extLst>
              <a:ext uri="{FF2B5EF4-FFF2-40B4-BE49-F238E27FC236}">
                <a16:creationId xmlns:a16="http://schemas.microsoft.com/office/drawing/2014/main" id="{C313EDD6-4073-42BB-98DD-493EF3DD18AA}"/>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240371" y="1690689"/>
            <a:ext cx="2737751" cy="3927478"/>
          </a:xfrm>
          <a:prstGeom prst="rect">
            <a:avLst/>
          </a:prstGeom>
        </p:spPr>
      </p:pic>
      <p:pic>
        <p:nvPicPr>
          <p:cNvPr id="8" name="Zástupný obsah 7">
            <a:extLst>
              <a:ext uri="{FF2B5EF4-FFF2-40B4-BE49-F238E27FC236}">
                <a16:creationId xmlns:a16="http://schemas.microsoft.com/office/drawing/2014/main" id="{E81B7027-E76B-4519-86BC-96C50136874E}"/>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30310" r="16019"/>
          <a:stretch/>
        </p:blipFill>
        <p:spPr>
          <a:xfrm>
            <a:off x="2578331" y="1690690"/>
            <a:ext cx="3821183" cy="3959226"/>
          </a:xfrm>
        </p:spPr>
      </p:pic>
      <p:sp>
        <p:nvSpPr>
          <p:cNvPr id="2" name="Nadpis 1">
            <a:extLst>
              <a:ext uri="{FF2B5EF4-FFF2-40B4-BE49-F238E27FC236}">
                <a16:creationId xmlns:a16="http://schemas.microsoft.com/office/drawing/2014/main" id="{2C70739A-BC29-4D9A-8E04-0F2FB0D118F6}"/>
              </a:ext>
            </a:extLst>
          </p:cNvPr>
          <p:cNvSpPr>
            <a:spLocks noGrp="1"/>
          </p:cNvSpPr>
          <p:nvPr>
            <p:ph type="title"/>
          </p:nvPr>
        </p:nvSpPr>
        <p:spPr>
          <a:xfrm>
            <a:off x="838200" y="365125"/>
            <a:ext cx="10515600" cy="1325563"/>
          </a:xfrm>
        </p:spPr>
        <p:txBody>
          <a:bodyPr anchor="ctr">
            <a:normAutofit/>
          </a:bodyPr>
          <a:lstStyle/>
          <a:p>
            <a:pPr algn="ctr"/>
            <a:r>
              <a:rPr lang="cs-CZ" dirty="0">
                <a:solidFill>
                  <a:srgbClr val="FF7C80"/>
                </a:solidFill>
              </a:rPr>
              <a:t>ČEŠTÍ OLIGARCHOVÉ VLASTNÍCÍ MÉDIA</a:t>
            </a:r>
          </a:p>
        </p:txBody>
      </p:sp>
      <p:pic>
        <p:nvPicPr>
          <p:cNvPr id="4" name="Obrázek 3">
            <a:extLst>
              <a:ext uri="{FF2B5EF4-FFF2-40B4-BE49-F238E27FC236}">
                <a16:creationId xmlns:a16="http://schemas.microsoft.com/office/drawing/2014/main" id="{089E2CD2-1C48-4299-9E33-D386566A53BE}"/>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16158" t="3889" r="16081" b="27778"/>
          <a:stretch/>
        </p:blipFill>
        <p:spPr>
          <a:xfrm rot="20522076">
            <a:off x="2780223" y="2206457"/>
            <a:ext cx="2991661" cy="1697690"/>
          </a:xfrm>
          <a:prstGeom prst="rect">
            <a:avLst/>
          </a:prstGeom>
        </p:spPr>
      </p:pic>
    </p:spTree>
    <p:extLst>
      <p:ext uri="{BB962C8B-B14F-4D97-AF65-F5344CB8AC3E}">
        <p14:creationId xmlns:p14="http://schemas.microsoft.com/office/powerpoint/2010/main" val="4066647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5E28D5-CAE4-4F9C-BDD4-B4D458BE00FA}"/>
              </a:ext>
            </a:extLst>
          </p:cNvPr>
          <p:cNvSpPr>
            <a:spLocks noGrp="1"/>
          </p:cNvSpPr>
          <p:nvPr>
            <p:ph type="title"/>
          </p:nvPr>
        </p:nvSpPr>
        <p:spPr/>
        <p:txBody>
          <a:bodyPr/>
          <a:lstStyle/>
          <a:p>
            <a:pPr algn="ctr"/>
            <a:r>
              <a:rPr lang="cs-CZ" dirty="0">
                <a:solidFill>
                  <a:srgbClr val="FF7C80"/>
                </a:solidFill>
              </a:rPr>
              <a:t>MOZEK A MEDIÁLNÍ OBSAHY</a:t>
            </a:r>
          </a:p>
        </p:txBody>
      </p:sp>
      <p:sp>
        <p:nvSpPr>
          <p:cNvPr id="3" name="Zástupný obsah 2">
            <a:extLst>
              <a:ext uri="{FF2B5EF4-FFF2-40B4-BE49-F238E27FC236}">
                <a16:creationId xmlns:a16="http://schemas.microsoft.com/office/drawing/2014/main" id="{4525149B-7468-493A-AF90-1B153630CCDC}"/>
              </a:ext>
            </a:extLst>
          </p:cNvPr>
          <p:cNvSpPr>
            <a:spLocks noGrp="1"/>
          </p:cNvSpPr>
          <p:nvPr>
            <p:ph idx="1"/>
          </p:nvPr>
        </p:nvSpPr>
        <p:spPr/>
        <p:txBody>
          <a:bodyPr/>
          <a:lstStyle/>
          <a:p>
            <a:pPr algn="just"/>
            <a:r>
              <a:rPr lang="cs-CZ" dirty="0"/>
              <a:t>Náš mozek pracuje neustále a spoustu operací provádí zcela automatizovaně bez nutnosti věnovat jim pozornost</a:t>
            </a:r>
          </a:p>
          <a:p>
            <a:pPr algn="just"/>
            <a:endParaRPr lang="cs-CZ" dirty="0"/>
          </a:p>
          <a:p>
            <a:pPr algn="just"/>
            <a:r>
              <a:rPr lang="cs-CZ" dirty="0"/>
              <a:t>Tyto operace se automatizují učením ale jsou i vrozené a vycházející z evoluce rodu Homo - tak jako pes umí od narození zahrabávat cennosti a lámat vaz své kořisti, my umíme provádět určité myšlenkové operace</a:t>
            </a:r>
          </a:p>
          <a:p>
            <a:pPr algn="just"/>
            <a:endParaRPr lang="cs-CZ" dirty="0"/>
          </a:p>
          <a:p>
            <a:pPr algn="just"/>
            <a:r>
              <a:rPr lang="cs-CZ" dirty="0"/>
              <a:t>Při konzumaci mediálních obsahů nám mohou být na škodu a je tak zapotřebí abychom si je uvědomovali</a:t>
            </a:r>
          </a:p>
        </p:txBody>
      </p:sp>
    </p:spTree>
    <p:extLst>
      <p:ext uri="{BB962C8B-B14F-4D97-AF65-F5344CB8AC3E}">
        <p14:creationId xmlns:p14="http://schemas.microsoft.com/office/powerpoint/2010/main" val="134902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392E57-6C19-4022-A33C-E134281FA303}"/>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E55F9591-94A3-4B42-8591-D4AF3886C2A2}"/>
              </a:ext>
            </a:extLst>
          </p:cNvPr>
          <p:cNvSpPr>
            <a:spLocks noGrp="1"/>
          </p:cNvSpPr>
          <p:nvPr>
            <p:ph idx="1"/>
          </p:nvPr>
        </p:nvSpPr>
        <p:spPr>
          <a:xfrm>
            <a:off x="838200" y="1825624"/>
            <a:ext cx="10515600" cy="4822825"/>
          </a:xfrm>
        </p:spPr>
        <p:txBody>
          <a:bodyPr>
            <a:normAutofit lnSpcReduction="10000"/>
          </a:bodyPr>
          <a:lstStyle/>
          <a:p>
            <a:pPr algn="just"/>
            <a:r>
              <a:rPr lang="cs-CZ" dirty="0">
                <a:solidFill>
                  <a:srgbClr val="FF7C80"/>
                </a:solidFill>
              </a:rPr>
              <a:t>TENDENCE GENERALIZOVAT: </a:t>
            </a:r>
            <a:r>
              <a:rPr lang="cs-CZ" dirty="0"/>
              <a:t>ve všem, co vnímáme, automaticky hledáme vzory a přenášíme je i na ostatní věci (od pohybu v trávě značícího predátora až ke zkorumpovaným politikům a prolhaným novinářům)</a:t>
            </a:r>
          </a:p>
          <a:p>
            <a:pPr algn="just"/>
            <a:endParaRPr lang="cs-CZ" dirty="0"/>
          </a:p>
          <a:p>
            <a:pPr algn="just"/>
            <a:r>
              <a:rPr lang="cs-CZ" dirty="0">
                <a:solidFill>
                  <a:srgbClr val="FF7C80"/>
                </a:solidFill>
              </a:rPr>
              <a:t>SATISFICING (SATISFACTIONING + SUFFICIENT): </a:t>
            </a:r>
            <a:r>
              <a:rPr lang="cs-CZ" dirty="0"/>
              <a:t>K zaplnění mezer v našem vědění někdy stačí málo a my v případě relativně nedůležitých záležitostí bezmyšlenkovitě saháme po první věci, která naši přirozenou zvědavost uspokojí. Kvůli této tendenci snadno věříme drbům (např. pokud nám celebrita XYZ poslední dobou přijde špatně vypadající, informaci o tom, že má rakovinu snadno přijmeme)</a:t>
            </a:r>
          </a:p>
        </p:txBody>
      </p:sp>
    </p:spTree>
    <p:extLst>
      <p:ext uri="{BB962C8B-B14F-4D97-AF65-F5344CB8AC3E}">
        <p14:creationId xmlns:p14="http://schemas.microsoft.com/office/powerpoint/2010/main" val="170885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1286E-9FC4-49A1-94AD-19ABA4F6E668}"/>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4F6C2314-C99D-47D8-A0A6-6C9353E40025}"/>
              </a:ext>
            </a:extLst>
          </p:cNvPr>
          <p:cNvSpPr>
            <a:spLocks noGrp="1"/>
          </p:cNvSpPr>
          <p:nvPr>
            <p:ph idx="1"/>
          </p:nvPr>
        </p:nvSpPr>
        <p:spPr>
          <a:xfrm>
            <a:off x="838200" y="1825624"/>
            <a:ext cx="10515600" cy="4803775"/>
          </a:xfrm>
        </p:spPr>
        <p:txBody>
          <a:bodyPr>
            <a:normAutofit lnSpcReduction="10000"/>
          </a:bodyPr>
          <a:lstStyle/>
          <a:p>
            <a:pPr algn="just"/>
            <a:r>
              <a:rPr lang="cs-CZ" dirty="0">
                <a:solidFill>
                  <a:srgbClr val="FF7C80"/>
                </a:solidFill>
              </a:rPr>
              <a:t>SÍLA PRVNÍHO DOJMU: </a:t>
            </a:r>
            <a:r>
              <a:rPr lang="cs-CZ" dirty="0"/>
              <a:t>Pokud se k nám určitá informace dostane jako první, neradi se ji vzdáváme a to i navzdory skutečnostem, které svědčí proti ní. Toto je zvláště viditelné v rámci sociálních interakcí. (opatrný Frank jako pracant a jako lenoch) </a:t>
            </a:r>
          </a:p>
          <a:p>
            <a:pPr algn="just"/>
            <a:endParaRPr lang="cs-CZ" dirty="0"/>
          </a:p>
          <a:p>
            <a:pPr algn="just"/>
            <a:r>
              <a:rPr lang="cs-CZ" dirty="0">
                <a:solidFill>
                  <a:srgbClr val="FF7C80"/>
                </a:solidFill>
              </a:rPr>
              <a:t>VLIV EMOCÍ: </a:t>
            </a:r>
            <a:r>
              <a:rPr lang="cs-CZ" dirty="0"/>
              <a:t>Myšlení a emoce jsou těsně propojené a jsou to dvě strany téže mince. Lidé, kteří nemají funkční </a:t>
            </a:r>
            <a:r>
              <a:rPr lang="cs-CZ" dirty="0" err="1"/>
              <a:t>orbitofrontální</a:t>
            </a:r>
            <a:r>
              <a:rPr lang="cs-CZ" dirty="0"/>
              <a:t> kortex mozku (ten je zodpovědný za emocionální prožitky) se nedokážou rozhodnout jestli si mají dát sýrový či šunkový sendvič. Kvůli tomuto mechanismu usuzování jsou pro nás emocionálně zaobalené informace přitažlivější</a:t>
            </a:r>
          </a:p>
        </p:txBody>
      </p:sp>
    </p:spTree>
    <p:extLst>
      <p:ext uri="{BB962C8B-B14F-4D97-AF65-F5344CB8AC3E}">
        <p14:creationId xmlns:p14="http://schemas.microsoft.com/office/powerpoint/2010/main" val="325946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C6648-BAF4-4935-AC7F-1E3EA37F56F1}"/>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B72B7281-68BA-44C8-A311-3FF5FB00584F}"/>
              </a:ext>
            </a:extLst>
          </p:cNvPr>
          <p:cNvSpPr>
            <a:spLocks noGrp="1"/>
          </p:cNvSpPr>
          <p:nvPr>
            <p:ph idx="1"/>
          </p:nvPr>
        </p:nvSpPr>
        <p:spPr/>
        <p:txBody>
          <a:bodyPr>
            <a:normAutofit lnSpcReduction="10000"/>
          </a:bodyPr>
          <a:lstStyle/>
          <a:p>
            <a:pPr algn="just"/>
            <a:r>
              <a:rPr lang="cs-CZ" dirty="0">
                <a:solidFill>
                  <a:srgbClr val="FF7C80"/>
                </a:solidFill>
              </a:rPr>
              <a:t>KONFIRMAČNÍ ZKRESLENÍ: </a:t>
            </a:r>
            <a:r>
              <a:rPr lang="cs-CZ" dirty="0"/>
              <a:t>upřednostňujeme ty informace, které nejsou v rozporu s našimi přesvědčeními (resp. je potvrzují). Tento mechanismus chránící ego může vést i ke zcela rozdílným interpretacím informace u různých lidí. Např.: zdlouhavé vyšetřování Andreje Babiše jako „Babiš se vykrucuje“ vs. „Babiš musí být nevinný“</a:t>
            </a:r>
          </a:p>
          <a:p>
            <a:pPr algn="just"/>
            <a:endParaRPr lang="cs-CZ" dirty="0"/>
          </a:p>
          <a:p>
            <a:pPr algn="just"/>
            <a:r>
              <a:rPr lang="cs-CZ" dirty="0">
                <a:solidFill>
                  <a:srgbClr val="FF7C80"/>
                </a:solidFill>
              </a:rPr>
              <a:t>STÁDNÍ A KMENOVÝ INSTINKT: </a:t>
            </a:r>
            <a:r>
              <a:rPr lang="cs-CZ" dirty="0"/>
              <a:t>Člověk má vrozenou tendenci držet s ostatními lidmi a někam patřit. Kvůli tomuto máme sklon se benevolentněji stavět k názorům zastávaným větším počtem lidí a to zvláště v případě, cítíme-li k nim nějakou sounáležitost</a:t>
            </a:r>
          </a:p>
        </p:txBody>
      </p:sp>
    </p:spTree>
    <p:extLst>
      <p:ext uri="{BB962C8B-B14F-4D97-AF65-F5344CB8AC3E}">
        <p14:creationId xmlns:p14="http://schemas.microsoft.com/office/powerpoint/2010/main" val="253556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2C7E9C-81E7-455A-93DF-B2662DF5E848}"/>
              </a:ext>
            </a:extLst>
          </p:cNvPr>
          <p:cNvSpPr>
            <a:spLocks noGrp="1"/>
          </p:cNvSpPr>
          <p:nvPr>
            <p:ph type="title"/>
          </p:nvPr>
        </p:nvSpPr>
        <p:spPr/>
        <p:txBody>
          <a:bodyPr/>
          <a:lstStyle/>
          <a:p>
            <a:pPr algn="ctr"/>
            <a:r>
              <a:rPr lang="cs-CZ" dirty="0">
                <a:solidFill>
                  <a:srgbClr val="FF7C80"/>
                </a:solidFill>
              </a:rPr>
              <a:t>PROPAGANDA</a:t>
            </a:r>
            <a:endParaRPr lang="cs-CZ" dirty="0"/>
          </a:p>
        </p:txBody>
      </p:sp>
      <p:sp>
        <p:nvSpPr>
          <p:cNvPr id="3" name="Zástupný obsah 2">
            <a:extLst>
              <a:ext uri="{FF2B5EF4-FFF2-40B4-BE49-F238E27FC236}">
                <a16:creationId xmlns:a16="http://schemas.microsoft.com/office/drawing/2014/main" id="{87C9FF23-29A9-47C7-A4F2-3BE6D036ED25}"/>
              </a:ext>
            </a:extLst>
          </p:cNvPr>
          <p:cNvSpPr>
            <a:spLocks noGrp="1"/>
          </p:cNvSpPr>
          <p:nvPr>
            <p:ph idx="1"/>
          </p:nvPr>
        </p:nvSpPr>
        <p:spPr/>
        <p:txBody>
          <a:bodyPr>
            <a:normAutofit lnSpcReduction="10000"/>
          </a:bodyPr>
          <a:lstStyle/>
          <a:p>
            <a:pPr algn="just"/>
            <a:r>
              <a:rPr lang="cs-CZ" dirty="0"/>
              <a:t>Její zlatý věk nastává se vznikem reprodukovatelných a přenosových médií</a:t>
            </a:r>
          </a:p>
          <a:p>
            <a:pPr algn="just"/>
            <a:endParaRPr lang="cs-CZ" dirty="0"/>
          </a:p>
          <a:p>
            <a:pPr algn="just"/>
            <a:r>
              <a:rPr lang="cs-CZ" dirty="0"/>
              <a:t>Propaganda fungovala především v časech nutnosti aktivizace veřejnosti (válka, reformy); propaganda svou podstatu většinou nezastírala</a:t>
            </a:r>
          </a:p>
          <a:p>
            <a:pPr algn="just"/>
            <a:endParaRPr lang="cs-CZ" dirty="0"/>
          </a:p>
          <a:p>
            <a:pPr algn="just"/>
            <a:r>
              <a:rPr lang="cs-CZ" dirty="0"/>
              <a:t>Propaganda se po druhé světové válce v souvislosti s nacistickým Německem stává negativně zabarveným pojmem, s čímž koresponduje i vznik „socialistického“ tábora v čele se SSSR</a:t>
            </a:r>
          </a:p>
        </p:txBody>
      </p:sp>
    </p:spTree>
    <p:extLst>
      <p:ext uri="{BB962C8B-B14F-4D97-AF65-F5344CB8AC3E}">
        <p14:creationId xmlns:p14="http://schemas.microsoft.com/office/powerpoint/2010/main" val="3695772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3C7D8B-DEFA-4772-953B-C219A8701323}"/>
              </a:ext>
            </a:extLst>
          </p:cNvPr>
          <p:cNvSpPr>
            <a:spLocks noGrp="1"/>
          </p:cNvSpPr>
          <p:nvPr>
            <p:ph type="title"/>
          </p:nvPr>
        </p:nvSpPr>
        <p:spPr/>
        <p:txBody>
          <a:bodyPr/>
          <a:lstStyle/>
          <a:p>
            <a:pPr algn="ctr"/>
            <a:r>
              <a:rPr lang="cs-CZ" dirty="0">
                <a:solidFill>
                  <a:srgbClr val="FF7C80"/>
                </a:solidFill>
              </a:rPr>
              <a:t>MOZEK A MEDIÁLNÍ OBSAHY</a:t>
            </a:r>
            <a:endParaRPr lang="cs-CZ" dirty="0"/>
          </a:p>
        </p:txBody>
      </p:sp>
      <p:sp>
        <p:nvSpPr>
          <p:cNvPr id="3" name="Zástupný obsah 2">
            <a:extLst>
              <a:ext uri="{FF2B5EF4-FFF2-40B4-BE49-F238E27FC236}">
                <a16:creationId xmlns:a16="http://schemas.microsoft.com/office/drawing/2014/main" id="{12EE4E0F-DA0B-40B3-9E5C-C6A6CEE17B8A}"/>
              </a:ext>
            </a:extLst>
          </p:cNvPr>
          <p:cNvSpPr>
            <a:spLocks noGrp="1"/>
          </p:cNvSpPr>
          <p:nvPr>
            <p:ph idx="1"/>
          </p:nvPr>
        </p:nvSpPr>
        <p:spPr>
          <a:xfrm>
            <a:off x="838200" y="1825625"/>
            <a:ext cx="10515600" cy="4667250"/>
          </a:xfrm>
        </p:spPr>
        <p:txBody>
          <a:bodyPr>
            <a:normAutofit/>
          </a:bodyPr>
          <a:lstStyle/>
          <a:p>
            <a:pPr algn="just"/>
            <a:r>
              <a:rPr lang="cs-CZ" dirty="0">
                <a:solidFill>
                  <a:srgbClr val="FF7C80"/>
                </a:solidFill>
              </a:rPr>
              <a:t>PERIFERNÍ CESTA SDĚLENÍ:</a:t>
            </a:r>
            <a:r>
              <a:rPr lang="cs-CZ" dirty="0"/>
              <a:t> Podstatným aspektem přijetí informace je i osoba (resp. organizace, instituce), která ji tlumočí. Máme sklon přenášet její hodnocení i na hodnocení samotné informace (máme sklon souhlasit s pohledným či sympatickým člověkem, s člověkem, který pro nás představuje autoritu). </a:t>
            </a:r>
          </a:p>
          <a:p>
            <a:pPr algn="just"/>
            <a:endParaRPr lang="cs-CZ" dirty="0"/>
          </a:p>
          <a:p>
            <a:pPr algn="just"/>
            <a:r>
              <a:rPr lang="cs-CZ" dirty="0">
                <a:solidFill>
                  <a:srgbClr val="FF7C80"/>
                </a:solidFill>
              </a:rPr>
              <a:t>MILUJEME PŘÍBĚHY: </a:t>
            </a:r>
            <a:r>
              <a:rPr lang="cs-CZ" dirty="0"/>
              <a:t>Máme rádi příběhy a potrpíme si na dramatičnost. Poutavé líčení lásky, hrdinství, pletich a neštěstí je kvalitou kterou nevědomky přenášíme i do hodnocení obsažených informací (rádi se oddáváme zkazkám o konci světa protože jsou to dobré příběhy). </a:t>
            </a:r>
          </a:p>
        </p:txBody>
      </p:sp>
    </p:spTree>
    <p:extLst>
      <p:ext uri="{BB962C8B-B14F-4D97-AF65-F5344CB8AC3E}">
        <p14:creationId xmlns:p14="http://schemas.microsoft.com/office/powerpoint/2010/main" val="236923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7BC917-6FB2-4B29-A97F-633D2EF852E1}"/>
              </a:ext>
            </a:extLst>
          </p:cNvPr>
          <p:cNvSpPr>
            <a:spLocks noGrp="1"/>
          </p:cNvSpPr>
          <p:nvPr>
            <p:ph type="title"/>
          </p:nvPr>
        </p:nvSpPr>
        <p:spPr/>
        <p:txBody>
          <a:bodyPr/>
          <a:lstStyle/>
          <a:p>
            <a:pPr algn="ctr"/>
            <a:r>
              <a:rPr lang="cs-CZ" dirty="0">
                <a:solidFill>
                  <a:srgbClr val="FF7C80"/>
                </a:solidFill>
              </a:rPr>
              <a:t>ANALÝZA PODLE HOBBSOVÉ</a:t>
            </a:r>
          </a:p>
        </p:txBody>
      </p:sp>
      <p:sp>
        <p:nvSpPr>
          <p:cNvPr id="3" name="Zástupný obsah 2">
            <a:extLst>
              <a:ext uri="{FF2B5EF4-FFF2-40B4-BE49-F238E27FC236}">
                <a16:creationId xmlns:a16="http://schemas.microsoft.com/office/drawing/2014/main" id="{A0669013-2A01-4765-8A59-4CEEA93C07D5}"/>
              </a:ext>
            </a:extLst>
          </p:cNvPr>
          <p:cNvSpPr>
            <a:spLocks noGrp="1"/>
          </p:cNvSpPr>
          <p:nvPr>
            <p:ph idx="1"/>
          </p:nvPr>
        </p:nvSpPr>
        <p:spPr/>
        <p:txBody>
          <a:bodyPr/>
          <a:lstStyle/>
          <a:p>
            <a:pPr algn="just"/>
            <a:r>
              <a:rPr lang="cs-CZ" dirty="0">
                <a:solidFill>
                  <a:srgbClr val="FF7C80"/>
                </a:solidFill>
              </a:rPr>
              <a:t>KDO ZPRÁVU VYTVOŘIL A ZA JAKÝM ÚČELEM? </a:t>
            </a:r>
            <a:r>
              <a:rPr lang="cs-CZ" dirty="0"/>
              <a:t>Chce vás její autor pobavit, informovat nebo o něčem přesvědčit? Není zpráva o stavbě české letadlové lodě Karel IV. pouze satira?</a:t>
            </a:r>
          </a:p>
          <a:p>
            <a:pPr algn="just"/>
            <a:endParaRPr lang="cs-CZ" dirty="0"/>
          </a:p>
          <a:p>
            <a:pPr algn="just"/>
            <a:r>
              <a:rPr lang="cs-CZ" dirty="0">
                <a:solidFill>
                  <a:srgbClr val="FF7C80"/>
                </a:solidFill>
              </a:rPr>
              <a:t>JAKÉ TECHNIKY SDĚLENÍ VYUŽÍVÁ K ZÍSKÁNÍ A UDRŽENÍ POZORNOSTI? </a:t>
            </a:r>
            <a:r>
              <a:rPr lang="cs-CZ" dirty="0"/>
              <a:t>Co vás ke konzumaci sdělení přilákalo? Je zde akcentována emocionální rovina? Jedná se o prostý popis či o dramatické líčení?  Nesledujete to video jen proto, že v jeho náhledu byl pohledný polonahý člověk?</a:t>
            </a:r>
          </a:p>
        </p:txBody>
      </p:sp>
    </p:spTree>
    <p:extLst>
      <p:ext uri="{BB962C8B-B14F-4D97-AF65-F5344CB8AC3E}">
        <p14:creationId xmlns:p14="http://schemas.microsoft.com/office/powerpoint/2010/main" val="933219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58935-0174-4E27-88F5-244D918B9BF2}"/>
              </a:ext>
            </a:extLst>
          </p:cNvPr>
          <p:cNvSpPr>
            <a:spLocks noGrp="1"/>
          </p:cNvSpPr>
          <p:nvPr>
            <p:ph type="title"/>
          </p:nvPr>
        </p:nvSpPr>
        <p:spPr/>
        <p:txBody>
          <a:bodyPr/>
          <a:lstStyle/>
          <a:p>
            <a:pPr algn="ctr"/>
            <a:r>
              <a:rPr lang="cs-CZ" dirty="0">
                <a:solidFill>
                  <a:srgbClr val="FF7C80"/>
                </a:solidFill>
              </a:rPr>
              <a:t>ANALÝZA PODLE HOBBSOVÉ</a:t>
            </a:r>
            <a:endParaRPr lang="cs-CZ" dirty="0"/>
          </a:p>
        </p:txBody>
      </p:sp>
      <p:sp>
        <p:nvSpPr>
          <p:cNvPr id="3" name="Zástupný obsah 2">
            <a:extLst>
              <a:ext uri="{FF2B5EF4-FFF2-40B4-BE49-F238E27FC236}">
                <a16:creationId xmlns:a16="http://schemas.microsoft.com/office/drawing/2014/main" id="{73433483-9AD0-4340-98DC-4EE55B35244F}"/>
              </a:ext>
            </a:extLst>
          </p:cNvPr>
          <p:cNvSpPr>
            <a:spLocks noGrp="1"/>
          </p:cNvSpPr>
          <p:nvPr>
            <p:ph idx="1"/>
          </p:nvPr>
        </p:nvSpPr>
        <p:spPr/>
        <p:txBody>
          <a:bodyPr/>
          <a:lstStyle/>
          <a:p>
            <a:pPr algn="just"/>
            <a:r>
              <a:rPr lang="cs-CZ" dirty="0">
                <a:solidFill>
                  <a:srgbClr val="FF7C80"/>
                </a:solidFill>
              </a:rPr>
              <a:t>JAKÉ HODNOTY A NÁHLEDY JSOU ZDE OBSAŽENY? </a:t>
            </a:r>
            <a:r>
              <a:rPr lang="cs-CZ" dirty="0"/>
              <a:t>Z jaké perspektivy je sdělení prezentováno? Je komentátor pandemické situace lékař či podnikatel? Staví výše lidské životy nebo svobodu?</a:t>
            </a:r>
          </a:p>
          <a:p>
            <a:pPr algn="just"/>
            <a:endParaRPr lang="cs-CZ" dirty="0"/>
          </a:p>
          <a:p>
            <a:pPr algn="just"/>
            <a:r>
              <a:rPr lang="cs-CZ" dirty="0">
                <a:solidFill>
                  <a:srgbClr val="FF7C80"/>
                </a:solidFill>
              </a:rPr>
              <a:t>JAK MOHOU RŮZNÍ LIDÉ TUTO ZPRÁVU INTERPRETOVAT? </a:t>
            </a:r>
            <a:r>
              <a:rPr lang="cs-CZ" dirty="0"/>
              <a:t>Může být zpráva interpretována i nějak jinak, než to děláte vy sami? Může americký demokrat interpretovat vyšetřování finančních záležitostí Donalda Trumpa jako prověřování závažných okolností a republikán zase jako „hon na čarodějnice“?</a:t>
            </a:r>
          </a:p>
          <a:p>
            <a:pPr algn="just"/>
            <a:endParaRPr lang="cs-CZ" dirty="0"/>
          </a:p>
          <a:p>
            <a:pPr algn="just"/>
            <a:endParaRPr lang="cs-CZ" dirty="0"/>
          </a:p>
        </p:txBody>
      </p:sp>
    </p:spTree>
    <p:extLst>
      <p:ext uri="{BB962C8B-B14F-4D97-AF65-F5344CB8AC3E}">
        <p14:creationId xmlns:p14="http://schemas.microsoft.com/office/powerpoint/2010/main" val="3285742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617947-B7CD-42E4-A3EF-510A429F617E}"/>
              </a:ext>
            </a:extLst>
          </p:cNvPr>
          <p:cNvSpPr>
            <a:spLocks noGrp="1"/>
          </p:cNvSpPr>
          <p:nvPr>
            <p:ph type="title"/>
          </p:nvPr>
        </p:nvSpPr>
        <p:spPr/>
        <p:txBody>
          <a:bodyPr/>
          <a:lstStyle/>
          <a:p>
            <a:pPr algn="ctr"/>
            <a:r>
              <a:rPr lang="cs-CZ" dirty="0">
                <a:solidFill>
                  <a:srgbClr val="FF7C80"/>
                </a:solidFill>
              </a:rPr>
              <a:t>ANALÝZA PODLE HOBBSOVÉ</a:t>
            </a:r>
            <a:endParaRPr lang="cs-CZ" dirty="0"/>
          </a:p>
        </p:txBody>
      </p:sp>
      <p:sp>
        <p:nvSpPr>
          <p:cNvPr id="3" name="Zástupný obsah 2">
            <a:extLst>
              <a:ext uri="{FF2B5EF4-FFF2-40B4-BE49-F238E27FC236}">
                <a16:creationId xmlns:a16="http://schemas.microsoft.com/office/drawing/2014/main" id="{3879E171-F9D0-443E-8075-13D780F751BE}"/>
              </a:ext>
            </a:extLst>
          </p:cNvPr>
          <p:cNvSpPr>
            <a:spLocks noGrp="1"/>
          </p:cNvSpPr>
          <p:nvPr>
            <p:ph idx="1"/>
          </p:nvPr>
        </p:nvSpPr>
        <p:spPr/>
        <p:txBody>
          <a:bodyPr/>
          <a:lstStyle/>
          <a:p>
            <a:pPr algn="just"/>
            <a:r>
              <a:rPr lang="cs-CZ" dirty="0">
                <a:solidFill>
                  <a:srgbClr val="FF7C80"/>
                </a:solidFill>
              </a:rPr>
              <a:t>CO ZDE NENÍ OBSAŽENO ČI JE VYNECHÁNO? </a:t>
            </a:r>
            <a:r>
              <a:rPr lang="cs-CZ" dirty="0"/>
              <a:t>Jsou zde vyslechnuty všechny strany sporu? Zaznívá zde komentář nezávislé autority (např. vědce)? Je odborník, který situaci komentuje opravdu odborníkem na danou problematiku? Neměl by stavbu nové tramvajové tratě kromě ekologa hodnotit i urbanista?</a:t>
            </a:r>
          </a:p>
        </p:txBody>
      </p:sp>
    </p:spTree>
    <p:extLst>
      <p:ext uri="{BB962C8B-B14F-4D97-AF65-F5344CB8AC3E}">
        <p14:creationId xmlns:p14="http://schemas.microsoft.com/office/powerpoint/2010/main" val="3116521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2EA5A-AA2B-4463-ACBF-1538953BE9F1}"/>
              </a:ext>
            </a:extLst>
          </p:cNvPr>
          <p:cNvSpPr>
            <a:spLocks noGrp="1"/>
          </p:cNvSpPr>
          <p:nvPr>
            <p:ph type="title"/>
          </p:nvPr>
        </p:nvSpPr>
        <p:spPr/>
        <p:txBody>
          <a:bodyPr/>
          <a:lstStyle/>
          <a:p>
            <a:pPr algn="ctr"/>
            <a:r>
              <a:rPr lang="cs-CZ" dirty="0">
                <a:solidFill>
                  <a:srgbClr val="FF7C80"/>
                </a:solidFill>
              </a:rPr>
              <a:t>EVALUACE PODLE COIROVÉ</a:t>
            </a:r>
          </a:p>
        </p:txBody>
      </p:sp>
      <p:sp>
        <p:nvSpPr>
          <p:cNvPr id="3" name="Zástupný obsah 2">
            <a:extLst>
              <a:ext uri="{FF2B5EF4-FFF2-40B4-BE49-F238E27FC236}">
                <a16:creationId xmlns:a16="http://schemas.microsoft.com/office/drawing/2014/main" id="{951EB6A1-0267-4AD2-A495-34A44E2F0015}"/>
              </a:ext>
            </a:extLst>
          </p:cNvPr>
          <p:cNvSpPr>
            <a:spLocks noGrp="1"/>
          </p:cNvSpPr>
          <p:nvPr>
            <p:ph idx="1"/>
          </p:nvPr>
        </p:nvSpPr>
        <p:spPr/>
        <p:txBody>
          <a:bodyPr/>
          <a:lstStyle/>
          <a:p>
            <a:pPr algn="just"/>
            <a:r>
              <a:rPr lang="cs-CZ" dirty="0">
                <a:solidFill>
                  <a:srgbClr val="FF7C80"/>
                </a:solidFill>
              </a:rPr>
              <a:t>JE SDĚLENÍ RELEVANTNÍ? </a:t>
            </a:r>
            <a:r>
              <a:rPr lang="cs-CZ" dirty="0"/>
              <a:t>Odpovídá obsah zprávy titulku? Není video o Číně ve skutečnosti jen reklamou na sponzorovu novou knihu?</a:t>
            </a:r>
          </a:p>
          <a:p>
            <a:pPr algn="just"/>
            <a:endParaRPr lang="cs-CZ" dirty="0"/>
          </a:p>
          <a:p>
            <a:pPr algn="just"/>
            <a:r>
              <a:rPr lang="cs-CZ" dirty="0">
                <a:solidFill>
                  <a:srgbClr val="FF7C80"/>
                </a:solidFill>
              </a:rPr>
              <a:t>JE SDĚLENÍ PŘESNÉ? </a:t>
            </a:r>
            <a:r>
              <a:rPr lang="cs-CZ" dirty="0"/>
              <a:t>Jsou zde prezentovány empirické důkazy nebo pouze domněnky? Jsou vizuální materiály, které zprávu doplňují, opravdu autentické? Není náhodou video o výtržnostech migrantů v Itálii záznamem demonstrace v Kongu? </a:t>
            </a:r>
          </a:p>
        </p:txBody>
      </p:sp>
    </p:spTree>
    <p:extLst>
      <p:ext uri="{BB962C8B-B14F-4D97-AF65-F5344CB8AC3E}">
        <p14:creationId xmlns:p14="http://schemas.microsoft.com/office/powerpoint/2010/main" val="2347062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945B9-1B2E-4F46-88DF-C4FE4C1A6C10}"/>
              </a:ext>
            </a:extLst>
          </p:cNvPr>
          <p:cNvSpPr>
            <a:spLocks noGrp="1"/>
          </p:cNvSpPr>
          <p:nvPr>
            <p:ph type="title"/>
          </p:nvPr>
        </p:nvSpPr>
        <p:spPr/>
        <p:txBody>
          <a:bodyPr/>
          <a:lstStyle/>
          <a:p>
            <a:pPr algn="ctr"/>
            <a:r>
              <a:rPr lang="cs-CZ" dirty="0">
                <a:solidFill>
                  <a:srgbClr val="FF7C80"/>
                </a:solidFill>
              </a:rPr>
              <a:t>EVALUACE PODLE COIROVÉ</a:t>
            </a:r>
            <a:endParaRPr lang="cs-CZ" dirty="0"/>
          </a:p>
        </p:txBody>
      </p:sp>
      <p:sp>
        <p:nvSpPr>
          <p:cNvPr id="3" name="Zástupný obsah 2">
            <a:extLst>
              <a:ext uri="{FF2B5EF4-FFF2-40B4-BE49-F238E27FC236}">
                <a16:creationId xmlns:a16="http://schemas.microsoft.com/office/drawing/2014/main" id="{1B498F52-F2D7-4485-8BD5-25879E6FE228}"/>
              </a:ext>
            </a:extLst>
          </p:cNvPr>
          <p:cNvSpPr>
            <a:spLocks noGrp="1"/>
          </p:cNvSpPr>
          <p:nvPr>
            <p:ph idx="1"/>
          </p:nvPr>
        </p:nvSpPr>
        <p:spPr>
          <a:xfrm>
            <a:off x="838200" y="1825625"/>
            <a:ext cx="10515600" cy="4667250"/>
          </a:xfrm>
        </p:spPr>
        <p:txBody>
          <a:bodyPr>
            <a:normAutofit lnSpcReduction="10000"/>
          </a:bodyPr>
          <a:lstStyle/>
          <a:p>
            <a:pPr algn="just"/>
            <a:r>
              <a:rPr lang="cs-CZ" dirty="0">
                <a:solidFill>
                  <a:srgbClr val="FF7C80"/>
                </a:solidFill>
              </a:rPr>
              <a:t>NENÍ SDĚLENÍ ZKRESLENÉ? </a:t>
            </a:r>
            <a:r>
              <a:rPr lang="cs-CZ" dirty="0"/>
              <a:t>Nejsou informace podávány takovým způsobem aby podporovaly určitý názor? Byly proslulé dětské knihy Theodora </a:t>
            </a:r>
            <a:r>
              <a:rPr lang="cs-CZ" dirty="0" err="1"/>
              <a:t>Seusse</a:t>
            </a:r>
            <a:r>
              <a:rPr lang="cs-CZ" dirty="0"/>
              <a:t> opravdu zakázány, nebo se jen vydavatelství disponující právy rozhodlo nadále nepublikovat jedinou z nich a to z důvodu, že jsou zde černoši zobrazeni jako opice?</a:t>
            </a:r>
          </a:p>
          <a:p>
            <a:pPr algn="just"/>
            <a:endParaRPr lang="cs-CZ" dirty="0"/>
          </a:p>
          <a:p>
            <a:pPr algn="just"/>
            <a:r>
              <a:rPr lang="cs-CZ" dirty="0">
                <a:solidFill>
                  <a:srgbClr val="FF7C80"/>
                </a:solidFill>
              </a:rPr>
              <a:t>JE TEN, KDO SDĚLENÍ TLUMOČÍ SPOLEHLIVÝ? </a:t>
            </a:r>
            <a:r>
              <a:rPr lang="cs-CZ" dirty="0"/>
              <a:t>Kdo je autor zprávy, věnuje se tématu dlouho a soustavně? Prezentuje jej v celé šíři? Dává prostor více zainteresovaným stranám? Jsou názory těchto stran opravdu relevantní? Měl by s oceňovaným astrofyzikem opravdu polemizovat zastánce tvrzení, že Země je plochá?</a:t>
            </a:r>
          </a:p>
        </p:txBody>
      </p:sp>
    </p:spTree>
    <p:extLst>
      <p:ext uri="{BB962C8B-B14F-4D97-AF65-F5344CB8AC3E}">
        <p14:creationId xmlns:p14="http://schemas.microsoft.com/office/powerpoint/2010/main" val="274695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3ED144-74E7-4DE2-969C-101052097462}"/>
              </a:ext>
            </a:extLst>
          </p:cNvPr>
          <p:cNvSpPr>
            <a:spLocks noGrp="1"/>
          </p:cNvSpPr>
          <p:nvPr>
            <p:ph type="title"/>
          </p:nvPr>
        </p:nvSpPr>
        <p:spPr/>
        <p:txBody>
          <a:bodyPr/>
          <a:lstStyle/>
          <a:p>
            <a:pPr algn="ctr"/>
            <a:r>
              <a:rPr lang="cs-CZ" dirty="0">
                <a:solidFill>
                  <a:srgbClr val="FF7C80"/>
                </a:solidFill>
              </a:rPr>
              <a:t>KRITIKA PODLE HERMANA A CHOMSKÉHO</a:t>
            </a:r>
          </a:p>
        </p:txBody>
      </p:sp>
      <p:sp>
        <p:nvSpPr>
          <p:cNvPr id="3" name="Zástupný obsah 2">
            <a:extLst>
              <a:ext uri="{FF2B5EF4-FFF2-40B4-BE49-F238E27FC236}">
                <a16:creationId xmlns:a16="http://schemas.microsoft.com/office/drawing/2014/main" id="{28998177-C192-4B74-ACF0-1E27A37BB20A}"/>
              </a:ext>
            </a:extLst>
          </p:cNvPr>
          <p:cNvSpPr>
            <a:spLocks noGrp="1"/>
          </p:cNvSpPr>
          <p:nvPr>
            <p:ph idx="1"/>
          </p:nvPr>
        </p:nvSpPr>
        <p:spPr/>
        <p:txBody>
          <a:bodyPr>
            <a:normAutofit/>
          </a:bodyPr>
          <a:lstStyle/>
          <a:p>
            <a:pPr algn="just"/>
            <a:r>
              <a:rPr lang="cs-CZ" dirty="0">
                <a:solidFill>
                  <a:srgbClr val="FF7C80"/>
                </a:solidFill>
              </a:rPr>
              <a:t>KDO MÉDIUM VLASTNÍ? </a:t>
            </a:r>
            <a:r>
              <a:rPr lang="cs-CZ" dirty="0"/>
              <a:t>Vlastnictví média má vliv na obsah. Šéfredaktor a hlavní editor dobře vědí, na čí židli sedí. Proč Lidové noviny následující den neinformovaly o největší demonstraci v novodobé české historii? Může to souviset s tím, že Andrej Babiš, proti kterému demonstrace byla namířena je „majitelem“ těchto novin?</a:t>
            </a:r>
          </a:p>
          <a:p>
            <a:pPr algn="just"/>
            <a:endParaRPr lang="cs-CZ" dirty="0"/>
          </a:p>
          <a:p>
            <a:pPr algn="just"/>
            <a:r>
              <a:rPr lang="cs-CZ" dirty="0">
                <a:solidFill>
                  <a:srgbClr val="FF7C80"/>
                </a:solidFill>
              </a:rPr>
              <a:t>KDO V MÉDIU INZERUJE? </a:t>
            </a:r>
            <a:r>
              <a:rPr lang="cs-CZ" dirty="0"/>
              <a:t>To, kdo v médiu inzeruje, má také vliv. Pokud je zde největším inzerentem např. mobilní operátor XYZ, redaktor možná nebude mít přílišné nutkání rozkrývat jeho predátorské obchodní taktiky.</a:t>
            </a:r>
          </a:p>
        </p:txBody>
      </p:sp>
    </p:spTree>
    <p:extLst>
      <p:ext uri="{BB962C8B-B14F-4D97-AF65-F5344CB8AC3E}">
        <p14:creationId xmlns:p14="http://schemas.microsoft.com/office/powerpoint/2010/main" val="360515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6DE1CE-7CEF-4CBC-A189-D2E957FF4EB0}"/>
              </a:ext>
            </a:extLst>
          </p:cNvPr>
          <p:cNvSpPr>
            <a:spLocks noGrp="1"/>
          </p:cNvSpPr>
          <p:nvPr>
            <p:ph type="title"/>
          </p:nvPr>
        </p:nvSpPr>
        <p:spPr/>
        <p:txBody>
          <a:bodyPr/>
          <a:lstStyle/>
          <a:p>
            <a:pPr algn="ctr"/>
            <a:r>
              <a:rPr lang="cs-CZ" dirty="0">
                <a:solidFill>
                  <a:srgbClr val="FF7C80"/>
                </a:solidFill>
              </a:rPr>
              <a:t>KRITIKA PODLE HERMANA A CHOMSKÉHO</a:t>
            </a:r>
            <a:endParaRPr lang="cs-CZ" dirty="0"/>
          </a:p>
        </p:txBody>
      </p:sp>
      <p:sp>
        <p:nvSpPr>
          <p:cNvPr id="3" name="Zástupný obsah 2">
            <a:extLst>
              <a:ext uri="{FF2B5EF4-FFF2-40B4-BE49-F238E27FC236}">
                <a16:creationId xmlns:a16="http://schemas.microsoft.com/office/drawing/2014/main" id="{E352F274-23B1-471D-92F6-2B9FCB1C2640}"/>
              </a:ext>
            </a:extLst>
          </p:cNvPr>
          <p:cNvSpPr>
            <a:spLocks noGrp="1"/>
          </p:cNvSpPr>
          <p:nvPr>
            <p:ph idx="1"/>
          </p:nvPr>
        </p:nvSpPr>
        <p:spPr/>
        <p:txBody>
          <a:bodyPr>
            <a:normAutofit/>
          </a:bodyPr>
          <a:lstStyle/>
          <a:p>
            <a:pPr algn="just"/>
            <a:r>
              <a:rPr lang="cs-CZ" dirty="0">
                <a:solidFill>
                  <a:srgbClr val="FF7C80"/>
                </a:solidFill>
              </a:rPr>
              <a:t>JAKÉ JSOU ZDROJE MÉDIA? </a:t>
            </a:r>
            <a:r>
              <a:rPr lang="cs-CZ" dirty="0"/>
              <a:t>Novináři mají se svými zdroji vztah, které pro ně má určitou hodnotu. Pokud např. žurnalista v rámci své krimi rubriky dlouhodobě spoléhá na informace od místního oddělení policie, možná příliš nebudete chtít informovat o násilí při výslechu. Kromě toho, že vztahy ke zdrojům mohou ohrožovat objektivitu, jde ale i proces výběru zdrojů. Někdo v rámci tohoto procesu dostává hlas. Proč zrovna on a ne někdo jiný? Na informace od „mluvících hlav“ je třeba také nahlížet kriticky.</a:t>
            </a:r>
          </a:p>
        </p:txBody>
      </p:sp>
    </p:spTree>
    <p:extLst>
      <p:ext uri="{BB962C8B-B14F-4D97-AF65-F5344CB8AC3E}">
        <p14:creationId xmlns:p14="http://schemas.microsoft.com/office/powerpoint/2010/main" val="589208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531723-4968-497F-B1DA-88BF865D6555}"/>
              </a:ext>
            </a:extLst>
          </p:cNvPr>
          <p:cNvSpPr>
            <a:spLocks noGrp="1"/>
          </p:cNvSpPr>
          <p:nvPr>
            <p:ph type="title"/>
          </p:nvPr>
        </p:nvSpPr>
        <p:spPr/>
        <p:txBody>
          <a:bodyPr/>
          <a:lstStyle/>
          <a:p>
            <a:pPr algn="ctr"/>
            <a:r>
              <a:rPr lang="cs-CZ" dirty="0">
                <a:solidFill>
                  <a:srgbClr val="FF7C80"/>
                </a:solidFill>
              </a:rPr>
              <a:t>KRITIKA PODLE HERMANA A CHOMSKÉHO</a:t>
            </a:r>
            <a:endParaRPr lang="cs-CZ" dirty="0"/>
          </a:p>
        </p:txBody>
      </p:sp>
      <p:sp>
        <p:nvSpPr>
          <p:cNvPr id="3" name="Zástupný obsah 2">
            <a:extLst>
              <a:ext uri="{FF2B5EF4-FFF2-40B4-BE49-F238E27FC236}">
                <a16:creationId xmlns:a16="http://schemas.microsoft.com/office/drawing/2014/main" id="{8872A1AD-B461-4999-AA6B-DBEB02825AF7}"/>
              </a:ext>
            </a:extLst>
          </p:cNvPr>
          <p:cNvSpPr>
            <a:spLocks noGrp="1"/>
          </p:cNvSpPr>
          <p:nvPr>
            <p:ph idx="1"/>
          </p:nvPr>
        </p:nvSpPr>
        <p:spPr>
          <a:xfrm>
            <a:off x="838200" y="1825624"/>
            <a:ext cx="10515600" cy="4879975"/>
          </a:xfrm>
        </p:spPr>
        <p:txBody>
          <a:bodyPr>
            <a:normAutofit lnSpcReduction="10000"/>
          </a:bodyPr>
          <a:lstStyle/>
          <a:p>
            <a:pPr algn="just"/>
            <a:r>
              <a:rPr lang="cs-CZ" dirty="0">
                <a:solidFill>
                  <a:srgbClr val="FF7C80"/>
                </a:solidFill>
              </a:rPr>
              <a:t>KDO A JAK MŮŽE NA MÉDIUM VYVÍJET NÁTLAK? </a:t>
            </a:r>
            <a:r>
              <a:rPr lang="cs-CZ" dirty="0"/>
              <a:t>Na žurnalisty může být vyvíjen nátlak, může jim být vyhrožováno. Donald Trump soustavně útočil na CNN („</a:t>
            </a:r>
            <a:r>
              <a:rPr lang="cs-CZ" dirty="0" err="1"/>
              <a:t>fake</a:t>
            </a:r>
            <a:r>
              <a:rPr lang="cs-CZ" dirty="0"/>
              <a:t> </a:t>
            </a:r>
            <a:r>
              <a:rPr lang="cs-CZ" dirty="0" err="1"/>
              <a:t>news</a:t>
            </a:r>
            <a:r>
              <a:rPr lang="cs-CZ" dirty="0"/>
              <a:t>“) a její reportéři poté na jeho volebních mítincích byli napadáni (i fyzicky). Toto může vést k neochotě určité téma reflektovat, či jej reflektovat kriticky.</a:t>
            </a:r>
          </a:p>
          <a:p>
            <a:pPr algn="just"/>
            <a:endParaRPr lang="cs-CZ" dirty="0"/>
          </a:p>
          <a:p>
            <a:pPr algn="just"/>
            <a:r>
              <a:rPr lang="cs-CZ" dirty="0">
                <a:solidFill>
                  <a:srgbClr val="FF7C80"/>
                </a:solidFill>
              </a:rPr>
              <a:t>MÁ MÉDIUM NĚJAKOU ANTIIDEOLOGII? </a:t>
            </a:r>
            <a:r>
              <a:rPr lang="cs-CZ" dirty="0"/>
              <a:t>Šíří strach z něčeho/někoho? Vyvíjí na někoho nátlak? Lze za tím spatřovat nějaký relevantní záměr? Nekritizují média z vydavatelství CNC klimatické hnutí („ekoteroristé“) jen proto, že jeho majoritním akcionářem je Daniel Křetínský podnikající ve fosilní energetice?</a:t>
            </a:r>
          </a:p>
        </p:txBody>
      </p:sp>
    </p:spTree>
    <p:extLst>
      <p:ext uri="{BB962C8B-B14F-4D97-AF65-F5344CB8AC3E}">
        <p14:creationId xmlns:p14="http://schemas.microsoft.com/office/powerpoint/2010/main" val="3141211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2FF349-1937-492A-840D-149C39E51E8E}"/>
              </a:ext>
            </a:extLst>
          </p:cNvPr>
          <p:cNvSpPr>
            <a:spLocks noGrp="1"/>
          </p:cNvSpPr>
          <p:nvPr>
            <p:ph type="title"/>
          </p:nvPr>
        </p:nvSpPr>
        <p:spPr/>
        <p:txBody>
          <a:bodyPr/>
          <a:lstStyle/>
          <a:p>
            <a:pPr algn="ctr"/>
            <a:r>
              <a:rPr lang="cs-CZ" dirty="0">
                <a:solidFill>
                  <a:srgbClr val="FF7C80"/>
                </a:solidFill>
              </a:rPr>
              <a:t>ČETBA K TÉMATU</a:t>
            </a:r>
          </a:p>
        </p:txBody>
      </p:sp>
      <p:sp>
        <p:nvSpPr>
          <p:cNvPr id="3" name="Zástupný obsah 2">
            <a:extLst>
              <a:ext uri="{FF2B5EF4-FFF2-40B4-BE49-F238E27FC236}">
                <a16:creationId xmlns:a16="http://schemas.microsoft.com/office/drawing/2014/main" id="{0A56F8EC-8C15-4B57-A90D-CAA3ECFF9547}"/>
              </a:ext>
            </a:extLst>
          </p:cNvPr>
          <p:cNvSpPr>
            <a:spLocks noGrp="1"/>
          </p:cNvSpPr>
          <p:nvPr>
            <p:ph idx="1"/>
          </p:nvPr>
        </p:nvSpPr>
        <p:spPr/>
        <p:txBody>
          <a:bodyPr/>
          <a:lstStyle/>
          <a:p>
            <a:pPr algn="just"/>
            <a:r>
              <a:rPr lang="cs-CZ" dirty="0"/>
              <a:t>POTTER, James, W. </a:t>
            </a:r>
            <a:r>
              <a:rPr lang="cs-CZ" i="1" dirty="0">
                <a:solidFill>
                  <a:srgbClr val="FF7C80"/>
                </a:solidFill>
              </a:rPr>
              <a:t>Media </a:t>
            </a:r>
            <a:r>
              <a:rPr lang="cs-CZ" i="1" dirty="0" err="1">
                <a:solidFill>
                  <a:srgbClr val="FF7C80"/>
                </a:solidFill>
              </a:rPr>
              <a:t>Literacy</a:t>
            </a:r>
            <a:r>
              <a:rPr lang="cs-CZ" dirty="0"/>
              <a:t>. </a:t>
            </a:r>
            <a:r>
              <a:rPr lang="cs-CZ" dirty="0" err="1"/>
              <a:t>Thousand</a:t>
            </a:r>
            <a:r>
              <a:rPr lang="cs-CZ" dirty="0"/>
              <a:t> </a:t>
            </a:r>
            <a:r>
              <a:rPr lang="cs-CZ" dirty="0" err="1"/>
              <a:t>Oaks</a:t>
            </a:r>
            <a:r>
              <a:rPr lang="cs-CZ" dirty="0"/>
              <a:t>: </a:t>
            </a:r>
            <a:r>
              <a:rPr lang="cs-CZ" dirty="0" err="1"/>
              <a:t>Sage</a:t>
            </a:r>
            <a:r>
              <a:rPr lang="cs-CZ" dirty="0"/>
              <a:t> </a:t>
            </a:r>
            <a:r>
              <a:rPr lang="cs-CZ" dirty="0" err="1"/>
              <a:t>Publications</a:t>
            </a:r>
            <a:r>
              <a:rPr lang="cs-CZ" dirty="0"/>
              <a:t>, 2019.</a:t>
            </a:r>
          </a:p>
          <a:p>
            <a:pPr algn="just"/>
            <a:endParaRPr lang="cs-CZ" dirty="0"/>
          </a:p>
          <a:p>
            <a:pPr algn="just"/>
            <a:r>
              <a:rPr lang="cs-CZ" dirty="0"/>
              <a:t>KOTIŠOVÁ, Johana – CÍSAŘOVÁ, Lenka. </a:t>
            </a:r>
            <a:r>
              <a:rPr lang="en-US" i="1" dirty="0">
                <a:solidFill>
                  <a:srgbClr val="FF7C80"/>
                </a:solidFill>
              </a:rPr>
              <a:t>“I Know Which Devil I Write for”: Two Types of Autonomy Among Czech Journalists Remaining in and Leaving the Prime Minister's Newspapers</a:t>
            </a:r>
            <a:r>
              <a:rPr lang="cs-CZ" i="1" dirty="0">
                <a:solidFill>
                  <a:srgbClr val="FF7C80"/>
                </a:solidFill>
              </a:rPr>
              <a:t> </a:t>
            </a:r>
            <a:r>
              <a:rPr lang="cs-CZ" dirty="0"/>
              <a:t>[on-line]</a:t>
            </a:r>
            <a:r>
              <a:rPr lang="cs-CZ" i="1" dirty="0"/>
              <a:t>. </a:t>
            </a:r>
            <a:r>
              <a:rPr lang="cs-CZ" dirty="0"/>
              <a:t>Dostupné:</a:t>
            </a:r>
            <a:r>
              <a:rPr lang="cs-CZ" i="1" dirty="0"/>
              <a:t> </a:t>
            </a:r>
            <a:r>
              <a:rPr lang="cs-CZ" dirty="0"/>
              <a:t>&lt;</a:t>
            </a:r>
            <a:r>
              <a:rPr lang="cs-CZ" dirty="0">
                <a:solidFill>
                  <a:schemeClr val="tx1"/>
                </a:solidFill>
                <a:hlinkClick r:id="rId2"/>
              </a:rPr>
              <a:t>zde</a:t>
            </a:r>
            <a:r>
              <a:rPr lang="cs-CZ" dirty="0"/>
              <a:t>&gt;</a:t>
            </a:r>
          </a:p>
          <a:p>
            <a:pPr algn="just"/>
            <a:endParaRPr lang="cs-CZ" dirty="0"/>
          </a:p>
          <a:p>
            <a:pPr algn="just"/>
            <a:r>
              <a:rPr lang="cs-CZ" dirty="0"/>
              <a:t>KAHNEMAN, Daniel. </a:t>
            </a:r>
            <a:r>
              <a:rPr lang="cs-CZ" i="1" dirty="0">
                <a:solidFill>
                  <a:srgbClr val="FF7C80"/>
                </a:solidFill>
              </a:rPr>
              <a:t>Myšlení rychlé a pomalé</a:t>
            </a:r>
            <a:r>
              <a:rPr lang="cs-CZ" dirty="0"/>
              <a:t>. Brno: Jan </a:t>
            </a:r>
            <a:r>
              <a:rPr lang="cs-CZ" dirty="0" err="1"/>
              <a:t>Melvil</a:t>
            </a:r>
            <a:r>
              <a:rPr lang="cs-CZ" dirty="0"/>
              <a:t> </a:t>
            </a:r>
            <a:r>
              <a:rPr lang="cs-CZ" dirty="0" err="1"/>
              <a:t>Publishing</a:t>
            </a:r>
            <a:r>
              <a:rPr lang="cs-CZ" dirty="0"/>
              <a:t>, 2012.</a:t>
            </a:r>
          </a:p>
        </p:txBody>
      </p:sp>
    </p:spTree>
    <p:extLst>
      <p:ext uri="{BB962C8B-B14F-4D97-AF65-F5344CB8AC3E}">
        <p14:creationId xmlns:p14="http://schemas.microsoft.com/office/powerpoint/2010/main" val="418422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EC1F4-8CA5-4B0D-AF74-C380F0D2B325}"/>
              </a:ext>
            </a:extLst>
          </p:cNvPr>
          <p:cNvSpPr>
            <a:spLocks noGrp="1"/>
          </p:cNvSpPr>
          <p:nvPr>
            <p:ph type="title"/>
          </p:nvPr>
        </p:nvSpPr>
        <p:spPr/>
        <p:txBody>
          <a:bodyPr/>
          <a:lstStyle/>
          <a:p>
            <a:pPr algn="ctr"/>
            <a:r>
              <a:rPr lang="cs-CZ" dirty="0">
                <a:solidFill>
                  <a:srgbClr val="FF7C80"/>
                </a:solidFill>
              </a:rPr>
              <a:t>PROPAGANDA</a:t>
            </a:r>
            <a:endParaRPr lang="cs-CZ" dirty="0"/>
          </a:p>
        </p:txBody>
      </p:sp>
      <p:pic>
        <p:nvPicPr>
          <p:cNvPr id="5" name="Zástupný obsah 4" descr="Obsah obrázku text, staré, kámen&#10;&#10;Popis byl vytvořen automaticky">
            <a:extLst>
              <a:ext uri="{FF2B5EF4-FFF2-40B4-BE49-F238E27FC236}">
                <a16:creationId xmlns:a16="http://schemas.microsoft.com/office/drawing/2014/main" id="{B85F548A-5B94-443C-9A72-584B8342C7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374" y="1693068"/>
            <a:ext cx="6230086" cy="3835396"/>
          </a:xfrm>
        </p:spPr>
      </p:pic>
      <p:pic>
        <p:nvPicPr>
          <p:cNvPr id="7" name="Obrázek 6" descr="Obsah obrázku osoba, exteriér, skupina, lidé&#10;&#10;Popis byl vytvořen automaticky">
            <a:hlinkClick r:id="rId3"/>
            <a:extLst>
              <a:ext uri="{FF2B5EF4-FFF2-40B4-BE49-F238E27FC236}">
                <a16:creationId xmlns:a16="http://schemas.microsoft.com/office/drawing/2014/main" id="{B6113A8A-419B-45D3-A88E-0A14BD2CF7CF}"/>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626" t="1922"/>
          <a:stretch/>
        </p:blipFill>
        <p:spPr>
          <a:xfrm>
            <a:off x="6872626" y="1690688"/>
            <a:ext cx="4953000" cy="3837776"/>
          </a:xfrm>
          <a:prstGeom prst="rect">
            <a:avLst/>
          </a:prstGeom>
        </p:spPr>
      </p:pic>
    </p:spTree>
    <p:extLst>
      <p:ext uri="{BB962C8B-B14F-4D97-AF65-F5344CB8AC3E}">
        <p14:creationId xmlns:p14="http://schemas.microsoft.com/office/powerpoint/2010/main" val="502579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1F532-CABD-492D-8650-25F44313C503}"/>
              </a:ext>
            </a:extLst>
          </p:cNvPr>
          <p:cNvSpPr>
            <a:spLocks noGrp="1"/>
          </p:cNvSpPr>
          <p:nvPr>
            <p:ph type="title"/>
          </p:nvPr>
        </p:nvSpPr>
        <p:spPr/>
        <p:txBody>
          <a:bodyPr/>
          <a:lstStyle/>
          <a:p>
            <a:pPr algn="ctr"/>
            <a:r>
              <a:rPr lang="cs-CZ" dirty="0">
                <a:solidFill>
                  <a:srgbClr val="FF7C80"/>
                </a:solidFill>
              </a:rPr>
              <a:t>SLON V MÍSTNOSTI…</a:t>
            </a:r>
          </a:p>
        </p:txBody>
      </p:sp>
      <p:pic>
        <p:nvPicPr>
          <p:cNvPr id="4" name="Online médium 3" title="How The Gravel Institute Lies To You About Ukraine">
            <a:hlinkClick r:id="" action="ppaction://media"/>
            <a:extLst>
              <a:ext uri="{FF2B5EF4-FFF2-40B4-BE49-F238E27FC236}">
                <a16:creationId xmlns:a16="http://schemas.microsoft.com/office/drawing/2014/main" id="{FD38E0D4-E095-48B1-B3F4-BF0AE3F27F15}"/>
              </a:ext>
            </a:extLst>
          </p:cNvPr>
          <p:cNvPicPr>
            <a:picLocks noGrp="1" noRot="1" noChangeAspect="1"/>
          </p:cNvPicPr>
          <p:nvPr>
            <p:ph idx="1"/>
            <a:videoFile r:link="rId1"/>
          </p:nvPr>
        </p:nvPicPr>
        <p:blipFill>
          <a:blip r:embed="rId4">
            <a:grayscl/>
          </a:blip>
          <a:stretch>
            <a:fillRect/>
          </a:stretch>
        </p:blipFill>
        <p:spPr>
          <a:xfrm>
            <a:off x="480689" y="2204306"/>
            <a:ext cx="5412112" cy="3058050"/>
          </a:xfrm>
          <a:prstGeom prst="rect">
            <a:avLst/>
          </a:prstGeom>
        </p:spPr>
      </p:pic>
      <p:pic>
        <p:nvPicPr>
          <p:cNvPr id="5" name="Online médium 4" title="The Ukraine War From Russia's Perspective">
            <a:hlinkClick r:id="" action="ppaction://media"/>
            <a:extLst>
              <a:ext uri="{FF2B5EF4-FFF2-40B4-BE49-F238E27FC236}">
                <a16:creationId xmlns:a16="http://schemas.microsoft.com/office/drawing/2014/main" id="{D8FC7ADD-72D8-41A5-89E7-49FB2BB88CBC}"/>
              </a:ext>
            </a:extLst>
          </p:cNvPr>
          <p:cNvPicPr>
            <a:picLocks noRot="1" noChangeAspect="1"/>
          </p:cNvPicPr>
          <p:nvPr>
            <a:videoFile r:link="rId2"/>
          </p:nvPr>
        </p:nvPicPr>
        <p:blipFill>
          <a:blip r:embed="rId5">
            <a:grayscl/>
          </a:blip>
          <a:stretch>
            <a:fillRect/>
          </a:stretch>
        </p:blipFill>
        <p:spPr>
          <a:xfrm>
            <a:off x="6299200" y="2204306"/>
            <a:ext cx="5412112" cy="3057843"/>
          </a:xfrm>
          <a:prstGeom prst="rect">
            <a:avLst/>
          </a:prstGeom>
        </p:spPr>
      </p:pic>
    </p:spTree>
    <p:extLst>
      <p:ext uri="{BB962C8B-B14F-4D97-AF65-F5344CB8AC3E}">
        <p14:creationId xmlns:p14="http://schemas.microsoft.com/office/powerpoint/2010/main" val="151014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text&#10;&#10;Popis byl vytvořen automaticky">
            <a:hlinkClick r:id="rId2"/>
            <a:extLst>
              <a:ext uri="{FF2B5EF4-FFF2-40B4-BE49-F238E27FC236}">
                <a16:creationId xmlns:a16="http://schemas.microsoft.com/office/drawing/2014/main" id="{5081962F-90D4-4EDE-9F1E-3B548CD52D38}"/>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936" y="688469"/>
            <a:ext cx="3875395" cy="5468181"/>
          </a:xfrm>
          <a:prstGeom prst="rect">
            <a:avLst/>
          </a:prstGeom>
        </p:spPr>
      </p:pic>
      <p:pic>
        <p:nvPicPr>
          <p:cNvPr id="9" name="Obrázek 8" descr="Obsah obrázku text, interiér&#10;&#10;Popis byl vytvořen automaticky">
            <a:hlinkClick r:id="rId4"/>
            <a:extLst>
              <a:ext uri="{FF2B5EF4-FFF2-40B4-BE49-F238E27FC236}">
                <a16:creationId xmlns:a16="http://schemas.microsoft.com/office/drawing/2014/main" id="{1F7E2B6C-0F3A-4EDA-BFD5-0E32B3762C04}"/>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43010" y="688469"/>
            <a:ext cx="3705590" cy="5481062"/>
          </a:xfrm>
          <a:prstGeom prst="rect">
            <a:avLst/>
          </a:prstGeom>
        </p:spPr>
      </p:pic>
      <p:pic>
        <p:nvPicPr>
          <p:cNvPr id="13" name="Zástupný obsah 12">
            <a:hlinkClick r:id="rId6"/>
            <a:extLst>
              <a:ext uri="{FF2B5EF4-FFF2-40B4-BE49-F238E27FC236}">
                <a16:creationId xmlns:a16="http://schemas.microsoft.com/office/drawing/2014/main" id="{D1B86A3B-6C18-4B46-8AB3-9C3CC0DC4430}"/>
              </a:ext>
            </a:extLst>
          </p:cNvPr>
          <p:cNvPicPr>
            <a:picLocks noGrp="1" noChangeAspect="1"/>
          </p:cNvPicPr>
          <p:nvPr>
            <p:ph idx="1"/>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40257" y="688468"/>
            <a:ext cx="4042807" cy="5468181"/>
          </a:xfrm>
        </p:spPr>
      </p:pic>
    </p:spTree>
    <p:extLst>
      <p:ext uri="{BB962C8B-B14F-4D97-AF65-F5344CB8AC3E}">
        <p14:creationId xmlns:p14="http://schemas.microsoft.com/office/powerpoint/2010/main" val="253293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291CD-4A30-4FDA-AE93-9557D78B350F}"/>
              </a:ext>
            </a:extLst>
          </p:cNvPr>
          <p:cNvSpPr>
            <a:spLocks noGrp="1"/>
          </p:cNvSpPr>
          <p:nvPr>
            <p:ph type="title"/>
          </p:nvPr>
        </p:nvSpPr>
        <p:spPr/>
        <p:txBody>
          <a:bodyPr/>
          <a:lstStyle/>
          <a:p>
            <a:pPr algn="ctr"/>
            <a:r>
              <a:rPr lang="cs-CZ" dirty="0">
                <a:solidFill>
                  <a:srgbClr val="FF7C80"/>
                </a:solidFill>
              </a:rPr>
              <a:t>PROPAGANDA</a:t>
            </a:r>
            <a:endParaRPr lang="cs-CZ" dirty="0"/>
          </a:p>
        </p:txBody>
      </p:sp>
      <p:pic>
        <p:nvPicPr>
          <p:cNvPr id="5" name="Zástupný obsah 4" descr="Obsah obrázku text, osoba&#10;&#10;Popis byl vytvořen automaticky">
            <a:hlinkClick r:id="rId2"/>
            <a:extLst>
              <a:ext uri="{FF2B5EF4-FFF2-40B4-BE49-F238E27FC236}">
                <a16:creationId xmlns:a16="http://schemas.microsoft.com/office/drawing/2014/main" id="{E7E8F41D-8B8C-4CA9-A890-EBC55741771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38200" y="1695451"/>
            <a:ext cx="5801784" cy="4351338"/>
          </a:xfrm>
        </p:spPr>
      </p:pic>
      <p:pic>
        <p:nvPicPr>
          <p:cNvPr id="7" name="Obrázek 6" descr="Obsah obrázku text, kniha&#10;&#10;Popis byl vytvořen automaticky">
            <a:extLst>
              <a:ext uri="{FF2B5EF4-FFF2-40B4-BE49-F238E27FC236}">
                <a16:creationId xmlns:a16="http://schemas.microsoft.com/office/drawing/2014/main" id="{1B6EFAE0-2152-46AF-A0A2-210D0391585F}"/>
              </a:ext>
            </a:extLst>
          </p:cNvPr>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88937" y="1690688"/>
            <a:ext cx="3364863" cy="4360863"/>
          </a:xfrm>
          <a:prstGeom prst="rect">
            <a:avLst/>
          </a:prstGeom>
        </p:spPr>
      </p:pic>
    </p:spTree>
    <p:extLst>
      <p:ext uri="{BB962C8B-B14F-4D97-AF65-F5344CB8AC3E}">
        <p14:creationId xmlns:p14="http://schemas.microsoft.com/office/powerpoint/2010/main" val="84121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318BD-91D6-4892-B86A-016EC7E13329}"/>
              </a:ext>
            </a:extLst>
          </p:cNvPr>
          <p:cNvSpPr>
            <a:spLocks noGrp="1"/>
          </p:cNvSpPr>
          <p:nvPr>
            <p:ph type="title"/>
          </p:nvPr>
        </p:nvSpPr>
        <p:spPr/>
        <p:txBody>
          <a:bodyPr/>
          <a:lstStyle/>
          <a:p>
            <a:pPr algn="ctr"/>
            <a:r>
              <a:rPr lang="cs-CZ" dirty="0">
                <a:solidFill>
                  <a:srgbClr val="FF7C80"/>
                </a:solidFill>
              </a:rPr>
              <a:t>PROPAGANDA</a:t>
            </a:r>
            <a:endParaRPr lang="cs-CZ" dirty="0"/>
          </a:p>
        </p:txBody>
      </p:sp>
      <p:pic>
        <p:nvPicPr>
          <p:cNvPr id="5" name="Zástupný obsah 4" descr="Obsah obrázku text&#10;&#10;Popis byl vytvořen automaticky">
            <a:extLst>
              <a:ext uri="{FF2B5EF4-FFF2-40B4-BE49-F238E27FC236}">
                <a16:creationId xmlns:a16="http://schemas.microsoft.com/office/drawing/2014/main" id="{6029F848-3748-4B09-AD63-ED0C51C1A09A}"/>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0417" t="7079" r="11049" b="7772"/>
          <a:stretch/>
        </p:blipFill>
        <p:spPr>
          <a:xfrm>
            <a:off x="5781508" y="1688948"/>
            <a:ext cx="3228975" cy="4320710"/>
          </a:xfrm>
        </p:spPr>
      </p:pic>
      <p:pic>
        <p:nvPicPr>
          <p:cNvPr id="7" name="Obrázek 6" descr="Obsah obrázku text, osoba, interiér&#10;&#10;Popis byl vytvořen automaticky">
            <a:extLst>
              <a:ext uri="{FF2B5EF4-FFF2-40B4-BE49-F238E27FC236}">
                <a16:creationId xmlns:a16="http://schemas.microsoft.com/office/drawing/2014/main" id="{58E7C893-DC70-481A-B8BE-83C20186E43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375" r="10996"/>
          <a:stretch/>
        </p:blipFill>
        <p:spPr>
          <a:xfrm>
            <a:off x="152403" y="1688078"/>
            <a:ext cx="5553071" cy="4321580"/>
          </a:xfrm>
          <a:prstGeom prst="rect">
            <a:avLst/>
          </a:prstGeom>
        </p:spPr>
      </p:pic>
      <p:pic>
        <p:nvPicPr>
          <p:cNvPr id="9" name="Obrázek 8" descr="Obsah obrázku text, osoba, muž&#10;&#10;Popis byl vytvořen automaticky">
            <a:extLst>
              <a:ext uri="{FF2B5EF4-FFF2-40B4-BE49-F238E27FC236}">
                <a16:creationId xmlns:a16="http://schemas.microsoft.com/office/drawing/2014/main" id="{5A4089E3-4CA2-4BAA-BDC9-E34A7D232FA3}"/>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4479" r="24271"/>
          <a:stretch/>
        </p:blipFill>
        <p:spPr>
          <a:xfrm>
            <a:off x="9086517" y="1688078"/>
            <a:ext cx="2953079" cy="4321580"/>
          </a:xfrm>
          <a:prstGeom prst="rect">
            <a:avLst/>
          </a:prstGeom>
        </p:spPr>
      </p:pic>
    </p:spTree>
    <p:extLst>
      <p:ext uri="{BB962C8B-B14F-4D97-AF65-F5344CB8AC3E}">
        <p14:creationId xmlns:p14="http://schemas.microsoft.com/office/powerpoint/2010/main" val="345086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873D9B-93D1-4B09-9E57-FD61AF377C1B}"/>
              </a:ext>
            </a:extLst>
          </p:cNvPr>
          <p:cNvSpPr>
            <a:spLocks noGrp="1"/>
          </p:cNvSpPr>
          <p:nvPr>
            <p:ph type="title"/>
          </p:nvPr>
        </p:nvSpPr>
        <p:spPr/>
        <p:txBody>
          <a:bodyPr/>
          <a:lstStyle/>
          <a:p>
            <a:pPr algn="ctr"/>
            <a:r>
              <a:rPr lang="cs-CZ" dirty="0">
                <a:solidFill>
                  <a:srgbClr val="FF7C80"/>
                </a:solidFill>
              </a:rPr>
              <a:t>INSTITUCE MÉDIÍ</a:t>
            </a:r>
          </a:p>
        </p:txBody>
      </p:sp>
      <p:sp>
        <p:nvSpPr>
          <p:cNvPr id="3" name="Zástupný obsah 2">
            <a:extLst>
              <a:ext uri="{FF2B5EF4-FFF2-40B4-BE49-F238E27FC236}">
                <a16:creationId xmlns:a16="http://schemas.microsoft.com/office/drawing/2014/main" id="{A9B65F7B-ABED-4E6D-8CAD-85E4CAEEDC28}"/>
              </a:ext>
            </a:extLst>
          </p:cNvPr>
          <p:cNvSpPr>
            <a:spLocks noGrp="1"/>
          </p:cNvSpPr>
          <p:nvPr>
            <p:ph idx="1"/>
          </p:nvPr>
        </p:nvSpPr>
        <p:spPr/>
        <p:txBody>
          <a:bodyPr/>
          <a:lstStyle/>
          <a:p>
            <a:pPr algn="just"/>
            <a:r>
              <a:rPr lang="cs-CZ" dirty="0"/>
              <a:t>S rozvojem reprodukovatelných a přenosových médií (coby prostředků) vznikají i média coby instituce </a:t>
            </a:r>
          </a:p>
          <a:p>
            <a:pPr algn="just"/>
            <a:endParaRPr lang="cs-CZ" dirty="0"/>
          </a:p>
          <a:p>
            <a:pPr algn="just"/>
            <a:r>
              <a:rPr lang="cs-CZ" dirty="0"/>
              <a:t>Z poskytování informací se stává obecnější hospodářská činnost. </a:t>
            </a:r>
          </a:p>
          <a:p>
            <a:pPr algn="just"/>
            <a:endParaRPr lang="cs-CZ" dirty="0"/>
          </a:p>
          <a:p>
            <a:pPr algn="just"/>
            <a:r>
              <a:rPr lang="cs-CZ" dirty="0"/>
              <a:t>Informace jako prostředek k učinění lepších rozhodnutí, prostředek k dosažení lepší budoucnosti – v tom spočívá jejich hodnota</a:t>
            </a:r>
          </a:p>
        </p:txBody>
      </p:sp>
    </p:spTree>
    <p:extLst>
      <p:ext uri="{BB962C8B-B14F-4D97-AF65-F5344CB8AC3E}">
        <p14:creationId xmlns:p14="http://schemas.microsoft.com/office/powerpoint/2010/main" val="362469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0E07EE-28F5-4FCD-A28F-853CCBEDBCA0}"/>
              </a:ext>
            </a:extLst>
          </p:cNvPr>
          <p:cNvSpPr>
            <a:spLocks noGrp="1"/>
          </p:cNvSpPr>
          <p:nvPr>
            <p:ph type="title"/>
          </p:nvPr>
        </p:nvSpPr>
        <p:spPr/>
        <p:txBody>
          <a:bodyPr/>
          <a:lstStyle/>
          <a:p>
            <a:pPr algn="ctr"/>
            <a:r>
              <a:rPr lang="cs-CZ" dirty="0">
                <a:solidFill>
                  <a:srgbClr val="FF7C80"/>
                </a:solidFill>
              </a:rPr>
              <a:t>INSTITUCE MÉDIÍ</a:t>
            </a:r>
            <a:endParaRPr lang="cs-CZ" dirty="0"/>
          </a:p>
        </p:txBody>
      </p:sp>
      <p:sp>
        <p:nvSpPr>
          <p:cNvPr id="3" name="Zástupný obsah 2">
            <a:extLst>
              <a:ext uri="{FF2B5EF4-FFF2-40B4-BE49-F238E27FC236}">
                <a16:creationId xmlns:a16="http://schemas.microsoft.com/office/drawing/2014/main" id="{4286C95B-7228-448D-BD31-C5D79199B35C}"/>
              </a:ext>
            </a:extLst>
          </p:cNvPr>
          <p:cNvSpPr>
            <a:spLocks noGrp="1"/>
          </p:cNvSpPr>
          <p:nvPr>
            <p:ph idx="1"/>
          </p:nvPr>
        </p:nvSpPr>
        <p:spPr>
          <a:xfrm>
            <a:off x="838200" y="1825625"/>
            <a:ext cx="10515600" cy="4667250"/>
          </a:xfrm>
        </p:spPr>
        <p:txBody>
          <a:bodyPr>
            <a:normAutofit lnSpcReduction="10000"/>
          </a:bodyPr>
          <a:lstStyle/>
          <a:p>
            <a:pPr algn="just"/>
            <a:r>
              <a:rPr lang="cs-CZ" dirty="0">
                <a:solidFill>
                  <a:srgbClr val="FF7C80"/>
                </a:solidFill>
              </a:rPr>
              <a:t>INVESTIGATIVNÍ ŽURNALISTIKA: </a:t>
            </a:r>
            <a:r>
              <a:rPr lang="cs-CZ" dirty="0"/>
              <a:t>v 19. stol. William Thomas </a:t>
            </a:r>
            <a:r>
              <a:rPr lang="cs-CZ" dirty="0" err="1"/>
              <a:t>Stead</a:t>
            </a:r>
            <a:r>
              <a:rPr lang="cs-CZ" dirty="0"/>
              <a:t> píše reportáž o tom, jak v Londýně od alkoholického otce koupil třináctiletou dceru – veřejné pobouření vede ke stanovení hranice pohlavní způsobilosti (resp. je definováno sexuální zneužívání dětí a mladistvých)</a:t>
            </a:r>
          </a:p>
          <a:p>
            <a:pPr algn="just"/>
            <a:endParaRPr lang="cs-CZ" dirty="0"/>
          </a:p>
          <a:p>
            <a:pPr algn="just"/>
            <a:r>
              <a:rPr lang="cs-CZ" dirty="0"/>
              <a:t>Ve dvacátém století začínají být na Západě média chápána jako prostředek demokratické společnosti – informovaný občan se bude lépe podílet na správě věcí veřejných; média poukazují na zneužívání moci (neefektivita), nezjevné problémy (čemu by měla být věnována pozornost) </a:t>
            </a:r>
          </a:p>
          <a:p>
            <a:endParaRPr lang="cs-CZ" dirty="0"/>
          </a:p>
        </p:txBody>
      </p:sp>
    </p:spTree>
    <p:extLst>
      <p:ext uri="{BB962C8B-B14F-4D97-AF65-F5344CB8AC3E}">
        <p14:creationId xmlns:p14="http://schemas.microsoft.com/office/powerpoint/2010/main" val="124878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889AD-3BFB-4D90-9E50-FB574A3A8D7F}"/>
              </a:ext>
            </a:extLst>
          </p:cNvPr>
          <p:cNvSpPr>
            <a:spLocks noGrp="1"/>
          </p:cNvSpPr>
          <p:nvPr>
            <p:ph type="title"/>
          </p:nvPr>
        </p:nvSpPr>
        <p:spPr/>
        <p:txBody>
          <a:bodyPr/>
          <a:lstStyle/>
          <a:p>
            <a:pPr algn="ctr"/>
            <a:r>
              <a:rPr lang="cs-CZ" dirty="0">
                <a:solidFill>
                  <a:srgbClr val="FF7C80"/>
                </a:solidFill>
              </a:rPr>
              <a:t>INSTITUCE MÉDIÍ</a:t>
            </a:r>
            <a:endParaRPr lang="cs-CZ" dirty="0"/>
          </a:p>
        </p:txBody>
      </p:sp>
      <p:sp>
        <p:nvSpPr>
          <p:cNvPr id="5" name="TextovéPole 4">
            <a:extLst>
              <a:ext uri="{FF2B5EF4-FFF2-40B4-BE49-F238E27FC236}">
                <a16:creationId xmlns:a16="http://schemas.microsoft.com/office/drawing/2014/main" id="{F64866D7-51D3-4DB1-8DD3-BE8236C9AE6A}"/>
              </a:ext>
            </a:extLst>
          </p:cNvPr>
          <p:cNvSpPr txBox="1"/>
          <p:nvPr/>
        </p:nvSpPr>
        <p:spPr>
          <a:xfrm flipH="1">
            <a:off x="664843" y="1888657"/>
            <a:ext cx="4716782" cy="1692771"/>
          </a:xfrm>
          <a:prstGeom prst="rect">
            <a:avLst/>
          </a:prstGeom>
          <a:noFill/>
        </p:spPr>
        <p:txBody>
          <a:bodyPr wrap="square" rtlCol="0">
            <a:spAutoFit/>
          </a:bodyPr>
          <a:lstStyle/>
          <a:p>
            <a:pPr algn="ctr"/>
            <a:r>
              <a:rPr lang="cs-CZ" sz="2600" dirty="0">
                <a:solidFill>
                  <a:srgbClr val="FF7C80"/>
                </a:solidFill>
                <a:latin typeface="Consolas" panose="020B0609020204030204" pitchFamily="49" charset="0"/>
              </a:rPr>
              <a:t>INFORMACE:</a:t>
            </a:r>
          </a:p>
          <a:p>
            <a:pPr algn="ctr"/>
            <a:r>
              <a:rPr lang="cs-CZ" sz="2600" dirty="0">
                <a:solidFill>
                  <a:schemeClr val="tx1">
                    <a:lumMod val="75000"/>
                  </a:schemeClr>
                </a:solidFill>
                <a:latin typeface="Consolas" panose="020B0609020204030204" pitchFamily="49" charset="0"/>
              </a:rPr>
              <a:t>zprávy tiskových agentur,</a:t>
            </a:r>
          </a:p>
          <a:p>
            <a:pPr algn="ctr"/>
            <a:r>
              <a:rPr lang="cs-CZ" sz="2600" dirty="0">
                <a:solidFill>
                  <a:schemeClr val="tx1">
                    <a:lumMod val="75000"/>
                  </a:schemeClr>
                </a:solidFill>
                <a:latin typeface="Consolas" panose="020B0609020204030204" pitchFamily="49" charset="0"/>
              </a:rPr>
              <a:t>oficiální tiskové zprávy,</a:t>
            </a:r>
          </a:p>
          <a:p>
            <a:pPr algn="ctr"/>
            <a:r>
              <a:rPr lang="cs-CZ" sz="2600" dirty="0">
                <a:solidFill>
                  <a:schemeClr val="tx1">
                    <a:lumMod val="75000"/>
                  </a:schemeClr>
                </a:solidFill>
                <a:latin typeface="Consolas" panose="020B0609020204030204" pitchFamily="49" charset="0"/>
              </a:rPr>
              <a:t>zdroje redakce, tipy…</a:t>
            </a:r>
          </a:p>
        </p:txBody>
      </p:sp>
      <p:sp>
        <p:nvSpPr>
          <p:cNvPr id="6" name="TextovéPole 5">
            <a:extLst>
              <a:ext uri="{FF2B5EF4-FFF2-40B4-BE49-F238E27FC236}">
                <a16:creationId xmlns:a16="http://schemas.microsoft.com/office/drawing/2014/main" id="{CF2C4D7B-B4BA-4E20-A8D3-30A20B48A21D}"/>
              </a:ext>
            </a:extLst>
          </p:cNvPr>
          <p:cNvSpPr txBox="1"/>
          <p:nvPr/>
        </p:nvSpPr>
        <p:spPr>
          <a:xfrm>
            <a:off x="7440932" y="1888657"/>
            <a:ext cx="4086225" cy="1692771"/>
          </a:xfrm>
          <a:prstGeom prst="rect">
            <a:avLst/>
          </a:prstGeom>
          <a:noFill/>
        </p:spPr>
        <p:txBody>
          <a:bodyPr wrap="square" rtlCol="0">
            <a:spAutoFit/>
          </a:bodyPr>
          <a:lstStyle/>
          <a:p>
            <a:pPr algn="ctr"/>
            <a:r>
              <a:rPr lang="cs-CZ" sz="2600" dirty="0">
                <a:solidFill>
                  <a:srgbClr val="FF7C80"/>
                </a:solidFill>
              </a:rPr>
              <a:t>FILTRACE 1:</a:t>
            </a:r>
          </a:p>
          <a:p>
            <a:pPr algn="ctr"/>
            <a:r>
              <a:rPr lang="cs-CZ" sz="2600" dirty="0">
                <a:solidFill>
                  <a:schemeClr val="tx1">
                    <a:lumMod val="75000"/>
                  </a:schemeClr>
                </a:solidFill>
                <a:latin typeface="Consolas" panose="020B0609020204030204" pitchFamily="49" charset="0"/>
              </a:rPr>
              <a:t>šéfredaktor a editoři určují co sdělovat (jak to sdělovat)</a:t>
            </a:r>
          </a:p>
        </p:txBody>
      </p:sp>
      <p:sp>
        <p:nvSpPr>
          <p:cNvPr id="7" name="TextovéPole 6">
            <a:extLst>
              <a:ext uri="{FF2B5EF4-FFF2-40B4-BE49-F238E27FC236}">
                <a16:creationId xmlns:a16="http://schemas.microsoft.com/office/drawing/2014/main" id="{04DCF15F-DCFC-4590-94C5-B1DFECD36020}"/>
              </a:ext>
            </a:extLst>
          </p:cNvPr>
          <p:cNvSpPr txBox="1"/>
          <p:nvPr/>
        </p:nvSpPr>
        <p:spPr>
          <a:xfrm>
            <a:off x="7258050" y="4610128"/>
            <a:ext cx="4562475" cy="1692771"/>
          </a:xfrm>
          <a:prstGeom prst="rect">
            <a:avLst/>
          </a:prstGeom>
          <a:noFill/>
        </p:spPr>
        <p:txBody>
          <a:bodyPr wrap="square" rtlCol="0">
            <a:spAutoFit/>
          </a:bodyPr>
          <a:lstStyle/>
          <a:p>
            <a:pPr algn="ctr"/>
            <a:r>
              <a:rPr lang="cs-CZ" sz="2600" dirty="0">
                <a:solidFill>
                  <a:srgbClr val="FF7C80"/>
                </a:solidFill>
                <a:latin typeface="Consolas" panose="020B0609020204030204" pitchFamily="49" charset="0"/>
              </a:rPr>
              <a:t>ZPRÁVA:</a:t>
            </a:r>
          </a:p>
          <a:p>
            <a:pPr algn="ctr"/>
            <a:r>
              <a:rPr lang="cs-CZ" sz="2600" dirty="0">
                <a:solidFill>
                  <a:schemeClr val="tx1">
                    <a:lumMod val="75000"/>
                  </a:schemeClr>
                </a:solidFill>
                <a:latin typeface="Consolas" panose="020B0609020204030204" pitchFamily="49" charset="0"/>
              </a:rPr>
              <a:t>redaktoři a reportéři </a:t>
            </a:r>
          </a:p>
          <a:p>
            <a:pPr algn="ctr"/>
            <a:r>
              <a:rPr lang="cs-CZ" sz="2600" dirty="0">
                <a:solidFill>
                  <a:schemeClr val="tx1">
                    <a:lumMod val="75000"/>
                  </a:schemeClr>
                </a:solidFill>
                <a:latin typeface="Consolas" panose="020B0609020204030204" pitchFamily="49" charset="0"/>
              </a:rPr>
              <a:t>informaci zpracují</a:t>
            </a:r>
          </a:p>
          <a:p>
            <a:pPr algn="ctr"/>
            <a:r>
              <a:rPr lang="cs-CZ" sz="2600" dirty="0">
                <a:solidFill>
                  <a:schemeClr val="tx1">
                    <a:lumMod val="75000"/>
                  </a:schemeClr>
                </a:solidFill>
                <a:latin typeface="Consolas" panose="020B0609020204030204" pitchFamily="49" charset="0"/>
              </a:rPr>
              <a:t>a dodají jí kontext</a:t>
            </a:r>
          </a:p>
        </p:txBody>
      </p:sp>
      <p:sp>
        <p:nvSpPr>
          <p:cNvPr id="8" name="TextovéPole 7">
            <a:extLst>
              <a:ext uri="{FF2B5EF4-FFF2-40B4-BE49-F238E27FC236}">
                <a16:creationId xmlns:a16="http://schemas.microsoft.com/office/drawing/2014/main" id="{E91E0C19-EA82-459B-9AFB-18A54028AB3A}"/>
              </a:ext>
            </a:extLst>
          </p:cNvPr>
          <p:cNvSpPr txBox="1"/>
          <p:nvPr/>
        </p:nvSpPr>
        <p:spPr>
          <a:xfrm>
            <a:off x="664843" y="4610128"/>
            <a:ext cx="4716782" cy="1692771"/>
          </a:xfrm>
          <a:prstGeom prst="rect">
            <a:avLst/>
          </a:prstGeom>
          <a:noFill/>
        </p:spPr>
        <p:txBody>
          <a:bodyPr wrap="square" rtlCol="0">
            <a:spAutoFit/>
          </a:bodyPr>
          <a:lstStyle/>
          <a:p>
            <a:pPr algn="ctr"/>
            <a:r>
              <a:rPr lang="cs-CZ" sz="2600" dirty="0">
                <a:solidFill>
                  <a:srgbClr val="FF7C80"/>
                </a:solidFill>
              </a:rPr>
              <a:t>FILTRACE 2:</a:t>
            </a:r>
          </a:p>
          <a:p>
            <a:pPr algn="ctr"/>
            <a:r>
              <a:rPr lang="cs-CZ" sz="2600" dirty="0">
                <a:solidFill>
                  <a:schemeClr val="tx1">
                    <a:lumMod val="75000"/>
                  </a:schemeClr>
                </a:solidFill>
                <a:latin typeface="Consolas" panose="020B0609020204030204" pitchFamily="49" charset="0"/>
              </a:rPr>
              <a:t>šéfredaktor a editoři výsledek znovu kontrolují a rozhodují o zveřejnění</a:t>
            </a:r>
          </a:p>
        </p:txBody>
      </p:sp>
      <p:sp>
        <p:nvSpPr>
          <p:cNvPr id="9" name="Šipka: doprava 8">
            <a:extLst>
              <a:ext uri="{FF2B5EF4-FFF2-40B4-BE49-F238E27FC236}">
                <a16:creationId xmlns:a16="http://schemas.microsoft.com/office/drawing/2014/main" id="{10DE8FF8-CF0D-4BA2-A666-272BB210B41E}"/>
              </a:ext>
            </a:extLst>
          </p:cNvPr>
          <p:cNvSpPr/>
          <p:nvPr/>
        </p:nvSpPr>
        <p:spPr>
          <a:xfrm>
            <a:off x="5973508" y="2740406"/>
            <a:ext cx="616458" cy="484632"/>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a:extLst>
              <a:ext uri="{FF2B5EF4-FFF2-40B4-BE49-F238E27FC236}">
                <a16:creationId xmlns:a16="http://schemas.microsoft.com/office/drawing/2014/main" id="{34C869EE-506B-4663-9889-DAD824D196C4}"/>
              </a:ext>
            </a:extLst>
          </p:cNvPr>
          <p:cNvSpPr/>
          <p:nvPr/>
        </p:nvSpPr>
        <p:spPr>
          <a:xfrm>
            <a:off x="9246205" y="3779397"/>
            <a:ext cx="475678" cy="541649"/>
          </a:xfrm>
          <a:prstGeom prst="downArrow">
            <a:avLst>
              <a:gd name="adj1" fmla="val 50000"/>
              <a:gd name="adj2" fmla="val 500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7C80"/>
              </a:solidFill>
            </a:endParaRPr>
          </a:p>
        </p:txBody>
      </p:sp>
      <p:sp>
        <p:nvSpPr>
          <p:cNvPr id="11" name="Šipka: doprava 10">
            <a:extLst>
              <a:ext uri="{FF2B5EF4-FFF2-40B4-BE49-F238E27FC236}">
                <a16:creationId xmlns:a16="http://schemas.microsoft.com/office/drawing/2014/main" id="{FD671398-9F47-4C52-8D6A-EF441809EC39}"/>
              </a:ext>
            </a:extLst>
          </p:cNvPr>
          <p:cNvSpPr/>
          <p:nvPr/>
        </p:nvSpPr>
        <p:spPr>
          <a:xfrm rot="10800000">
            <a:off x="5973508" y="5414252"/>
            <a:ext cx="616458" cy="484632"/>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6413018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986291D2-48A4-4830-8E41-A8E54D09C136}" vid="{E1F68AE5-6D95-4217-8A30-74515668DA46}"/>
    </a:ext>
  </a:extLst>
</a:theme>
</file>

<file path=docProps/app.xml><?xml version="1.0" encoding="utf-8"?>
<Properties xmlns="http://schemas.openxmlformats.org/officeDocument/2006/extended-properties" xmlns:vt="http://schemas.openxmlformats.org/officeDocument/2006/docPropsVTypes">
  <Template>BNDW</Template>
  <TotalTime>5785</TotalTime>
  <Words>2420</Words>
  <Application>Microsoft Office PowerPoint</Application>
  <PresentationFormat>Širokoúhlá obrazovka</PresentationFormat>
  <Paragraphs>172</Paragraphs>
  <Slides>41</Slides>
  <Notes>0</Notes>
  <HiddenSlides>0</HiddenSlides>
  <MMClips>2</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Arial</vt:lpstr>
      <vt:lpstr>Calibri</vt:lpstr>
      <vt:lpstr>Calibri Light</vt:lpstr>
      <vt:lpstr>Consolas</vt:lpstr>
      <vt:lpstr>Impact</vt:lpstr>
      <vt:lpstr>Motiv Office</vt:lpstr>
      <vt:lpstr>JOURNAL OF INTERACTIVE MEDIA</vt:lpstr>
      <vt:lpstr>PROPAGANDA</vt:lpstr>
      <vt:lpstr>PROPAGANDA</vt:lpstr>
      <vt:lpstr>PROPAGANDA</vt:lpstr>
      <vt:lpstr>PROPAGANDA</vt:lpstr>
      <vt:lpstr>PROPAGANDA</vt:lpstr>
      <vt:lpstr>INSTITUCE MÉDIÍ</vt:lpstr>
      <vt:lpstr>INSTITUCE MÉDIÍ</vt:lpstr>
      <vt:lpstr>INSTITUCE MÉDIÍ</vt:lpstr>
      <vt:lpstr>INSTITUCE MÉDIÍ</vt:lpstr>
      <vt:lpstr>REKLAMA A PR</vt:lpstr>
      <vt:lpstr>EDWARD BERNAYS – OTEC MODERNÍ REKLAMY A PR</vt:lpstr>
      <vt:lpstr>DEZINFORMACE</vt:lpstr>
      <vt:lpstr>DEZINFORMACE PODLE MFS</vt:lpstr>
      <vt:lpstr>AKCE NEPTUN (STB)</vt:lpstr>
      <vt:lpstr>OPERACE INFEKTION (KGB)</vt:lpstr>
      <vt:lpstr>INTERNET</vt:lpstr>
      <vt:lpstr>INTERNET</vt:lpstr>
      <vt:lpstr>HOAX </vt:lpstr>
      <vt:lpstr>HOAX MODRÁ VELRYBA</vt:lpstr>
      <vt:lpstr>KONSPIRAČNÍ TEORIE </vt:lpstr>
      <vt:lpstr>TRADIČNÍ MÉDIA A INTERNET</vt:lpstr>
      <vt:lpstr>TRADIČNÍ MÉDIA A INTERNET</vt:lpstr>
      <vt:lpstr>TRADIČNÍ MÉDIA A INTERNET</vt:lpstr>
      <vt:lpstr>ČEŠTÍ OLIGARCHOVÉ VLASTNÍCÍ MÉDIA</vt:lpstr>
      <vt:lpstr>MOZEK A MEDIÁLNÍ OBSAHY</vt:lpstr>
      <vt:lpstr>MOZEK A MEDIÁLNÍ OBSAHY</vt:lpstr>
      <vt:lpstr>MOZEK A MEDIÁLNÍ OBSAHY</vt:lpstr>
      <vt:lpstr>MOZEK A MEDIÁLNÍ OBSAHY</vt:lpstr>
      <vt:lpstr>MOZEK A MEDIÁLNÍ OBSAHY</vt:lpstr>
      <vt:lpstr>ANALÝZA PODLE HOBBSOVÉ</vt:lpstr>
      <vt:lpstr>ANALÝZA PODLE HOBBSOVÉ</vt:lpstr>
      <vt:lpstr>ANALÝZA PODLE HOBBSOVÉ</vt:lpstr>
      <vt:lpstr>EVALUACE PODLE COIROVÉ</vt:lpstr>
      <vt:lpstr>EVALUACE PODLE COIROVÉ</vt:lpstr>
      <vt:lpstr>KRITIKA PODLE HERMANA A CHOMSKÉHO</vt:lpstr>
      <vt:lpstr>KRITIKA PODLE HERMANA A CHOMSKÉHO</vt:lpstr>
      <vt:lpstr>KRITIKA PODLE HERMANA A CHOMSKÉHO</vt:lpstr>
      <vt:lpstr>ČETBA K TÉMATU</vt:lpstr>
      <vt:lpstr>SLON V MÍSTNOSTI…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OF INTERACTIVE MEDIA</dc:title>
  <dc:creator>Matěj Polák</dc:creator>
  <cp:lastModifiedBy>Matěj Polák</cp:lastModifiedBy>
  <cp:revision>53</cp:revision>
  <dcterms:created xsi:type="dcterms:W3CDTF">2021-03-20T10:22:57Z</dcterms:created>
  <dcterms:modified xsi:type="dcterms:W3CDTF">2022-04-20T08:50:27Z</dcterms:modified>
</cp:coreProperties>
</file>