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8" d="100"/>
          <a:sy n="78" d="100"/>
        </p:scale>
        <p:origin x="180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CFCEBFB-1690-40F9-8BCC-1E219C9AA8EB}" type="datetime1">
              <a:rPr lang="cs-CZ" smtClean="0"/>
              <a:t>08.03.2022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677CEC9-094D-412F-BD8A-CFDBB41457DB}" type="datetime1">
              <a:rPr lang="cs-CZ" smtClean="0"/>
              <a:pPr/>
              <a:t>08.03.2022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  <a:endParaRPr lang="cs-CZ" noProof="0" dirty="0"/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32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84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7" name="Obdélník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520BABD-517C-4D4C-89A8-2842A1788151}" type="datetime1">
              <a:rPr lang="cs-CZ" smtClean="0"/>
              <a:pPr/>
              <a:t>08.03.2022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6B0680E8-AA0F-4B0B-933C-7AA178C55686}" type="datetime1">
              <a:rPr lang="cs-CZ" smtClean="0"/>
              <a:pPr/>
              <a:t>08.03.2022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FB58DEE-C135-4BAA-865B-7613C4E3C694}" type="datetime1">
              <a:rPr lang="cs-CZ" smtClean="0"/>
              <a:pPr/>
              <a:t>08.03.2022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1753BC63-9901-44D6-A2A6-35FFFA708306}" type="datetime1">
              <a:rPr lang="cs-CZ" smtClean="0"/>
              <a:pPr algn="r"/>
              <a:t>08.03.2022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1F334EAC-A2DF-497D-81E9-22DE21A050C3}" type="datetime1">
              <a:rPr lang="cs-CZ" smtClean="0"/>
              <a:pPr/>
              <a:t>08.03.2022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12AEFA0C-F602-4C30-B67A-645108BEF8A9}" type="datetime1">
              <a:rPr lang="cs-CZ" smtClean="0"/>
              <a:pPr/>
              <a:t>08.03.2022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0AFA65-19F4-40FE-B941-A3159CE21BD7}" type="datetime1">
              <a:rPr lang="cs-CZ" smtClean="0"/>
              <a:pPr/>
              <a:t>08.03.2022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2DCC51E-A249-40B6-BA26-5AC40F68223E}" type="datetime1">
              <a:rPr lang="cs-CZ" smtClean="0"/>
              <a:pPr/>
              <a:t>08.03.2022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3B8F2AF9-B1B9-4C24-BC5A-FAB7B59F1C47}" type="datetime1">
              <a:rPr lang="cs-CZ" smtClean="0"/>
              <a:pPr/>
              <a:t>08.03.2022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AFA79EE7-945E-47E4-8D28-64A0E18EAAF7}" type="datetime1">
              <a:rPr lang="cs-CZ" smtClean="0"/>
              <a:pPr algn="r"/>
              <a:t>08.03.2022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A0BNsBlzQI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edienkunstnetz.de/works/exposition-of-music/video/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jlefWcY-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8dvTBaUw2q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Hp7YgZAHLos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zkm.de/en/media/video/lynn-hershman-leeson-lorna-19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1l7Y4MS4aU" TargetMode="External"/><Relationship Id="rId2" Type="http://schemas.openxmlformats.org/officeDocument/2006/relationships/hyperlink" Target="http://www.medienkunstnetz.de/works/the-virtuel-museum/video/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TVQWpH7Mg" TargetMode="External"/><Relationship Id="rId2" Type="http://schemas.openxmlformats.org/officeDocument/2006/relationships/hyperlink" Target="https://www.youtube.com/watch?v=Gq79PW4hIG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tooUQHGq6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0WG45k93pC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ensliehome.wordpress.com/2017/02/27/cybersm/" TargetMode="External"/><Relationship Id="rId2" Type="http://schemas.openxmlformats.org/officeDocument/2006/relationships/hyperlink" Target="https://www.digitalartarchive.at/database/general/work/between-the-word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3ZbD5uGkE" TargetMode="External"/><Relationship Id="rId2" Type="http://schemas.openxmlformats.org/officeDocument/2006/relationships/hyperlink" Target="https://www.youtube.com/watch?v=FdAQ5M_L9B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nthology.rhizome.org/the-thing" TargetMode="External"/><Relationship Id="rId2" Type="http://schemas.openxmlformats.org/officeDocument/2006/relationships/hyperlink" Target="https://www.digitalartarchive.at/database/general/work/electronic-caf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fileroom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-s-g.org/carnivore/" TargetMode="External"/><Relationship Id="rId2" Type="http://schemas.openxmlformats.org/officeDocument/2006/relationships/hyperlink" Target="http://blankjeron.com/information.recycling_WORK_DESCRIPTION/1998_dump_your_trash/dyt07040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edienkunstnetz.de/works/bertold-brecht/audio/7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Strategie interaktivity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Dieter </a:t>
            </a:r>
            <a:r>
              <a:rPr lang="cs-CZ" dirty="0" err="1"/>
              <a:t>Daniels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36E655-4BE0-4EBC-827B-0A2D93EC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AEF157-1605-4673-AFA4-222898FB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10188624" cy="4267200"/>
          </a:xfrm>
        </p:spPr>
        <p:txBody>
          <a:bodyPr/>
          <a:lstStyle/>
          <a:p>
            <a:r>
              <a:rPr lang="cs-CZ" dirty="0"/>
              <a:t>Měnící se pohled na média v 60. a  70. letech – nástroj politického aktivismu, kreativní prostředek</a:t>
            </a:r>
          </a:p>
          <a:p>
            <a:r>
              <a:rPr lang="cs-CZ" dirty="0"/>
              <a:t>Hans </a:t>
            </a:r>
            <a:r>
              <a:rPr lang="cs-CZ" dirty="0" err="1"/>
              <a:t>Magnus</a:t>
            </a:r>
            <a:r>
              <a:rPr lang="cs-CZ" dirty="0"/>
              <a:t> </a:t>
            </a:r>
            <a:r>
              <a:rPr lang="cs-CZ" dirty="0" err="1"/>
              <a:t>Enzensberger</a:t>
            </a:r>
            <a:r>
              <a:rPr lang="cs-CZ" dirty="0"/>
              <a:t> - </a:t>
            </a:r>
            <a:r>
              <a:rPr lang="en-US" dirty="0"/>
              <a:t>Constituents of a Theory of the Media (1970) </a:t>
            </a:r>
            <a:r>
              <a:rPr lang="cs-CZ" dirty="0"/>
              <a:t> - emancipační potenciál nových technologií, non-hierarchická komunikace, každý může komunikovat s každým</a:t>
            </a:r>
          </a:p>
          <a:p>
            <a:r>
              <a:rPr lang="cs-CZ" dirty="0"/>
              <a:t>Časopis </a:t>
            </a:r>
            <a:r>
              <a:rPr lang="cs-CZ" dirty="0" err="1"/>
              <a:t>Radical</a:t>
            </a:r>
            <a:r>
              <a:rPr lang="cs-CZ" dirty="0"/>
              <a:t> Software (1970) – videokamera jako prostředek pro prosazování názorů, reflexi společenských problémů, přeprogramování společnosti</a:t>
            </a:r>
          </a:p>
          <a:p>
            <a:r>
              <a:rPr lang="es-ES" dirty="0"/>
              <a:t>hackerské hnutí se v 60.letech </a:t>
            </a:r>
            <a:r>
              <a:rPr lang="cs-CZ" dirty="0"/>
              <a:t>– průzkum komunikace člověka a stroje, počítač jako partner pro kreativní tvorbu</a:t>
            </a:r>
          </a:p>
          <a:p>
            <a:r>
              <a:rPr lang="en-US" dirty="0"/>
              <a:t>"You can create art and beauty on a computer. Computers can change your life for the better.”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50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6A083-7606-4093-B611-688DDFAE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0DADB9-55E6-4EC2-9209-E407E8FC1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70.léta - média jako instrumenty pro změnu společnosti x  90.léta - sociální a kulturní proměny chápány jako výsledek působení nových technologií </a:t>
            </a:r>
          </a:p>
          <a:p>
            <a:r>
              <a:rPr lang="cs-CZ" dirty="0"/>
              <a:t>90. léta - </a:t>
            </a:r>
            <a:r>
              <a:rPr lang="sv-SE" dirty="0"/>
              <a:t>interaktivita definováno pouze skrze elektronická média</a:t>
            </a:r>
            <a:endParaRPr lang="cs-CZ" dirty="0"/>
          </a:p>
          <a:p>
            <a:r>
              <a:rPr lang="cs-CZ" dirty="0"/>
              <a:t>apolitický koncept interaktivity</a:t>
            </a:r>
          </a:p>
          <a:p>
            <a:r>
              <a:rPr lang="cs-CZ" dirty="0"/>
              <a:t>Mobilizační síla nových médií jako jedna z důležitých strategií reklamního průmyslu</a:t>
            </a:r>
          </a:p>
          <a:p>
            <a:r>
              <a:rPr lang="cs-CZ" dirty="0"/>
              <a:t>Avantgardní umělci rozvíjeli nová způsoby užití technologií, které se později staly běžnou součástí médií</a:t>
            </a:r>
          </a:p>
        </p:txBody>
      </p:sp>
    </p:spTree>
    <p:extLst>
      <p:ext uri="{BB962C8B-B14F-4D97-AF65-F5344CB8AC3E}">
        <p14:creationId xmlns:p14="http://schemas.microsoft.com/office/powerpoint/2010/main" val="214446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83536-FCE4-44EA-9206-35F3FB6B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díla využívající média (50. a 60. léta)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FC11CA-8C5B-437D-BBCF-CAE296AB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10404648" cy="4267200"/>
          </a:xfrm>
        </p:spPr>
        <p:txBody>
          <a:bodyPr/>
          <a:lstStyle/>
          <a:p>
            <a:r>
              <a:rPr lang="cs-CZ" dirty="0"/>
              <a:t>John Cage – průzkum šumu, přirozených zvuků</a:t>
            </a:r>
          </a:p>
          <a:p>
            <a:r>
              <a:rPr lang="cs-CZ" dirty="0"/>
              <a:t>Dílo 4:33 (1952)</a:t>
            </a:r>
          </a:p>
          <a:p>
            <a:r>
              <a:rPr lang="cs-CZ" dirty="0" err="1"/>
              <a:t>Imaginary</a:t>
            </a:r>
            <a:r>
              <a:rPr lang="cs-CZ" dirty="0"/>
              <a:t> </a:t>
            </a:r>
            <a:r>
              <a:rPr lang="cs-CZ" dirty="0" err="1"/>
              <a:t>Landscape</a:t>
            </a:r>
            <a:r>
              <a:rPr lang="cs-CZ" dirty="0"/>
              <a:t> No. 4  (1951) - </a:t>
            </a:r>
            <a:r>
              <a:rPr lang="cs-CZ" dirty="0">
                <a:hlinkClick r:id="rId2"/>
              </a:rPr>
              <a:t>https://www.youtube.com/watch?v=A0BNsBlzQII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89FF0E-0342-4280-9E32-16BDDAC50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3592945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3B860-4D87-47ED-94B2-86CF9802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DCD49-432C-4C49-92D3-FA13C47FD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 June Paik - Exposition of Music—Electronic Television </a:t>
            </a:r>
            <a:r>
              <a:rPr lang="cs-CZ" dirty="0"/>
              <a:t>(1963)</a:t>
            </a:r>
          </a:p>
          <a:p>
            <a:r>
              <a:rPr lang="cs-CZ" dirty="0">
                <a:hlinkClick r:id="rId2"/>
              </a:rPr>
              <a:t>http://www.medienkunstnetz.de/works/exposition-of-music/video/1/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206E11-5648-4439-BEE2-2AAC9324C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24" y="3810000"/>
            <a:ext cx="3048000" cy="2286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AD4325F-9BF8-4C07-B895-D9981EABD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3833986"/>
            <a:ext cx="3048000" cy="2286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D57988B-4279-4CB3-8A62-CE4FD0C5F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3810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4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60E71-E64B-4732-ADAC-58303739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Interaktivní díla využívající nebo reflektující média (70. léta)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283BDA-A5A1-473B-B4D3-E72A05A67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5" y="1988840"/>
            <a:ext cx="4955976" cy="3716982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0295C8-5BFC-4D6E-A9A3-12EA7064D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 lnSpcReduction="10000"/>
          </a:bodyPr>
          <a:lstStyle/>
          <a:p>
            <a:r>
              <a:rPr lang="en-US" sz="1700" dirty="0" err="1"/>
              <a:t>proměny</a:t>
            </a:r>
            <a:r>
              <a:rPr lang="en-US" sz="1700" dirty="0"/>
              <a:t> </a:t>
            </a:r>
            <a:r>
              <a:rPr lang="cs-CZ" sz="1700" dirty="0"/>
              <a:t>děl</a:t>
            </a:r>
            <a:r>
              <a:rPr lang="en-US" sz="1700" dirty="0"/>
              <a:t> v 70.letech - </a:t>
            </a:r>
            <a:r>
              <a:rPr lang="en-US" sz="1700" dirty="0" err="1"/>
              <a:t>tzv</a:t>
            </a:r>
            <a:r>
              <a:rPr lang="en-US" sz="1700" dirty="0"/>
              <a:t>. „closed-circuit installations</a:t>
            </a:r>
            <a:r>
              <a:rPr lang="cs-CZ" sz="1700" dirty="0"/>
              <a:t>“</a:t>
            </a:r>
          </a:p>
          <a:p>
            <a:r>
              <a:rPr lang="cs-CZ" sz="1700" dirty="0"/>
              <a:t>Instalace, které rozvíjí kritický pohled na média</a:t>
            </a:r>
          </a:p>
          <a:p>
            <a:r>
              <a:rPr lang="cs-CZ" sz="1700" dirty="0"/>
              <a:t>Divák omezován a kontrolován</a:t>
            </a:r>
          </a:p>
          <a:p>
            <a:r>
              <a:rPr lang="cs-CZ" sz="1700" dirty="0"/>
              <a:t>Témata: mediální manipulace, dohledu, spektáklu</a:t>
            </a:r>
          </a:p>
          <a:p>
            <a:r>
              <a:rPr lang="cs-CZ" sz="1700" dirty="0"/>
              <a:t>Bruce </a:t>
            </a:r>
            <a:r>
              <a:rPr lang="cs-CZ" sz="1700" dirty="0" err="1"/>
              <a:t>Naumann</a:t>
            </a:r>
            <a:r>
              <a:rPr lang="cs-CZ" sz="1700" dirty="0"/>
              <a:t> - Live-</a:t>
            </a:r>
            <a:r>
              <a:rPr lang="cs-CZ" sz="1700" dirty="0" err="1"/>
              <a:t>Taped</a:t>
            </a:r>
            <a:r>
              <a:rPr lang="cs-CZ" sz="1700" dirty="0"/>
              <a:t> Video - </a:t>
            </a:r>
            <a:r>
              <a:rPr lang="cs-CZ" sz="1700" dirty="0" err="1"/>
              <a:t>Corridor</a:t>
            </a:r>
            <a:r>
              <a:rPr lang="cs-CZ" sz="1700" dirty="0"/>
              <a:t> (1970)  - </a:t>
            </a:r>
            <a:r>
              <a:rPr lang="cs-CZ" sz="1700" dirty="0">
                <a:hlinkClick r:id="rId3"/>
              </a:rPr>
              <a:t>https://www.youtube.com/watch?v=5ujlefWcY-w</a:t>
            </a:r>
            <a:endParaRPr lang="cs-CZ" sz="1700" dirty="0"/>
          </a:p>
          <a:p>
            <a:r>
              <a:rPr lang="cs-CZ" sz="1700" dirty="0" err="1"/>
              <a:t>Valie</a:t>
            </a:r>
            <a:r>
              <a:rPr lang="cs-CZ" sz="1700" dirty="0"/>
              <a:t> Export - </a:t>
            </a:r>
            <a:r>
              <a:rPr lang="de-DE" sz="1700" dirty="0"/>
              <a:t>Tapp und </a:t>
            </a:r>
            <a:r>
              <a:rPr lang="de-DE" sz="1700" dirty="0" err="1"/>
              <a:t>Tastkino</a:t>
            </a:r>
            <a:r>
              <a:rPr lang="de-DE" sz="1700" dirty="0"/>
              <a:t> (1968)</a:t>
            </a:r>
            <a:r>
              <a:rPr lang="cs-CZ" sz="1700" dirty="0"/>
              <a:t> - </a:t>
            </a:r>
            <a:r>
              <a:rPr lang="cs-CZ" sz="1700" dirty="0">
                <a:hlinkClick r:id="rId4"/>
              </a:rPr>
              <a:t>https://www.youtube.com/watch?v=8dvTBaUw2qc</a:t>
            </a:r>
            <a:endParaRPr lang="cs-CZ" sz="1700" dirty="0"/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559760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949AA29-1575-4BE3-8081-8AA1A6A5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cs-CZ"/>
              <a:t>Fikce a technologické realizace kyberprostoru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119B51-BDBB-4FBE-8746-F819B2026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Reálné vynálezy:</a:t>
            </a:r>
          </a:p>
          <a:p>
            <a:pPr>
              <a:spcAft>
                <a:spcPts val="600"/>
              </a:spcAft>
            </a:pPr>
            <a:r>
              <a:rPr lang="cs-CZ" dirty="0" err="1"/>
              <a:t>Whirlwind</a:t>
            </a:r>
            <a:r>
              <a:rPr lang="cs-CZ" dirty="0"/>
              <a:t> – první počítač s displejem (1951)</a:t>
            </a:r>
          </a:p>
          <a:p>
            <a:pPr>
              <a:spcAft>
                <a:spcPts val="600"/>
              </a:spcAft>
            </a:pPr>
            <a:r>
              <a:rPr lang="cs-CZ" dirty="0"/>
              <a:t>Ivan </a:t>
            </a:r>
            <a:r>
              <a:rPr lang="cs-CZ" dirty="0" err="1"/>
              <a:t>Sutherland</a:t>
            </a:r>
            <a:r>
              <a:rPr lang="cs-CZ" dirty="0"/>
              <a:t> – první virtuální realita (1968) </a:t>
            </a:r>
            <a:r>
              <a:rPr lang="cs-CZ" dirty="0">
                <a:hlinkClick r:id="rId2"/>
              </a:rPr>
              <a:t>https://www.youtube.com/watch?v=Hp7YgZAHLos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Digitální síť ARPANET (1969)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E8CC44B-4210-488F-A3A2-80909864E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337467"/>
            <a:ext cx="4343400" cy="3246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90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4E0E8A7-EBC1-4EDD-B4BF-20408E07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83CCA7-24F8-4BE0-9E55-BE18B9683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4" y="188640"/>
            <a:ext cx="9144000" cy="4267200"/>
          </a:xfrm>
        </p:spPr>
        <p:txBody>
          <a:bodyPr/>
          <a:lstStyle/>
          <a:p>
            <a:r>
              <a:rPr lang="cs-CZ" dirty="0"/>
              <a:t>Fikce :</a:t>
            </a:r>
          </a:p>
          <a:p>
            <a:r>
              <a:rPr lang="en-US" dirty="0"/>
              <a:t>Donald Sutherland - </a:t>
            </a:r>
            <a:r>
              <a:rPr lang="en-US" dirty="0" err="1"/>
              <a:t>koncept</a:t>
            </a:r>
            <a:r>
              <a:rPr lang="en-US" dirty="0"/>
              <a:t> Ultimate display </a:t>
            </a:r>
            <a:r>
              <a:rPr lang="cs-CZ" dirty="0"/>
              <a:t>(1965)</a:t>
            </a:r>
          </a:p>
          <a:p>
            <a:r>
              <a:rPr lang="cs-CZ" dirty="0"/>
              <a:t>Oswald </a:t>
            </a:r>
            <a:r>
              <a:rPr lang="cs-CZ" dirty="0" err="1"/>
              <a:t>Wiener</a:t>
            </a:r>
            <a:r>
              <a:rPr lang="cs-CZ" dirty="0"/>
              <a:t> – </a:t>
            </a:r>
            <a:r>
              <a:rPr lang="en-US" dirty="0"/>
              <a:t>The Improvement of Central Europe (1969)</a:t>
            </a:r>
            <a:r>
              <a:rPr lang="cs-CZ" dirty="0"/>
              <a:t> – koncept </a:t>
            </a:r>
            <a:r>
              <a:rPr lang="cs-CZ" dirty="0" err="1"/>
              <a:t>bioadapteru</a:t>
            </a:r>
            <a:r>
              <a:rPr lang="cs-CZ" dirty="0"/>
              <a:t> </a:t>
            </a:r>
          </a:p>
          <a:p>
            <a:r>
              <a:rPr lang="en-US" dirty="0"/>
              <a:t>Nicolas </a:t>
            </a:r>
            <a:r>
              <a:rPr lang="en-US" dirty="0" err="1"/>
              <a:t>Schöffer</a:t>
            </a:r>
            <a:r>
              <a:rPr lang="en-US" dirty="0"/>
              <a:t> - manifest The Future of Art (1968) </a:t>
            </a:r>
            <a:endParaRPr lang="cs-CZ" dirty="0"/>
          </a:p>
          <a:p>
            <a:r>
              <a:rPr lang="cs-CZ" dirty="0" err="1"/>
              <a:t>Cyberpunk</a:t>
            </a:r>
            <a:r>
              <a:rPr lang="cs-CZ" dirty="0"/>
              <a:t> 80.léta</a:t>
            </a:r>
          </a:p>
          <a:p>
            <a:r>
              <a:rPr lang="cs-CZ" dirty="0"/>
              <a:t>Koncepty VR – Jason </a:t>
            </a:r>
            <a:r>
              <a:rPr lang="cs-CZ" dirty="0" err="1"/>
              <a:t>Lanier</a:t>
            </a:r>
            <a:r>
              <a:rPr lang="cs-CZ" dirty="0"/>
              <a:t>, Howard </a:t>
            </a:r>
            <a:r>
              <a:rPr lang="cs-CZ" dirty="0" err="1"/>
              <a:t>Rheingold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45338C-3229-47DA-905E-F51D452AE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3352800"/>
            <a:ext cx="6096000" cy="304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5154890-0AD4-4B7E-833A-20BA134F5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72" y="3429000"/>
            <a:ext cx="4748425" cy="32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4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F27A1-0560-4E93-8224-A8D1741B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" y="505831"/>
            <a:ext cx="9144000" cy="1143000"/>
          </a:xfrm>
        </p:spPr>
        <p:txBody>
          <a:bodyPr/>
          <a:lstStyle/>
          <a:p>
            <a:r>
              <a:rPr lang="cs-CZ" dirty="0"/>
              <a:t>Typologie interaktivních mediálních děl v 80. a 90. letech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2BA855-1563-4576-9F1D-78DCAC04B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45804"/>
            <a:ext cx="9144000" cy="4267200"/>
          </a:xfrm>
        </p:spPr>
        <p:txBody>
          <a:bodyPr/>
          <a:lstStyle/>
          <a:p>
            <a:r>
              <a:rPr lang="cs-CZ" sz="2400" b="1" dirty="0"/>
              <a:t>1. </a:t>
            </a:r>
            <a:r>
              <a:rPr lang="en-US" sz="2400" b="1" dirty="0"/>
              <a:t>Interaction with a video story through multiple options </a:t>
            </a:r>
            <a:endParaRPr lang="cs-CZ" sz="2400" b="1" dirty="0"/>
          </a:p>
          <a:p>
            <a:r>
              <a:rPr lang="cs-CZ" dirty="0"/>
              <a:t>Interaktivní příběhy vyprávěné prostřednictvím spojení videa a počítače</a:t>
            </a:r>
          </a:p>
          <a:p>
            <a:r>
              <a:rPr lang="cs-CZ" dirty="0" err="1"/>
              <a:t>Lynn</a:t>
            </a:r>
            <a:r>
              <a:rPr lang="cs-CZ" dirty="0"/>
              <a:t> </a:t>
            </a:r>
            <a:r>
              <a:rPr lang="cs-CZ" dirty="0" err="1"/>
              <a:t>Hershman</a:t>
            </a:r>
            <a:r>
              <a:rPr lang="cs-CZ" dirty="0"/>
              <a:t> - </a:t>
            </a:r>
            <a:r>
              <a:rPr lang="cs-CZ" dirty="0" err="1"/>
              <a:t>Lorna</a:t>
            </a:r>
            <a:r>
              <a:rPr lang="cs-CZ" dirty="0"/>
              <a:t> 1982 - </a:t>
            </a:r>
            <a:r>
              <a:rPr lang="cs-CZ" dirty="0">
                <a:hlinkClick r:id="rId2"/>
              </a:rPr>
              <a:t>https://zkm.de/en/media/video/lynn-hershman-leeson-lorna-1979</a:t>
            </a:r>
            <a:endParaRPr lang="cs-CZ" dirty="0"/>
          </a:p>
          <a:p>
            <a:r>
              <a:rPr lang="cs-CZ" dirty="0" err="1"/>
              <a:t>Deep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 (1984-1989)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DA3C56-05A0-4E7E-9E42-75600B8A6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049" y="1412776"/>
            <a:ext cx="2888433" cy="44289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B5054F2-D554-48D9-81D0-71F0BB105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405" y="3586470"/>
            <a:ext cx="4488019" cy="327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0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8B71A-FCFB-41BE-9125-98D60C65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60527A-C4CD-4D1F-B0AF-F84CF0F21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769335"/>
            <a:ext cx="9144000" cy="4267200"/>
          </a:xfrm>
        </p:spPr>
        <p:txBody>
          <a:bodyPr>
            <a:normAutofit/>
          </a:bodyPr>
          <a:lstStyle/>
          <a:p>
            <a:r>
              <a:rPr lang="cs-CZ" sz="2400" b="1" dirty="0"/>
              <a:t>2. </a:t>
            </a:r>
            <a:r>
              <a:rPr lang="en-US" sz="2400" b="1" dirty="0"/>
              <a:t>Interaction with a closed data world through which the viewer </a:t>
            </a:r>
            <a:r>
              <a:rPr lang="en-US" sz="2400" dirty="0"/>
              <a:t>can navigate </a:t>
            </a:r>
            <a:endParaRPr lang="cs-CZ" sz="2400" dirty="0"/>
          </a:p>
          <a:p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Jeffrey Shaw </a:t>
            </a:r>
            <a:r>
              <a:rPr lang="cs-CZ" sz="2400" dirty="0"/>
              <a:t>- </a:t>
            </a:r>
            <a:r>
              <a:rPr lang="cs-CZ" sz="2400" dirty="0" err="1"/>
              <a:t>Legible</a:t>
            </a:r>
            <a:r>
              <a:rPr lang="cs-CZ" sz="2400" dirty="0"/>
              <a:t> City (1988-1991)  - </a:t>
            </a:r>
            <a:r>
              <a:rPr lang="cs-CZ" sz="2400" dirty="0">
                <a:hlinkClick r:id="rId3"/>
              </a:rPr>
              <a:t>https://www.youtube.com/watch?v=61l7Y4MS4aU</a:t>
            </a:r>
            <a:endParaRPr lang="cs-CZ" sz="2400" dirty="0"/>
          </a:p>
          <a:p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Jeffrey Shaw - </a:t>
            </a:r>
            <a:r>
              <a:rPr lang="en-US" sz="2400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projekt</a:t>
            </a:r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 Virtual Museum (1992)</a:t>
            </a:r>
            <a:r>
              <a:rPr lang="cs-CZ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400" dirty="0">
                <a:solidFill>
                  <a:srgbClr val="47B8C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http://www.medienkunstnetz.de/works/the-virtuel-museum/video/1/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B41850-F883-42C2-B992-E0EBC419F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3364897"/>
            <a:ext cx="4572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28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EC109-F46B-492E-B391-7EAE8CB2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BFA26-EAAD-43FC-B8CE-DB3AC82FB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3. </a:t>
            </a:r>
            <a:r>
              <a:rPr lang="en-US" sz="2400" b="1" dirty="0">
                <a:solidFill>
                  <a:schemeClr val="tx1"/>
                </a:solidFill>
              </a:rPr>
              <a:t>Interaction between body and data world</a:t>
            </a:r>
            <a:endParaRPr lang="cs-CZ" sz="2400" b="1" dirty="0">
              <a:solidFill>
                <a:schemeClr val="tx1"/>
              </a:solidFill>
            </a:endParaRPr>
          </a:p>
          <a:p>
            <a:r>
              <a:rPr lang="de-DE" dirty="0" err="1">
                <a:solidFill>
                  <a:schemeClr val="tx1"/>
                </a:solidFill>
              </a:rPr>
              <a:t>kolektiv</a:t>
            </a:r>
            <a:r>
              <a:rPr lang="de-DE" dirty="0">
                <a:solidFill>
                  <a:schemeClr val="tx1"/>
                </a:solidFill>
              </a:rPr>
              <a:t> ART + COM - </a:t>
            </a:r>
            <a:r>
              <a:rPr lang="de-DE" dirty="0" err="1">
                <a:solidFill>
                  <a:schemeClr val="tx1"/>
                </a:solidFill>
              </a:rPr>
              <a:t>Zerseher</a:t>
            </a:r>
            <a:r>
              <a:rPr lang="de-DE" dirty="0">
                <a:solidFill>
                  <a:schemeClr val="tx1"/>
                </a:solidFill>
              </a:rPr>
              <a:t> (1990–91) </a:t>
            </a:r>
            <a:r>
              <a:rPr lang="cs-CZ" dirty="0">
                <a:solidFill>
                  <a:schemeClr val="tx1"/>
                </a:solidFill>
              </a:rPr>
              <a:t> - </a:t>
            </a:r>
            <a:r>
              <a:rPr lang="cs-CZ" dirty="0">
                <a:solidFill>
                  <a:schemeClr val="tx1"/>
                </a:solidFill>
                <a:hlinkClick r:id="rId2"/>
              </a:rPr>
              <a:t>https://www.youtube.com/watch?v=Gq79PW4hIGw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David Rokeby - Very Nervous System </a:t>
            </a:r>
            <a:r>
              <a:rPr lang="cs-CZ" dirty="0">
                <a:solidFill>
                  <a:schemeClr val="tx1"/>
                </a:solidFill>
              </a:rPr>
              <a:t>(1982 -1995) - </a:t>
            </a:r>
            <a:r>
              <a:rPr lang="cs-CZ" dirty="0">
                <a:solidFill>
                  <a:schemeClr val="tx1"/>
                </a:solidFill>
                <a:hlinkClick r:id="rId3"/>
              </a:rPr>
              <a:t>https://www.youtube.com/watch?v=qdTVQWpH7Mg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Ulrike </a:t>
            </a:r>
            <a:r>
              <a:rPr lang="cs-CZ" dirty="0" err="1">
                <a:solidFill>
                  <a:schemeClr val="tx1"/>
                </a:solidFill>
              </a:rPr>
              <a:t>Gabriels</a:t>
            </a:r>
            <a:r>
              <a:rPr lang="cs-CZ" dirty="0">
                <a:solidFill>
                  <a:schemeClr val="tx1"/>
                </a:solidFill>
              </a:rPr>
              <a:t> - instalace </a:t>
            </a:r>
            <a:r>
              <a:rPr lang="cs-CZ" dirty="0" err="1">
                <a:solidFill>
                  <a:schemeClr val="tx1"/>
                </a:solidFill>
              </a:rPr>
              <a:t>Breath</a:t>
            </a:r>
            <a:r>
              <a:rPr lang="cs-CZ" dirty="0">
                <a:solidFill>
                  <a:schemeClr val="tx1"/>
                </a:solidFill>
              </a:rPr>
              <a:t> (1992) - </a:t>
            </a:r>
            <a:r>
              <a:rPr lang="cs-CZ" dirty="0">
                <a:solidFill>
                  <a:schemeClr val="tx1"/>
                </a:solidFill>
                <a:hlinkClick r:id="rId4"/>
              </a:rPr>
              <a:t>https://www.youtube.com/watch?v=9tooUQHGq6w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0210800" cy="1143000"/>
          </a:xfrm>
        </p:spPr>
        <p:txBody>
          <a:bodyPr rtlCol="0"/>
          <a:lstStyle/>
          <a:p>
            <a:pPr rtl="0"/>
            <a:r>
              <a:rPr lang="cs-CZ" dirty="0"/>
              <a:t>Recepce jako participace – leitmotiv modernismu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dílo vyžaduje participaci diváka</a:t>
            </a:r>
          </a:p>
          <a:p>
            <a:pPr rtl="0"/>
            <a:r>
              <a:rPr lang="cs-CZ" dirty="0"/>
              <a:t>d</a:t>
            </a:r>
            <a:r>
              <a:rPr lang="it-IT" dirty="0"/>
              <a:t>íla nechávají prostor pro imaginaci, </a:t>
            </a:r>
            <a:r>
              <a:rPr lang="cs-CZ" dirty="0"/>
              <a:t>recipient </a:t>
            </a:r>
            <a:r>
              <a:rPr lang="it-IT" dirty="0"/>
              <a:t>doplňuje mezery</a:t>
            </a:r>
            <a:r>
              <a:rPr lang="cs-CZ" dirty="0"/>
              <a:t> v díle</a:t>
            </a:r>
          </a:p>
          <a:p>
            <a:pPr rtl="0"/>
            <a:r>
              <a:rPr lang="cs-CZ" dirty="0" err="1"/>
              <a:t>Stéphane</a:t>
            </a:r>
            <a:r>
              <a:rPr lang="cs-CZ" dirty="0"/>
              <a:t> </a:t>
            </a:r>
            <a:r>
              <a:rPr lang="cs-CZ" dirty="0" err="1"/>
              <a:t>Mallarmé</a:t>
            </a:r>
            <a:r>
              <a:rPr lang="cs-CZ" dirty="0"/>
              <a:t> -  idea kreativního čtení, představa procesuálního díla, které se neustále mění</a:t>
            </a:r>
          </a:p>
          <a:p>
            <a:pPr rtl="0"/>
            <a:r>
              <a:rPr lang="cs-CZ" dirty="0"/>
              <a:t>Technická média (obraz, hudba) – zachytí vždy něco navíc, vedlejší efekty stimulují imaginaci recipienta</a:t>
            </a:r>
          </a:p>
          <a:p>
            <a:pPr rtl="0"/>
            <a:r>
              <a:rPr lang="cs-CZ" dirty="0"/>
              <a:t>Walter Benjamin – termín optické nevědomí</a:t>
            </a: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9B7E4-E8E4-49E5-90CB-3F962F73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58195-5B0A-41FF-B760-DE7759BE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363" y="1484784"/>
            <a:ext cx="9144000" cy="4267200"/>
          </a:xfrm>
        </p:spPr>
        <p:txBody>
          <a:bodyPr/>
          <a:lstStyle/>
          <a:p>
            <a:r>
              <a:rPr lang="cs-CZ" sz="2400" b="1" dirty="0"/>
              <a:t>4. </a:t>
            </a:r>
            <a:r>
              <a:rPr lang="en-US" sz="2400" b="1" dirty="0"/>
              <a:t>A data system with momentum that is enhanced through interaction</a:t>
            </a:r>
            <a:endParaRPr lang="cs-CZ" sz="2400" b="1" dirty="0"/>
          </a:p>
          <a:p>
            <a:r>
              <a:rPr lang="en-US" dirty="0"/>
              <a:t> </a:t>
            </a:r>
            <a:r>
              <a:rPr lang="de-DE" dirty="0"/>
              <a:t>Peter Dittmar - The </a:t>
            </a:r>
            <a:r>
              <a:rPr lang="de-DE" dirty="0" err="1"/>
              <a:t>Wet</a:t>
            </a:r>
            <a:r>
              <a:rPr lang="de-DE" dirty="0"/>
              <a:t> Nurse (</a:t>
            </a:r>
            <a:r>
              <a:rPr lang="cs-CZ" dirty="0"/>
              <a:t>1992-)</a:t>
            </a:r>
          </a:p>
          <a:p>
            <a:r>
              <a:rPr lang="cs-CZ" dirty="0"/>
              <a:t>Christa </a:t>
            </a:r>
            <a:r>
              <a:rPr lang="cs-CZ" dirty="0" err="1"/>
              <a:t>Sommerer</a:t>
            </a:r>
            <a:r>
              <a:rPr lang="cs-CZ" dirty="0"/>
              <a:t> and Laurent </a:t>
            </a:r>
            <a:r>
              <a:rPr lang="cs-CZ" dirty="0" err="1"/>
              <a:t>Mignonneau</a:t>
            </a:r>
            <a:r>
              <a:rPr lang="cs-CZ" dirty="0"/>
              <a:t> -  A-</a:t>
            </a:r>
            <a:r>
              <a:rPr lang="cs-CZ" dirty="0" err="1"/>
              <a:t>Volve</a:t>
            </a:r>
            <a:r>
              <a:rPr lang="cs-CZ" dirty="0"/>
              <a:t> (1994) </a:t>
            </a:r>
          </a:p>
          <a:p>
            <a:r>
              <a:rPr lang="cs-CZ" dirty="0">
                <a:hlinkClick r:id="rId2"/>
              </a:rPr>
              <a:t>https://www.youtube.com/watch?v=0WG45k93pCA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696DB7-26D6-4F52-BD69-684CC135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3501008"/>
            <a:ext cx="4572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0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A7E95-50A1-4D12-B957-1DE1AE57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F9D5DB-B0F9-42E7-8F24-2DF4992BF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196752"/>
            <a:ext cx="9144000" cy="4267200"/>
          </a:xfrm>
        </p:spPr>
        <p:txBody>
          <a:bodyPr/>
          <a:lstStyle/>
          <a:p>
            <a:r>
              <a:rPr lang="cs-CZ" sz="2400" b="1" dirty="0"/>
              <a:t>5. </a:t>
            </a:r>
            <a:r>
              <a:rPr lang="cs-CZ" sz="2400" b="1" dirty="0" err="1"/>
              <a:t>Dialogue-based</a:t>
            </a:r>
            <a:r>
              <a:rPr lang="cs-CZ" sz="2400" b="1" dirty="0"/>
              <a:t> </a:t>
            </a:r>
            <a:r>
              <a:rPr lang="cs-CZ" sz="2400" b="1" dirty="0" err="1"/>
              <a:t>models</a:t>
            </a:r>
            <a:r>
              <a:rPr lang="cs-CZ" sz="2400" b="1" dirty="0"/>
              <a:t> </a:t>
            </a:r>
          </a:p>
          <a:p>
            <a:r>
              <a:rPr lang="en-US" dirty="0"/>
              <a:t>Agnes </a:t>
            </a:r>
            <a:r>
              <a:rPr lang="en-US" dirty="0" err="1"/>
              <a:t>Hegedüs</a:t>
            </a:r>
            <a:r>
              <a:rPr lang="en-US" dirty="0"/>
              <a:t> - Between the Words (1995) </a:t>
            </a:r>
            <a:r>
              <a:rPr lang="cs-CZ" dirty="0"/>
              <a:t> - </a:t>
            </a:r>
            <a:r>
              <a:rPr lang="cs-CZ" dirty="0">
                <a:hlinkClick r:id="rId2"/>
              </a:rPr>
              <a:t>https://www.digitalartarchive.at/database/general/work/between-the-words.html</a:t>
            </a:r>
            <a:endParaRPr lang="cs-CZ" dirty="0"/>
          </a:p>
          <a:p>
            <a:r>
              <a:rPr lang="cs-CZ" dirty="0" err="1"/>
              <a:t>Kirk</a:t>
            </a:r>
            <a:r>
              <a:rPr lang="cs-CZ" dirty="0"/>
              <a:t> </a:t>
            </a:r>
            <a:r>
              <a:rPr lang="cs-CZ" dirty="0" err="1"/>
              <a:t>Woolford</a:t>
            </a:r>
            <a:r>
              <a:rPr lang="cs-CZ" dirty="0"/>
              <a:t> a Stahl </a:t>
            </a:r>
            <a:r>
              <a:rPr lang="cs-CZ" dirty="0" err="1"/>
              <a:t>Stenslie</a:t>
            </a:r>
            <a:r>
              <a:rPr lang="cs-CZ" dirty="0"/>
              <a:t> – </a:t>
            </a:r>
            <a:r>
              <a:rPr lang="cs-CZ" dirty="0" err="1"/>
              <a:t>CyberSM</a:t>
            </a:r>
            <a:endParaRPr lang="cs-CZ" dirty="0"/>
          </a:p>
          <a:p>
            <a:r>
              <a:rPr lang="cs-CZ" dirty="0">
                <a:hlinkClick r:id="rId3"/>
              </a:rPr>
              <a:t>https://stensliehome.wordpress.com/2017/02/27/cybersm/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6855D8-A45B-4570-97EE-160D8FCCF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2552374"/>
            <a:ext cx="2880320" cy="431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21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B7A23-86EC-4E32-A4AA-2BAD4438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CC15C8-963C-4CCF-A020-C82B13AE6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6. </a:t>
            </a:r>
            <a:r>
              <a:rPr lang="cs-CZ" sz="2400" b="1" dirty="0" err="1"/>
              <a:t>The</a:t>
            </a:r>
            <a:r>
              <a:rPr lang="cs-CZ" sz="2400" b="1" dirty="0"/>
              <a:t> “</a:t>
            </a:r>
            <a:r>
              <a:rPr lang="cs-CZ" sz="2400" b="1" dirty="0" err="1"/>
              <a:t>exemplary</a:t>
            </a:r>
            <a:r>
              <a:rPr lang="cs-CZ" sz="2400" b="1" dirty="0"/>
              <a:t> </a:t>
            </a:r>
            <a:r>
              <a:rPr lang="cs-CZ" sz="2400" b="1" dirty="0" err="1"/>
              <a:t>viewer</a:t>
            </a:r>
            <a:r>
              <a:rPr lang="cs-CZ" sz="2400" b="1" dirty="0"/>
              <a:t>”</a:t>
            </a:r>
            <a:r>
              <a:rPr lang="cs-CZ" sz="2400" dirty="0"/>
              <a:t> </a:t>
            </a:r>
          </a:p>
          <a:p>
            <a:r>
              <a:rPr lang="cs-CZ" dirty="0"/>
              <a:t>Divák dotváří dílo, vstupuje do něj, dává mu tvar</a:t>
            </a:r>
          </a:p>
          <a:p>
            <a:r>
              <a:rPr lang="cs-CZ" dirty="0"/>
              <a:t>Osamělost účastníka ve virtuálním prostoru</a:t>
            </a:r>
          </a:p>
          <a:p>
            <a:r>
              <a:rPr lang="cs-CZ" dirty="0"/>
              <a:t>Divák se vidí v reálném i virtuálním světě</a:t>
            </a:r>
          </a:p>
          <a:p>
            <a:r>
              <a:rPr lang="cs-CZ" dirty="0"/>
              <a:t>Rosalind </a:t>
            </a:r>
            <a:r>
              <a:rPr lang="cs-CZ" dirty="0" err="1"/>
              <a:t>Krauss</a:t>
            </a:r>
            <a:r>
              <a:rPr lang="cs-CZ" dirty="0"/>
              <a:t> - video narcismus </a:t>
            </a:r>
          </a:p>
        </p:txBody>
      </p:sp>
    </p:spTree>
    <p:extLst>
      <p:ext uri="{BB962C8B-B14F-4D97-AF65-F5344CB8AC3E}">
        <p14:creationId xmlns:p14="http://schemas.microsoft.com/office/powerpoint/2010/main" val="171725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EA267-AA2B-4438-9BBA-A5420F3F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58CA8-1BFA-40B7-9496-DA356F336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844824"/>
            <a:ext cx="9144000" cy="4267200"/>
          </a:xfrm>
        </p:spPr>
        <p:txBody>
          <a:bodyPr/>
          <a:lstStyle/>
          <a:p>
            <a:r>
              <a:rPr lang="cs-CZ" sz="2400" b="1" dirty="0"/>
              <a:t>7. </a:t>
            </a:r>
            <a:r>
              <a:rPr lang="en-US" sz="2400" b="1" dirty="0"/>
              <a:t>Approaches toward collectivity in media space </a:t>
            </a:r>
            <a:endParaRPr lang="cs-CZ" sz="2400" b="1" dirty="0"/>
          </a:p>
          <a:p>
            <a:r>
              <a:rPr lang="sv-SE" dirty="0"/>
              <a:t>Projekt Van Gogh TV </a:t>
            </a:r>
            <a:r>
              <a:rPr lang="cs-CZ" dirty="0"/>
              <a:t>(</a:t>
            </a:r>
            <a:r>
              <a:rPr lang="sv-SE" dirty="0"/>
              <a:t>1992</a:t>
            </a:r>
            <a:r>
              <a:rPr lang="cs-CZ" dirty="0"/>
              <a:t>) -  </a:t>
            </a:r>
            <a:r>
              <a:rPr lang="cs-CZ" dirty="0">
                <a:hlinkClick r:id="rId2"/>
              </a:rPr>
              <a:t>https://www.youtube.com/watch?v=FdAQ5M_L9Bw</a:t>
            </a:r>
            <a:endParaRPr lang="cs-CZ" dirty="0"/>
          </a:p>
          <a:p>
            <a:r>
              <a:rPr lang="en-US" dirty="0" err="1"/>
              <a:t>Knowbotic</a:t>
            </a:r>
            <a:r>
              <a:rPr lang="en-US" dirty="0"/>
              <a:t> Research group </a:t>
            </a:r>
            <a:r>
              <a:rPr lang="cs-CZ" dirty="0"/>
              <a:t>- </a:t>
            </a:r>
            <a:r>
              <a:rPr lang="en-US" dirty="0"/>
              <a:t>Dialogue with the </a:t>
            </a:r>
            <a:r>
              <a:rPr lang="en-US" dirty="0" err="1"/>
              <a:t>knowbotic</a:t>
            </a:r>
            <a:r>
              <a:rPr lang="en-US" dirty="0"/>
              <a:t> south</a:t>
            </a:r>
            <a:r>
              <a:rPr lang="cs-CZ" dirty="0"/>
              <a:t> (</a:t>
            </a:r>
            <a:r>
              <a:rPr lang="en-US" dirty="0"/>
              <a:t>1994) </a:t>
            </a:r>
            <a:r>
              <a:rPr lang="cs-CZ" dirty="0">
                <a:hlinkClick r:id="rId3"/>
              </a:rPr>
              <a:t>https://www.youtube.com/watch?v=dJ3ZbD5uGkE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920A68-7F61-480E-A5A3-ECCAE9029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3395988"/>
            <a:ext cx="4813696" cy="32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88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06F11-D405-4C7F-8A8A-6ACDA861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Interaktivita a internet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326CB0-704D-4F79-9812-D541A80D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Příchod webu v 90.letech </a:t>
            </a:r>
          </a:p>
          <a:p>
            <a:r>
              <a:rPr lang="cs-CZ" dirty="0"/>
              <a:t>Proměna chápání kyberprostoru – komunikační struktura </a:t>
            </a:r>
          </a:p>
          <a:p>
            <a:r>
              <a:rPr lang="cs-CZ" dirty="0"/>
              <a:t>Vize v rané fázi internetu - společná komunikace a participace na politických a uměleckých projektech</a:t>
            </a:r>
          </a:p>
          <a:p>
            <a:r>
              <a:rPr lang="en-US" dirty="0"/>
              <a:t>Electronic Cafe</a:t>
            </a:r>
            <a:r>
              <a:rPr lang="cs-CZ" dirty="0"/>
              <a:t> -</a:t>
            </a:r>
            <a:r>
              <a:rPr lang="en-US" dirty="0"/>
              <a:t> Kit Galloway a Sherrie Rabinowitz</a:t>
            </a:r>
            <a:r>
              <a:rPr lang="cs-CZ" dirty="0"/>
              <a:t> (1984) - </a:t>
            </a:r>
            <a:r>
              <a:rPr lang="cs-CZ" dirty="0">
                <a:hlinkClick r:id="rId2"/>
              </a:rPr>
              <a:t>https://www.digitalartarchive.at/database/general/work/electronic-cafe.html</a:t>
            </a:r>
            <a:endParaRPr lang="cs-CZ" dirty="0"/>
          </a:p>
          <a:p>
            <a:r>
              <a:rPr lang="cs-CZ" dirty="0"/>
              <a:t>Počátek net artu (raná 90.léta) - snaha vytvořit vlastní </a:t>
            </a:r>
            <a:r>
              <a:rPr lang="cs-CZ" dirty="0" err="1"/>
              <a:t>platofrmy</a:t>
            </a:r>
            <a:r>
              <a:rPr lang="cs-CZ" dirty="0"/>
              <a:t> pro diskuzi, sdílení a tvorbu webových děl - Wolfgang Stahle -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Thing</a:t>
            </a:r>
            <a:r>
              <a:rPr lang="cs-CZ" dirty="0"/>
              <a:t> (1991) - </a:t>
            </a:r>
            <a:r>
              <a:rPr lang="cs-CZ" dirty="0">
                <a:hlinkClick r:id="rId3"/>
              </a:rPr>
              <a:t>https://anthology.rhizome.org/the-thing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Room</a:t>
            </a:r>
            <a:r>
              <a:rPr lang="cs-CZ" dirty="0"/>
              <a:t> (1994 -) - Antoni </a:t>
            </a:r>
            <a:r>
              <a:rPr lang="cs-CZ" dirty="0" err="1"/>
              <a:t>Muntadas</a:t>
            </a:r>
            <a:r>
              <a:rPr lang="cs-CZ" dirty="0"/>
              <a:t> - </a:t>
            </a:r>
            <a:r>
              <a:rPr lang="cs-CZ" dirty="0">
                <a:hlinkClick r:id="rId4"/>
              </a:rPr>
              <a:t>http://www.thefileroom.org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88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A70FD-787B-4732-9270-701D6046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E7B9AD-B8CE-4016-8A61-356970F92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772816"/>
            <a:ext cx="9144000" cy="4267200"/>
          </a:xfrm>
        </p:spPr>
        <p:txBody>
          <a:bodyPr/>
          <a:lstStyle/>
          <a:p>
            <a:r>
              <a:rPr lang="cs-CZ" dirty="0"/>
              <a:t>net art se během 90.let posouvá od optimismu v novou komunikační platformu ke kritice média s jeho rostoucí komercionalizací </a:t>
            </a:r>
          </a:p>
          <a:p>
            <a:r>
              <a:rPr lang="cs-CZ" dirty="0"/>
              <a:t>Joachim </a:t>
            </a:r>
            <a:r>
              <a:rPr lang="cs-CZ" dirty="0" err="1"/>
              <a:t>Blank</a:t>
            </a:r>
            <a:r>
              <a:rPr lang="cs-CZ" dirty="0"/>
              <a:t> a Karlheinz </a:t>
            </a:r>
            <a:r>
              <a:rPr lang="cs-CZ" dirty="0" err="1"/>
              <a:t>Jeron</a:t>
            </a:r>
            <a:r>
              <a:rPr lang="cs-CZ" dirty="0"/>
              <a:t> - </a:t>
            </a:r>
            <a:r>
              <a:rPr lang="cs-CZ" dirty="0" err="1"/>
              <a:t>Dump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trash</a:t>
            </a:r>
            <a:r>
              <a:rPr lang="cs-CZ" dirty="0"/>
              <a:t> (1998) – koncept recyklace informací - </a:t>
            </a:r>
            <a:r>
              <a:rPr lang="cs-CZ" dirty="0">
                <a:hlinkClick r:id="rId2"/>
              </a:rPr>
              <a:t>http://blankjeron.com/information.recycling_WORK_DESCRIPTION/1998_dump_your_trash/dyt070400.pdf</a:t>
            </a:r>
            <a:endParaRPr lang="cs-CZ" dirty="0"/>
          </a:p>
          <a:p>
            <a:r>
              <a:rPr lang="cs-CZ" dirty="0" err="1"/>
              <a:t>Carnivore</a:t>
            </a:r>
            <a:r>
              <a:rPr lang="cs-CZ" dirty="0"/>
              <a:t> (2006-2016) - </a:t>
            </a:r>
            <a:r>
              <a:rPr lang="cs-CZ" dirty="0" err="1"/>
              <a:t>Radical</a:t>
            </a:r>
            <a:r>
              <a:rPr lang="cs-CZ" dirty="0"/>
              <a:t> Software Group </a:t>
            </a:r>
          </a:p>
          <a:p>
            <a:r>
              <a:rPr lang="cs-CZ" dirty="0">
                <a:hlinkClick r:id="rId3"/>
              </a:rPr>
              <a:t>http://r-s-g.org/carnivore/</a:t>
            </a:r>
            <a:endParaRPr lang="cs-CZ" dirty="0"/>
          </a:p>
          <a:p>
            <a:r>
              <a:rPr lang="cs-CZ" dirty="0"/>
              <a:t>kriticky přehodnoceny vize 90.let týkající se technologické interaktivity, kterou přinesl internet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D1163C-5E17-49E3-B22F-C98CC03F6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852" y="3990251"/>
            <a:ext cx="2664296" cy="22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27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4FE4-F2DD-4CDF-A4A3-DB38BBD0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3CD1F4-7274-47E8-95CE-ECFFCA68B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všechny experimenty s médii, které prováděli umělci nebo aktivisté od 60.let do současnosti, přinesly stejné výsledky (komercionalizovány)</a:t>
            </a:r>
          </a:p>
          <a:p>
            <a:r>
              <a:rPr lang="cs-CZ" dirty="0"/>
              <a:t>Opakované snahy rozvinout dosud skrytý potenciál technologických médií</a:t>
            </a:r>
          </a:p>
          <a:p>
            <a:r>
              <a:rPr lang="cs-CZ" dirty="0"/>
              <a:t>Umělecké utopie participativního a později interaktivního umění  využila masová média k tomu, aby ještě více umocnila konzumerismus</a:t>
            </a:r>
          </a:p>
          <a:p>
            <a:r>
              <a:rPr lang="cs-CZ" dirty="0"/>
              <a:t>Část ideálů mediální avantgardy přešla do digitálního folklóru</a:t>
            </a:r>
          </a:p>
        </p:txBody>
      </p:sp>
    </p:spTree>
    <p:extLst>
      <p:ext uri="{BB962C8B-B14F-4D97-AF65-F5344CB8AC3E}">
        <p14:creationId xmlns:p14="http://schemas.microsoft.com/office/powerpoint/2010/main" val="491762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F6F98-B6AA-45D0-B889-F40B89E3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Lev Manovich – Iluze, narativ, interaktivita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BFBA53-7A67-4FA0-B35C-EFEB5D140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 – komunikační kanál na sebe neustále upozorňuje, webová stránka odhaluje svou konstruovanost</a:t>
            </a:r>
          </a:p>
          <a:p>
            <a:r>
              <a:rPr lang="cs-CZ" dirty="0"/>
              <a:t>Pro nová média typická oscilace mezi iluzí a upozorňováním na médium – zcizovací efekt</a:t>
            </a:r>
          </a:p>
          <a:p>
            <a:r>
              <a:rPr lang="cs-CZ" dirty="0"/>
              <a:t>Interaktivní zážitek uživatele je často konstruován jako série opakovaných posunů – přepínání mezi sledováním příběhu a hraním, mezi sledováním fotografie a její úpravou apod.</a:t>
            </a:r>
          </a:p>
          <a:p>
            <a:r>
              <a:rPr lang="cs-CZ" dirty="0"/>
              <a:t>Nový typ realismu – </a:t>
            </a:r>
            <a:r>
              <a:rPr lang="cs-CZ" dirty="0" err="1"/>
              <a:t>metarealismus</a:t>
            </a:r>
            <a:r>
              <a:rPr lang="cs-CZ" dirty="0"/>
              <a:t> – který uvnitř sebe obsahuje svou vlastní kritiku (reklama si utahuje sama ze sebe)</a:t>
            </a:r>
          </a:p>
          <a:p>
            <a:r>
              <a:rPr lang="cs-CZ" dirty="0"/>
              <a:t>mýtus interaktivity - interaktivita tu byla vždy</a:t>
            </a:r>
            <a:r>
              <a:rPr lang="cs-CZ"/>
              <a:t>, předešlé umění je také interaktivní, protože vyžaduje účast diváka </a:t>
            </a:r>
          </a:p>
        </p:txBody>
      </p:sp>
    </p:spTree>
    <p:extLst>
      <p:ext uri="{BB962C8B-B14F-4D97-AF65-F5344CB8AC3E}">
        <p14:creationId xmlns:p14="http://schemas.microsoft.com/office/powerpoint/2010/main" val="33381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AB5DF-702A-44D9-8070-CB0F22AC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Od participace k interakci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791CA1-65A1-48F5-9A2F-738465DC7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/>
          <a:p>
            <a:r>
              <a:rPr lang="cs-CZ" dirty="0"/>
              <a:t>Fyzická interakce s dílem</a:t>
            </a:r>
          </a:p>
          <a:p>
            <a:r>
              <a:rPr lang="cs-CZ" dirty="0"/>
              <a:t>John Cage – Grafické partitury</a:t>
            </a:r>
          </a:p>
          <a:p>
            <a:r>
              <a:rPr lang="cs-CZ" dirty="0"/>
              <a:t>Skript se stává základem uměleckých happeningů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289F23-0EDE-4594-B9F8-2401759DF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2126798"/>
            <a:ext cx="4883968" cy="3943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33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4F8449E-9097-40A3-B3A7-FB6F2B14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Ideologie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technologie</a:t>
            </a:r>
            <a:r>
              <a:rPr lang="de-DE" dirty="0"/>
              <a:t> – Brecht </a:t>
            </a:r>
            <a:r>
              <a:rPr lang="de-DE" dirty="0" err="1"/>
              <a:t>nebo</a:t>
            </a:r>
            <a:r>
              <a:rPr lang="de-DE" dirty="0"/>
              <a:t> Turing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B3CED9-0C0A-4C84-ACAE-CC4ABAEF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10044608" cy="4267200"/>
          </a:xfrm>
        </p:spPr>
        <p:txBody>
          <a:bodyPr/>
          <a:lstStyle/>
          <a:p>
            <a:r>
              <a:rPr lang="cs-CZ" dirty="0"/>
              <a:t>dva základní pohledy na interakci: </a:t>
            </a:r>
          </a:p>
          <a:p>
            <a:r>
              <a:rPr lang="cs-CZ" dirty="0"/>
              <a:t>interakce mezi lidmi (sociální vědy – komunikace) </a:t>
            </a:r>
          </a:p>
          <a:p>
            <a:r>
              <a:rPr lang="cs-CZ" dirty="0"/>
              <a:t>mezi člověkem a strojem (technická kategorie - interaktivita)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30. léta – debaty o interakci – řeší se dvě témata:</a:t>
            </a:r>
          </a:p>
          <a:p>
            <a:pPr marL="457200" indent="-457200">
              <a:buAutoNum type="arabicPeriod"/>
            </a:pPr>
            <a:r>
              <a:rPr lang="cs-CZ" dirty="0"/>
              <a:t>analýza ideologie mezilidské komunikace, kterou zprostředkovávají média (Brecht)</a:t>
            </a:r>
          </a:p>
          <a:p>
            <a:pPr marL="457200" indent="-457200">
              <a:buAutoNum type="arabicPeriod"/>
            </a:pPr>
            <a:r>
              <a:rPr lang="cs-CZ" dirty="0"/>
              <a:t>technologická uskutečnitelnost komunikace mezi strojem a člověkem (</a:t>
            </a:r>
            <a:r>
              <a:rPr lang="cs-CZ" dirty="0" err="1"/>
              <a:t>Turing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521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64E06-275E-4741-B133-76E55AC5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BD650-DC92-4D51-B206-4E524C99C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Bertold Brecht – text Rádio jako nástroj komunikace</a:t>
            </a:r>
          </a:p>
          <a:p>
            <a:r>
              <a:rPr lang="cs-CZ" dirty="0" err="1"/>
              <a:t>Lindberghflug</a:t>
            </a:r>
            <a:r>
              <a:rPr lang="cs-CZ" dirty="0"/>
              <a:t> (1929) - </a:t>
            </a:r>
            <a:r>
              <a:rPr lang="cs-CZ" dirty="0">
                <a:hlinkClick r:id="rId2"/>
              </a:rPr>
              <a:t>http://www.medienkunstnetz.de/works/bertold-brecht/audio/7/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FA337D-A747-4F9F-ADB0-737F0D6B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2924944"/>
            <a:ext cx="468890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2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66469-4477-4A1C-9BD0-E71E0A17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B76B67-6412-4C2A-A00C-80967C688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Alan </a:t>
            </a:r>
            <a:r>
              <a:rPr lang="cs-CZ" dirty="0" err="1"/>
              <a:t>Turing</a:t>
            </a:r>
            <a:r>
              <a:rPr lang="cs-CZ" dirty="0"/>
              <a:t> – Otázka: Mohou stroje myslet? </a:t>
            </a:r>
          </a:p>
          <a:p>
            <a:r>
              <a:rPr lang="cs-CZ" dirty="0"/>
              <a:t>Teorie imitační hry – </a:t>
            </a:r>
            <a:r>
              <a:rPr lang="cs-CZ" dirty="0" err="1"/>
              <a:t>Turingův</a:t>
            </a:r>
            <a:r>
              <a:rPr lang="cs-CZ" dirty="0"/>
              <a:t> test – Poznáme, kdo je počítač a kdo je člověk na základě textové komunikace?</a:t>
            </a:r>
          </a:p>
          <a:p>
            <a:r>
              <a:rPr lang="cs-CZ" dirty="0"/>
              <a:t>Výzkum komunikace mezi člověkem a počítačem prostřednictvím šachové hry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C97A88-0D49-48D5-B0FB-9836EC507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3429000"/>
            <a:ext cx="80962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CD47F-1642-4A3A-9E4F-55D83251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471CC9-9F7E-45FF-A24C-8F98CB56A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Brecht – kritická analýza mediální komunikace</a:t>
            </a:r>
          </a:p>
          <a:p>
            <a:r>
              <a:rPr lang="cs-CZ" dirty="0" err="1"/>
              <a:t>Turing</a:t>
            </a:r>
            <a:r>
              <a:rPr lang="cs-CZ" dirty="0"/>
              <a:t> – technologický rozměr interakce</a:t>
            </a:r>
          </a:p>
          <a:p>
            <a:r>
              <a:rPr lang="cs-CZ" dirty="0"/>
              <a:t>Tyto odlišné pohledy se rozvinuly do samostatných vědních oborů – informační věda a mediální studia </a:t>
            </a:r>
          </a:p>
          <a:p>
            <a:r>
              <a:rPr lang="cs-CZ" dirty="0"/>
              <a:t>Koncept interaktivity – překrývání ideologie (mediální studia) a technologie (informační věda)</a:t>
            </a:r>
          </a:p>
        </p:txBody>
      </p:sp>
    </p:spTree>
    <p:extLst>
      <p:ext uri="{BB962C8B-B14F-4D97-AF65-F5344CB8AC3E}">
        <p14:creationId xmlns:p14="http://schemas.microsoft.com/office/powerpoint/2010/main" val="223306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E80E2-A422-4406-8084-FEEE4C7E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nebo uzavřené systémy - Bill Gates nebo John Cage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72C87-4545-4195-B9F5-81A23C3DF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Upřednostnění softwaru před hardware: „P</a:t>
            </a:r>
            <a:r>
              <a:rPr lang="en-US" dirty="0" err="1"/>
              <a:t>rograms</a:t>
            </a:r>
            <a:r>
              <a:rPr lang="en-US" dirty="0"/>
              <a:t> instead of instruments’ or  ‘software, not hardware</a:t>
            </a:r>
            <a:r>
              <a:rPr lang="cs-CZ" dirty="0"/>
              <a:t>.</a:t>
            </a:r>
            <a:r>
              <a:rPr lang="en-US" dirty="0"/>
              <a:t>„</a:t>
            </a:r>
            <a:endParaRPr lang="cs-CZ" dirty="0"/>
          </a:p>
          <a:p>
            <a:r>
              <a:rPr lang="cs-CZ" dirty="0"/>
              <a:t>Odlišné chápání </a:t>
            </a:r>
            <a:r>
              <a:rPr lang="cs-CZ" dirty="0" err="1"/>
              <a:t>interactivity</a:t>
            </a:r>
            <a:r>
              <a:rPr lang="cs-CZ" dirty="0"/>
              <a:t>.</a:t>
            </a:r>
          </a:p>
          <a:p>
            <a:r>
              <a:rPr lang="cs-CZ" dirty="0"/>
              <a:t>John Cage – svobodná interakce, otevřené dílo, volná interpretace hudební partitury</a:t>
            </a:r>
          </a:p>
          <a:p>
            <a:r>
              <a:rPr lang="cs-CZ" dirty="0"/>
              <a:t>Bill Gates – uzavřený software, nepřístupný kód, determinovaný způsob užití softwaru</a:t>
            </a:r>
          </a:p>
          <a:p>
            <a:r>
              <a:rPr lang="cs-CZ" dirty="0"/>
              <a:t>Princip uzavřenosti (Gates) x princip otevřenosti (Cage)</a:t>
            </a:r>
          </a:p>
        </p:txBody>
      </p:sp>
    </p:spTree>
    <p:extLst>
      <p:ext uri="{BB962C8B-B14F-4D97-AF65-F5344CB8AC3E}">
        <p14:creationId xmlns:p14="http://schemas.microsoft.com/office/powerpoint/2010/main" val="309152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70880-1F3C-4189-B8D6-7FAB72D2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Proměna chápání interaktivity – 60.léta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D09E7E-5ADE-4AA1-8E3C-284ADA7A7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 uměleckých avantgard:</a:t>
            </a:r>
          </a:p>
          <a:p>
            <a:r>
              <a:rPr lang="cs-CZ" dirty="0"/>
              <a:t>a) zrušení hranice mezi médii</a:t>
            </a:r>
          </a:p>
          <a:p>
            <a:r>
              <a:rPr lang="cs-CZ" dirty="0"/>
              <a:t>b) zrušení hranice mezi autorem, divákem</a:t>
            </a:r>
          </a:p>
          <a:p>
            <a:r>
              <a:rPr lang="cs-CZ" dirty="0"/>
              <a:t>c) politický rozměr umění (aktivismus)</a:t>
            </a:r>
          </a:p>
          <a:p>
            <a:r>
              <a:rPr lang="cs-CZ" dirty="0"/>
              <a:t>d) otevřená interakce</a:t>
            </a:r>
          </a:p>
          <a:p>
            <a:endParaRPr lang="cs-CZ" dirty="0"/>
          </a:p>
          <a:p>
            <a:r>
              <a:rPr lang="cs-CZ" dirty="0"/>
              <a:t>Tvorba happeningů, intermediálních děl</a:t>
            </a:r>
          </a:p>
          <a:p>
            <a:r>
              <a:rPr lang="cs-CZ" dirty="0"/>
              <a:t>model otevřené interakce byl aplikován i na nová média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738916"/>
      </p:ext>
    </p:extLst>
  </p:cSld>
  <p:clrMapOvr>
    <a:masterClrMapping/>
  </p:clrMapOvr>
</p:sld>
</file>

<file path=ppt/theme/theme1.xml><?xml version="1.0" encoding="utf-8"?>
<a:theme xmlns:a="http://schemas.openxmlformats.org/drawingml/2006/main" name="Počítačová technologie 16: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59_TF02901026_TF02901026.potx" id="{C3E96432-ECD6-42AF-A99E-7AA2229C2C35}" vid="{740CADDF-11E3-424F-B509-11429B5FCBE9}"/>
    </a:ext>
  </a:extLst>
</a:theme>
</file>

<file path=ppt/theme/theme2.xml><?xml version="1.0" encoding="utf-8"?>
<a:theme xmlns:a="http://schemas.openxmlformats.org/drawingml/2006/main" name="Motiv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obvodovou deskou (širokoúhlá)</Template>
  <TotalTime>208</TotalTime>
  <Words>1563</Words>
  <Application>Microsoft Office PowerPoint</Application>
  <PresentationFormat>Širokoúhlá obrazovka</PresentationFormat>
  <Paragraphs>133</Paragraphs>
  <Slides>27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Candara</vt:lpstr>
      <vt:lpstr>Consolas</vt:lpstr>
      <vt:lpstr>Počítačová technologie 16:9</vt:lpstr>
      <vt:lpstr>Strategie interaktivity</vt:lpstr>
      <vt:lpstr>Recepce jako participace – leitmotiv modernismu</vt:lpstr>
      <vt:lpstr>Od participace k interakci</vt:lpstr>
      <vt:lpstr>Ideologie nebo technologie – Brecht nebo Turing</vt:lpstr>
      <vt:lpstr>Prezentace aplikace PowerPoint</vt:lpstr>
      <vt:lpstr>Prezentace aplikace PowerPoint</vt:lpstr>
      <vt:lpstr>Prezentace aplikace PowerPoint</vt:lpstr>
      <vt:lpstr>Otevřené nebo uzavřené systémy - Bill Gates nebo John Cage</vt:lpstr>
      <vt:lpstr>Proměna chápání interaktivity – 60.léta</vt:lpstr>
      <vt:lpstr>Prezentace aplikace PowerPoint</vt:lpstr>
      <vt:lpstr>Prezentace aplikace PowerPoint</vt:lpstr>
      <vt:lpstr>Interaktivní díla využívající média (50. a 60. léta)</vt:lpstr>
      <vt:lpstr>Prezentace aplikace PowerPoint</vt:lpstr>
      <vt:lpstr>Interaktivní díla využívající nebo reflektující média (70. léta)</vt:lpstr>
      <vt:lpstr>Fikce a technologické realizace kyberprostoru</vt:lpstr>
      <vt:lpstr>Prezentace aplikace PowerPoint</vt:lpstr>
      <vt:lpstr>Typologie interaktivních mediálních děl v 80. a 90. letech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Interaktivita a internet</vt:lpstr>
      <vt:lpstr>Prezentace aplikace PowerPoint</vt:lpstr>
      <vt:lpstr>Prezentace aplikace PowerPoint</vt:lpstr>
      <vt:lpstr>Lev Manovich – Iluze, narativ, interaktivita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interaktivity</dc:title>
  <dc:creator>Adam Franc</dc:creator>
  <cp:lastModifiedBy>Adam Franc</cp:lastModifiedBy>
  <cp:revision>15</cp:revision>
  <dcterms:created xsi:type="dcterms:W3CDTF">2022-03-08T07:40:53Z</dcterms:created>
  <dcterms:modified xsi:type="dcterms:W3CDTF">2022-03-08T11:09:43Z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