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  <p:sldMasterId id="2147483706" r:id="rId2"/>
    <p:sldMasterId id="2147483712" r:id="rId3"/>
    <p:sldMasterId id="2147483724" r:id="rId4"/>
  </p:sldMasterIdLst>
  <p:notesMasterIdLst>
    <p:notesMasterId r:id="rId33"/>
  </p:notesMasterIdLst>
  <p:handoutMasterIdLst>
    <p:handoutMasterId r:id="rId34"/>
  </p:handoutMasterIdLst>
  <p:sldIdLst>
    <p:sldId id="446" r:id="rId5"/>
    <p:sldId id="447" r:id="rId6"/>
    <p:sldId id="448" r:id="rId7"/>
    <p:sldId id="450" r:id="rId8"/>
    <p:sldId id="451" r:id="rId9"/>
    <p:sldId id="452" r:id="rId10"/>
    <p:sldId id="454" r:id="rId11"/>
    <p:sldId id="456" r:id="rId12"/>
    <p:sldId id="457" r:id="rId13"/>
    <p:sldId id="458" r:id="rId14"/>
    <p:sldId id="459" r:id="rId15"/>
    <p:sldId id="453" r:id="rId16"/>
    <p:sldId id="455" r:id="rId17"/>
    <p:sldId id="460" r:id="rId18"/>
    <p:sldId id="461" r:id="rId19"/>
    <p:sldId id="462" r:id="rId20"/>
    <p:sldId id="463" r:id="rId21"/>
    <p:sldId id="465" r:id="rId22"/>
    <p:sldId id="464" r:id="rId23"/>
    <p:sldId id="466" r:id="rId24"/>
    <p:sldId id="467" r:id="rId25"/>
    <p:sldId id="468" r:id="rId26"/>
    <p:sldId id="469" r:id="rId27"/>
    <p:sldId id="470" r:id="rId28"/>
    <p:sldId id="471" r:id="rId29"/>
    <p:sldId id="472" r:id="rId30"/>
    <p:sldId id="473" r:id="rId31"/>
    <p:sldId id="474" r:id="rId32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72" userDrawn="1">
          <p15:clr>
            <a:srgbClr val="A4A3A4"/>
          </p15:clr>
        </p15:guide>
        <p15:guide id="2" pos="288" userDrawn="1">
          <p15:clr>
            <a:srgbClr val="F26B43"/>
          </p15:clr>
        </p15:guide>
        <p15:guide id="3" orient="horz" pos="4056" userDrawn="1">
          <p15:clr>
            <a:srgbClr val="F26B43"/>
          </p15:clr>
        </p15:guide>
        <p15:guide id="4" orient="horz" pos="1488" userDrawn="1">
          <p15:clr>
            <a:srgbClr val="A4A3A4"/>
          </p15:clr>
        </p15:guide>
        <p15:guide id="5" pos="3816" userDrawn="1">
          <p15:clr>
            <a:srgbClr val="A4A3A4"/>
          </p15:clr>
        </p15:guide>
        <p15:guide id="6" pos="7416" userDrawn="1">
          <p15:clr>
            <a:srgbClr val="F26B43"/>
          </p15:clr>
        </p15:guide>
        <p15:guide id="7" orient="horz" pos="312" userDrawn="1">
          <p15:clr>
            <a:srgbClr val="F26B43"/>
          </p15:clr>
        </p15:guide>
        <p15:guide id="8" orient="horz" pos="2160" userDrawn="1">
          <p15:clr>
            <a:srgbClr val="A4A3A4"/>
          </p15:clr>
        </p15:guide>
        <p15:guide id="9" orient="horz" pos="23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7AB"/>
    <a:srgbClr val="8C5896"/>
    <a:srgbClr val="7C6560"/>
    <a:srgbClr val="29282D"/>
    <a:srgbClr val="E288B6"/>
    <a:srgbClr val="D75078"/>
    <a:srgbClr val="B38F6A"/>
    <a:srgbClr val="BBBBBB"/>
    <a:srgbClr val="B9B9B9"/>
    <a:srgbClr val="85A0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180" y="48"/>
      </p:cViewPr>
      <p:guideLst>
        <p:guide orient="horz" pos="3672"/>
        <p:guide pos="288"/>
        <p:guide orient="horz" pos="4056"/>
        <p:guide orient="horz" pos="1488"/>
        <p:guide pos="3816"/>
        <p:guide pos="7416"/>
        <p:guide orient="horz" pos="312"/>
        <p:guide orient="horz" pos="2160"/>
        <p:guide orient="horz" pos="23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7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8/10/relationships/authors" Target="authors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3B3440B4-626E-4F3C-BAEA-93BE989AF48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53A5570-8E4E-4AA9-B246-5A27A383B99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32CA547-AA12-4F2D-BCC0-E8927BCD9632}" type="datetime1">
              <a:rPr lang="cs-CZ" smtClean="0"/>
              <a:t>22.03.2022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50D364A-9468-466A-ACCD-ABB3762BE8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E9EF394-4AD6-48D1-9C4C-1B3D44BBF5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2004FE7-BA7C-4FF4-9756-C6A1F2BCA3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77173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46E3E1-1EBE-46A8-931E-C4D4D9FEB89E}" type="datetime1">
              <a:rPr lang="cs-CZ" smtClean="0"/>
              <a:pPr/>
              <a:t>22.03.2022</a:t>
            </a:fld>
            <a:endParaRPr lang="cs-CZ" dirty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noProof="0"/>
              <a:t>Kliknutím můžete upravit styl předlohy textů.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B83F1C3-4FA3-4491-97F4-43CA9C8BDFDF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796346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B83F1C3-4FA3-4491-97F4-43CA9C8BDFDF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1956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z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DF9C7667-EADA-40AC-B931-4642E0A9A4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17136"/>
            <a:ext cx="6581554" cy="1371600"/>
          </a:xfrm>
        </p:spPr>
        <p:txBody>
          <a:bodyPr rtlCol="0">
            <a:normAutofit/>
          </a:bodyPr>
          <a:lstStyle>
            <a:lvl1pPr>
              <a:lnSpc>
                <a:spcPts val="4600"/>
              </a:lnSpc>
              <a:defRPr sz="36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3650242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ta Zábav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rtlCol="0" anchor="b" anchorCtr="0">
            <a:normAutofit/>
          </a:bodyPr>
          <a:lstStyle>
            <a:lvl1pPr>
              <a:lnSpc>
                <a:spcPts val="4000"/>
              </a:lnSpc>
              <a:defRPr sz="3200"/>
            </a:lvl1pPr>
          </a:lstStyle>
          <a:p>
            <a:pPr rtl="0"/>
            <a:r>
              <a:rPr lang="cs-CZ" noProof="0"/>
              <a:t>Kliknutím můžete upravit nadpis</a:t>
            </a:r>
          </a:p>
        </p:txBody>
      </p:sp>
      <p:sp>
        <p:nvSpPr>
          <p:cNvPr id="9" name="Zástupný symbol obrázku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18" name="Zástupný symbol obrázku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19" name="Zástupný symbol obrázku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0" name="Zástupný symbol obrázku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1" name="Zástupný symbol obrázku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2" name="Zástupný symbol obrázku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3" name="Zástupný symbol obrázku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4" name="Zástupný symbol obrázku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542889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erzivní paleta Zábav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53A3BC27-A809-4F76-931E-2DE01059A5AB}"/>
              </a:ext>
            </a:extLst>
          </p:cNvPr>
          <p:cNvSpPr/>
          <p:nvPr userDrawn="1"/>
        </p:nvSpPr>
        <p:spPr>
          <a:xfrm>
            <a:off x="6712974" y="1651000"/>
            <a:ext cx="460459" cy="5207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D96A5108-5EBA-43CE-BA4A-DA9EEF5D808A}"/>
              </a:ext>
            </a:extLst>
          </p:cNvPr>
          <p:cNvSpPr/>
          <p:nvPr userDrawn="1"/>
        </p:nvSpPr>
        <p:spPr>
          <a:xfrm>
            <a:off x="9271000" y="0"/>
            <a:ext cx="2921000" cy="5397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E2712910-50D0-4906-AB08-F37D02F96D4A}"/>
              </a:ext>
            </a:extLst>
          </p:cNvPr>
          <p:cNvSpPr/>
          <p:nvPr userDrawn="1"/>
        </p:nvSpPr>
        <p:spPr>
          <a:xfrm>
            <a:off x="0" y="2387600"/>
            <a:ext cx="5461000" cy="215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7DAC760C-BE23-4DA2-A294-3B5668F8AECA}"/>
              </a:ext>
            </a:extLst>
          </p:cNvPr>
          <p:cNvSpPr/>
          <p:nvPr userDrawn="1"/>
        </p:nvSpPr>
        <p:spPr>
          <a:xfrm>
            <a:off x="228600" y="241300"/>
            <a:ext cx="11772900" cy="64008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914400"/>
            <a:ext cx="5605272" cy="1572126"/>
          </a:xfrm>
        </p:spPr>
        <p:txBody>
          <a:bodyPr rtlCol="0"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10" name="Zástupný symbol pro text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3072384"/>
            <a:ext cx="4946904" cy="2871216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 rtl="0"/>
            <a:r>
              <a:rPr lang="cs-CZ" noProof="0"/>
              <a:t>Kliknutím můžete upravit text.</a:t>
            </a:r>
          </a:p>
        </p:txBody>
      </p:sp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78040" y="457200"/>
            <a:ext cx="4562856" cy="6400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037176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DF9C7667-EADA-40AC-B931-4642E0A9A4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rtlCol="0"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10" name="Zástupný symbol pro text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29000" y="2240280"/>
            <a:ext cx="4645152" cy="4197096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 rtl="0"/>
            <a:r>
              <a:rPr lang="cs-CZ" noProof="0"/>
              <a:t>Kliknutím můžete upravit text.</a:t>
            </a:r>
          </a:p>
        </p:txBody>
      </p:sp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EC1CB8E8-F58A-4B26-B8AA-8977FC608E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936" y="4498848"/>
            <a:ext cx="2121408" cy="621792"/>
          </a:xfrm>
          <a:prstGeom prst="rect">
            <a:avLst/>
          </a:prstGeom>
        </p:spPr>
        <p:txBody>
          <a:bodyPr lIns="0" rtlCol="0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200" b="1"/>
            </a:lvl1pPr>
            <a:lvl2pPr marL="457200" indent="0">
              <a:lnSpc>
                <a:spcPts val="1800"/>
              </a:lnSpc>
              <a:spcBef>
                <a:spcPts val="0"/>
              </a:spcBef>
              <a:buNone/>
              <a:defRPr sz="1200" b="1"/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200" b="1"/>
            </a:lvl3pPr>
            <a:lvl4pPr marL="1371600" indent="0">
              <a:lnSpc>
                <a:spcPts val="1800"/>
              </a:lnSpc>
              <a:spcBef>
                <a:spcPts val="0"/>
              </a:spcBef>
              <a:buNone/>
              <a:defRPr sz="1200" b="1"/>
            </a:lvl4pPr>
            <a:lvl5pPr marL="1828800" indent="0">
              <a:lnSpc>
                <a:spcPts val="1800"/>
              </a:lnSpc>
              <a:spcBef>
                <a:spcPts val="0"/>
              </a:spcBef>
              <a:buNone/>
              <a:defRPr sz="1200" b="1"/>
            </a:lvl5pPr>
          </a:lstStyle>
          <a:p>
            <a:pPr lvl="0" rtl="0"/>
            <a:r>
              <a:rPr lang="cs-CZ" noProof="0"/>
              <a:t>Kliknutím přidáte text</a:t>
            </a:r>
          </a:p>
        </p:txBody>
      </p:sp>
    </p:spTree>
    <p:extLst>
      <p:ext uri="{BB962C8B-B14F-4D97-AF65-F5344CB8AC3E}">
        <p14:creationId xmlns:p14="http://schemas.microsoft.com/office/powerpoint/2010/main" val="1980593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kce vyvážení palety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rtlCol="0" anchor="b" anchorCtr="0">
            <a:normAutofit/>
          </a:bodyPr>
          <a:lstStyle>
            <a:lvl1pPr>
              <a:lnSpc>
                <a:spcPts val="4000"/>
              </a:lnSpc>
              <a:defRPr sz="3200" cap="all" baseline="0"/>
            </a:lvl1pPr>
          </a:lstStyle>
          <a:p>
            <a:pPr rtl="0"/>
            <a:r>
              <a:rPr lang="cs-CZ" noProof="0"/>
              <a:t>Kliknutím můžete upravit nadpis</a:t>
            </a:r>
          </a:p>
        </p:txBody>
      </p:sp>
      <p:sp>
        <p:nvSpPr>
          <p:cNvPr id="9" name="Zástupný symbol obrázku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18" name="Zástupný symbol obrázku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19" name="Zástupný symbol obrázku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20" name="Zástupný symbol obrázku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21" name="Zástupný symbol obrázku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22" name="Zástupný symbol obrázku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23" name="Zástupný symbol obrázku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24" name="Zástupný symbol obrázku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</p:spTree>
    <p:extLst>
      <p:ext uri="{BB962C8B-B14F-4D97-AF65-F5344CB8AC3E}">
        <p14:creationId xmlns:p14="http://schemas.microsoft.com/office/powerpoint/2010/main" val="2901903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erzivní paleta – akce vyvážení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>
            <a:extLst>
              <a:ext uri="{FF2B5EF4-FFF2-40B4-BE49-F238E27FC236}">
                <a16:creationId xmlns:a16="http://schemas.microsoft.com/office/drawing/2014/main" id="{50869985-B973-4011-9FA2-83D7EBB2EA53}"/>
              </a:ext>
            </a:extLst>
          </p:cNvPr>
          <p:cNvSpPr/>
          <p:nvPr userDrawn="1"/>
        </p:nvSpPr>
        <p:spPr>
          <a:xfrm>
            <a:off x="0" y="2400300"/>
            <a:ext cx="4267200" cy="4457700"/>
          </a:xfrm>
          <a:prstGeom prst="rect">
            <a:avLst/>
          </a:prstGeom>
          <a:solidFill>
            <a:srgbClr val="D293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1399032"/>
            <a:ext cx="3619501" cy="877824"/>
          </a:xfrm>
        </p:spPr>
        <p:txBody>
          <a:bodyPr rtlCol="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10" name="Zástupný symbol pro text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779776"/>
            <a:ext cx="3465576" cy="3255264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 rtl="0"/>
            <a:r>
              <a:rPr lang="cs-CZ" noProof="0"/>
              <a:t>Kliknutím můžete upravit text.</a:t>
            </a:r>
          </a:p>
        </p:txBody>
      </p:sp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54500" y="0"/>
            <a:ext cx="7480300" cy="685800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E75D44F0-DADD-4DCC-82EC-FDB3E9878AA9}"/>
              </a:ext>
            </a:extLst>
          </p:cNvPr>
          <p:cNvSpPr/>
          <p:nvPr userDrawn="1"/>
        </p:nvSpPr>
        <p:spPr>
          <a:xfrm>
            <a:off x="11734800" y="4445000"/>
            <a:ext cx="457200" cy="2413000"/>
          </a:xfrm>
          <a:prstGeom prst="rect">
            <a:avLst/>
          </a:prstGeom>
          <a:solidFill>
            <a:srgbClr val="884C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28CFE2C9-8B6E-4DDA-A5EA-04581F7629F0}"/>
              </a:ext>
            </a:extLst>
          </p:cNvPr>
          <p:cNvSpPr/>
          <p:nvPr userDrawn="1"/>
        </p:nvSpPr>
        <p:spPr>
          <a:xfrm>
            <a:off x="11734800" y="0"/>
            <a:ext cx="457200" cy="4462272"/>
          </a:xfrm>
          <a:prstGeom prst="rect">
            <a:avLst/>
          </a:prstGeom>
          <a:solidFill>
            <a:srgbClr val="86A2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371823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ky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 hidden="1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en-US" sz="1800" dirty="0"/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96FEDCD9-19A7-423B-ABE0-DDD032DE8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914400"/>
            <a:ext cx="7467601" cy="1572768"/>
          </a:xfrm>
        </p:spPr>
        <p:txBody>
          <a:bodyPr rtlCol="0"/>
          <a:lstStyle>
            <a:lvl1pPr>
              <a:lnSpc>
                <a:spcPts val="4600"/>
              </a:lnSpc>
              <a:defRPr/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14" name="Zástupný symbol pro text 9">
            <a:extLst>
              <a:ext uri="{FF2B5EF4-FFF2-40B4-BE49-F238E27FC236}">
                <a16:creationId xmlns:a16="http://schemas.microsoft.com/office/drawing/2014/main" id="{EBD7372B-17B4-4062-8BFA-745581B273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540000"/>
            <a:ext cx="6591300" cy="3403600"/>
          </a:xfrm>
          <a:prstGeom prst="rect">
            <a:avLst/>
          </a:prstGeom>
        </p:spPr>
        <p:txBody>
          <a:bodyPr rtlCol="0"/>
          <a:lstStyle>
            <a:lvl1pPr marL="342900" indent="-342900">
              <a:lnSpc>
                <a:spcPts val="3000"/>
              </a:lnSpc>
              <a:spcBef>
                <a:spcPts val="0"/>
              </a:spcBef>
              <a:buFont typeface="+mj-lt"/>
              <a:buAutoNum type="arabicPeriod"/>
              <a:defRPr sz="18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 rtl="0"/>
            <a:r>
              <a:rPr lang="cs-CZ" noProof="0"/>
              <a:t>Kliknutím můžete upravit text.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09A28F9-9D68-48A2-A1AD-C1C318C0EC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15300" y="1384300"/>
            <a:ext cx="3410712" cy="4572000"/>
          </a:xfrm>
          <a:prstGeom prst="roundRect">
            <a:avLst>
              <a:gd name="adj" fmla="val 2543"/>
            </a:avLst>
          </a:prstGeo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</p:spTree>
    <p:extLst>
      <p:ext uri="{BB962C8B-B14F-4D97-AF65-F5344CB8AC3E}">
        <p14:creationId xmlns:p14="http://schemas.microsoft.com/office/powerpoint/2010/main" val="2185836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 userDrawn="1">
          <p15:clr>
            <a:srgbClr val="FBAE40"/>
          </p15:clr>
        </p15:guide>
        <p15:guide id="2" pos="33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ta Wellspring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rtlCol="0" anchor="b" anchorCtr="0">
            <a:normAutofit/>
          </a:bodyPr>
          <a:lstStyle>
            <a:lvl1pPr>
              <a:lnSpc>
                <a:spcPts val="4000"/>
              </a:lnSpc>
              <a:defRPr sz="3200"/>
            </a:lvl1pPr>
          </a:lstStyle>
          <a:p>
            <a:pPr rtl="0"/>
            <a:r>
              <a:rPr lang="cs-CZ" noProof="0"/>
              <a:t>Kliknutím můžete upravit nadpis</a:t>
            </a:r>
          </a:p>
        </p:txBody>
      </p:sp>
      <p:sp>
        <p:nvSpPr>
          <p:cNvPr id="9" name="Zástupný symbol obrázku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18" name="Zástupný symbol obrázku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19" name="Zástupný symbol obrázku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0" name="Zástupný symbol obrázku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1" name="Zástupný symbol obrázku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2" name="Zástupný symbol obrázku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3" name="Zástupný symbol obrázku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4" name="Zástupný symbol obrázku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205942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erzivní paleta Wellsprin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C186ECD6-DF3C-4CA6-9A77-ED32AC37F81F}"/>
              </a:ext>
            </a:extLst>
          </p:cNvPr>
          <p:cNvSpPr/>
          <p:nvPr userDrawn="1"/>
        </p:nvSpPr>
        <p:spPr>
          <a:xfrm>
            <a:off x="0" y="0"/>
            <a:ext cx="2445488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8D3F081E-4462-4B33-A41E-0432A3B439D9}"/>
              </a:ext>
            </a:extLst>
          </p:cNvPr>
          <p:cNvSpPr/>
          <p:nvPr userDrawn="1"/>
        </p:nvSpPr>
        <p:spPr>
          <a:xfrm rot="5400000">
            <a:off x="10740656" y="5406656"/>
            <a:ext cx="2445488" cy="457200"/>
          </a:xfrm>
          <a:prstGeom prst="rect">
            <a:avLst/>
          </a:prstGeom>
          <a:solidFill>
            <a:srgbClr val="8A5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C05FA2D1-6BF4-4194-B815-8C66D013FD27}"/>
              </a:ext>
            </a:extLst>
          </p:cNvPr>
          <p:cNvSpPr/>
          <p:nvPr userDrawn="1"/>
        </p:nvSpPr>
        <p:spPr>
          <a:xfrm>
            <a:off x="7982712" y="495300"/>
            <a:ext cx="3753612" cy="5943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DC88F0DF-BC0B-473C-82DC-7FC46D38FAC1}"/>
              </a:ext>
            </a:extLst>
          </p:cNvPr>
          <p:cNvSpPr/>
          <p:nvPr userDrawn="1"/>
        </p:nvSpPr>
        <p:spPr>
          <a:xfrm>
            <a:off x="4251158" y="495300"/>
            <a:ext cx="3787056" cy="594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10" name="Zástupný symbol pro text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779776"/>
            <a:ext cx="3465576" cy="3255264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 rtl="0"/>
            <a:r>
              <a:rPr lang="cs-CZ" noProof="0"/>
              <a:t>Kliknutím můžete upravit text.</a:t>
            </a:r>
          </a:p>
        </p:txBody>
      </p:sp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09160" y="960120"/>
            <a:ext cx="6574536" cy="507492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FDF3E524-6AEB-4529-804C-0B9CD9992050}"/>
              </a:ext>
            </a:extLst>
          </p:cNvPr>
          <p:cNvSpPr/>
          <p:nvPr userDrawn="1"/>
        </p:nvSpPr>
        <p:spPr>
          <a:xfrm>
            <a:off x="228600" y="241300"/>
            <a:ext cx="11772900" cy="6400800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4CFF2CAC-AD21-48FA-AD68-A643AAA6A8C4}"/>
              </a:ext>
            </a:extLst>
          </p:cNvPr>
          <p:cNvCxnSpPr>
            <a:cxnSpLocks/>
          </p:cNvCxnSpPr>
          <p:nvPr userDrawn="1"/>
        </p:nvCxnSpPr>
        <p:spPr>
          <a:xfrm>
            <a:off x="228600" y="2415910"/>
            <a:ext cx="402255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1371600"/>
            <a:ext cx="3619501" cy="877824"/>
          </a:xfrm>
        </p:spPr>
        <p:txBody>
          <a:bodyPr rtlCol="0"/>
          <a:lstStyle>
            <a:lvl1pPr>
              <a:lnSpc>
                <a:spcPts val="4320"/>
              </a:lnSpc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2512255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ta Hvězda pořadu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rtlCol="0" anchor="t" anchorCtr="0">
            <a:normAutofit/>
          </a:bodyPr>
          <a:lstStyle>
            <a:lvl1pPr>
              <a:lnSpc>
                <a:spcPts val="4000"/>
              </a:lnSpc>
              <a:defRPr sz="3200"/>
            </a:lvl1pPr>
          </a:lstStyle>
          <a:p>
            <a:pPr rtl="0"/>
            <a:r>
              <a:rPr lang="cs-CZ" noProof="0"/>
              <a:t>Kliknutím můžete upravit nadpis</a:t>
            </a:r>
          </a:p>
        </p:txBody>
      </p:sp>
      <p:sp>
        <p:nvSpPr>
          <p:cNvPr id="9" name="Zástupný symbol obrázku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18" name="Zástupný symbol obrázku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19" name="Zástupný symbol obrázku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0" name="Zástupný symbol obrázku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1" name="Zástupný symbol obrázku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2" name="Zástupný symbol obrázku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3" name="Zástupný symbol obrázku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4" name="Zástupný symbol obrázku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553920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erzivní paleta Hvězda pořad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5462B86F-90E5-425E-9F83-8477D8111E1D}"/>
              </a:ext>
            </a:extLst>
          </p:cNvPr>
          <p:cNvSpPr/>
          <p:nvPr userDrawn="1"/>
        </p:nvSpPr>
        <p:spPr>
          <a:xfrm>
            <a:off x="0" y="495300"/>
            <a:ext cx="6057900" cy="133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F5269853-3C2C-4F9C-B1BB-E00F7A1DB9E1}"/>
              </a:ext>
            </a:extLst>
          </p:cNvPr>
          <p:cNvSpPr/>
          <p:nvPr userDrawn="1"/>
        </p:nvSpPr>
        <p:spPr>
          <a:xfrm>
            <a:off x="6530703" y="495300"/>
            <a:ext cx="2931587" cy="2628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93759D58-52AF-4785-8A33-F528F46D88A3}"/>
              </a:ext>
            </a:extLst>
          </p:cNvPr>
          <p:cNvSpPr/>
          <p:nvPr userDrawn="1"/>
        </p:nvSpPr>
        <p:spPr>
          <a:xfrm>
            <a:off x="8852618" y="3863713"/>
            <a:ext cx="2921000" cy="259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6AD3E0F4-EC0D-43C2-AC84-A53134C8566E}"/>
              </a:ext>
            </a:extLst>
          </p:cNvPr>
          <p:cNvSpPr/>
          <p:nvPr userDrawn="1"/>
        </p:nvSpPr>
        <p:spPr>
          <a:xfrm>
            <a:off x="228600" y="241300"/>
            <a:ext cx="11772900" cy="6400800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914400"/>
            <a:ext cx="5638801" cy="1572126"/>
          </a:xfrm>
        </p:spPr>
        <p:txBody>
          <a:bodyPr rtlCol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10" name="Zástupný symbol pro text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489200"/>
            <a:ext cx="5202936" cy="3547872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 rtl="0"/>
            <a:r>
              <a:rPr lang="cs-CZ" noProof="0"/>
              <a:t>Kliknutím můžete upravit text.</a:t>
            </a:r>
          </a:p>
        </p:txBody>
      </p:sp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97700" y="914400"/>
            <a:ext cx="4334256" cy="5093208"/>
          </a:xfrm>
          <a:prstGeom prst="rect">
            <a:avLst/>
          </a:prstGeom>
          <a:solidFill>
            <a:schemeClr val="accent3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180366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>
            <a:extLst>
              <a:ext uri="{FF2B5EF4-FFF2-40B4-BE49-F238E27FC236}">
                <a16:creationId xmlns:a16="http://schemas.microsoft.com/office/drawing/2014/main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80EC8852-5BFC-45C8-AA9D-A69FEDEDEC8D}" type="datetime1">
              <a:rPr lang="cs-CZ" noProof="0" smtClean="0"/>
              <a:t>22.03.2022</a:t>
            </a:fld>
            <a:endParaRPr lang="cs-CZ" noProof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C5FADE3-B84E-4AF7-91CC-AB47E1A43619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26348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700" r:id="rId2"/>
    <p:sldLayoutId id="2147483701" r:id="rId3"/>
    <p:sldLayoutId id="2147483702" r:id="rId4"/>
    <p:sldLayoutId id="2147483662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12" userDrawn="1">
          <p15:clr>
            <a:srgbClr val="F26B43"/>
          </p15:clr>
        </p15:guide>
        <p15:guide id="2" pos="2568" userDrawn="1">
          <p15:clr>
            <a:srgbClr val="F26B43"/>
          </p15:clr>
        </p15:guide>
        <p15:guide id="3" pos="288" userDrawn="1">
          <p15:clr>
            <a:srgbClr val="5ACBF0"/>
          </p15:clr>
        </p15:guide>
        <p15:guide id="4" pos="7392" userDrawn="1">
          <p15:clr>
            <a:srgbClr val="5ACBF0"/>
          </p15:clr>
        </p15:guide>
        <p15:guide id="5" orient="horz" pos="576" userDrawn="1">
          <p15:clr>
            <a:srgbClr val="5ACBF0"/>
          </p15:clr>
        </p15:guide>
        <p15:guide id="6" orient="horz" pos="3744" userDrawn="1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>
            <a:extLst>
              <a:ext uri="{FF2B5EF4-FFF2-40B4-BE49-F238E27FC236}">
                <a16:creationId xmlns:a16="http://schemas.microsoft.com/office/drawing/2014/main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8F104DD7-16AD-4FE2-8D74-B13F5A1D762B}" type="datetime1">
              <a:rPr lang="cs-CZ" noProof="0" smtClean="0"/>
              <a:t>22.03.2022</a:t>
            </a:fld>
            <a:endParaRPr lang="cs-CZ" noProof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C5FADE3-B84E-4AF7-91CC-AB47E1A43619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91160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11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12" userDrawn="1">
          <p15:clr>
            <a:srgbClr val="F26B43"/>
          </p15:clr>
        </p15:guide>
        <p15:guide id="2" pos="2568" userDrawn="1">
          <p15:clr>
            <a:srgbClr val="F26B43"/>
          </p15:clr>
        </p15:guide>
        <p15:guide id="3" pos="288" userDrawn="1">
          <p15:clr>
            <a:srgbClr val="5ACBF0"/>
          </p15:clr>
        </p15:guide>
        <p15:guide id="4" pos="7392" userDrawn="1">
          <p15:clr>
            <a:srgbClr val="5ACBF0"/>
          </p15:clr>
        </p15:guide>
        <p15:guide id="5" orient="horz" pos="576" userDrawn="1">
          <p15:clr>
            <a:srgbClr val="5ACBF0"/>
          </p15:clr>
        </p15:guide>
        <p15:guide id="6" orient="horz" pos="3744" userDrawn="1">
          <p15:clr>
            <a:srgbClr val="5ACBF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>
            <a:extLst>
              <a:ext uri="{FF2B5EF4-FFF2-40B4-BE49-F238E27FC236}">
                <a16:creationId xmlns:a16="http://schemas.microsoft.com/office/drawing/2014/main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32C8583-A277-4AF6-8B30-1A6F091011EF}" type="datetime1">
              <a:rPr lang="cs-CZ" noProof="0" smtClean="0"/>
              <a:t>22.03.2022</a:t>
            </a:fld>
            <a:endParaRPr lang="cs-CZ" noProof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C5FADE3-B84E-4AF7-91CC-AB47E1A43619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044508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23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12" userDrawn="1">
          <p15:clr>
            <a:srgbClr val="F26B43"/>
          </p15:clr>
        </p15:guide>
        <p15:guide id="2" pos="2568" userDrawn="1">
          <p15:clr>
            <a:srgbClr val="F26B43"/>
          </p15:clr>
        </p15:guide>
        <p15:guide id="3" pos="288" userDrawn="1">
          <p15:clr>
            <a:srgbClr val="5ACBF0"/>
          </p15:clr>
        </p15:guide>
        <p15:guide id="4" pos="7392" userDrawn="1">
          <p15:clr>
            <a:srgbClr val="5ACBF0"/>
          </p15:clr>
        </p15:guide>
        <p15:guide id="5" orient="horz" pos="576" userDrawn="1">
          <p15:clr>
            <a:srgbClr val="5ACBF0"/>
          </p15:clr>
        </p15:guide>
        <p15:guide id="6" orient="horz" pos="3744" userDrawn="1">
          <p15:clr>
            <a:srgbClr val="5ACBF0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>
            <a:extLst>
              <a:ext uri="{FF2B5EF4-FFF2-40B4-BE49-F238E27FC236}">
                <a16:creationId xmlns:a16="http://schemas.microsoft.com/office/drawing/2014/main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017A2C9-F6A1-4616-9197-9B4227402CF5}" type="datetime1">
              <a:rPr lang="cs-CZ" noProof="0" smtClean="0"/>
              <a:t>22.03.2022</a:t>
            </a:fld>
            <a:endParaRPr lang="cs-CZ" noProof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C5FADE3-B84E-4AF7-91CC-AB47E1A43619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03201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04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12" userDrawn="1">
          <p15:clr>
            <a:srgbClr val="F26B43"/>
          </p15:clr>
        </p15:guide>
        <p15:guide id="2" pos="2568" userDrawn="1">
          <p15:clr>
            <a:srgbClr val="F26B43"/>
          </p15:clr>
        </p15:guide>
        <p15:guide id="3" pos="288" userDrawn="1">
          <p15:clr>
            <a:srgbClr val="5ACBF0"/>
          </p15:clr>
        </p15:guide>
        <p15:guide id="4" pos="7392" userDrawn="1">
          <p15:clr>
            <a:srgbClr val="5ACBF0"/>
          </p15:clr>
        </p15:guide>
        <p15:guide id="5" orient="horz" pos="576" userDrawn="1">
          <p15:clr>
            <a:srgbClr val="5ACBF0"/>
          </p15:clr>
        </p15:guide>
        <p15:guide id="6" orient="horz" pos="3744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www.youtube.com/embed/ZWcX3XQyukg?feature=oembed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player.vimeo.com/video/85103965?h=1622ca5bd2&amp;app_id=122963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xn--9l7a.com" TargetMode="Externa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www.youtube.com/embed/Orxxbj92SSA?feature=oembed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obrázku 7" descr="Abstraktní obrázek zakřivených čar">
            <a:extLst>
              <a:ext uri="{FF2B5EF4-FFF2-40B4-BE49-F238E27FC236}">
                <a16:creationId xmlns:a16="http://schemas.microsoft.com/office/drawing/2014/main" id="{81F59575-96AE-45B0-B1FB-3CFC139E9D1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225" y="0"/>
            <a:ext cx="12191550" cy="6857999"/>
          </a:xfr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08347D8D-E852-43D5-858E-2D01BE57F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9572" y="1804491"/>
            <a:ext cx="6581554" cy="1371600"/>
          </a:xfrm>
        </p:spPr>
        <p:txBody>
          <a:bodyPr rtlCol="0" anchor="t" anchorCtr="0">
            <a:normAutofit/>
          </a:bodyPr>
          <a:lstStyle/>
          <a:p>
            <a:pPr rtl="0"/>
            <a:r>
              <a:rPr lang="cs-CZ" sz="4000" dirty="0"/>
              <a:t>Vilém </a:t>
            </a:r>
            <a:r>
              <a:rPr lang="cs-CZ" sz="4000" dirty="0" err="1"/>
              <a:t>FLusser</a:t>
            </a:r>
            <a:endParaRPr lang="cs-CZ" sz="40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C00DE2C-9308-4B39-8077-5804EBC57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2839" y="-1"/>
            <a:ext cx="42356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15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5D09A8-886E-4CDD-A123-867AE7C19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5747658" cy="1572126"/>
          </a:xfrm>
        </p:spPr>
        <p:txBody>
          <a:bodyPr>
            <a:normAutofit/>
          </a:bodyPr>
          <a:lstStyle/>
          <a:p>
            <a:r>
              <a:rPr lang="cs-CZ" sz="2400" dirty="0"/>
              <a:t>Příklad uměleckého dešifrování technického obrazu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0C7BDF3-EDE9-446D-BD98-EBDAD89063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Andreas Müller-Pohle  - </a:t>
            </a:r>
            <a:r>
              <a:rPr lang="en-US" dirty="0"/>
              <a:t>Digital Scores (after </a:t>
            </a:r>
            <a:r>
              <a:rPr lang="en-US" dirty="0" err="1"/>
              <a:t>Nicéphore</a:t>
            </a:r>
            <a:r>
              <a:rPr lang="en-US" dirty="0"/>
              <a:t> </a:t>
            </a:r>
            <a:r>
              <a:rPr lang="en-US" dirty="0" err="1"/>
              <a:t>Niépce</a:t>
            </a:r>
            <a:r>
              <a:rPr lang="en-US" dirty="0"/>
              <a:t>)</a:t>
            </a:r>
            <a:r>
              <a:rPr lang="cs-CZ" dirty="0"/>
              <a:t> – 1995-1998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D008317-BAA6-4E70-999A-F6CEB6DB6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934" y="2188029"/>
            <a:ext cx="6719066" cy="466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7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5D09A8-886E-4CDD-A123-867AE7C19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9" y="930729"/>
            <a:ext cx="5747658" cy="1572126"/>
          </a:xfrm>
        </p:spPr>
        <p:txBody>
          <a:bodyPr>
            <a:normAutofit/>
          </a:bodyPr>
          <a:lstStyle/>
          <a:p>
            <a:r>
              <a:rPr lang="cs-CZ" sz="2400" dirty="0"/>
              <a:t>Příklad uměleckého dešifrování technického obrazu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0C7BDF3-EDE9-446D-BD98-EBDAD89063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Andreas Müller-Pohle  - </a:t>
            </a:r>
            <a:r>
              <a:rPr lang="en-US" dirty="0"/>
              <a:t>Digital Scores (after </a:t>
            </a:r>
            <a:r>
              <a:rPr lang="en-US" dirty="0" err="1"/>
              <a:t>Nicéphore</a:t>
            </a:r>
            <a:r>
              <a:rPr lang="en-US" dirty="0"/>
              <a:t> </a:t>
            </a:r>
            <a:r>
              <a:rPr lang="en-US" dirty="0" err="1"/>
              <a:t>Niépce</a:t>
            </a:r>
            <a:r>
              <a:rPr lang="en-US" dirty="0"/>
              <a:t>)</a:t>
            </a:r>
            <a:r>
              <a:rPr lang="cs-CZ" dirty="0"/>
              <a:t> – 1995-1998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41AFD43-A5DE-4BCC-980D-461E8748F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562" y="0"/>
            <a:ext cx="68494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34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A69CA6-5CB8-4136-B331-39ABF984C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98079"/>
            <a:ext cx="5605272" cy="1572126"/>
          </a:xfrm>
        </p:spPr>
        <p:txBody>
          <a:bodyPr/>
          <a:lstStyle/>
          <a:p>
            <a:r>
              <a:rPr lang="cs-CZ" dirty="0" err="1"/>
              <a:t>Flusserova</a:t>
            </a:r>
            <a:r>
              <a:rPr lang="cs-CZ" dirty="0"/>
              <a:t> teorie médií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4B05C2E-B985-47FB-96AC-FF044948A8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4CD6CCE-DE90-4F86-A1B7-AFBAF1E95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956" y="1720306"/>
            <a:ext cx="6665200" cy="499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38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60C25A-12DE-440C-B4B7-E95E5C45B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 a aparát – případ fotografie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128B2D8-23F6-46B8-858D-5AF9791971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8678" y="3072384"/>
            <a:ext cx="5853793" cy="2871216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cs-CZ" dirty="0"/>
              <a:t>kódování obrazu je vždy prováděno za pomoci programu, který je uvnitř určitého aparátu</a:t>
            </a:r>
          </a:p>
          <a:p>
            <a:pPr marL="285750" indent="-285750">
              <a:buFontTx/>
              <a:buChar char="-"/>
            </a:pPr>
            <a:r>
              <a:rPr lang="cs-CZ" dirty="0"/>
              <a:t>spojení aparátu a programu = </a:t>
            </a:r>
            <a:r>
              <a:rPr lang="cs-CZ" dirty="0" err="1"/>
              <a:t>black</a:t>
            </a:r>
            <a:r>
              <a:rPr lang="cs-CZ" dirty="0"/>
              <a:t> box </a:t>
            </a:r>
          </a:p>
          <a:p>
            <a:pPr marL="285750" indent="-285750">
              <a:buFontTx/>
              <a:buChar char="-"/>
            </a:pPr>
            <a:r>
              <a:rPr lang="cs-CZ" dirty="0"/>
              <a:t>program je vždy skrytý</a:t>
            </a:r>
          </a:p>
          <a:p>
            <a:pPr marL="285750" indent="-285750">
              <a:buFontTx/>
              <a:buChar char="-"/>
            </a:pPr>
            <a:r>
              <a:rPr lang="cs-CZ" dirty="0"/>
              <a:t>Jakým způsobem nás programuje fotografie?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D6751A0-5D7B-4634-9A03-35BC961E9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2058" y="2284640"/>
            <a:ext cx="5761264" cy="347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95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60C25A-12DE-440C-B4B7-E95E5C45B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 a aparát – případ fotografie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128B2D8-23F6-46B8-858D-5AF9791971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8678" y="3072384"/>
            <a:ext cx="5853793" cy="2871216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cs-CZ" dirty="0"/>
              <a:t>fotografie odráží svět pojmů nikoli „svět venku“</a:t>
            </a:r>
          </a:p>
          <a:p>
            <a:pPr marL="285750" indent="-285750">
              <a:buFontTx/>
              <a:buChar char="-"/>
            </a:pPr>
            <a:r>
              <a:rPr lang="cs-CZ" dirty="0"/>
              <a:t>složitý proces </a:t>
            </a:r>
            <a:r>
              <a:rPr lang="cs-CZ" dirty="0" err="1"/>
              <a:t>kódovánbí</a:t>
            </a:r>
            <a:r>
              <a:rPr lang="cs-CZ" dirty="0"/>
              <a:t> fotografického obrazu</a:t>
            </a:r>
          </a:p>
          <a:p>
            <a:pPr marL="285750" indent="-285750">
              <a:buFontTx/>
              <a:buChar char="-"/>
            </a:pPr>
            <a:r>
              <a:rPr lang="cs-CZ" dirty="0"/>
              <a:t>každá pořízená fotografie představuje realizaci </a:t>
            </a:r>
          </a:p>
          <a:p>
            <a:r>
              <a:rPr lang="cs-CZ" dirty="0"/>
              <a:t>     jedné možnosti programu</a:t>
            </a:r>
          </a:p>
          <a:p>
            <a:pPr marL="285750" indent="-285750">
              <a:buFontTx/>
              <a:buChar char="-"/>
            </a:pPr>
            <a:r>
              <a:rPr lang="cs-CZ" dirty="0"/>
              <a:t>uživatel nemůže programovat aparát, </a:t>
            </a:r>
          </a:p>
          <a:p>
            <a:pPr marL="285750" indent="-285750">
              <a:buFontTx/>
              <a:buChar char="-"/>
            </a:pPr>
            <a:r>
              <a:rPr lang="cs-CZ" dirty="0"/>
              <a:t>program je napevno zabudovaný do aparátu</a:t>
            </a:r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6791BD6-05AD-460F-8314-2598D28E1E70}"/>
              </a:ext>
            </a:extLst>
          </p:cNvPr>
          <p:cNvSpPr txBox="1"/>
          <p:nvPr/>
        </p:nvSpPr>
        <p:spPr>
          <a:xfrm>
            <a:off x="7272528" y="1220087"/>
            <a:ext cx="480060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>
                <a:solidFill>
                  <a:schemeClr val="bg1"/>
                </a:solidFill>
                <a:highlight>
                  <a:srgbClr val="6667AB"/>
                </a:highlight>
              </a:rPr>
              <a:t>„V programu fotoaparátu jsou předem obsaženy všechny fotografie, které je aparát schopen vytvořit. „S každou (informativní) fotografií se stává fotografický program o jednu možnost chudší, zatímco fotografické univerzum se stává o jednu realizaci bohatší.“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E77EC94-27ED-439B-B578-1A7BDB89F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514" y="3162192"/>
            <a:ext cx="4692616" cy="351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782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15444-1D7D-48C6-B787-32FED3598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8" y="914400"/>
            <a:ext cx="6720841" cy="1572126"/>
          </a:xfrm>
        </p:spPr>
        <p:txBody>
          <a:bodyPr>
            <a:normAutofit fontScale="90000"/>
          </a:bodyPr>
          <a:lstStyle/>
          <a:p>
            <a:r>
              <a:rPr lang="cs-CZ" dirty="0"/>
              <a:t>Lineární perspektiva – základní prvek programu fotoaparátu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56D124F-F412-4499-834F-50FB71FD7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795" y="4238104"/>
            <a:ext cx="4782878" cy="2726997"/>
          </a:xfrm>
          <a:prstGeom prst="rect">
            <a:avLst/>
          </a:prstGeom>
        </p:spPr>
      </p:pic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B8765DE-5562-4AA3-90C6-378C812CDF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9276" y="2631512"/>
            <a:ext cx="6163795" cy="2871216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pl-PL" dirty="0"/>
              <a:t>zobrazování objektů tak jako bychom se na ně dívali z okna nebo skrze rámeček</a:t>
            </a: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/>
              <a:t>perspektiva předpokládá jediného pozorovatele, musí zaujmout ideální stanoviště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989C0A5-1BC0-47CC-8D65-ED6160C17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7673" y="326647"/>
            <a:ext cx="4694327" cy="656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896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15444-1D7D-48C6-B787-32FED3598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8" y="914400"/>
            <a:ext cx="6720841" cy="1572126"/>
          </a:xfrm>
        </p:spPr>
        <p:txBody>
          <a:bodyPr>
            <a:normAutofit fontScale="90000"/>
          </a:bodyPr>
          <a:lstStyle/>
          <a:p>
            <a:r>
              <a:rPr lang="cs-CZ" dirty="0"/>
              <a:t>Lineární perspektiva – základní prvek programu fotoaparátu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B8765DE-5562-4AA3-90C6-378C812CDF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8599" y="2656005"/>
            <a:ext cx="6302830" cy="2871216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cs-CZ" dirty="0"/>
              <a:t>ideologický rozměr perspektivy -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Erwin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Panofsky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kniha Perspektiva jako symbolická forma</a:t>
            </a:r>
          </a:p>
          <a:p>
            <a:pPr marL="285750" indent="-285750">
              <a:buFontTx/>
              <a:buChar char="-"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reprezentuje „objektivní“ pohled na skutečnost</a:t>
            </a:r>
          </a:p>
          <a:p>
            <a:pPr marL="285750" indent="-285750">
              <a:buFontTx/>
              <a:buChar char="-"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braz předkládá předem připravený pohled na určité místo</a:t>
            </a:r>
          </a:p>
          <a:p>
            <a:pPr marL="285750" indent="-285750">
              <a:buFontTx/>
              <a:buChar char="-"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tento matematický model zobrazení reality </a:t>
            </a:r>
          </a:p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zabudován do fotoaparátu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C243B0E-5AC1-472A-BD2D-E08B28B99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836" y="4242026"/>
            <a:ext cx="6896164" cy="257038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B19785E-82ED-4BA6-A0C5-A696930D3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439" y="281283"/>
            <a:ext cx="5121084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72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60C25A-12DE-440C-B4B7-E95E5C45B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 a aparát – případ fotografie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128B2D8-23F6-46B8-858D-5AF9791971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8678" y="3072384"/>
            <a:ext cx="6404393" cy="2871216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cs-CZ" dirty="0"/>
              <a:t>program fotoaparátu může upravovat jen výrobce</a:t>
            </a:r>
          </a:p>
          <a:p>
            <a:pPr marL="285750" indent="-285750">
              <a:buFontTx/>
              <a:buChar char="-"/>
            </a:pPr>
            <a:r>
              <a:rPr lang="cs-CZ" dirty="0"/>
              <a:t>fotografie je výsledkem dialogu mezi pamětí fotografa a    pamětí fotoaparátu </a:t>
            </a:r>
          </a:p>
          <a:p>
            <a:pPr marL="285750" indent="-285750">
              <a:buFontTx/>
              <a:buChar char="-"/>
            </a:pPr>
            <a:r>
              <a:rPr lang="cs-CZ" dirty="0"/>
              <a:t>kritérium hodnoty </a:t>
            </a:r>
            <a:r>
              <a:rPr lang="cs-CZ" dirty="0" err="1"/>
              <a:t>inf</a:t>
            </a:r>
            <a:r>
              <a:rPr lang="cs-CZ" dirty="0"/>
              <a:t>. obsažené ve fotografii - schopnost dávat věcem význam </a:t>
            </a:r>
          </a:p>
        </p:txBody>
      </p:sp>
    </p:spTree>
    <p:extLst>
      <p:ext uri="{BB962C8B-B14F-4D97-AF65-F5344CB8AC3E}">
        <p14:creationId xmlns:p14="http://schemas.microsoft.com/office/powerpoint/2010/main" val="9823946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60C25A-12DE-440C-B4B7-E95E5C45B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 a aparát – případ fotografie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128B2D8-23F6-46B8-858D-5AF9791971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8678" y="3072384"/>
            <a:ext cx="6404393" cy="2871216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cs-CZ" dirty="0"/>
              <a:t>Tři typy fotografií:</a:t>
            </a:r>
          </a:p>
          <a:p>
            <a:pPr marL="285750" indent="-285750">
              <a:buFontTx/>
              <a:buChar char="-"/>
            </a:pPr>
            <a:r>
              <a:rPr lang="cs-CZ" dirty="0"/>
              <a:t>1. Automatická - vědecká</a:t>
            </a:r>
          </a:p>
          <a:p>
            <a:pPr marL="285750" indent="-285750">
              <a:buFontTx/>
              <a:buChar char="-"/>
            </a:pPr>
            <a:r>
              <a:rPr lang="cs-CZ" dirty="0"/>
              <a:t>2. Amatérské snímky </a:t>
            </a:r>
          </a:p>
          <a:p>
            <a:pPr marL="285750" indent="-285750">
              <a:buFontTx/>
              <a:buChar char="-"/>
            </a:pPr>
            <a:r>
              <a:rPr lang="cs-CZ" dirty="0"/>
              <a:t>3. Snímky experimentálních fotografů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ECAD09B-CB29-4FB4-9670-61802FE52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570" y="1"/>
            <a:ext cx="4701721" cy="317366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B25CC56-BE0D-435F-BA36-B1F943220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3097" y="3153594"/>
            <a:ext cx="3663194" cy="370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652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754125-33AD-40DD-AB0D-BEAAC7359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504" y="647590"/>
            <a:ext cx="5605272" cy="1572126"/>
          </a:xfrm>
        </p:spPr>
        <p:txBody>
          <a:bodyPr>
            <a:normAutofit fontScale="90000"/>
          </a:bodyPr>
          <a:lstStyle/>
          <a:p>
            <a:r>
              <a:rPr lang="cs-CZ" dirty="0"/>
              <a:t>Příklad experimentálního přístupu k fotografii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C1CAA5D-FF33-4E52-ACCD-D3767BD870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3072384"/>
            <a:ext cx="4196443" cy="2871216"/>
          </a:xfrm>
        </p:spPr>
        <p:txBody>
          <a:bodyPr/>
          <a:lstStyle/>
          <a:p>
            <a:r>
              <a:rPr lang="cs-CZ" dirty="0"/>
              <a:t>- Andreas Müller-Pohle - Transformance.1979–198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2D25DEA-1CA6-4785-8A39-8198FCEC5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929" y="4295954"/>
            <a:ext cx="3762608" cy="250031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D608364-18FC-444E-9FCF-EDEE8F921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205" y="4287039"/>
            <a:ext cx="3727767" cy="250922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C6F23B3-F210-44E3-85A8-9C8883E55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309" y="4295954"/>
            <a:ext cx="3714524" cy="250031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B82F0C0-9D23-4845-AFD0-7AB3824012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1645" y="1851053"/>
            <a:ext cx="3675851" cy="244266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1E59881-0A9A-4AC6-95EE-D8D627BF53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4176" y="1851054"/>
            <a:ext cx="3616381" cy="240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64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669B2E69-B1DF-40FF-BA6D-7FE5A337D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Život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4F04F682-99B6-4621-856C-73C918DCF3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5195" y="2713154"/>
            <a:ext cx="5091577" cy="3850932"/>
          </a:xfrm>
        </p:spPr>
        <p:txBody>
          <a:bodyPr/>
          <a:lstStyle/>
          <a:p>
            <a:r>
              <a:rPr lang="cs-CZ" dirty="0"/>
              <a:t>- narozen 1920 v Praze</a:t>
            </a:r>
          </a:p>
          <a:p>
            <a:endParaRPr lang="cs-CZ" dirty="0"/>
          </a:p>
          <a:p>
            <a:r>
              <a:rPr lang="cs-CZ" dirty="0"/>
              <a:t>- 1939 – emigrace do Brazílie</a:t>
            </a:r>
          </a:p>
          <a:p>
            <a:endParaRPr lang="cs-CZ" dirty="0"/>
          </a:p>
          <a:p>
            <a:r>
              <a:rPr lang="cs-CZ" dirty="0"/>
              <a:t>- 1962 – člen Brazilského filosofického institutu</a:t>
            </a:r>
          </a:p>
          <a:p>
            <a:endParaRPr lang="cs-CZ" dirty="0"/>
          </a:p>
          <a:p>
            <a:r>
              <a:rPr lang="cs-CZ" dirty="0"/>
              <a:t>- od 60. let – výuka teorie komunikace a filozofie   médií</a:t>
            </a:r>
          </a:p>
          <a:p>
            <a:r>
              <a:rPr lang="cs-CZ" dirty="0"/>
              <a:t>- zemřel v roce 1991</a:t>
            </a:r>
          </a:p>
          <a:p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BDBE8C3D-54B8-41FF-B8E1-2B57A413ACA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9" name="Online médium 8" title="flusser talks photography">
            <a:hlinkClick r:id="" action="ppaction://media"/>
            <a:extLst>
              <a:ext uri="{FF2B5EF4-FFF2-40B4-BE49-F238E27FC236}">
                <a16:creationId xmlns:a16="http://schemas.microsoft.com/office/drawing/2014/main" id="{1EEBBF79-E989-49ED-B690-DDA50963C30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747876" y="2024908"/>
            <a:ext cx="6444124" cy="483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4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6F3F93-0A2B-45DB-8E9D-157DDCD0D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Vize telematické společnosti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EFB65C5-9D02-4D27-BA32-2B79C00789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3072384"/>
            <a:ext cx="4946904" cy="3508030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cs-CZ" dirty="0"/>
              <a:t>telematika – spojení informatiky a telekomunikace</a:t>
            </a:r>
          </a:p>
          <a:p>
            <a:pPr marL="285750" indent="-285750">
              <a:buFontTx/>
              <a:buChar char="-"/>
            </a:pPr>
            <a:r>
              <a:rPr lang="cs-CZ" dirty="0"/>
              <a:t>každý člověk by byl tvůrcem i distributorem technických obrazů</a:t>
            </a:r>
          </a:p>
          <a:p>
            <a:pPr marL="285750" indent="-285750">
              <a:buFontTx/>
              <a:buChar char="-"/>
            </a:pPr>
            <a:r>
              <a:rPr lang="cs-CZ" dirty="0"/>
              <a:t>bude vzrůstat počet informací, budeme používat umělé paměti k jejich uchování</a:t>
            </a:r>
          </a:p>
          <a:p>
            <a:pPr marL="285750" indent="-285750">
              <a:buFontTx/>
              <a:buChar char="-"/>
            </a:pPr>
            <a:r>
              <a:rPr lang="cs-CZ" dirty="0"/>
              <a:t>dialog umělých pamětí a uživatelů</a:t>
            </a:r>
          </a:p>
          <a:p>
            <a:pPr marL="285750" indent="-285750">
              <a:buFontTx/>
              <a:buChar char="-"/>
            </a:pPr>
            <a:r>
              <a:rPr lang="cs-CZ" dirty="0"/>
              <a:t>všichni budou přijímat, přetvářet a dále předávat technické obrazy</a:t>
            </a:r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FCEC72A-33B5-496F-8A6B-DCF0A5502228}"/>
              </a:ext>
            </a:extLst>
          </p:cNvPr>
          <p:cNvSpPr txBox="1"/>
          <p:nvPr/>
        </p:nvSpPr>
        <p:spPr>
          <a:xfrm>
            <a:off x="7421336" y="1670918"/>
            <a:ext cx="44849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>
                <a:solidFill>
                  <a:schemeClr val="bg1"/>
                </a:solidFill>
                <a:highlight>
                  <a:srgbClr val="6667AB"/>
                </a:highlight>
              </a:rPr>
              <a:t>„U telematických dialogů si lidské a „umělé“ paměti vyměňují informace, aby z nich syntetizovaly informace nové a ty pak ukládaly do umělých pamětí.“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328A0B3-39A4-4DFC-BAC7-68F3CD519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9680" y="3721609"/>
            <a:ext cx="5082320" cy="285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583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713250-FEFB-4264-AA8C-97380E738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Jana Horáková – Aparát jako hybrid strojových a lidských uspořádání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AD32A72-8141-493C-911A-6258C475D3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3072384"/>
            <a:ext cx="6449786" cy="2871216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cs-CZ" dirty="0"/>
              <a:t>d</a:t>
            </a:r>
            <a:r>
              <a:rPr lang="pt-BR" dirty="0"/>
              <a:t>ůležitý pojem ve Flusserově díle – aparát</a:t>
            </a: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/>
              <a:t>aparáty jsou kulturní produkty, pomocí kterých můžeme poznávat kulturu, která je vytvořila</a:t>
            </a:r>
          </a:p>
          <a:p>
            <a:pPr marL="285750" indent="-285750">
              <a:buFontTx/>
              <a:buChar char="-"/>
            </a:pPr>
            <a:r>
              <a:rPr lang="cs-CZ" dirty="0"/>
              <a:t>je třeba je zkoumat z pohledu technických oborů i humanitních věd</a:t>
            </a:r>
          </a:p>
          <a:p>
            <a:pPr marL="285750" indent="-285750">
              <a:buFontTx/>
              <a:buChar char="-"/>
            </a:pPr>
            <a:r>
              <a:rPr lang="cs-CZ" dirty="0"/>
              <a:t>Nejvhodnější teorii k výzkumu </a:t>
            </a:r>
            <a:r>
              <a:rPr lang="cs-CZ" dirty="0" err="1"/>
              <a:t>Actor</a:t>
            </a:r>
            <a:r>
              <a:rPr lang="cs-CZ" dirty="0"/>
              <a:t>-network </a:t>
            </a:r>
            <a:r>
              <a:rPr lang="cs-CZ" dirty="0" err="1"/>
              <a:t>theory</a:t>
            </a:r>
            <a:r>
              <a:rPr lang="cs-CZ" dirty="0"/>
              <a:t> (Bruno </a:t>
            </a:r>
            <a:r>
              <a:rPr lang="cs-CZ" dirty="0" err="1"/>
              <a:t>Latour</a:t>
            </a:r>
            <a:r>
              <a:rPr lang="cs-CZ" dirty="0"/>
              <a:t>)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DCB6362-3C0D-4588-9F4F-AD653F14B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525" y="3633107"/>
            <a:ext cx="4837340" cy="322489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EEF3FDA-F5E1-4CCC-938A-244AD5EE4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525" y="0"/>
            <a:ext cx="2987036" cy="366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400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713250-FEFB-4264-AA8C-97380E738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Jana Horáková – Aparát jako hybrid strojových a lidských uspořádání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AD32A72-8141-493C-911A-6258C475D3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3072384"/>
            <a:ext cx="6449786" cy="2871216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cs-CZ" dirty="0"/>
              <a:t>Definice aparátu:</a:t>
            </a:r>
          </a:p>
          <a:p>
            <a:pPr marL="342900" indent="-342900">
              <a:buAutoNum type="alphaLcParenR"/>
            </a:pPr>
            <a:r>
              <a:rPr lang="cs-CZ" dirty="0"/>
              <a:t>Aparát jako hračka</a:t>
            </a:r>
          </a:p>
          <a:p>
            <a:pPr marL="342900" indent="-342900">
              <a:buAutoNum type="alphaLcParenR"/>
            </a:pPr>
            <a:r>
              <a:rPr lang="cs-CZ" dirty="0"/>
              <a:t>Aparát jako </a:t>
            </a:r>
            <a:r>
              <a:rPr lang="cs-CZ" dirty="0" err="1"/>
              <a:t>black</a:t>
            </a:r>
            <a:r>
              <a:rPr lang="cs-CZ" dirty="0"/>
              <a:t> box </a:t>
            </a:r>
          </a:p>
          <a:p>
            <a:pPr marL="342900" indent="-342900">
              <a:buAutoNum type="alphaLcParenR"/>
            </a:pPr>
            <a:r>
              <a:rPr lang="cs-CZ" dirty="0"/>
              <a:t>Data </a:t>
            </a:r>
            <a:r>
              <a:rPr lang="cs-CZ" dirty="0" err="1"/>
              <a:t>processing</a:t>
            </a:r>
            <a:endParaRPr lang="cs-CZ" dirty="0"/>
          </a:p>
          <a:p>
            <a:pPr marL="342900" indent="-342900">
              <a:buAutoNum type="alphaLcParenR"/>
            </a:pPr>
            <a:r>
              <a:rPr lang="cs-CZ" dirty="0"/>
              <a:t>Aparát jako programované a programující médium </a:t>
            </a:r>
          </a:p>
          <a:p>
            <a:pPr marL="342900" indent="-342900">
              <a:buAutoNum type="alphaLcParenR"/>
            </a:pPr>
            <a:r>
              <a:rPr lang="cs-CZ" dirty="0"/>
              <a:t>Aparát jako výraz vědeckého myšlení </a:t>
            </a:r>
          </a:p>
          <a:p>
            <a:pPr marL="342900" indent="-342900">
              <a:buAutoNum type="alphaLcParenR"/>
            </a:pPr>
            <a:r>
              <a:rPr lang="cs-CZ" dirty="0"/>
              <a:t>Software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DCB6362-3C0D-4588-9F4F-AD653F14B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525" y="3633107"/>
            <a:ext cx="4837340" cy="322489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EEF3FDA-F5E1-4CCC-938A-244AD5EE4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525" y="0"/>
            <a:ext cx="2987036" cy="366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735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713250-FEFB-4264-AA8C-97380E738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914400"/>
            <a:ext cx="6294665" cy="1572126"/>
          </a:xfrm>
        </p:spPr>
        <p:txBody>
          <a:bodyPr>
            <a:normAutofit fontScale="90000"/>
          </a:bodyPr>
          <a:lstStyle/>
          <a:p>
            <a:r>
              <a:rPr lang="cs-CZ" dirty="0"/>
              <a:t>Jana Horáková – OD „PROGRAMMED IMAGINATION“ K „PROGRAMMED VISIONS“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AD32A72-8141-493C-911A-6258C475D3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3072384"/>
            <a:ext cx="6449786" cy="2871216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cs-CZ" dirty="0"/>
              <a:t>aparáty produkují programovanou imaginaci</a:t>
            </a:r>
          </a:p>
          <a:p>
            <a:pPr marL="285750" indent="-285750">
              <a:buFontTx/>
              <a:buChar char="-"/>
            </a:pPr>
            <a:r>
              <a:rPr lang="cs-CZ" dirty="0"/>
              <a:t>programované obrazy utvářejí naše představy o světě </a:t>
            </a:r>
          </a:p>
          <a:p>
            <a:pPr marL="285750" indent="-285750">
              <a:buFontTx/>
              <a:buChar char="-"/>
            </a:pPr>
            <a:r>
              <a:rPr lang="cs-CZ" dirty="0"/>
              <a:t>Wendy </a:t>
            </a:r>
            <a:r>
              <a:rPr lang="cs-CZ" dirty="0" err="1"/>
              <a:t>Chun</a:t>
            </a:r>
            <a:r>
              <a:rPr lang="cs-CZ" dirty="0"/>
              <a:t> – digitální média využívána k tvorbě „programovaných vizí“</a:t>
            </a:r>
          </a:p>
          <a:p>
            <a:pPr marL="285750" indent="-285750">
              <a:buFontTx/>
              <a:buChar char="-"/>
            </a:pPr>
            <a:r>
              <a:rPr lang="cs-CZ" dirty="0"/>
              <a:t>předpovídání budoucnosti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7F489CC-38AC-4928-A164-0BCD15051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1066800"/>
            <a:ext cx="45720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447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62A591-43FC-415D-B355-B4A27FFF6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Flusser</a:t>
            </a:r>
            <a:r>
              <a:rPr lang="cs-CZ" dirty="0"/>
              <a:t> a umění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CB605B2-659B-4395-9627-B43F2C8CFC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3072384"/>
            <a:ext cx="6286500" cy="2871216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cs-CZ" dirty="0"/>
              <a:t>reflexe umění</a:t>
            </a:r>
          </a:p>
          <a:p>
            <a:pPr marL="285750" indent="-285750">
              <a:buFontTx/>
              <a:buChar char="-"/>
            </a:pPr>
            <a:r>
              <a:rPr lang="cs-CZ" dirty="0"/>
              <a:t>umění je neodlučitelně spojeno s technikou a vědou</a:t>
            </a:r>
          </a:p>
          <a:p>
            <a:pPr marL="285750" indent="-285750">
              <a:buFontTx/>
              <a:buChar char="-"/>
            </a:pPr>
            <a:r>
              <a:rPr lang="cs-CZ" dirty="0"/>
              <a:t>věda začíná chápat sebe samu jako určitou formu umění</a:t>
            </a:r>
          </a:p>
          <a:p>
            <a:pPr marL="285750" indent="-285750">
              <a:buFontTx/>
              <a:buChar char="-"/>
            </a:pPr>
            <a:r>
              <a:rPr lang="pl-PL" dirty="0"/>
              <a:t>postupy a strategie vědy vstupují do umění</a:t>
            </a:r>
          </a:p>
          <a:p>
            <a:pPr marL="285750" indent="-285750">
              <a:buFontTx/>
              <a:buChar char="-"/>
            </a:pPr>
            <a:r>
              <a:rPr lang="pl-PL" dirty="0"/>
              <a:t>chápe umění jako formu komunikace</a:t>
            </a:r>
          </a:p>
          <a:p>
            <a:pPr marL="285750" indent="-285750">
              <a:buFontTx/>
              <a:buChar char="-"/>
            </a:pPr>
            <a:r>
              <a:rPr lang="cs-CZ" dirty="0"/>
              <a:t>spolupráce </a:t>
            </a:r>
            <a:r>
              <a:rPr lang="pt-BR" dirty="0"/>
              <a:t>na přípravě 12. bienále v São Paulu</a:t>
            </a:r>
            <a:r>
              <a:rPr lang="cs-CZ" dirty="0"/>
              <a:t> (1973)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A692CD1-05C2-478B-B000-9063120F7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100" y="359730"/>
            <a:ext cx="4863732" cy="324122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BBF2D6E-C262-4A33-860E-9590C774F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100" y="3429000"/>
            <a:ext cx="5016900" cy="33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138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D99AAB-3C1E-4C10-B97A-AAA333007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391886"/>
            <a:ext cx="7266215" cy="1572126"/>
          </a:xfrm>
        </p:spPr>
        <p:txBody>
          <a:bodyPr>
            <a:normAutofit/>
          </a:bodyPr>
          <a:lstStyle/>
          <a:p>
            <a:r>
              <a:rPr lang="cs-CZ" sz="2800" dirty="0"/>
              <a:t>Výstava věnovaná umělecké činnosti Viléma </a:t>
            </a:r>
            <a:r>
              <a:rPr lang="cs-CZ" sz="2800" dirty="0" err="1"/>
              <a:t>Flussera</a:t>
            </a:r>
            <a:r>
              <a:rPr lang="cs-CZ" sz="2800" dirty="0"/>
              <a:t> - </a:t>
            </a:r>
            <a:r>
              <a:rPr lang="cs-CZ" sz="2800" dirty="0" err="1"/>
              <a:t>Bezedno</a:t>
            </a:r>
            <a:r>
              <a:rPr lang="cs-CZ" sz="2800" dirty="0"/>
              <a:t> v Galerii AMU (2017)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F7220FD-A218-4051-AE7B-33A304CA64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5364" y="2672334"/>
            <a:ext cx="6555921" cy="2871216"/>
          </a:xfrm>
        </p:spPr>
        <p:txBody>
          <a:bodyPr/>
          <a:lstStyle/>
          <a:p>
            <a:r>
              <a:rPr lang="cs-CZ" dirty="0"/>
              <a:t>Díla:</a:t>
            </a:r>
          </a:p>
          <a:p>
            <a:r>
              <a:rPr lang="de-DE" dirty="0"/>
              <a:t>Dieter Jung - Lebenszeichen von </a:t>
            </a:r>
            <a:r>
              <a:rPr lang="de-DE" dirty="0" err="1"/>
              <a:t>Vilém</a:t>
            </a:r>
            <a:r>
              <a:rPr lang="de-DE" dirty="0"/>
              <a:t> </a:t>
            </a:r>
            <a:r>
              <a:rPr lang="de-DE" dirty="0" err="1"/>
              <a:t>Flusser</a:t>
            </a:r>
            <a:r>
              <a:rPr lang="de-DE" dirty="0"/>
              <a:t> (Signs </a:t>
            </a:r>
            <a:r>
              <a:rPr lang="de-DE" dirty="0" err="1"/>
              <a:t>of</a:t>
            </a:r>
            <a:r>
              <a:rPr lang="de-DE" dirty="0"/>
              <a:t> Life)</a:t>
            </a:r>
            <a:endParaRPr lang="cs-CZ" dirty="0"/>
          </a:p>
          <a:p>
            <a:r>
              <a:rPr lang="de-DE" dirty="0"/>
              <a:t> 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4901949-0F3E-4C4F-B76F-73284DE7E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7204" y="1678272"/>
            <a:ext cx="3884796" cy="517972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951FE9F-D533-41E4-84D9-F713A4ADA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8288" y="3741441"/>
            <a:ext cx="4593947" cy="287121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84ED8DB-F51C-43C3-8B25-6C4F09267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41441"/>
            <a:ext cx="3828288" cy="287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5975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D99AAB-3C1E-4C10-B97A-AAA333007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391886"/>
            <a:ext cx="7266215" cy="1572126"/>
          </a:xfrm>
        </p:spPr>
        <p:txBody>
          <a:bodyPr>
            <a:normAutofit/>
          </a:bodyPr>
          <a:lstStyle/>
          <a:p>
            <a:r>
              <a:rPr lang="de-DE" sz="2800" dirty="0"/>
              <a:t>Wolfgang Spahn - Bild einer </a:t>
            </a:r>
            <a:r>
              <a:rPr lang="de-DE" sz="2800" dirty="0" err="1"/>
              <a:t>Ausstelung</a:t>
            </a:r>
            <a:r>
              <a:rPr lang="de-DE" sz="2800" dirty="0"/>
              <a:t> </a:t>
            </a:r>
            <a:br>
              <a:rPr lang="de-DE" sz="2800" dirty="0"/>
            </a:br>
            <a:endParaRPr lang="cs-CZ" sz="2800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F7220FD-A218-4051-AE7B-33A304CA64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57665" y="1415034"/>
            <a:ext cx="6555921" cy="2871216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Online médium 3" title="Bilder einer Ausstellung">
            <a:hlinkClick r:id="" action="ppaction://media"/>
            <a:extLst>
              <a:ext uri="{FF2B5EF4-FFF2-40B4-BE49-F238E27FC236}">
                <a16:creationId xmlns:a16="http://schemas.microsoft.com/office/drawing/2014/main" id="{2A60BB21-E4DA-4074-87D8-9419DBEC2DF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97236" y="1592036"/>
            <a:ext cx="9102779" cy="512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57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D99AAB-3C1E-4C10-B97A-AAA333007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391886"/>
            <a:ext cx="7266215" cy="1572126"/>
          </a:xfrm>
        </p:spPr>
        <p:txBody>
          <a:bodyPr>
            <a:normAutofit/>
          </a:bodyPr>
          <a:lstStyle/>
          <a:p>
            <a:r>
              <a:rPr lang="de-DE" sz="2800" dirty="0"/>
              <a:t>JODI – IDN – 2016 </a:t>
            </a:r>
            <a:br>
              <a:rPr lang="de-DE" sz="2800" dirty="0"/>
            </a:br>
            <a:endParaRPr lang="cs-CZ" sz="2800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F7220FD-A218-4051-AE7B-33A304CA64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1522" y="2900934"/>
            <a:ext cx="6555921" cy="2871216"/>
          </a:xfrm>
        </p:spPr>
        <p:txBody>
          <a:bodyPr/>
          <a:lstStyle/>
          <a:p>
            <a:r>
              <a:rPr lang="cs-CZ" dirty="0"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xn--9l7a.com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B40E830-F9C0-4DB9-A62F-BD39106BF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710" y="1322614"/>
            <a:ext cx="5064289" cy="553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1246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AC20EC-AE16-4814-BD3A-6580E5289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Harun</a:t>
            </a:r>
            <a:r>
              <a:rPr lang="cs-CZ" dirty="0"/>
              <a:t> </a:t>
            </a:r>
            <a:r>
              <a:rPr lang="cs-CZ" dirty="0" err="1"/>
              <a:t>Farocki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6550F88-6C5E-43C9-86D2-F7A9858F9D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4774" y="2566198"/>
            <a:ext cx="3559783" cy="2871216"/>
          </a:xfrm>
        </p:spPr>
        <p:txBody>
          <a:bodyPr/>
          <a:lstStyle/>
          <a:p>
            <a:r>
              <a:rPr lang="cs-CZ" dirty="0"/>
              <a:t>Inspirace </a:t>
            </a:r>
            <a:r>
              <a:rPr lang="cs-CZ" dirty="0" err="1"/>
              <a:t>Flusserovým</a:t>
            </a:r>
            <a:r>
              <a:rPr lang="cs-CZ" dirty="0"/>
              <a:t> dílem</a:t>
            </a:r>
          </a:p>
          <a:p>
            <a:r>
              <a:rPr lang="de-DE" dirty="0"/>
              <a:t>Ich glaubte Gefangene zu sehen</a:t>
            </a:r>
            <a:r>
              <a:rPr lang="cs-CZ"/>
              <a:t> (Myslel </a:t>
            </a:r>
            <a:r>
              <a:rPr lang="cs-CZ" dirty="0"/>
              <a:t>jsem, že vidím uvězněné, 2004) </a:t>
            </a:r>
          </a:p>
          <a:p>
            <a:endParaRPr lang="cs-CZ" dirty="0"/>
          </a:p>
        </p:txBody>
      </p:sp>
      <p:sp>
        <p:nvSpPr>
          <p:cNvPr id="4" name="Zástupný symbol obrázku 3">
            <a:extLst>
              <a:ext uri="{FF2B5EF4-FFF2-40B4-BE49-F238E27FC236}">
                <a16:creationId xmlns:a16="http://schemas.microsoft.com/office/drawing/2014/main" id="{52E21F8A-9477-4783-B1A0-5DF8AB288C7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5" name="Online médium 4" title="I THOUGHT I WAS SEEING CONVICTS (2004)">
            <a:hlinkClick r:id="" action="ppaction://media"/>
            <a:extLst>
              <a:ext uri="{FF2B5EF4-FFF2-40B4-BE49-F238E27FC236}">
                <a16:creationId xmlns:a16="http://schemas.microsoft.com/office/drawing/2014/main" id="{D8305FB3-6717-431E-809A-910B7BE7734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902529" y="640897"/>
            <a:ext cx="8289471" cy="621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6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3699F7-1C34-40BF-ABA7-04D0F76B8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Flusserova</a:t>
            </a:r>
            <a:r>
              <a:rPr lang="cs-CZ" dirty="0"/>
              <a:t> teorie komunikace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BA1E3AB-D285-463A-BC44-E6B2C35ECD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2680498"/>
            <a:ext cx="5135336" cy="3671316"/>
          </a:xfrm>
        </p:spPr>
        <p:txBody>
          <a:bodyPr/>
          <a:lstStyle/>
          <a:p>
            <a:r>
              <a:rPr lang="cs-CZ" dirty="0"/>
              <a:t>Hlavní cíl komunikace – výměna slov za účelem jejich předání a uchování</a:t>
            </a:r>
          </a:p>
          <a:p>
            <a:endParaRPr lang="cs-CZ" dirty="0"/>
          </a:p>
          <a:p>
            <a:r>
              <a:rPr lang="cs-CZ" dirty="0"/>
              <a:t>komunikace projevem lidské svobody - možnost vytvářet informace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F599FC0-CCCE-437E-9B93-FACB6A9A6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267" y="1637122"/>
            <a:ext cx="5020733" cy="447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376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3699F7-1C34-40BF-ABA7-04D0F76B8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Flusserova</a:t>
            </a:r>
            <a:r>
              <a:rPr lang="cs-CZ" dirty="0"/>
              <a:t> teorie komunikace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BA1E3AB-D285-463A-BC44-E6B2C35ECD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2680498"/>
            <a:ext cx="5135336" cy="3671316"/>
          </a:xfrm>
        </p:spPr>
        <p:txBody>
          <a:bodyPr/>
          <a:lstStyle/>
          <a:p>
            <a:r>
              <a:rPr lang="cs-CZ" dirty="0"/>
              <a:t>Definuje typy komunikace:</a:t>
            </a:r>
          </a:p>
          <a:p>
            <a:pPr marL="342900" indent="-342900">
              <a:buAutoNum type="arabicPeriod"/>
            </a:pPr>
            <a:r>
              <a:rPr lang="cs-CZ" dirty="0"/>
              <a:t>Dialogická forma</a:t>
            </a:r>
          </a:p>
          <a:p>
            <a:endParaRPr lang="cs-CZ" dirty="0"/>
          </a:p>
          <a:p>
            <a:r>
              <a:rPr lang="cs-CZ" dirty="0"/>
              <a:t>Dělí se na:</a:t>
            </a:r>
          </a:p>
          <a:p>
            <a:pPr marL="342900" indent="-342900">
              <a:buAutoNum type="alphaLcParenR"/>
            </a:pPr>
            <a:r>
              <a:rPr lang="cs-CZ" dirty="0"/>
              <a:t>kruhový dialog</a:t>
            </a:r>
          </a:p>
          <a:p>
            <a:r>
              <a:rPr lang="cs-CZ" dirty="0"/>
              <a:t>b)  síťový dialog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66CAB35-CFC2-4B25-85E5-A8340B67732C}"/>
              </a:ext>
            </a:extLst>
          </p:cNvPr>
          <p:cNvSpPr txBox="1"/>
          <p:nvPr/>
        </p:nvSpPr>
        <p:spPr>
          <a:xfrm>
            <a:off x="7307035" y="2179865"/>
            <a:ext cx="44991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>
                <a:solidFill>
                  <a:schemeClr val="bg1"/>
                </a:solidFill>
                <a:highlight>
                  <a:srgbClr val="6667AB"/>
                </a:highlight>
              </a:rPr>
              <a:t>„…</a:t>
            </a:r>
            <a:r>
              <a:rPr lang="cs-CZ" dirty="0" err="1">
                <a:solidFill>
                  <a:schemeClr val="bg1"/>
                </a:solidFill>
                <a:highlight>
                  <a:srgbClr val="6667AB"/>
                </a:highlight>
              </a:rPr>
              <a:t>informácie</a:t>
            </a:r>
            <a:r>
              <a:rPr lang="cs-CZ" dirty="0">
                <a:solidFill>
                  <a:schemeClr val="bg1"/>
                </a:solidFill>
                <a:highlight>
                  <a:srgbClr val="6667AB"/>
                </a:highlight>
              </a:rPr>
              <a:t> </a:t>
            </a:r>
            <a:r>
              <a:rPr lang="cs-CZ" dirty="0" err="1">
                <a:solidFill>
                  <a:schemeClr val="bg1"/>
                </a:solidFill>
                <a:highlight>
                  <a:srgbClr val="6667AB"/>
                </a:highlight>
              </a:rPr>
              <a:t>sa</a:t>
            </a:r>
            <a:r>
              <a:rPr lang="cs-CZ" dirty="0">
                <a:solidFill>
                  <a:schemeClr val="bg1"/>
                </a:solidFill>
                <a:highlight>
                  <a:srgbClr val="6667AB"/>
                </a:highlight>
              </a:rPr>
              <a:t> do </a:t>
            </a:r>
            <a:r>
              <a:rPr lang="cs-CZ" dirty="0" err="1">
                <a:solidFill>
                  <a:schemeClr val="bg1"/>
                </a:solidFill>
                <a:highlight>
                  <a:srgbClr val="6667AB"/>
                </a:highlight>
              </a:rPr>
              <a:t>dialogickej</a:t>
            </a:r>
            <a:r>
              <a:rPr lang="cs-CZ" dirty="0">
                <a:solidFill>
                  <a:schemeClr val="bg1"/>
                </a:solidFill>
                <a:highlight>
                  <a:srgbClr val="6667AB"/>
                </a:highlight>
              </a:rPr>
              <a:t> </a:t>
            </a:r>
            <a:r>
              <a:rPr lang="cs-CZ" dirty="0" err="1">
                <a:solidFill>
                  <a:schemeClr val="bg1"/>
                </a:solidFill>
                <a:highlight>
                  <a:srgbClr val="6667AB"/>
                </a:highlight>
              </a:rPr>
              <a:t>siete</a:t>
            </a:r>
            <a:r>
              <a:rPr lang="cs-CZ" dirty="0">
                <a:solidFill>
                  <a:schemeClr val="bg1"/>
                </a:solidFill>
                <a:highlight>
                  <a:srgbClr val="6667AB"/>
                </a:highlight>
              </a:rPr>
              <a:t> </a:t>
            </a:r>
            <a:r>
              <a:rPr lang="cs-CZ" dirty="0" err="1">
                <a:solidFill>
                  <a:schemeClr val="bg1"/>
                </a:solidFill>
                <a:highlight>
                  <a:srgbClr val="6667AB"/>
                </a:highlight>
              </a:rPr>
              <a:t>dostávajú</a:t>
            </a:r>
            <a:r>
              <a:rPr lang="cs-CZ" dirty="0">
                <a:solidFill>
                  <a:schemeClr val="bg1"/>
                </a:solidFill>
                <a:highlight>
                  <a:srgbClr val="6667AB"/>
                </a:highlight>
              </a:rPr>
              <a:t> už trochu </a:t>
            </a:r>
            <a:r>
              <a:rPr lang="cs-CZ" dirty="0" err="1">
                <a:solidFill>
                  <a:schemeClr val="bg1"/>
                </a:solidFill>
                <a:highlight>
                  <a:srgbClr val="6667AB"/>
                </a:highlight>
              </a:rPr>
              <a:t>obrúsené</a:t>
            </a:r>
            <a:r>
              <a:rPr lang="cs-CZ" dirty="0">
                <a:solidFill>
                  <a:schemeClr val="bg1"/>
                </a:solidFill>
                <a:highlight>
                  <a:srgbClr val="6667AB"/>
                </a:highlight>
              </a:rPr>
              <a:t> a zhrubnuté (zvulgarizované, </a:t>
            </a:r>
            <a:r>
              <a:rPr lang="cs-CZ" dirty="0" err="1">
                <a:solidFill>
                  <a:schemeClr val="bg1"/>
                </a:solidFill>
                <a:highlight>
                  <a:srgbClr val="6667AB"/>
                </a:highlight>
              </a:rPr>
              <a:t>spopularizované</a:t>
            </a:r>
            <a:r>
              <a:rPr lang="cs-CZ" dirty="0">
                <a:solidFill>
                  <a:schemeClr val="bg1"/>
                </a:solidFill>
                <a:highlight>
                  <a:srgbClr val="6667AB"/>
                </a:highlight>
              </a:rPr>
              <a:t> </a:t>
            </a:r>
            <a:r>
              <a:rPr lang="cs-CZ" dirty="0" err="1">
                <a:solidFill>
                  <a:schemeClr val="bg1"/>
                </a:solidFill>
                <a:highlight>
                  <a:srgbClr val="6667AB"/>
                </a:highlight>
              </a:rPr>
              <a:t>atď</a:t>
            </a:r>
            <a:r>
              <a:rPr lang="cs-CZ" dirty="0">
                <a:solidFill>
                  <a:schemeClr val="bg1"/>
                </a:solidFill>
                <a:highlight>
                  <a:srgbClr val="6667AB"/>
                </a:highlight>
              </a:rPr>
              <a:t>.) a v pohybe </a:t>
            </a:r>
            <a:r>
              <a:rPr lang="cs-CZ" dirty="0" err="1">
                <a:solidFill>
                  <a:schemeClr val="bg1"/>
                </a:solidFill>
                <a:highlight>
                  <a:srgbClr val="6667AB"/>
                </a:highlight>
              </a:rPr>
              <a:t>dialógu</a:t>
            </a:r>
            <a:r>
              <a:rPr lang="cs-CZ" dirty="0">
                <a:solidFill>
                  <a:schemeClr val="bg1"/>
                </a:solidFill>
                <a:highlight>
                  <a:srgbClr val="6667AB"/>
                </a:highlight>
              </a:rPr>
              <a:t> sem i tam sú </a:t>
            </a:r>
            <a:r>
              <a:rPr lang="cs-CZ" dirty="0" err="1">
                <a:solidFill>
                  <a:schemeClr val="bg1"/>
                </a:solidFill>
                <a:highlight>
                  <a:srgbClr val="6667AB"/>
                </a:highlight>
              </a:rPr>
              <a:t>čoraz</a:t>
            </a:r>
            <a:r>
              <a:rPr lang="cs-CZ" dirty="0">
                <a:solidFill>
                  <a:schemeClr val="bg1"/>
                </a:solidFill>
                <a:highlight>
                  <a:srgbClr val="6667AB"/>
                </a:highlight>
              </a:rPr>
              <a:t> </a:t>
            </a:r>
            <a:r>
              <a:rPr lang="cs-CZ" dirty="0" err="1">
                <a:solidFill>
                  <a:schemeClr val="bg1"/>
                </a:solidFill>
                <a:highlight>
                  <a:srgbClr val="6667AB"/>
                </a:highlight>
              </a:rPr>
              <a:t>zjednodušenějšie</a:t>
            </a:r>
            <a:r>
              <a:rPr lang="cs-CZ" dirty="0">
                <a:solidFill>
                  <a:schemeClr val="bg1"/>
                </a:solidFill>
                <a:highlight>
                  <a:srgbClr val="6667AB"/>
                </a:highlight>
              </a:rPr>
              <a:t> a </a:t>
            </a:r>
            <a:r>
              <a:rPr lang="cs-CZ" dirty="0" err="1">
                <a:solidFill>
                  <a:schemeClr val="bg1"/>
                </a:solidFill>
                <a:highlight>
                  <a:srgbClr val="6667AB"/>
                </a:highlight>
              </a:rPr>
              <a:t>deformovanejšie</a:t>
            </a:r>
            <a:r>
              <a:rPr lang="cs-CZ" dirty="0">
                <a:solidFill>
                  <a:schemeClr val="bg1"/>
                </a:solidFill>
                <a:highlight>
                  <a:srgbClr val="6667AB"/>
                </a:highlight>
              </a:rPr>
              <a:t>.“</a:t>
            </a:r>
          </a:p>
        </p:txBody>
      </p:sp>
    </p:spTree>
    <p:extLst>
      <p:ext uri="{BB962C8B-B14F-4D97-AF65-F5344CB8AC3E}">
        <p14:creationId xmlns:p14="http://schemas.microsoft.com/office/powerpoint/2010/main" val="3214462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3699F7-1C34-40BF-ABA7-04D0F76B8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Flusserova</a:t>
            </a:r>
            <a:r>
              <a:rPr lang="cs-CZ" dirty="0"/>
              <a:t> teorie komunikace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BA1E3AB-D285-463A-BC44-E6B2C35ECD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2680498"/>
            <a:ext cx="5135336" cy="3671316"/>
          </a:xfrm>
        </p:spPr>
        <p:txBody>
          <a:bodyPr/>
          <a:lstStyle/>
          <a:p>
            <a:r>
              <a:rPr lang="cs-CZ" dirty="0"/>
              <a:t>Definuje typy komunikace:</a:t>
            </a:r>
          </a:p>
          <a:p>
            <a:r>
              <a:rPr lang="cs-CZ" dirty="0"/>
              <a:t>2. Diskurzivní forma</a:t>
            </a:r>
          </a:p>
          <a:p>
            <a:endParaRPr lang="cs-CZ" dirty="0"/>
          </a:p>
          <a:p>
            <a:r>
              <a:rPr lang="cs-CZ" dirty="0"/>
              <a:t>Dělí se na:</a:t>
            </a:r>
          </a:p>
          <a:p>
            <a:pPr marL="342900" indent="-342900">
              <a:buAutoNum type="alphaLcParenR"/>
            </a:pPr>
            <a:r>
              <a:rPr lang="cs-CZ" dirty="0"/>
              <a:t>divadelní diskurz </a:t>
            </a:r>
          </a:p>
          <a:p>
            <a:pPr marL="342900" indent="-342900">
              <a:buAutoNum type="alphaLcParenR" startAt="2"/>
            </a:pPr>
            <a:r>
              <a:rPr lang="cs-CZ" dirty="0"/>
              <a:t>pyramidový diskurz </a:t>
            </a:r>
          </a:p>
          <a:p>
            <a:pPr marL="342900" indent="-342900">
              <a:buAutoNum type="alphaLcParenR" startAt="2"/>
            </a:pPr>
            <a:r>
              <a:rPr lang="cs-CZ" dirty="0"/>
              <a:t>stromové diskurzy</a:t>
            </a:r>
          </a:p>
          <a:p>
            <a:pPr marL="342900" indent="-342900">
              <a:buAutoNum type="alphaLcParenR" startAt="2"/>
            </a:pPr>
            <a:r>
              <a:rPr lang="cs-CZ" dirty="0" err="1"/>
              <a:t>amfiteátrový</a:t>
            </a:r>
            <a:r>
              <a:rPr lang="cs-CZ" dirty="0"/>
              <a:t> diskurz</a:t>
            </a:r>
          </a:p>
          <a:p>
            <a:pPr marL="342900" indent="-342900">
              <a:buAutoNum type="alphaLcParenR" startAt="2"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66CAB35-CFC2-4B25-85E5-A8340B67732C}"/>
              </a:ext>
            </a:extLst>
          </p:cNvPr>
          <p:cNvSpPr txBox="1"/>
          <p:nvPr/>
        </p:nvSpPr>
        <p:spPr>
          <a:xfrm>
            <a:off x="7307035" y="2179865"/>
            <a:ext cx="44991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>
                <a:solidFill>
                  <a:schemeClr val="bg1"/>
                </a:solidFill>
                <a:highlight>
                  <a:srgbClr val="6667AB"/>
                </a:highlight>
              </a:rPr>
              <a:t>„…</a:t>
            </a:r>
            <a:r>
              <a:rPr lang="cs-CZ" dirty="0" err="1">
                <a:solidFill>
                  <a:schemeClr val="bg1"/>
                </a:solidFill>
                <a:highlight>
                  <a:srgbClr val="6667AB"/>
                </a:highlight>
              </a:rPr>
              <a:t>informácie</a:t>
            </a:r>
            <a:r>
              <a:rPr lang="cs-CZ" dirty="0">
                <a:solidFill>
                  <a:schemeClr val="bg1"/>
                </a:solidFill>
                <a:highlight>
                  <a:srgbClr val="6667AB"/>
                </a:highlight>
              </a:rPr>
              <a:t> </a:t>
            </a:r>
            <a:r>
              <a:rPr lang="cs-CZ" dirty="0" err="1">
                <a:solidFill>
                  <a:schemeClr val="bg1"/>
                </a:solidFill>
                <a:highlight>
                  <a:srgbClr val="6667AB"/>
                </a:highlight>
              </a:rPr>
              <a:t>sa</a:t>
            </a:r>
            <a:r>
              <a:rPr lang="cs-CZ" dirty="0">
                <a:solidFill>
                  <a:schemeClr val="bg1"/>
                </a:solidFill>
                <a:highlight>
                  <a:srgbClr val="6667AB"/>
                </a:highlight>
              </a:rPr>
              <a:t> do </a:t>
            </a:r>
            <a:r>
              <a:rPr lang="cs-CZ" dirty="0" err="1">
                <a:solidFill>
                  <a:schemeClr val="bg1"/>
                </a:solidFill>
                <a:highlight>
                  <a:srgbClr val="6667AB"/>
                </a:highlight>
              </a:rPr>
              <a:t>dialogickej</a:t>
            </a:r>
            <a:r>
              <a:rPr lang="cs-CZ" dirty="0">
                <a:solidFill>
                  <a:schemeClr val="bg1"/>
                </a:solidFill>
                <a:highlight>
                  <a:srgbClr val="6667AB"/>
                </a:highlight>
              </a:rPr>
              <a:t> </a:t>
            </a:r>
            <a:r>
              <a:rPr lang="cs-CZ" dirty="0" err="1">
                <a:solidFill>
                  <a:schemeClr val="bg1"/>
                </a:solidFill>
                <a:highlight>
                  <a:srgbClr val="6667AB"/>
                </a:highlight>
              </a:rPr>
              <a:t>siete</a:t>
            </a:r>
            <a:r>
              <a:rPr lang="cs-CZ" dirty="0">
                <a:solidFill>
                  <a:schemeClr val="bg1"/>
                </a:solidFill>
                <a:highlight>
                  <a:srgbClr val="6667AB"/>
                </a:highlight>
              </a:rPr>
              <a:t> </a:t>
            </a:r>
            <a:r>
              <a:rPr lang="cs-CZ" dirty="0" err="1">
                <a:solidFill>
                  <a:schemeClr val="bg1"/>
                </a:solidFill>
                <a:highlight>
                  <a:srgbClr val="6667AB"/>
                </a:highlight>
              </a:rPr>
              <a:t>dostávajú</a:t>
            </a:r>
            <a:r>
              <a:rPr lang="cs-CZ" dirty="0">
                <a:solidFill>
                  <a:schemeClr val="bg1"/>
                </a:solidFill>
                <a:highlight>
                  <a:srgbClr val="6667AB"/>
                </a:highlight>
              </a:rPr>
              <a:t> už trochu </a:t>
            </a:r>
            <a:r>
              <a:rPr lang="cs-CZ" dirty="0" err="1">
                <a:solidFill>
                  <a:schemeClr val="bg1"/>
                </a:solidFill>
                <a:highlight>
                  <a:srgbClr val="6667AB"/>
                </a:highlight>
              </a:rPr>
              <a:t>obrúsené</a:t>
            </a:r>
            <a:r>
              <a:rPr lang="cs-CZ" dirty="0">
                <a:solidFill>
                  <a:schemeClr val="bg1"/>
                </a:solidFill>
                <a:highlight>
                  <a:srgbClr val="6667AB"/>
                </a:highlight>
              </a:rPr>
              <a:t> a zhrubnuté (zvulgarizované, </a:t>
            </a:r>
            <a:r>
              <a:rPr lang="cs-CZ" dirty="0" err="1">
                <a:solidFill>
                  <a:schemeClr val="bg1"/>
                </a:solidFill>
                <a:highlight>
                  <a:srgbClr val="6667AB"/>
                </a:highlight>
              </a:rPr>
              <a:t>spopularizované</a:t>
            </a:r>
            <a:r>
              <a:rPr lang="cs-CZ" dirty="0">
                <a:solidFill>
                  <a:schemeClr val="bg1"/>
                </a:solidFill>
                <a:highlight>
                  <a:srgbClr val="6667AB"/>
                </a:highlight>
              </a:rPr>
              <a:t> </a:t>
            </a:r>
            <a:r>
              <a:rPr lang="cs-CZ" dirty="0" err="1">
                <a:solidFill>
                  <a:schemeClr val="bg1"/>
                </a:solidFill>
                <a:highlight>
                  <a:srgbClr val="6667AB"/>
                </a:highlight>
              </a:rPr>
              <a:t>atď</a:t>
            </a:r>
            <a:r>
              <a:rPr lang="cs-CZ" dirty="0">
                <a:solidFill>
                  <a:schemeClr val="bg1"/>
                </a:solidFill>
                <a:highlight>
                  <a:srgbClr val="6667AB"/>
                </a:highlight>
              </a:rPr>
              <a:t>.) a v pohybe </a:t>
            </a:r>
            <a:r>
              <a:rPr lang="cs-CZ" dirty="0" err="1">
                <a:solidFill>
                  <a:schemeClr val="bg1"/>
                </a:solidFill>
                <a:highlight>
                  <a:srgbClr val="6667AB"/>
                </a:highlight>
              </a:rPr>
              <a:t>dialógu</a:t>
            </a:r>
            <a:r>
              <a:rPr lang="cs-CZ" dirty="0">
                <a:solidFill>
                  <a:schemeClr val="bg1"/>
                </a:solidFill>
                <a:highlight>
                  <a:srgbClr val="6667AB"/>
                </a:highlight>
              </a:rPr>
              <a:t> sem i tam sú </a:t>
            </a:r>
            <a:r>
              <a:rPr lang="cs-CZ" dirty="0" err="1">
                <a:solidFill>
                  <a:schemeClr val="bg1"/>
                </a:solidFill>
                <a:highlight>
                  <a:srgbClr val="6667AB"/>
                </a:highlight>
              </a:rPr>
              <a:t>čoraz</a:t>
            </a:r>
            <a:r>
              <a:rPr lang="cs-CZ" dirty="0">
                <a:solidFill>
                  <a:schemeClr val="bg1"/>
                </a:solidFill>
                <a:highlight>
                  <a:srgbClr val="6667AB"/>
                </a:highlight>
              </a:rPr>
              <a:t> </a:t>
            </a:r>
            <a:r>
              <a:rPr lang="cs-CZ" dirty="0" err="1">
                <a:solidFill>
                  <a:schemeClr val="bg1"/>
                </a:solidFill>
                <a:highlight>
                  <a:srgbClr val="6667AB"/>
                </a:highlight>
              </a:rPr>
              <a:t>zjednodušenějšie</a:t>
            </a:r>
            <a:r>
              <a:rPr lang="cs-CZ" dirty="0">
                <a:solidFill>
                  <a:schemeClr val="bg1"/>
                </a:solidFill>
                <a:highlight>
                  <a:srgbClr val="6667AB"/>
                </a:highlight>
              </a:rPr>
              <a:t> a </a:t>
            </a:r>
            <a:r>
              <a:rPr lang="cs-CZ" dirty="0" err="1">
                <a:solidFill>
                  <a:schemeClr val="bg1"/>
                </a:solidFill>
                <a:highlight>
                  <a:srgbClr val="6667AB"/>
                </a:highlight>
              </a:rPr>
              <a:t>deformovanejšie</a:t>
            </a:r>
            <a:r>
              <a:rPr lang="cs-CZ" dirty="0">
                <a:solidFill>
                  <a:schemeClr val="bg1"/>
                </a:solidFill>
                <a:highlight>
                  <a:srgbClr val="6667AB"/>
                </a:highlight>
              </a:rPr>
              <a:t>.“</a:t>
            </a:r>
          </a:p>
        </p:txBody>
      </p:sp>
    </p:spTree>
    <p:extLst>
      <p:ext uri="{BB962C8B-B14F-4D97-AF65-F5344CB8AC3E}">
        <p14:creationId xmlns:p14="http://schemas.microsoft.com/office/powerpoint/2010/main" val="337270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E3CA8D-EBF2-41B1-9BBE-06FBCD86C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Flusserova</a:t>
            </a:r>
            <a:r>
              <a:rPr lang="cs-CZ" dirty="0"/>
              <a:t> teorie komunikace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1AC3578-B723-4AA2-858B-E46F5F971A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3072384"/>
            <a:ext cx="5959929" cy="3450880"/>
          </a:xfrm>
        </p:spPr>
        <p:txBody>
          <a:bodyPr/>
          <a:lstStyle/>
          <a:p>
            <a:r>
              <a:rPr lang="cs-CZ" dirty="0"/>
              <a:t>Prominentní formou současné komunikace je kombinace </a:t>
            </a:r>
            <a:r>
              <a:rPr lang="cs-CZ" dirty="0" err="1"/>
              <a:t>amfiteátrového</a:t>
            </a:r>
            <a:r>
              <a:rPr lang="cs-CZ" dirty="0"/>
              <a:t> diskurzu a síťového dialogu - vznik  nové informační sítě, která využívá jiný kód – technický obraz</a:t>
            </a:r>
          </a:p>
          <a:p>
            <a:endParaRPr lang="cs-CZ" dirty="0"/>
          </a:p>
          <a:p>
            <a:r>
              <a:rPr lang="cs-CZ" dirty="0"/>
              <a:t>Hlavní problém: Nerozumíme kódu technických obrazů, a proto nás manipulují, jsme jimi programováni</a:t>
            </a:r>
          </a:p>
          <a:p>
            <a:endParaRPr lang="cs-CZ" dirty="0"/>
          </a:p>
        </p:txBody>
      </p:sp>
      <p:sp>
        <p:nvSpPr>
          <p:cNvPr id="4" name="Zástupný symbol obrázku 3">
            <a:extLst>
              <a:ext uri="{FF2B5EF4-FFF2-40B4-BE49-F238E27FC236}">
                <a16:creationId xmlns:a16="http://schemas.microsoft.com/office/drawing/2014/main" id="{8C0B0E69-7AD9-45A8-A819-D6AB748AC4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78040" y="1637619"/>
            <a:ext cx="4562856" cy="4137932"/>
          </a:xfrm>
        </p:spPr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B70F4ED-BFEE-40A4-8894-A61AA4136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8040" y="1637619"/>
            <a:ext cx="4883332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12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67A68F-71E9-442B-B697-179E9FB82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Flusserova</a:t>
            </a:r>
            <a:r>
              <a:rPr lang="cs-CZ" dirty="0"/>
              <a:t> teorie médií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18C698B-2F3D-455D-8042-26AED1E16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3072383"/>
            <a:ext cx="5968093" cy="3312087"/>
          </a:xfrm>
        </p:spPr>
        <p:txBody>
          <a:bodyPr/>
          <a:lstStyle/>
          <a:p>
            <a:r>
              <a:rPr lang="cs-CZ" dirty="0"/>
              <a:t>Obraz:</a:t>
            </a:r>
          </a:p>
          <a:p>
            <a:pPr marL="285750" indent="-285750">
              <a:buFontTx/>
              <a:buChar char="-"/>
            </a:pPr>
            <a:r>
              <a:rPr lang="cs-CZ" dirty="0"/>
              <a:t>hl. úkol znovu zprostředkovat vztah ke světu</a:t>
            </a:r>
          </a:p>
          <a:p>
            <a:pPr marL="285750" indent="-285750">
              <a:buFontTx/>
              <a:buChar char="-"/>
            </a:pPr>
            <a:r>
              <a:rPr lang="cs-CZ" dirty="0"/>
              <a:t>každý tradiční obraz výsledkem snahy pochopit svět</a:t>
            </a:r>
          </a:p>
          <a:p>
            <a:pPr marL="285750" indent="-285750">
              <a:buFontTx/>
              <a:buChar char="-"/>
            </a:pPr>
            <a:r>
              <a:rPr lang="cs-CZ" dirty="0"/>
              <a:t>symbolický význam zobrazených věcí</a:t>
            </a:r>
          </a:p>
          <a:p>
            <a:pPr marL="285750" indent="-285750">
              <a:buFontTx/>
              <a:buChar char="-"/>
            </a:pPr>
            <a:r>
              <a:rPr lang="cs-CZ" dirty="0"/>
              <a:t> obrazy produkují vzorce chování a porozumění světu</a:t>
            </a:r>
          </a:p>
          <a:p>
            <a:pPr marL="285750" indent="-285750">
              <a:buFontTx/>
              <a:buChar char="-"/>
            </a:pPr>
            <a:r>
              <a:rPr lang="cs-CZ" dirty="0"/>
              <a:t>příliš složitá a neustále se rozrůstající síť významů obsažených v obrazech</a:t>
            </a:r>
          </a:p>
          <a:p>
            <a:pPr marL="285750" indent="-285750">
              <a:buFontTx/>
              <a:buChar char="-"/>
            </a:pPr>
            <a:r>
              <a:rPr lang="cs-CZ" dirty="0"/>
              <a:t>obrazy začaly svět zastírat</a:t>
            </a:r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8D5C57F5-E7A7-41D4-A33F-0492B39E2AB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23270" r="23270"/>
          <a:stretch>
            <a:fillRect/>
          </a:stretch>
        </p:blipFill>
        <p:spPr>
          <a:xfrm>
            <a:off x="7181170" y="0"/>
            <a:ext cx="3961629" cy="555739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160977F-17AF-4784-A25F-2514CFC52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1170" y="3945211"/>
            <a:ext cx="5010830" cy="278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84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67A68F-71E9-442B-B697-179E9FB82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Flusserova</a:t>
            </a:r>
            <a:r>
              <a:rPr lang="cs-CZ" dirty="0"/>
              <a:t> teorie médií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18C698B-2F3D-455D-8042-26AED1E16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3072383"/>
            <a:ext cx="5968093" cy="3312087"/>
          </a:xfrm>
        </p:spPr>
        <p:txBody>
          <a:bodyPr/>
          <a:lstStyle/>
          <a:p>
            <a:r>
              <a:rPr lang="cs-CZ" dirty="0"/>
              <a:t>Lineární text:</a:t>
            </a:r>
          </a:p>
          <a:p>
            <a:pPr marL="285750" indent="-285750">
              <a:buFontTx/>
              <a:buChar char="-"/>
            </a:pPr>
            <a:r>
              <a:rPr lang="cs-CZ" dirty="0"/>
              <a:t>důvod vzniku textu: lepší pochopení tradičních obrazů</a:t>
            </a:r>
          </a:p>
          <a:p>
            <a:pPr marL="285750" indent="-285750">
              <a:buFontTx/>
              <a:buChar char="-"/>
            </a:pPr>
            <a:r>
              <a:rPr lang="cs-CZ" dirty="0"/>
              <a:t>lineární texty rozkládají plochu obrazu na linie</a:t>
            </a:r>
          </a:p>
          <a:p>
            <a:pPr marL="285750" indent="-285750">
              <a:buFontTx/>
              <a:buChar char="-"/>
            </a:pPr>
            <a:r>
              <a:rPr lang="cs-CZ" dirty="0"/>
              <a:t>texty jsou však čím dál abstraktnější</a:t>
            </a:r>
          </a:p>
          <a:p>
            <a:pPr marL="285750" indent="-285750">
              <a:buFontTx/>
              <a:buChar char="-"/>
            </a:pPr>
            <a:r>
              <a:rPr lang="cs-CZ" dirty="0"/>
              <a:t>texty se postavily mezi člověka a tradiční obrazy 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160977F-17AF-4784-A25F-2514CFC52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1170" y="3945211"/>
            <a:ext cx="5010830" cy="2784644"/>
          </a:xfrm>
          <a:prstGeom prst="rect">
            <a:avLst/>
          </a:prstGeom>
        </p:spPr>
      </p:pic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11F87029-7BC6-4E0A-9A1F-BB51BFBB2BC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25111" r="25111"/>
          <a:stretch>
            <a:fillRect/>
          </a:stretch>
        </p:blipFill>
        <p:spPr>
          <a:xfrm>
            <a:off x="7178040" y="457200"/>
            <a:ext cx="4562856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10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67A68F-71E9-442B-B697-179E9FB82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Flusserova</a:t>
            </a:r>
            <a:r>
              <a:rPr lang="cs-CZ" dirty="0"/>
              <a:t> teorie médií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18C698B-2F3D-455D-8042-26AED1E16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9454" y="3047890"/>
            <a:ext cx="6671203" cy="3312087"/>
          </a:xfrm>
        </p:spPr>
        <p:txBody>
          <a:bodyPr/>
          <a:lstStyle/>
          <a:p>
            <a:r>
              <a:rPr lang="cs-CZ" dirty="0"/>
              <a:t>Technický obraz:</a:t>
            </a:r>
          </a:p>
          <a:p>
            <a:pPr marL="285750" indent="-285750">
              <a:buFontTx/>
              <a:buChar char="-"/>
            </a:pPr>
            <a:r>
              <a:rPr lang="cs-CZ" dirty="0"/>
              <a:t>jejich úkolem je znovu učinit abstraktní text představitelným</a:t>
            </a:r>
          </a:p>
          <a:p>
            <a:pPr marL="285750" indent="-285750">
              <a:buFontTx/>
              <a:buChar char="-"/>
            </a:pPr>
            <a:r>
              <a:rPr lang="cs-CZ" dirty="0"/>
              <a:t>mylně je považujeme za zachycení reality</a:t>
            </a:r>
          </a:p>
          <a:p>
            <a:pPr marL="285750" indent="-285750">
              <a:buFontTx/>
              <a:buChar char="-"/>
            </a:pPr>
            <a:r>
              <a:rPr lang="cs-CZ" dirty="0"/>
              <a:t>správné dešifrování technického obrazu: odhalování skrytých pojmů a teorií, díky kterým byl obraz vytvořen (techno-imaginace)</a:t>
            </a:r>
          </a:p>
          <a:p>
            <a:pPr marL="285750" indent="-285750">
              <a:buFontTx/>
              <a:buChar char="-"/>
            </a:pPr>
            <a:r>
              <a:rPr lang="cs-CZ" dirty="0"/>
              <a:t>technický obraz označuje přechod od lineárního myšlení k matematickému myšlení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160977F-17AF-4784-A25F-2514CFC52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1170" y="3945211"/>
            <a:ext cx="5010830" cy="2784644"/>
          </a:xfrm>
          <a:prstGeom prst="rect">
            <a:avLst/>
          </a:prstGeom>
        </p:spPr>
      </p:pic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11F87029-7BC6-4E0A-9A1F-BB51BFBB2BC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25111" r="25111"/>
          <a:stretch>
            <a:fillRect/>
          </a:stretch>
        </p:blipFill>
        <p:spPr>
          <a:xfrm>
            <a:off x="7178040" y="457200"/>
            <a:ext cx="4562856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82118"/>
      </p:ext>
    </p:extLst>
  </p:cSld>
  <p:clrMapOvr>
    <a:masterClrMapping/>
  </p:clrMapOvr>
</p:sld>
</file>

<file path=ppt/theme/theme1.xml><?xml version="1.0" encoding="utf-8"?>
<a:theme xmlns:a="http://schemas.openxmlformats.org/drawingml/2006/main" name="Akce vyvážení">
  <a:themeElements>
    <a:clrScheme name="Balancing Act">
      <a:dk1>
        <a:sysClr val="windowText" lastClr="000000"/>
      </a:dk1>
      <a:lt1>
        <a:sysClr val="window" lastClr="FFFFFF"/>
      </a:lt1>
      <a:dk2>
        <a:srgbClr val="8A4C5D"/>
      </a:dk2>
      <a:lt2>
        <a:srgbClr val="9E838E"/>
      </a:lt2>
      <a:accent1>
        <a:srgbClr val="C6ADB0"/>
      </a:accent1>
      <a:accent2>
        <a:srgbClr val="E3C0BF"/>
      </a:accent2>
      <a:accent3>
        <a:srgbClr val="D4937F"/>
      </a:accent3>
      <a:accent4>
        <a:srgbClr val="CCB87E"/>
      </a:accent4>
      <a:accent5>
        <a:srgbClr val="6667AB"/>
      </a:accent5>
      <a:accent6>
        <a:srgbClr val="86A094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1604584_TF78479028_Win32" id="{B2F6576E-9B91-47C6-8368-65F9AC84DD87}" vid="{DC41A4B6-E884-4CFE-B5CE-B3C3E1DA3588}"/>
    </a:ext>
  </a:extLst>
</a:theme>
</file>

<file path=ppt/theme/theme2.xml><?xml version="1.0" encoding="utf-8"?>
<a:theme xmlns:a="http://schemas.openxmlformats.org/drawingml/2006/main" name="Wellspring">
  <a:themeElements>
    <a:clrScheme name="Wellspring">
      <a:dk1>
        <a:sysClr val="windowText" lastClr="000000"/>
      </a:dk1>
      <a:lt1>
        <a:sysClr val="window" lastClr="FFFFFF"/>
      </a:lt1>
      <a:dk2>
        <a:srgbClr val="A1CAC9"/>
      </a:dk2>
      <a:lt2>
        <a:srgbClr val="48996B"/>
      </a:lt2>
      <a:accent1>
        <a:srgbClr val="759F51"/>
      </a:accent1>
      <a:accent2>
        <a:srgbClr val="436A2F"/>
      </a:accent2>
      <a:accent3>
        <a:srgbClr val="CFBF54"/>
      </a:accent3>
      <a:accent4>
        <a:srgbClr val="B3832F"/>
      </a:accent4>
      <a:accent5>
        <a:srgbClr val="8C5896"/>
      </a:accent5>
      <a:accent6>
        <a:srgbClr val="6667AB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1604584_TF78479028_Win32" id="{B2F6576E-9B91-47C6-8368-65F9AC84DD87}" vid="{F946E630-BFA9-4888-8426-175612457A5B}"/>
    </a:ext>
  </a:extLst>
</a:theme>
</file>

<file path=ppt/theme/theme3.xml><?xml version="1.0" encoding="utf-8"?>
<a:theme xmlns:a="http://schemas.openxmlformats.org/drawingml/2006/main" name="Hvězda pořadu">
  <a:themeElements>
    <a:clrScheme name="Star of the show">
      <a:dk1>
        <a:sysClr val="windowText" lastClr="000000"/>
      </a:dk1>
      <a:lt1>
        <a:sysClr val="window" lastClr="FFFFFF"/>
      </a:lt1>
      <a:dk2>
        <a:srgbClr val="29282D"/>
      </a:dk2>
      <a:lt2>
        <a:srgbClr val="625C60"/>
      </a:lt2>
      <a:accent1>
        <a:srgbClr val="7C6560"/>
      </a:accent1>
      <a:accent2>
        <a:srgbClr val="AEA392"/>
      </a:accent2>
      <a:accent3>
        <a:srgbClr val="DBD4D0"/>
      </a:accent3>
      <a:accent4>
        <a:srgbClr val="8E7961"/>
      </a:accent4>
      <a:accent5>
        <a:srgbClr val="F0EDE8"/>
      </a:accent5>
      <a:accent6>
        <a:srgbClr val="6667AB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1604584_TF78479028_Win32" id="{B2F6576E-9B91-47C6-8368-65F9AC84DD87}" vid="{ECFEEFC8-49E9-4D7F-909B-9A1347BCC6E3}"/>
    </a:ext>
  </a:extLst>
</a:theme>
</file>

<file path=ppt/theme/theme4.xml><?xml version="1.0" encoding="utf-8"?>
<a:theme xmlns:a="http://schemas.openxmlformats.org/drawingml/2006/main" name="Zábava">
  <a:themeElements>
    <a:clrScheme name="Amusements">
      <a:dk1>
        <a:sysClr val="windowText" lastClr="000000"/>
      </a:dk1>
      <a:lt1>
        <a:sysClr val="window" lastClr="FFFFFF"/>
      </a:lt1>
      <a:dk2>
        <a:srgbClr val="D77E6F"/>
      </a:dk2>
      <a:lt2>
        <a:srgbClr val="6667AB"/>
      </a:lt2>
      <a:accent1>
        <a:srgbClr val="B38F6A"/>
      </a:accent1>
      <a:accent2>
        <a:srgbClr val="D75078"/>
      </a:accent2>
      <a:accent3>
        <a:srgbClr val="E288B6"/>
      </a:accent3>
      <a:accent4>
        <a:srgbClr val="E9445D"/>
      </a:accent4>
      <a:accent5>
        <a:srgbClr val="EEC272"/>
      </a:accent5>
      <a:accent6>
        <a:srgbClr val="85A0A9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1604584_TF78479028_Win32" id="{B2F6576E-9B91-47C6-8368-65F9AC84DD87}" vid="{F04E060A-0344-443E-AA84-D7D382C84FFB}"/>
    </a:ext>
  </a:extLst>
</a:theme>
</file>

<file path=ppt/theme/theme5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Barva Pantone roku 2022</Template>
  <TotalTime>340</TotalTime>
  <Words>950</Words>
  <Application>Microsoft Office PowerPoint</Application>
  <PresentationFormat>Širokoúhlá obrazovka</PresentationFormat>
  <Paragraphs>144</Paragraphs>
  <Slides>28</Slides>
  <Notes>1</Notes>
  <HiddenSlides>0</HiddenSlides>
  <MMClips>3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4</vt:i4>
      </vt:variant>
      <vt:variant>
        <vt:lpstr>Nadpisy snímků</vt:lpstr>
      </vt:variant>
      <vt:variant>
        <vt:i4>28</vt:i4>
      </vt:variant>
    </vt:vector>
  </HeadingPairs>
  <TitlesOfParts>
    <vt:vector size="36" baseType="lpstr">
      <vt:lpstr>Arial</vt:lpstr>
      <vt:lpstr>Calibri</vt:lpstr>
      <vt:lpstr>Segoe UI</vt:lpstr>
      <vt:lpstr>Segoe UI Light</vt:lpstr>
      <vt:lpstr>Akce vyvážení</vt:lpstr>
      <vt:lpstr>Wellspring</vt:lpstr>
      <vt:lpstr>Hvězda pořadu</vt:lpstr>
      <vt:lpstr>Zábava</vt:lpstr>
      <vt:lpstr>Vilém FLusser</vt:lpstr>
      <vt:lpstr>Život</vt:lpstr>
      <vt:lpstr>Flusserova teorie komunikace</vt:lpstr>
      <vt:lpstr>Flusserova teorie komunikace</vt:lpstr>
      <vt:lpstr>Flusserova teorie komunikace</vt:lpstr>
      <vt:lpstr>Flusserova teorie komunikace</vt:lpstr>
      <vt:lpstr>Flusserova teorie médií</vt:lpstr>
      <vt:lpstr>Flusserova teorie médií</vt:lpstr>
      <vt:lpstr>Flusserova teorie médií</vt:lpstr>
      <vt:lpstr>Příklad uměleckého dešifrování technického obrazu</vt:lpstr>
      <vt:lpstr>Příklad uměleckého dešifrování technického obrazu</vt:lpstr>
      <vt:lpstr>Flusserova teorie médií</vt:lpstr>
      <vt:lpstr>program a aparát – případ fotografie</vt:lpstr>
      <vt:lpstr>program a aparát – případ fotografie</vt:lpstr>
      <vt:lpstr>Lineární perspektiva – základní prvek programu fotoaparátu</vt:lpstr>
      <vt:lpstr>Lineární perspektiva – základní prvek programu fotoaparátu</vt:lpstr>
      <vt:lpstr>program a aparát – případ fotografie</vt:lpstr>
      <vt:lpstr>program a aparát – případ fotografie</vt:lpstr>
      <vt:lpstr>Příklad experimentálního přístupu k fotografii</vt:lpstr>
      <vt:lpstr>Vize telematické společnosti</vt:lpstr>
      <vt:lpstr>Jana Horáková – Aparát jako hybrid strojových a lidských uspořádání</vt:lpstr>
      <vt:lpstr>Jana Horáková – Aparát jako hybrid strojových a lidských uspořádání</vt:lpstr>
      <vt:lpstr>Jana Horáková – OD „PROGRAMMED IMAGINATION“ K „PROGRAMMED VISIONS“</vt:lpstr>
      <vt:lpstr>Flusser a umění</vt:lpstr>
      <vt:lpstr>Výstava věnovaná umělecké činnosti Viléma Flussera - Bezedno v Galerii AMU (2017)</vt:lpstr>
      <vt:lpstr>Wolfgang Spahn - Bild einer Ausstelung  </vt:lpstr>
      <vt:lpstr>JODI – IDN – 2016  </vt:lpstr>
      <vt:lpstr>Harun Farocki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Vilém FLusser</dc:title>
  <dc:creator>Adam Franc</dc:creator>
  <cp:lastModifiedBy>Adam Franc</cp:lastModifiedBy>
  <cp:revision>23</cp:revision>
  <dcterms:created xsi:type="dcterms:W3CDTF">2022-03-20T14:13:40Z</dcterms:created>
  <dcterms:modified xsi:type="dcterms:W3CDTF">2022-03-22T11:24:33Z</dcterms:modified>
</cp:coreProperties>
</file>