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38"/>
  </p:notesMasterIdLst>
  <p:sldIdLst>
    <p:sldId id="256" r:id="rId2"/>
    <p:sldId id="295" r:id="rId3"/>
    <p:sldId id="296" r:id="rId4"/>
    <p:sldId id="298" r:id="rId5"/>
    <p:sldId id="299" r:id="rId6"/>
    <p:sldId id="300" r:id="rId7"/>
    <p:sldId id="301" r:id="rId8"/>
    <p:sldId id="302" r:id="rId9"/>
    <p:sldId id="303" r:id="rId10"/>
    <p:sldId id="304" r:id="rId11"/>
    <p:sldId id="306" r:id="rId12"/>
    <p:sldId id="307" r:id="rId13"/>
    <p:sldId id="308" r:id="rId14"/>
    <p:sldId id="310" r:id="rId15"/>
    <p:sldId id="311" r:id="rId16"/>
    <p:sldId id="312" r:id="rId17"/>
    <p:sldId id="314" r:id="rId18"/>
    <p:sldId id="313" r:id="rId19"/>
    <p:sldId id="315" r:id="rId20"/>
    <p:sldId id="316" r:id="rId21"/>
    <p:sldId id="317" r:id="rId22"/>
    <p:sldId id="318" r:id="rId23"/>
    <p:sldId id="331" r:id="rId24"/>
    <p:sldId id="319" r:id="rId25"/>
    <p:sldId id="320" r:id="rId26"/>
    <p:sldId id="321" r:id="rId27"/>
    <p:sldId id="322" r:id="rId28"/>
    <p:sldId id="323" r:id="rId29"/>
    <p:sldId id="324" r:id="rId30"/>
    <p:sldId id="325" r:id="rId31"/>
    <p:sldId id="326" r:id="rId32"/>
    <p:sldId id="327" r:id="rId33"/>
    <p:sldId id="328" r:id="rId34"/>
    <p:sldId id="329" r:id="rId35"/>
    <p:sldId id="330" r:id="rId36"/>
    <p:sldId id="305" r:id="rId37"/>
  </p:sldIdLst>
  <p:sldSz cx="9144000" cy="5143500" type="screen16x9"/>
  <p:notesSz cx="6858000" cy="9144000"/>
  <p:embeddedFontLst>
    <p:embeddedFont>
      <p:font typeface="Playfair Display" panose="00000500000000000000" pitchFamily="2" charset="-18"/>
      <p:regular r:id="rId39"/>
      <p:bold r:id="rId40"/>
      <p:italic r:id="rId41"/>
      <p:boldItalic r:id="rId42"/>
    </p:embeddedFont>
    <p:embeddedFont>
      <p:font typeface="PT Serif" panose="020A0603040505020204" pitchFamily="18" charset="-18"/>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1B1EF8C-80D7-432A-8A8E-BE115640C814}">
  <a:tblStyle styleId="{71B1EF8C-80D7-432A-8A8E-BE115640C814}"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E8E6813-FC1B-481F-AC74-7B53D04BDA17}"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36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 name="Google Shape;4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000000"/>
        </a:solidFill>
        <a:effectLst/>
      </p:bgPr>
    </p:bg>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768800" y="1991813"/>
            <a:ext cx="5606400" cy="11598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FFFFFF"/>
              </a:buClr>
              <a:buSzPts val="3600"/>
              <a:buNone/>
              <a:defRPr sz="3600">
                <a:solidFill>
                  <a:srgbClr val="FFFFFF"/>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1619700" y="1583344"/>
            <a:ext cx="59046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ubTitle" idx="1"/>
          </p:nvPr>
        </p:nvSpPr>
        <p:spPr>
          <a:xfrm>
            <a:off x="1619700" y="2840060"/>
            <a:ext cx="59046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666666"/>
              </a:buClr>
              <a:buSzPts val="2000"/>
              <a:buFont typeface="Playfair Display"/>
              <a:buNone/>
              <a:defRPr i="1">
                <a:solidFill>
                  <a:srgbClr val="666666"/>
                </a:solidFill>
                <a:highlight>
                  <a:srgbClr val="F3F3F3"/>
                </a:highlight>
                <a:latin typeface="Playfair Display"/>
                <a:ea typeface="Playfair Display"/>
                <a:cs typeface="Playfair Display"/>
                <a:sym typeface="Playfair Display"/>
              </a:defRPr>
            </a:lvl1pPr>
            <a:lvl2pPr lvl="1" algn="ctr" rtl="0">
              <a:spcBef>
                <a:spcPts val="0"/>
              </a:spcBef>
              <a:spcAft>
                <a:spcPts val="0"/>
              </a:spcAft>
              <a:buClr>
                <a:srgbClr val="666666"/>
              </a:buClr>
              <a:buSzPts val="3000"/>
              <a:buFont typeface="Playfair Display"/>
              <a:buNone/>
              <a:defRPr sz="3000" i="1">
                <a:solidFill>
                  <a:srgbClr val="666666"/>
                </a:solidFill>
                <a:highlight>
                  <a:srgbClr val="F3F3F3"/>
                </a:highlight>
                <a:latin typeface="Playfair Display"/>
                <a:ea typeface="Playfair Display"/>
                <a:cs typeface="Playfair Display"/>
                <a:sym typeface="Playfair Display"/>
              </a:defRPr>
            </a:lvl2pPr>
            <a:lvl3pPr lvl="2" algn="ctr" rtl="0">
              <a:spcBef>
                <a:spcPts val="0"/>
              </a:spcBef>
              <a:spcAft>
                <a:spcPts val="0"/>
              </a:spcAft>
              <a:buClr>
                <a:srgbClr val="666666"/>
              </a:buClr>
              <a:buSzPts val="3000"/>
              <a:buFont typeface="Playfair Display"/>
              <a:buNone/>
              <a:defRPr sz="3000" i="1">
                <a:solidFill>
                  <a:srgbClr val="666666"/>
                </a:solidFill>
                <a:highlight>
                  <a:srgbClr val="F3F3F3"/>
                </a:highlight>
                <a:latin typeface="Playfair Display"/>
                <a:ea typeface="Playfair Display"/>
                <a:cs typeface="Playfair Display"/>
                <a:sym typeface="Playfair Display"/>
              </a:defRPr>
            </a:lvl3pPr>
            <a:lvl4pPr lvl="3" algn="ctr" rtl="0">
              <a:spcBef>
                <a:spcPts val="0"/>
              </a:spcBef>
              <a:spcAft>
                <a:spcPts val="0"/>
              </a:spcAft>
              <a:buClr>
                <a:srgbClr val="666666"/>
              </a:buClr>
              <a:buSzPts val="3000"/>
              <a:buFont typeface="Playfair Display"/>
              <a:buNone/>
              <a:defRPr sz="3000" i="1">
                <a:solidFill>
                  <a:srgbClr val="666666"/>
                </a:solidFill>
                <a:highlight>
                  <a:srgbClr val="F3F3F3"/>
                </a:highlight>
                <a:latin typeface="Playfair Display"/>
                <a:ea typeface="Playfair Display"/>
                <a:cs typeface="Playfair Display"/>
                <a:sym typeface="Playfair Display"/>
              </a:defRPr>
            </a:lvl4pPr>
            <a:lvl5pPr lvl="4" algn="ctr" rtl="0">
              <a:spcBef>
                <a:spcPts val="0"/>
              </a:spcBef>
              <a:spcAft>
                <a:spcPts val="0"/>
              </a:spcAft>
              <a:buClr>
                <a:srgbClr val="666666"/>
              </a:buClr>
              <a:buSzPts val="3000"/>
              <a:buFont typeface="Playfair Display"/>
              <a:buNone/>
              <a:defRPr sz="3000" i="1">
                <a:solidFill>
                  <a:srgbClr val="666666"/>
                </a:solidFill>
                <a:highlight>
                  <a:srgbClr val="F3F3F3"/>
                </a:highlight>
                <a:latin typeface="Playfair Display"/>
                <a:ea typeface="Playfair Display"/>
                <a:cs typeface="Playfair Display"/>
                <a:sym typeface="Playfair Display"/>
              </a:defRPr>
            </a:lvl5pPr>
            <a:lvl6pPr lvl="5" algn="ctr" rtl="0">
              <a:spcBef>
                <a:spcPts val="0"/>
              </a:spcBef>
              <a:spcAft>
                <a:spcPts val="0"/>
              </a:spcAft>
              <a:buClr>
                <a:srgbClr val="666666"/>
              </a:buClr>
              <a:buSzPts val="3000"/>
              <a:buFont typeface="Playfair Display"/>
              <a:buNone/>
              <a:defRPr sz="3000" i="1">
                <a:solidFill>
                  <a:srgbClr val="666666"/>
                </a:solidFill>
                <a:highlight>
                  <a:srgbClr val="F3F3F3"/>
                </a:highlight>
                <a:latin typeface="Playfair Display"/>
                <a:ea typeface="Playfair Display"/>
                <a:cs typeface="Playfair Display"/>
                <a:sym typeface="Playfair Display"/>
              </a:defRPr>
            </a:lvl6pPr>
            <a:lvl7pPr lvl="6" algn="ctr" rtl="0">
              <a:spcBef>
                <a:spcPts val="0"/>
              </a:spcBef>
              <a:spcAft>
                <a:spcPts val="0"/>
              </a:spcAft>
              <a:buClr>
                <a:srgbClr val="666666"/>
              </a:buClr>
              <a:buSzPts val="3000"/>
              <a:buFont typeface="Playfair Display"/>
              <a:buNone/>
              <a:defRPr sz="3000" i="1">
                <a:solidFill>
                  <a:srgbClr val="666666"/>
                </a:solidFill>
                <a:highlight>
                  <a:srgbClr val="F3F3F3"/>
                </a:highlight>
                <a:latin typeface="Playfair Display"/>
                <a:ea typeface="Playfair Display"/>
                <a:cs typeface="Playfair Display"/>
                <a:sym typeface="Playfair Display"/>
              </a:defRPr>
            </a:lvl7pPr>
            <a:lvl8pPr lvl="7" algn="ctr" rtl="0">
              <a:spcBef>
                <a:spcPts val="0"/>
              </a:spcBef>
              <a:spcAft>
                <a:spcPts val="0"/>
              </a:spcAft>
              <a:buClr>
                <a:srgbClr val="666666"/>
              </a:buClr>
              <a:buSzPts val="3000"/>
              <a:buFont typeface="Playfair Display"/>
              <a:buNone/>
              <a:defRPr sz="3000" i="1">
                <a:solidFill>
                  <a:srgbClr val="666666"/>
                </a:solidFill>
                <a:highlight>
                  <a:srgbClr val="F3F3F3"/>
                </a:highlight>
                <a:latin typeface="Playfair Display"/>
                <a:ea typeface="Playfair Display"/>
                <a:cs typeface="Playfair Display"/>
                <a:sym typeface="Playfair Display"/>
              </a:defRPr>
            </a:lvl8pPr>
            <a:lvl9pPr lvl="8" algn="ctr" rtl="0">
              <a:spcBef>
                <a:spcPts val="0"/>
              </a:spcBef>
              <a:spcAft>
                <a:spcPts val="0"/>
              </a:spcAft>
              <a:buClr>
                <a:srgbClr val="666666"/>
              </a:buClr>
              <a:buSzPts val="3000"/>
              <a:buFont typeface="Playfair Display"/>
              <a:buNone/>
              <a:defRPr sz="3000" i="1">
                <a:solidFill>
                  <a:srgbClr val="666666"/>
                </a:solidFill>
                <a:highlight>
                  <a:srgbClr val="F3F3F3"/>
                </a:highlight>
                <a:latin typeface="Playfair Display"/>
                <a:ea typeface="Playfair Display"/>
                <a:cs typeface="Playfair Display"/>
                <a:sym typeface="Playfair Display"/>
              </a:defRPr>
            </a:lvl9pPr>
          </a:lstStyle>
          <a:p>
            <a:endParaRPr/>
          </a:p>
        </p:txBody>
      </p:sp>
      <p:sp>
        <p:nvSpPr>
          <p:cNvPr id="16" name="Google Shape;16;p3"/>
          <p:cNvSpPr txBox="1">
            <a:spLocks noGrp="1"/>
          </p:cNvSpPr>
          <p:nvPr>
            <p:ph type="sldNum" idx="12"/>
          </p:nvPr>
        </p:nvSpPr>
        <p:spPr>
          <a:xfrm>
            <a:off x="4297650" y="4419838"/>
            <a:ext cx="548700" cy="393600"/>
          </a:xfrm>
          <a:prstGeom prst="rect">
            <a:avLst/>
          </a:prstGeom>
        </p:spPr>
        <p:txBody>
          <a:bodyPr spcFirstLastPara="1" wrap="square" lIns="91425" tIns="91425" rIns="91425" bIns="91425"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222625" y="226575"/>
            <a:ext cx="8698800" cy="4690200"/>
          </a:xfrm>
          <a:prstGeom prst="rect">
            <a:avLst/>
          </a:prstGeom>
          <a:noFill/>
          <a:ln w="28575" cap="flat" cmpd="sng">
            <a:solidFill>
              <a:srgbClr val="D9D9D9"/>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p:nvSpPr>
        <p:spPr>
          <a:xfrm>
            <a:off x="288000" y="288125"/>
            <a:ext cx="8567700" cy="4567200"/>
          </a:xfrm>
          <a:prstGeom prst="rect">
            <a:avLst/>
          </a:prstGeom>
          <a:noFill/>
          <a:ln w="9525" cap="flat" cmpd="sng">
            <a:solidFill>
              <a:srgbClr val="D9D9D9"/>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1"/>
          <p:cNvSpPr txBox="1">
            <a:spLocks noGrp="1"/>
          </p:cNvSpPr>
          <p:nvPr>
            <p:ph type="title"/>
          </p:nvPr>
        </p:nvSpPr>
        <p:spPr>
          <a:xfrm>
            <a:off x="388955" y="338306"/>
            <a:ext cx="8366100" cy="762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1600"/>
              <a:buFont typeface="Playfair Display"/>
              <a:buNone/>
              <a:defRPr sz="1600">
                <a:solidFill>
                  <a:schemeClr val="dk1"/>
                </a:solidFill>
                <a:latin typeface="Playfair Display"/>
                <a:ea typeface="Playfair Display"/>
                <a:cs typeface="Playfair Display"/>
                <a:sym typeface="Playfair Display"/>
              </a:defRPr>
            </a:lvl1pPr>
            <a:lvl2pPr lvl="1" algn="ctr">
              <a:spcBef>
                <a:spcPts val="0"/>
              </a:spcBef>
              <a:spcAft>
                <a:spcPts val="0"/>
              </a:spcAft>
              <a:buClr>
                <a:schemeClr val="dk1"/>
              </a:buClr>
              <a:buSzPts val="1600"/>
              <a:buFont typeface="Playfair Display"/>
              <a:buNone/>
              <a:defRPr sz="1600">
                <a:solidFill>
                  <a:schemeClr val="dk1"/>
                </a:solidFill>
                <a:latin typeface="Playfair Display"/>
                <a:ea typeface="Playfair Display"/>
                <a:cs typeface="Playfair Display"/>
                <a:sym typeface="Playfair Display"/>
              </a:defRPr>
            </a:lvl2pPr>
            <a:lvl3pPr lvl="2" algn="ctr">
              <a:spcBef>
                <a:spcPts val="0"/>
              </a:spcBef>
              <a:spcAft>
                <a:spcPts val="0"/>
              </a:spcAft>
              <a:buClr>
                <a:schemeClr val="dk1"/>
              </a:buClr>
              <a:buSzPts val="1600"/>
              <a:buFont typeface="Playfair Display"/>
              <a:buNone/>
              <a:defRPr sz="1600">
                <a:solidFill>
                  <a:schemeClr val="dk1"/>
                </a:solidFill>
                <a:latin typeface="Playfair Display"/>
                <a:ea typeface="Playfair Display"/>
                <a:cs typeface="Playfair Display"/>
                <a:sym typeface="Playfair Display"/>
              </a:defRPr>
            </a:lvl3pPr>
            <a:lvl4pPr lvl="3" algn="ctr">
              <a:spcBef>
                <a:spcPts val="0"/>
              </a:spcBef>
              <a:spcAft>
                <a:spcPts val="0"/>
              </a:spcAft>
              <a:buClr>
                <a:schemeClr val="dk1"/>
              </a:buClr>
              <a:buSzPts val="1600"/>
              <a:buFont typeface="Playfair Display"/>
              <a:buNone/>
              <a:defRPr sz="1600">
                <a:solidFill>
                  <a:schemeClr val="dk1"/>
                </a:solidFill>
                <a:latin typeface="Playfair Display"/>
                <a:ea typeface="Playfair Display"/>
                <a:cs typeface="Playfair Display"/>
                <a:sym typeface="Playfair Display"/>
              </a:defRPr>
            </a:lvl4pPr>
            <a:lvl5pPr lvl="4" algn="ctr">
              <a:spcBef>
                <a:spcPts val="0"/>
              </a:spcBef>
              <a:spcAft>
                <a:spcPts val="0"/>
              </a:spcAft>
              <a:buClr>
                <a:schemeClr val="dk1"/>
              </a:buClr>
              <a:buSzPts val="1600"/>
              <a:buFont typeface="Playfair Display"/>
              <a:buNone/>
              <a:defRPr sz="1600">
                <a:solidFill>
                  <a:schemeClr val="dk1"/>
                </a:solidFill>
                <a:latin typeface="Playfair Display"/>
                <a:ea typeface="Playfair Display"/>
                <a:cs typeface="Playfair Display"/>
                <a:sym typeface="Playfair Display"/>
              </a:defRPr>
            </a:lvl5pPr>
            <a:lvl6pPr lvl="5" algn="ctr">
              <a:spcBef>
                <a:spcPts val="0"/>
              </a:spcBef>
              <a:spcAft>
                <a:spcPts val="0"/>
              </a:spcAft>
              <a:buClr>
                <a:schemeClr val="dk1"/>
              </a:buClr>
              <a:buSzPts val="1600"/>
              <a:buFont typeface="Playfair Display"/>
              <a:buNone/>
              <a:defRPr sz="1600">
                <a:solidFill>
                  <a:schemeClr val="dk1"/>
                </a:solidFill>
                <a:latin typeface="Playfair Display"/>
                <a:ea typeface="Playfair Display"/>
                <a:cs typeface="Playfair Display"/>
                <a:sym typeface="Playfair Display"/>
              </a:defRPr>
            </a:lvl6pPr>
            <a:lvl7pPr lvl="6" algn="ctr">
              <a:spcBef>
                <a:spcPts val="0"/>
              </a:spcBef>
              <a:spcAft>
                <a:spcPts val="0"/>
              </a:spcAft>
              <a:buClr>
                <a:schemeClr val="dk1"/>
              </a:buClr>
              <a:buSzPts val="1600"/>
              <a:buFont typeface="Playfair Display"/>
              <a:buNone/>
              <a:defRPr sz="1600">
                <a:solidFill>
                  <a:schemeClr val="dk1"/>
                </a:solidFill>
                <a:latin typeface="Playfair Display"/>
                <a:ea typeface="Playfair Display"/>
                <a:cs typeface="Playfair Display"/>
                <a:sym typeface="Playfair Display"/>
              </a:defRPr>
            </a:lvl7pPr>
            <a:lvl8pPr lvl="7" algn="ctr">
              <a:spcBef>
                <a:spcPts val="0"/>
              </a:spcBef>
              <a:spcAft>
                <a:spcPts val="0"/>
              </a:spcAft>
              <a:buClr>
                <a:schemeClr val="dk1"/>
              </a:buClr>
              <a:buSzPts val="1600"/>
              <a:buFont typeface="Playfair Display"/>
              <a:buNone/>
              <a:defRPr sz="1600">
                <a:solidFill>
                  <a:schemeClr val="dk1"/>
                </a:solidFill>
                <a:latin typeface="Playfair Display"/>
                <a:ea typeface="Playfair Display"/>
                <a:cs typeface="Playfair Display"/>
                <a:sym typeface="Playfair Display"/>
              </a:defRPr>
            </a:lvl8pPr>
            <a:lvl9pPr lvl="8" algn="ctr">
              <a:spcBef>
                <a:spcPts val="0"/>
              </a:spcBef>
              <a:spcAft>
                <a:spcPts val="0"/>
              </a:spcAft>
              <a:buClr>
                <a:schemeClr val="dk1"/>
              </a:buClr>
              <a:buSzPts val="1600"/>
              <a:buFont typeface="Playfair Display"/>
              <a:buNone/>
              <a:defRPr sz="1600">
                <a:solidFill>
                  <a:schemeClr val="dk1"/>
                </a:solidFill>
                <a:latin typeface="Playfair Display"/>
                <a:ea typeface="Playfair Display"/>
                <a:cs typeface="Playfair Display"/>
                <a:sym typeface="Playfair Display"/>
              </a:defRPr>
            </a:lvl9pPr>
          </a:lstStyle>
          <a:p>
            <a:endParaRPr/>
          </a:p>
        </p:txBody>
      </p:sp>
      <p:sp>
        <p:nvSpPr>
          <p:cNvPr id="9" name="Google Shape;9;p1"/>
          <p:cNvSpPr txBox="1">
            <a:spLocks noGrp="1"/>
          </p:cNvSpPr>
          <p:nvPr>
            <p:ph type="body" idx="1"/>
          </p:nvPr>
        </p:nvSpPr>
        <p:spPr>
          <a:xfrm>
            <a:off x="1251600" y="1272975"/>
            <a:ext cx="6640800" cy="30675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dk1"/>
              </a:buClr>
              <a:buSzPts val="2000"/>
              <a:buFont typeface="PT Serif"/>
              <a:buChar char="▣"/>
              <a:defRPr sz="2000">
                <a:solidFill>
                  <a:schemeClr val="dk1"/>
                </a:solidFill>
                <a:latin typeface="PT Serif"/>
                <a:ea typeface="PT Serif"/>
                <a:cs typeface="PT Serif"/>
                <a:sym typeface="PT Serif"/>
              </a:defRPr>
            </a:lvl1pPr>
            <a:lvl2pPr marL="914400" lvl="1" indent="-355600">
              <a:spcBef>
                <a:spcPts val="0"/>
              </a:spcBef>
              <a:spcAft>
                <a:spcPts val="0"/>
              </a:spcAft>
              <a:buClr>
                <a:schemeClr val="dk1"/>
              </a:buClr>
              <a:buSzPts val="2000"/>
              <a:buFont typeface="PT Serif"/>
              <a:buChar char="○"/>
              <a:defRPr sz="2000">
                <a:solidFill>
                  <a:schemeClr val="dk1"/>
                </a:solidFill>
                <a:latin typeface="PT Serif"/>
                <a:ea typeface="PT Serif"/>
                <a:cs typeface="PT Serif"/>
                <a:sym typeface="PT Serif"/>
              </a:defRPr>
            </a:lvl2pPr>
            <a:lvl3pPr marL="1371600" lvl="2" indent="-355600">
              <a:spcBef>
                <a:spcPts val="0"/>
              </a:spcBef>
              <a:spcAft>
                <a:spcPts val="0"/>
              </a:spcAft>
              <a:buClr>
                <a:schemeClr val="dk1"/>
              </a:buClr>
              <a:buSzPts val="2000"/>
              <a:buFont typeface="PT Serif"/>
              <a:buChar char="■"/>
              <a:defRPr sz="2000">
                <a:solidFill>
                  <a:schemeClr val="dk1"/>
                </a:solidFill>
                <a:latin typeface="PT Serif"/>
                <a:ea typeface="PT Serif"/>
                <a:cs typeface="PT Serif"/>
                <a:sym typeface="PT Serif"/>
              </a:defRPr>
            </a:lvl3pPr>
            <a:lvl4pPr marL="1828800" lvl="3" indent="-355600">
              <a:spcBef>
                <a:spcPts val="0"/>
              </a:spcBef>
              <a:spcAft>
                <a:spcPts val="0"/>
              </a:spcAft>
              <a:buClr>
                <a:schemeClr val="dk1"/>
              </a:buClr>
              <a:buSzPts val="2000"/>
              <a:buFont typeface="PT Serif"/>
              <a:buChar char="●"/>
              <a:defRPr sz="2000">
                <a:solidFill>
                  <a:schemeClr val="dk1"/>
                </a:solidFill>
                <a:latin typeface="PT Serif"/>
                <a:ea typeface="PT Serif"/>
                <a:cs typeface="PT Serif"/>
                <a:sym typeface="PT Serif"/>
              </a:defRPr>
            </a:lvl4pPr>
            <a:lvl5pPr marL="2286000" lvl="4" indent="-355600">
              <a:spcBef>
                <a:spcPts val="0"/>
              </a:spcBef>
              <a:spcAft>
                <a:spcPts val="0"/>
              </a:spcAft>
              <a:buClr>
                <a:schemeClr val="dk1"/>
              </a:buClr>
              <a:buSzPts val="2000"/>
              <a:buFont typeface="PT Serif"/>
              <a:buChar char="○"/>
              <a:defRPr sz="2000">
                <a:solidFill>
                  <a:schemeClr val="dk1"/>
                </a:solidFill>
                <a:latin typeface="PT Serif"/>
                <a:ea typeface="PT Serif"/>
                <a:cs typeface="PT Serif"/>
                <a:sym typeface="PT Serif"/>
              </a:defRPr>
            </a:lvl5pPr>
            <a:lvl6pPr marL="2743200" lvl="5" indent="-355600">
              <a:spcBef>
                <a:spcPts val="0"/>
              </a:spcBef>
              <a:spcAft>
                <a:spcPts val="0"/>
              </a:spcAft>
              <a:buClr>
                <a:schemeClr val="dk1"/>
              </a:buClr>
              <a:buSzPts val="2000"/>
              <a:buFont typeface="PT Serif"/>
              <a:buChar char="■"/>
              <a:defRPr sz="2000">
                <a:solidFill>
                  <a:schemeClr val="dk1"/>
                </a:solidFill>
                <a:latin typeface="PT Serif"/>
                <a:ea typeface="PT Serif"/>
                <a:cs typeface="PT Serif"/>
                <a:sym typeface="PT Serif"/>
              </a:defRPr>
            </a:lvl6pPr>
            <a:lvl7pPr marL="3200400" lvl="6" indent="-355600">
              <a:spcBef>
                <a:spcPts val="0"/>
              </a:spcBef>
              <a:spcAft>
                <a:spcPts val="0"/>
              </a:spcAft>
              <a:buClr>
                <a:schemeClr val="dk1"/>
              </a:buClr>
              <a:buSzPts val="2000"/>
              <a:buFont typeface="PT Serif"/>
              <a:buChar char="●"/>
              <a:defRPr sz="2000">
                <a:solidFill>
                  <a:schemeClr val="dk1"/>
                </a:solidFill>
                <a:latin typeface="PT Serif"/>
                <a:ea typeface="PT Serif"/>
                <a:cs typeface="PT Serif"/>
                <a:sym typeface="PT Serif"/>
              </a:defRPr>
            </a:lvl7pPr>
            <a:lvl8pPr marL="3657600" lvl="7" indent="-355600">
              <a:spcBef>
                <a:spcPts val="0"/>
              </a:spcBef>
              <a:spcAft>
                <a:spcPts val="0"/>
              </a:spcAft>
              <a:buClr>
                <a:schemeClr val="dk1"/>
              </a:buClr>
              <a:buSzPts val="2000"/>
              <a:buFont typeface="PT Serif"/>
              <a:buChar char="○"/>
              <a:defRPr sz="2000">
                <a:solidFill>
                  <a:schemeClr val="dk1"/>
                </a:solidFill>
                <a:latin typeface="PT Serif"/>
                <a:ea typeface="PT Serif"/>
                <a:cs typeface="PT Serif"/>
                <a:sym typeface="PT Serif"/>
              </a:defRPr>
            </a:lvl8pPr>
            <a:lvl9pPr marL="4114800" lvl="8" indent="-355600">
              <a:spcBef>
                <a:spcPts val="0"/>
              </a:spcBef>
              <a:spcAft>
                <a:spcPts val="0"/>
              </a:spcAft>
              <a:buClr>
                <a:schemeClr val="dk1"/>
              </a:buClr>
              <a:buSzPts val="2000"/>
              <a:buFont typeface="PT Serif"/>
              <a:buChar char="■"/>
              <a:defRPr sz="2000">
                <a:solidFill>
                  <a:schemeClr val="dk1"/>
                </a:solidFill>
                <a:latin typeface="PT Serif"/>
                <a:ea typeface="PT Serif"/>
                <a:cs typeface="PT Serif"/>
                <a:sym typeface="PT Serif"/>
              </a:defRPr>
            </a:lvl9pPr>
          </a:lstStyle>
          <a:p>
            <a:endParaRPr/>
          </a:p>
        </p:txBody>
      </p:sp>
      <p:sp>
        <p:nvSpPr>
          <p:cNvPr id="10" name="Google Shape;10;p1"/>
          <p:cNvSpPr txBox="1">
            <a:spLocks noGrp="1"/>
          </p:cNvSpPr>
          <p:nvPr>
            <p:ph type="sldNum" idx="12"/>
          </p:nvPr>
        </p:nvSpPr>
        <p:spPr>
          <a:xfrm>
            <a:off x="4297650" y="4419838"/>
            <a:ext cx="548700" cy="393600"/>
          </a:xfrm>
          <a:prstGeom prst="rect">
            <a:avLst/>
          </a:prstGeom>
          <a:noFill/>
          <a:ln>
            <a:noFill/>
          </a:ln>
        </p:spPr>
        <p:txBody>
          <a:bodyPr spcFirstLastPara="1" wrap="square" lIns="91425" tIns="91425" rIns="91425" bIns="91425" anchor="b" anchorCtr="0">
            <a:noAutofit/>
          </a:bodyPr>
          <a:lstStyle>
            <a:lvl1pPr lvl="0" algn="ctr">
              <a:buNone/>
              <a:defRPr sz="1100">
                <a:solidFill>
                  <a:schemeClr val="accent3"/>
                </a:solidFill>
                <a:latin typeface="PT Serif"/>
                <a:ea typeface="PT Serif"/>
                <a:cs typeface="PT Serif"/>
                <a:sym typeface="PT Serif"/>
              </a:defRPr>
            </a:lvl1pPr>
            <a:lvl2pPr lvl="1" algn="ctr">
              <a:buNone/>
              <a:defRPr sz="1100">
                <a:solidFill>
                  <a:schemeClr val="accent3"/>
                </a:solidFill>
                <a:latin typeface="PT Serif"/>
                <a:ea typeface="PT Serif"/>
                <a:cs typeface="PT Serif"/>
                <a:sym typeface="PT Serif"/>
              </a:defRPr>
            </a:lvl2pPr>
            <a:lvl3pPr lvl="2" algn="ctr">
              <a:buNone/>
              <a:defRPr sz="1100">
                <a:solidFill>
                  <a:schemeClr val="accent3"/>
                </a:solidFill>
                <a:latin typeface="PT Serif"/>
                <a:ea typeface="PT Serif"/>
                <a:cs typeface="PT Serif"/>
                <a:sym typeface="PT Serif"/>
              </a:defRPr>
            </a:lvl3pPr>
            <a:lvl4pPr lvl="3" algn="ctr">
              <a:buNone/>
              <a:defRPr sz="1100">
                <a:solidFill>
                  <a:schemeClr val="accent3"/>
                </a:solidFill>
                <a:latin typeface="PT Serif"/>
                <a:ea typeface="PT Serif"/>
                <a:cs typeface="PT Serif"/>
                <a:sym typeface="PT Serif"/>
              </a:defRPr>
            </a:lvl4pPr>
            <a:lvl5pPr lvl="4" algn="ctr">
              <a:buNone/>
              <a:defRPr sz="1100">
                <a:solidFill>
                  <a:schemeClr val="accent3"/>
                </a:solidFill>
                <a:latin typeface="PT Serif"/>
                <a:ea typeface="PT Serif"/>
                <a:cs typeface="PT Serif"/>
                <a:sym typeface="PT Serif"/>
              </a:defRPr>
            </a:lvl5pPr>
            <a:lvl6pPr lvl="5" algn="ctr">
              <a:buNone/>
              <a:defRPr sz="1100">
                <a:solidFill>
                  <a:schemeClr val="accent3"/>
                </a:solidFill>
                <a:latin typeface="PT Serif"/>
                <a:ea typeface="PT Serif"/>
                <a:cs typeface="PT Serif"/>
                <a:sym typeface="PT Serif"/>
              </a:defRPr>
            </a:lvl6pPr>
            <a:lvl7pPr lvl="6" algn="ctr">
              <a:buNone/>
              <a:defRPr sz="1100">
                <a:solidFill>
                  <a:schemeClr val="accent3"/>
                </a:solidFill>
                <a:latin typeface="PT Serif"/>
                <a:ea typeface="PT Serif"/>
                <a:cs typeface="PT Serif"/>
                <a:sym typeface="PT Serif"/>
              </a:defRPr>
            </a:lvl7pPr>
            <a:lvl8pPr lvl="7" algn="ctr">
              <a:buNone/>
              <a:defRPr sz="1100">
                <a:solidFill>
                  <a:schemeClr val="accent3"/>
                </a:solidFill>
                <a:latin typeface="PT Serif"/>
                <a:ea typeface="PT Serif"/>
                <a:cs typeface="PT Serif"/>
                <a:sym typeface="PT Serif"/>
              </a:defRPr>
            </a:lvl8pPr>
            <a:lvl9pPr lvl="8" algn="ctr">
              <a:buNone/>
              <a:defRPr sz="1100">
                <a:solidFill>
                  <a:schemeClr val="accent3"/>
                </a:solidFill>
                <a:latin typeface="PT Serif"/>
                <a:ea typeface="PT Serif"/>
                <a:cs typeface="PT Serif"/>
                <a:sym typeface="PT Serif"/>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xml"/><Relationship Id="rId1" Type="http://schemas.openxmlformats.org/officeDocument/2006/relationships/video" Target="https://www.youtube.com/embed/SbMUO86GXIs?feature=oembed"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longnow.org/clock/" TargetMode="External"/><Relationship Id="rId2" Type="http://schemas.openxmlformats.org/officeDocument/2006/relationships/hyperlink" Target="https://www.audionetwork.com/content/the-edit/inspiration/visualising-the-future-holograms-on-film" TargetMode="Externa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www.deadmedia.org/" TargetMode="External"/><Relationship Id="rId2" Type="http://schemas.openxmlformats.org/officeDocument/2006/relationships/hyperlink" Target="https://www.historyofinformation.com/detail.php?id=2785" TargetMode="Externa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xml"/><Relationship Id="rId1" Type="http://schemas.openxmlformats.org/officeDocument/2006/relationships/video" Target="https://www.youtube.com/embed/KTKCk9iLqRc?feature=oembed"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7.jpeg"/><Relationship Id="rId2" Type="http://schemas.openxmlformats.org/officeDocument/2006/relationships/video" Target="https://www.youtube.com/embed/OqINetENovg?list=PLPhYC_luPw7F_bz6YH_6CP3fWLHN1fhS7" TargetMode="External"/><Relationship Id="rId1" Type="http://schemas.openxmlformats.org/officeDocument/2006/relationships/video" Target="https://www.youtube.com/embed/xADSDapqn9o?feature=oembed" TargetMode="Externa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hyperlink" Target="https://thoughtmaybe.com/all-watched-over-by-machines-of-loving-grace/"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vimeo.com/143231189" TargetMode="External"/><Relationship Id="rId2" Type="http://schemas.openxmlformats.org/officeDocument/2006/relationships/hyperlink" Target="https://www.gebseng.com/08_a_parallel_image/" TargetMode="Externa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www.gebseng.com/02_vsstv/"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vimeo.com/245355619" TargetMode="Externa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alchetron.com/Zoe-Beloff" TargetMode="Externa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cz.pinterest.com/pin/207024914099922115/" TargetMode="Externa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csfd.cz/film/228270-prosime-pretocte/prehled/" TargetMode="Externa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weirdhomestour.com/homes/steampunk-wonderland/" TargetMode="Externa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vimeo.com/channels/mediaarchaeologylab/495288357" TargetMode="Externa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fdb.cz/film/bezucelna-prochazka/trailery/123375" TargetMode="Externa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video" Target="https://www.youtube.com/embed/WmZ4VPmhAkw?feature=oembed" TargetMode="Externa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s://www.eroicafenice.com/film-serie-tv/precinema-storia-del-cinema170050/" TargetMode="External"/><Relationship Id="rId2" Type="http://schemas.openxmlformats.org/officeDocument/2006/relationships/slideLayout" Target="../slideLayouts/slideLayout1.xml"/><Relationship Id="rId1" Type="http://schemas.openxmlformats.org/officeDocument/2006/relationships/video" Target="https://www.youtube.com/embed/u67js9HfCBI?feature=oembed" TargetMode="External"/><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2" name="Obrázek 1">
            <a:extLst>
              <a:ext uri="{FF2B5EF4-FFF2-40B4-BE49-F238E27FC236}">
                <a16:creationId xmlns:a16="http://schemas.microsoft.com/office/drawing/2014/main" id="{41AD69BB-9D5D-46DD-92B9-2D07848A5CE5}"/>
              </a:ext>
            </a:extLst>
          </p:cNvPr>
          <p:cNvPicPr>
            <a:picLocks noChangeAspect="1"/>
          </p:cNvPicPr>
          <p:nvPr/>
        </p:nvPicPr>
        <p:blipFill>
          <a:blip r:embed="rId3"/>
          <a:stretch>
            <a:fillRect/>
          </a:stretch>
        </p:blipFill>
        <p:spPr>
          <a:xfrm>
            <a:off x="1439695" y="758757"/>
            <a:ext cx="6069346" cy="3802989"/>
          </a:xfrm>
          <a:prstGeom prst="rect">
            <a:avLst/>
          </a:prstGeom>
        </p:spPr>
      </p:pic>
      <p:sp>
        <p:nvSpPr>
          <p:cNvPr id="51" name="Google Shape;51;p12"/>
          <p:cNvSpPr txBox="1">
            <a:spLocks noGrp="1"/>
          </p:cNvSpPr>
          <p:nvPr>
            <p:ph type="ctrTitle"/>
          </p:nvPr>
        </p:nvSpPr>
        <p:spPr>
          <a:xfrm>
            <a:off x="1768800" y="1991813"/>
            <a:ext cx="5606400" cy="1159800"/>
          </a:xfrm>
          <a:prstGeom prst="rect">
            <a:avLst/>
          </a:prstGeom>
          <a:effectLst>
            <a:softEdge rad="31750"/>
          </a:effectLst>
        </p:spPr>
        <p:txBody>
          <a:bodyPr spcFirstLastPara="1" wrap="square" lIns="91425" tIns="91425" rIns="91425" bIns="91425" anchor="ctr" anchorCtr="0">
            <a:noAutofit/>
          </a:bodyPr>
          <a:lstStyle/>
          <a:p>
            <a:pPr marL="0" lvl="0" indent="0" algn="ctr" rtl="0">
              <a:spcBef>
                <a:spcPts val="0"/>
              </a:spcBef>
              <a:spcAft>
                <a:spcPts val="0"/>
              </a:spcAft>
              <a:buNone/>
            </a:pPr>
            <a:r>
              <a:rPr lang="cs-CZ" dirty="0">
                <a:effectLst>
                  <a:outerShdw blurRad="38100" dist="38100" dir="2700000" algn="tl">
                    <a:srgbClr val="000000">
                      <a:alpha val="43137"/>
                    </a:srgbClr>
                  </a:outerShdw>
                </a:effectLst>
              </a:rPr>
              <a:t>Mediální archeologie</a:t>
            </a:r>
            <a:endParaRPr dirty="0">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064529" y="604267"/>
            <a:ext cx="7288287" cy="637087"/>
          </a:xfrm>
        </p:spPr>
        <p:txBody>
          <a:bodyPr/>
          <a:lstStyle/>
          <a:p>
            <a:r>
              <a:rPr lang="cs-CZ" sz="2800" dirty="0"/>
              <a:t>Metody– </a:t>
            </a:r>
            <a:r>
              <a:rPr lang="cs-CZ" sz="2800" dirty="0" err="1"/>
              <a:t>Erkki</a:t>
            </a:r>
            <a:r>
              <a:rPr lang="cs-CZ" sz="2800" dirty="0"/>
              <a:t> </a:t>
            </a:r>
            <a:r>
              <a:rPr lang="cs-CZ" sz="2800" dirty="0" err="1"/>
              <a:t>Huhtamo</a:t>
            </a:r>
            <a:r>
              <a:rPr lang="cs-CZ" sz="2800" dirty="0"/>
              <a:t> – studium </a:t>
            </a:r>
            <a:r>
              <a:rPr lang="cs-CZ" sz="2800" dirty="0" err="1"/>
              <a:t>topoi</a:t>
            </a:r>
            <a:endParaRPr lang="cs-CZ" sz="2800" dirty="0"/>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10</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406603" y="1363530"/>
            <a:ext cx="7103150" cy="1754326"/>
          </a:xfrm>
          <a:prstGeom prst="rect">
            <a:avLst/>
          </a:prstGeom>
          <a:noFill/>
        </p:spPr>
        <p:txBody>
          <a:bodyPr wrap="square" rtlCol="0">
            <a:spAutoFit/>
          </a:bodyPr>
          <a:lstStyle/>
          <a:p>
            <a:r>
              <a:rPr lang="pl-PL" sz="1800" dirty="0">
                <a:solidFill>
                  <a:schemeClr val="bg1"/>
                </a:solidFill>
              </a:rPr>
              <a:t>- studium cyklicky se navracejících motivů a figur v mediální historii</a:t>
            </a:r>
          </a:p>
          <a:p>
            <a:r>
              <a:rPr lang="pl-PL" sz="1800" dirty="0">
                <a:solidFill>
                  <a:schemeClr val="bg1"/>
                </a:solidFill>
              </a:rPr>
              <a:t>- příklad: figura kaleidoskomaniaka </a:t>
            </a:r>
          </a:p>
          <a:p>
            <a:pPr marL="285750" indent="-285750">
              <a:buFontTx/>
              <a:buChar char="-"/>
            </a:pPr>
            <a:endParaRPr lang="pl-PL" sz="1800" dirty="0">
              <a:solidFill>
                <a:schemeClr val="bg1"/>
              </a:solidFill>
            </a:endParaRPr>
          </a:p>
          <a:p>
            <a:pPr marL="285750" indent="-285750">
              <a:buFontTx/>
              <a:buChar char="-"/>
            </a:pPr>
            <a:endParaRPr lang="pl-PL" sz="1800" dirty="0">
              <a:solidFill>
                <a:schemeClr val="bg1"/>
              </a:solidFill>
            </a:endParaRPr>
          </a:p>
          <a:p>
            <a:pPr marL="285750" indent="-285750">
              <a:buFontTx/>
              <a:buChar char="-"/>
            </a:pPr>
            <a:endParaRPr lang="pl-PL" sz="1800" dirty="0">
              <a:solidFill>
                <a:schemeClr val="bg1"/>
              </a:solidFill>
            </a:endParaRPr>
          </a:p>
          <a:p>
            <a:endParaRPr lang="pl-PL" sz="1800" dirty="0">
              <a:solidFill>
                <a:schemeClr val="bg1"/>
              </a:solidFill>
            </a:endParaRPr>
          </a:p>
        </p:txBody>
      </p:sp>
      <p:pic>
        <p:nvPicPr>
          <p:cNvPr id="3" name="Obrázek 2">
            <a:extLst>
              <a:ext uri="{FF2B5EF4-FFF2-40B4-BE49-F238E27FC236}">
                <a16:creationId xmlns:a16="http://schemas.microsoft.com/office/drawing/2014/main" id="{DF4E8696-4EA1-4F20-8E79-DC3231AC4934}"/>
              </a:ext>
            </a:extLst>
          </p:cNvPr>
          <p:cNvPicPr>
            <a:picLocks noChangeAspect="1"/>
          </p:cNvPicPr>
          <p:nvPr/>
        </p:nvPicPr>
        <p:blipFill>
          <a:blip r:embed="rId2"/>
          <a:stretch>
            <a:fillRect/>
          </a:stretch>
        </p:blipFill>
        <p:spPr>
          <a:xfrm>
            <a:off x="476583" y="2240693"/>
            <a:ext cx="4426158" cy="2491281"/>
          </a:xfrm>
          <a:prstGeom prst="rect">
            <a:avLst/>
          </a:prstGeom>
        </p:spPr>
      </p:pic>
      <p:pic>
        <p:nvPicPr>
          <p:cNvPr id="9" name="Obrázek 8">
            <a:extLst>
              <a:ext uri="{FF2B5EF4-FFF2-40B4-BE49-F238E27FC236}">
                <a16:creationId xmlns:a16="http://schemas.microsoft.com/office/drawing/2014/main" id="{9C326427-9644-4B31-9A04-56B81B2CB152}"/>
              </a:ext>
            </a:extLst>
          </p:cNvPr>
          <p:cNvPicPr>
            <a:picLocks noChangeAspect="1"/>
          </p:cNvPicPr>
          <p:nvPr/>
        </p:nvPicPr>
        <p:blipFill>
          <a:blip r:embed="rId3"/>
          <a:stretch>
            <a:fillRect/>
          </a:stretch>
        </p:blipFill>
        <p:spPr>
          <a:xfrm>
            <a:off x="5242802" y="1846186"/>
            <a:ext cx="3110013" cy="2770264"/>
          </a:xfrm>
          <a:prstGeom prst="rect">
            <a:avLst/>
          </a:prstGeom>
        </p:spPr>
      </p:pic>
    </p:spTree>
    <p:extLst>
      <p:ext uri="{BB962C8B-B14F-4D97-AF65-F5344CB8AC3E}">
        <p14:creationId xmlns:p14="http://schemas.microsoft.com/office/powerpoint/2010/main" val="1257218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064529" y="604267"/>
            <a:ext cx="7288287" cy="637087"/>
          </a:xfrm>
        </p:spPr>
        <p:txBody>
          <a:bodyPr/>
          <a:lstStyle/>
          <a:p>
            <a:r>
              <a:rPr lang="cs-CZ" sz="2800" dirty="0"/>
              <a:t>Metody– </a:t>
            </a:r>
            <a:r>
              <a:rPr lang="cs-CZ" sz="2800" dirty="0" err="1"/>
              <a:t>Erkki</a:t>
            </a:r>
            <a:r>
              <a:rPr lang="cs-CZ" sz="2800" dirty="0"/>
              <a:t> </a:t>
            </a:r>
            <a:r>
              <a:rPr lang="cs-CZ" sz="2800" dirty="0" err="1"/>
              <a:t>Huhtamo</a:t>
            </a:r>
            <a:r>
              <a:rPr lang="cs-CZ" sz="2800" dirty="0"/>
              <a:t> – studium </a:t>
            </a:r>
            <a:r>
              <a:rPr lang="cs-CZ" sz="2800" dirty="0" err="1"/>
              <a:t>topoi</a:t>
            </a:r>
            <a:endParaRPr lang="cs-CZ" sz="2800" dirty="0"/>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11</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406604" y="1241354"/>
            <a:ext cx="5449448" cy="3416320"/>
          </a:xfrm>
          <a:prstGeom prst="rect">
            <a:avLst/>
          </a:prstGeom>
          <a:noFill/>
        </p:spPr>
        <p:txBody>
          <a:bodyPr wrap="square" rtlCol="0">
            <a:spAutoFit/>
          </a:bodyPr>
          <a:lstStyle/>
          <a:p>
            <a:r>
              <a:rPr lang="cs-CZ" sz="1800" dirty="0">
                <a:solidFill>
                  <a:schemeClr val="bg1"/>
                </a:solidFill>
              </a:rPr>
              <a:t>„</a:t>
            </a:r>
            <a:r>
              <a:rPr lang="en-US" sz="1800" dirty="0">
                <a:solidFill>
                  <a:schemeClr val="bg1"/>
                </a:solidFill>
              </a:rPr>
              <a:t>…the reality of media history lies primarily in the discourses that guide and  mold its development, rather than in  the "things" and "artifacts" that, for writers like Ceram, form the core around  which everything (r) evolves.</a:t>
            </a:r>
            <a:r>
              <a:rPr lang="cs-CZ" sz="1800" dirty="0">
                <a:solidFill>
                  <a:schemeClr val="bg1"/>
                </a:solidFill>
              </a:rPr>
              <a:t>“</a:t>
            </a:r>
          </a:p>
          <a:p>
            <a:endParaRPr lang="cs-CZ" sz="1800" dirty="0">
              <a:solidFill>
                <a:schemeClr val="bg1"/>
              </a:solidFill>
            </a:endParaRPr>
          </a:p>
          <a:p>
            <a:r>
              <a:rPr lang="cs-CZ" sz="1800" dirty="0" err="1">
                <a:solidFill>
                  <a:schemeClr val="bg1"/>
                </a:solidFill>
              </a:rPr>
              <a:t>Erkki</a:t>
            </a:r>
            <a:r>
              <a:rPr lang="cs-CZ" sz="1800" dirty="0">
                <a:solidFill>
                  <a:schemeClr val="bg1"/>
                </a:solidFill>
              </a:rPr>
              <a:t> </a:t>
            </a:r>
            <a:r>
              <a:rPr lang="cs-CZ" sz="1800" dirty="0" err="1">
                <a:solidFill>
                  <a:schemeClr val="bg1"/>
                </a:solidFill>
              </a:rPr>
              <a:t>Huhtamo</a:t>
            </a:r>
            <a:r>
              <a:rPr lang="cs-CZ" sz="1800" dirty="0">
                <a:solidFill>
                  <a:schemeClr val="bg1"/>
                </a:solidFill>
              </a:rPr>
              <a:t> - </a:t>
            </a:r>
            <a:r>
              <a:rPr lang="en-US" sz="1800" dirty="0">
                <a:solidFill>
                  <a:schemeClr val="bg1"/>
                </a:solidFill>
              </a:rPr>
              <a:t>From </a:t>
            </a:r>
            <a:r>
              <a:rPr lang="en-US" sz="1800" dirty="0" err="1">
                <a:solidFill>
                  <a:schemeClr val="bg1"/>
                </a:solidFill>
              </a:rPr>
              <a:t>Kaleidoscomaniac</a:t>
            </a:r>
            <a:r>
              <a:rPr lang="en-US" sz="1800" dirty="0">
                <a:solidFill>
                  <a:schemeClr val="bg1"/>
                </a:solidFill>
              </a:rPr>
              <a:t> to </a:t>
            </a:r>
            <a:r>
              <a:rPr lang="en-US" sz="1800" dirty="0" err="1">
                <a:solidFill>
                  <a:schemeClr val="bg1"/>
                </a:solidFill>
              </a:rPr>
              <a:t>Cybernerd</a:t>
            </a:r>
            <a:r>
              <a:rPr lang="en-US" sz="1800" dirty="0">
                <a:solidFill>
                  <a:schemeClr val="bg1"/>
                </a:solidFill>
              </a:rPr>
              <a:t>: Notes Toward  an Archaeology of the Media</a:t>
            </a:r>
            <a:endParaRPr lang="cs-CZ" sz="1800" dirty="0">
              <a:solidFill>
                <a:schemeClr val="bg1"/>
              </a:solidFill>
            </a:endParaRPr>
          </a:p>
          <a:p>
            <a:endParaRPr lang="cs-CZ" sz="1800" dirty="0">
              <a:solidFill>
                <a:schemeClr val="bg1"/>
              </a:solidFill>
            </a:endParaRPr>
          </a:p>
          <a:p>
            <a:r>
              <a:rPr lang="cs-CZ" sz="1800" dirty="0">
                <a:solidFill>
                  <a:schemeClr val="bg1"/>
                </a:solidFill>
              </a:rPr>
              <a:t>- neexistující motiv média, které přenáší obraz na velké vzdálenosti: </a:t>
            </a:r>
            <a:r>
              <a:rPr lang="cs-CZ" sz="1800" dirty="0" err="1">
                <a:solidFill>
                  <a:schemeClr val="bg1"/>
                </a:solidFill>
              </a:rPr>
              <a:t>Telectroscope</a:t>
            </a:r>
            <a:endParaRPr lang="pl-PL" sz="1800" dirty="0">
              <a:solidFill>
                <a:schemeClr val="bg1"/>
              </a:solidFill>
            </a:endParaRPr>
          </a:p>
        </p:txBody>
      </p:sp>
      <p:pic>
        <p:nvPicPr>
          <p:cNvPr id="2" name="Obrázek 1">
            <a:extLst>
              <a:ext uri="{FF2B5EF4-FFF2-40B4-BE49-F238E27FC236}">
                <a16:creationId xmlns:a16="http://schemas.microsoft.com/office/drawing/2014/main" id="{394A4C67-3A75-4BFA-9F15-5AF5A3BB2FD0}"/>
              </a:ext>
            </a:extLst>
          </p:cNvPr>
          <p:cNvPicPr>
            <a:picLocks noChangeAspect="1"/>
          </p:cNvPicPr>
          <p:nvPr/>
        </p:nvPicPr>
        <p:blipFill>
          <a:blip r:embed="rId2"/>
          <a:stretch>
            <a:fillRect/>
          </a:stretch>
        </p:blipFill>
        <p:spPr>
          <a:xfrm>
            <a:off x="6063574" y="1241354"/>
            <a:ext cx="2399489" cy="3494352"/>
          </a:xfrm>
          <a:prstGeom prst="rect">
            <a:avLst/>
          </a:prstGeom>
        </p:spPr>
      </p:pic>
    </p:spTree>
    <p:extLst>
      <p:ext uri="{BB962C8B-B14F-4D97-AF65-F5344CB8AC3E}">
        <p14:creationId xmlns:p14="http://schemas.microsoft.com/office/powerpoint/2010/main" val="20409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Eric </a:t>
            </a:r>
            <a:r>
              <a:rPr lang="cs-CZ" sz="2000" dirty="0" err="1"/>
              <a:t>Kluitenberg</a:t>
            </a:r>
            <a:r>
              <a:rPr lang="cs-CZ" sz="2000" dirty="0"/>
              <a:t> -Archeologie imaginárních médií </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12</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338357" y="778791"/>
            <a:ext cx="8467285" cy="1200329"/>
          </a:xfrm>
          <a:prstGeom prst="rect">
            <a:avLst/>
          </a:prstGeom>
          <a:noFill/>
        </p:spPr>
        <p:txBody>
          <a:bodyPr wrap="square" rtlCol="0">
            <a:spAutoFit/>
          </a:bodyPr>
          <a:lstStyle/>
          <a:p>
            <a:r>
              <a:rPr lang="cs-CZ" sz="1800" dirty="0">
                <a:solidFill>
                  <a:schemeClr val="bg1"/>
                </a:solidFill>
              </a:rPr>
              <a:t>- hl. úkol: průzkum odvěkého snu lidstva o ultimátním komunikačním médiu</a:t>
            </a:r>
          </a:p>
          <a:p>
            <a:r>
              <a:rPr lang="cs-CZ" sz="1800" dirty="0">
                <a:solidFill>
                  <a:schemeClr val="bg1"/>
                </a:solidFill>
              </a:rPr>
              <a:t>- předmětem zájmu nerealizovaná média, vysněná média, vize</a:t>
            </a:r>
          </a:p>
          <a:p>
            <a:r>
              <a:rPr lang="pl-PL" sz="1800" dirty="0">
                <a:solidFill>
                  <a:schemeClr val="bg1"/>
                </a:solidFill>
              </a:rPr>
              <a:t>- jak naše imaginární představy o médiích ovlivňují jejich vývoj i podobu</a:t>
            </a:r>
          </a:p>
          <a:p>
            <a:r>
              <a:rPr lang="cs-CZ" sz="1800" dirty="0">
                <a:solidFill>
                  <a:schemeClr val="bg1"/>
                </a:solidFill>
              </a:rPr>
              <a:t>- i</a:t>
            </a:r>
            <a:r>
              <a:rPr lang="pt-BR" sz="1800" dirty="0">
                <a:solidFill>
                  <a:schemeClr val="bg1"/>
                </a:solidFill>
              </a:rPr>
              <a:t>maginární média jsou</a:t>
            </a:r>
            <a:r>
              <a:rPr lang="cs-CZ" sz="1800" dirty="0">
                <a:solidFill>
                  <a:schemeClr val="bg1"/>
                </a:solidFill>
              </a:rPr>
              <a:t> určitou</a:t>
            </a:r>
            <a:r>
              <a:rPr lang="pt-BR" sz="1800" dirty="0">
                <a:solidFill>
                  <a:schemeClr val="bg1"/>
                </a:solidFill>
              </a:rPr>
              <a:t> formou mytologie</a:t>
            </a:r>
            <a:r>
              <a:rPr lang="cs-CZ" sz="1800" dirty="0">
                <a:solidFill>
                  <a:schemeClr val="bg1"/>
                </a:solidFill>
              </a:rPr>
              <a:t> – příklad dot.com </a:t>
            </a:r>
            <a:r>
              <a:rPr lang="cs-CZ" sz="1800" dirty="0" err="1">
                <a:solidFill>
                  <a:schemeClr val="bg1"/>
                </a:solidFill>
              </a:rPr>
              <a:t>bubble</a:t>
            </a:r>
            <a:endParaRPr lang="pl-PL" sz="1800" dirty="0">
              <a:solidFill>
                <a:schemeClr val="bg1"/>
              </a:solidFill>
            </a:endParaRPr>
          </a:p>
        </p:txBody>
      </p:sp>
      <p:pic>
        <p:nvPicPr>
          <p:cNvPr id="5" name="Online médium 4" title="Zabil jsem Einsteina pánové CZ 00 09 15 00 09 46">
            <a:hlinkClick r:id="" action="ppaction://media"/>
            <a:extLst>
              <a:ext uri="{FF2B5EF4-FFF2-40B4-BE49-F238E27FC236}">
                <a16:creationId xmlns:a16="http://schemas.microsoft.com/office/drawing/2014/main" id="{80EEF8D8-0C93-4D6E-87AC-EBF83B9D7E52}"/>
              </a:ext>
            </a:extLst>
          </p:cNvPr>
          <p:cNvPicPr>
            <a:picLocks noRot="1" noChangeAspect="1"/>
          </p:cNvPicPr>
          <p:nvPr>
            <a:videoFile r:link="rId1"/>
          </p:nvPr>
        </p:nvPicPr>
        <p:blipFill>
          <a:blip r:embed="rId3"/>
          <a:stretch>
            <a:fillRect/>
          </a:stretch>
        </p:blipFill>
        <p:spPr>
          <a:xfrm>
            <a:off x="1975998" y="2024516"/>
            <a:ext cx="5417023" cy="3060618"/>
          </a:xfrm>
          <a:prstGeom prst="rect">
            <a:avLst/>
          </a:prstGeom>
        </p:spPr>
      </p:pic>
    </p:spTree>
    <p:extLst>
      <p:ext uri="{BB962C8B-B14F-4D97-AF65-F5344CB8AC3E}">
        <p14:creationId xmlns:p14="http://schemas.microsoft.com/office/powerpoint/2010/main" val="304500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Eric </a:t>
            </a:r>
            <a:r>
              <a:rPr lang="cs-CZ" sz="2000" dirty="0" err="1"/>
              <a:t>Kluitenberg</a:t>
            </a:r>
            <a:r>
              <a:rPr lang="cs-CZ" sz="2000" dirty="0"/>
              <a:t> -Archeologie imaginárních médií </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13</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292962" y="1057652"/>
            <a:ext cx="4875668" cy="3970318"/>
          </a:xfrm>
          <a:prstGeom prst="rect">
            <a:avLst/>
          </a:prstGeom>
          <a:noFill/>
        </p:spPr>
        <p:txBody>
          <a:bodyPr wrap="square" rtlCol="0">
            <a:spAutoFit/>
          </a:bodyPr>
          <a:lstStyle/>
          <a:p>
            <a:r>
              <a:rPr lang="pl-PL" sz="1800" b="1" dirty="0">
                <a:solidFill>
                  <a:schemeClr val="bg1"/>
                </a:solidFill>
              </a:rPr>
              <a:t>Rozlišení imaginárních médií</a:t>
            </a:r>
          </a:p>
          <a:p>
            <a:endParaRPr lang="pl-PL" sz="1800" b="1" dirty="0">
              <a:solidFill>
                <a:schemeClr val="bg1"/>
              </a:solidFill>
            </a:endParaRPr>
          </a:p>
          <a:p>
            <a:r>
              <a:rPr lang="pl-PL" sz="1800" dirty="0">
                <a:solidFill>
                  <a:schemeClr val="bg1"/>
                </a:solidFill>
              </a:rPr>
              <a:t>Peter Blegvad rozlišuje: media remembered, media observed, media imagined</a:t>
            </a:r>
          </a:p>
          <a:p>
            <a:endParaRPr lang="pl-PL" sz="1800" dirty="0">
              <a:solidFill>
                <a:schemeClr val="bg1"/>
              </a:solidFill>
            </a:endParaRPr>
          </a:p>
          <a:p>
            <a:r>
              <a:rPr lang="pl-PL" sz="1800" dirty="0">
                <a:solidFill>
                  <a:schemeClr val="bg1"/>
                </a:solidFill>
              </a:rPr>
              <a:t>Siegfried Zielinski rozlišuje tři skupiny imaginárních médií:</a:t>
            </a:r>
          </a:p>
          <a:p>
            <a:endParaRPr lang="pl-PL" sz="1800" dirty="0">
              <a:solidFill>
                <a:schemeClr val="bg1"/>
              </a:solidFill>
            </a:endParaRPr>
          </a:p>
          <a:p>
            <a:pPr marL="342900" indent="-342900">
              <a:buAutoNum type="arabicPeriod"/>
            </a:pPr>
            <a:r>
              <a:rPr lang="cs-CZ" sz="1800" dirty="0">
                <a:solidFill>
                  <a:schemeClr val="bg1"/>
                </a:solidFill>
              </a:rPr>
              <a:t>1. </a:t>
            </a:r>
            <a:r>
              <a:rPr lang="pt-BR" sz="1800" dirty="0">
                <a:solidFill>
                  <a:schemeClr val="bg1"/>
                </a:solidFill>
              </a:rPr>
              <a:t>Předčasná a opožděná  média/aparáty </a:t>
            </a:r>
            <a:endParaRPr lang="cs-CZ" sz="1800" dirty="0">
              <a:solidFill>
                <a:schemeClr val="bg1"/>
              </a:solidFill>
            </a:endParaRPr>
          </a:p>
          <a:p>
            <a:pPr marL="342900" indent="-342900">
              <a:buAutoNum type="arabicPeriod"/>
            </a:pPr>
            <a:endParaRPr lang="cs-CZ" sz="1800" dirty="0">
              <a:solidFill>
                <a:schemeClr val="bg1"/>
              </a:solidFill>
            </a:endParaRPr>
          </a:p>
          <a:p>
            <a:pPr marL="342900" indent="-342900">
              <a:buAutoNum type="arabicPeriod"/>
            </a:pPr>
            <a:r>
              <a:rPr lang="cs-CZ" sz="1800" dirty="0">
                <a:solidFill>
                  <a:schemeClr val="bg1"/>
                </a:solidFill>
              </a:rPr>
              <a:t>2. </a:t>
            </a:r>
            <a:r>
              <a:rPr lang="pt-BR" sz="1800" dirty="0">
                <a:solidFill>
                  <a:schemeClr val="bg1"/>
                </a:solidFill>
              </a:rPr>
              <a:t>Konceptuální média/stroje/aparáty </a:t>
            </a:r>
            <a:endParaRPr lang="cs-CZ" sz="1800" dirty="0">
              <a:solidFill>
                <a:schemeClr val="bg1"/>
              </a:solidFill>
            </a:endParaRPr>
          </a:p>
          <a:p>
            <a:pPr marL="342900" indent="-342900">
              <a:buAutoNum type="arabicPeriod"/>
            </a:pPr>
            <a:endParaRPr lang="cs-CZ" sz="1800" dirty="0">
              <a:solidFill>
                <a:schemeClr val="bg1"/>
              </a:solidFill>
            </a:endParaRPr>
          </a:p>
          <a:p>
            <a:pPr marL="342900" indent="-342900">
              <a:buAutoNum type="arabicPeriod"/>
            </a:pPr>
            <a:r>
              <a:rPr lang="cs-CZ" sz="1800" dirty="0">
                <a:solidFill>
                  <a:schemeClr val="bg1"/>
                </a:solidFill>
              </a:rPr>
              <a:t>3. </a:t>
            </a:r>
            <a:r>
              <a:rPr lang="pt-BR" sz="1800" dirty="0">
                <a:solidFill>
                  <a:schemeClr val="bg1"/>
                </a:solidFill>
              </a:rPr>
              <a:t>Nerealizovatelná média/stroje/aparáty </a:t>
            </a:r>
            <a:endParaRPr lang="cs-CZ" sz="1800" dirty="0">
              <a:solidFill>
                <a:schemeClr val="bg1"/>
              </a:solidFill>
            </a:endParaRPr>
          </a:p>
          <a:p>
            <a:pPr marL="342900" indent="-342900">
              <a:buAutoNum type="arabicPeriod"/>
            </a:pPr>
            <a:endParaRPr lang="pl-PL" sz="1800" dirty="0">
              <a:solidFill>
                <a:schemeClr val="bg1"/>
              </a:solidFill>
            </a:endParaRPr>
          </a:p>
        </p:txBody>
      </p:sp>
      <p:pic>
        <p:nvPicPr>
          <p:cNvPr id="3" name="Obrázek 2">
            <a:extLst>
              <a:ext uri="{FF2B5EF4-FFF2-40B4-BE49-F238E27FC236}">
                <a16:creationId xmlns:a16="http://schemas.microsoft.com/office/drawing/2014/main" id="{8D65DC79-AD32-440B-B4A4-DA1D7627625C}"/>
              </a:ext>
            </a:extLst>
          </p:cNvPr>
          <p:cNvPicPr>
            <a:picLocks noChangeAspect="1"/>
          </p:cNvPicPr>
          <p:nvPr/>
        </p:nvPicPr>
        <p:blipFill>
          <a:blip r:embed="rId2"/>
          <a:stretch>
            <a:fillRect/>
          </a:stretch>
        </p:blipFill>
        <p:spPr>
          <a:xfrm>
            <a:off x="5131225" y="1057652"/>
            <a:ext cx="3719813" cy="3425828"/>
          </a:xfrm>
          <a:prstGeom prst="rect">
            <a:avLst/>
          </a:prstGeom>
        </p:spPr>
      </p:pic>
    </p:spTree>
    <p:extLst>
      <p:ext uri="{BB962C8B-B14F-4D97-AF65-F5344CB8AC3E}">
        <p14:creationId xmlns:p14="http://schemas.microsoft.com/office/powerpoint/2010/main" val="3622631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Eric </a:t>
            </a:r>
            <a:r>
              <a:rPr lang="cs-CZ" sz="2000" dirty="0" err="1"/>
              <a:t>Kluitenberg</a:t>
            </a:r>
            <a:r>
              <a:rPr lang="cs-CZ" sz="2000" dirty="0"/>
              <a:t> -Archeologie imaginárních médií </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14</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324821" y="770146"/>
            <a:ext cx="8378192" cy="4524315"/>
          </a:xfrm>
          <a:prstGeom prst="rect">
            <a:avLst/>
          </a:prstGeom>
          <a:noFill/>
        </p:spPr>
        <p:txBody>
          <a:bodyPr wrap="square" rtlCol="0">
            <a:spAutoFit/>
          </a:bodyPr>
          <a:lstStyle/>
          <a:p>
            <a:r>
              <a:rPr lang="pl-PL" sz="1800" b="1" dirty="0">
                <a:solidFill>
                  <a:schemeClr val="bg1"/>
                </a:solidFill>
              </a:rPr>
              <a:t>Nejčastější narativy a motivy spjaté s imaginárními médiil </a:t>
            </a:r>
          </a:p>
          <a:p>
            <a:endParaRPr lang="pl-PL" sz="1800" dirty="0">
              <a:solidFill>
                <a:schemeClr val="bg1"/>
              </a:solidFill>
            </a:endParaRPr>
          </a:p>
          <a:p>
            <a:r>
              <a:rPr lang="pl-PL" sz="1800" dirty="0">
                <a:solidFill>
                  <a:schemeClr val="bg1"/>
                </a:solidFill>
              </a:rPr>
              <a:t>1. Imaginární média pro komunikaci s bohem a mimozemskými bytostmi</a:t>
            </a:r>
          </a:p>
          <a:p>
            <a:pPr marL="342900" indent="-342900">
              <a:buAutoNum type="arabicPeriod"/>
            </a:pPr>
            <a:endParaRPr lang="pl-PL" sz="1800" dirty="0">
              <a:solidFill>
                <a:schemeClr val="bg1"/>
              </a:solidFill>
            </a:endParaRPr>
          </a:p>
          <a:p>
            <a:r>
              <a:rPr lang="pl-PL" sz="1800" dirty="0">
                <a:solidFill>
                  <a:schemeClr val="bg1"/>
                </a:solidFill>
              </a:rPr>
              <a:t>Athanasius Kircher – kniha: </a:t>
            </a:r>
          </a:p>
          <a:p>
            <a:r>
              <a:rPr lang="pl-PL" sz="1800" dirty="0">
                <a:solidFill>
                  <a:schemeClr val="bg1"/>
                </a:solidFill>
              </a:rPr>
              <a:t>Itinerarium extaticum s. opificium coeleste (1656)</a:t>
            </a:r>
          </a:p>
          <a:p>
            <a:r>
              <a:rPr lang="pl-PL" sz="1800" dirty="0">
                <a:solidFill>
                  <a:schemeClr val="bg1"/>
                </a:solidFill>
              </a:rPr>
              <a:t>Seriál Star Trek: Nová generace (1987 – 1994)</a:t>
            </a: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p:txBody>
      </p:sp>
      <p:pic>
        <p:nvPicPr>
          <p:cNvPr id="2" name="Obrázek 1">
            <a:extLst>
              <a:ext uri="{FF2B5EF4-FFF2-40B4-BE49-F238E27FC236}">
                <a16:creationId xmlns:a16="http://schemas.microsoft.com/office/drawing/2014/main" id="{8949161E-F031-4A84-AAC4-D2DA4054D330}"/>
              </a:ext>
            </a:extLst>
          </p:cNvPr>
          <p:cNvPicPr>
            <a:picLocks noChangeAspect="1"/>
          </p:cNvPicPr>
          <p:nvPr/>
        </p:nvPicPr>
        <p:blipFill>
          <a:blip r:embed="rId2"/>
          <a:stretch>
            <a:fillRect/>
          </a:stretch>
        </p:blipFill>
        <p:spPr>
          <a:xfrm>
            <a:off x="6346296" y="1754182"/>
            <a:ext cx="2201073" cy="3059118"/>
          </a:xfrm>
          <a:prstGeom prst="rect">
            <a:avLst/>
          </a:prstGeom>
        </p:spPr>
      </p:pic>
      <p:pic>
        <p:nvPicPr>
          <p:cNvPr id="5" name="Obrázek 4">
            <a:extLst>
              <a:ext uri="{FF2B5EF4-FFF2-40B4-BE49-F238E27FC236}">
                <a16:creationId xmlns:a16="http://schemas.microsoft.com/office/drawing/2014/main" id="{DF83A5BD-1540-4DC6-B59C-7433554FD396}"/>
              </a:ext>
            </a:extLst>
          </p:cNvPr>
          <p:cNvPicPr>
            <a:picLocks noChangeAspect="1"/>
          </p:cNvPicPr>
          <p:nvPr/>
        </p:nvPicPr>
        <p:blipFill>
          <a:blip r:embed="rId3"/>
          <a:stretch>
            <a:fillRect/>
          </a:stretch>
        </p:blipFill>
        <p:spPr>
          <a:xfrm>
            <a:off x="549275" y="2893805"/>
            <a:ext cx="4453308" cy="1873570"/>
          </a:xfrm>
          <a:prstGeom prst="rect">
            <a:avLst/>
          </a:prstGeom>
        </p:spPr>
      </p:pic>
    </p:spTree>
    <p:extLst>
      <p:ext uri="{BB962C8B-B14F-4D97-AF65-F5344CB8AC3E}">
        <p14:creationId xmlns:p14="http://schemas.microsoft.com/office/powerpoint/2010/main" val="2142967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Eric </a:t>
            </a:r>
            <a:r>
              <a:rPr lang="cs-CZ" sz="2000" dirty="0" err="1"/>
              <a:t>Kluitenberg</a:t>
            </a:r>
            <a:r>
              <a:rPr lang="cs-CZ" sz="2000" dirty="0"/>
              <a:t> -Archeologie imaginárních médií </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15</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401591" y="678504"/>
            <a:ext cx="8139294" cy="4278094"/>
          </a:xfrm>
          <a:prstGeom prst="rect">
            <a:avLst/>
          </a:prstGeom>
          <a:noFill/>
        </p:spPr>
        <p:txBody>
          <a:bodyPr wrap="square" rtlCol="0">
            <a:spAutoFit/>
          </a:bodyPr>
          <a:lstStyle/>
          <a:p>
            <a:pPr>
              <a:lnSpc>
                <a:spcPct val="150000"/>
              </a:lnSpc>
            </a:pPr>
            <a:r>
              <a:rPr lang="pl-PL" sz="1800" b="1" dirty="0">
                <a:solidFill>
                  <a:schemeClr val="bg1"/>
                </a:solidFill>
              </a:rPr>
              <a:t>Nejčastější narativy a motivy spjaté s imaginárními médiil </a:t>
            </a:r>
            <a:endParaRPr lang="pl-PL" sz="1800" dirty="0">
              <a:solidFill>
                <a:schemeClr val="bg1"/>
              </a:solidFill>
            </a:endParaRPr>
          </a:p>
          <a:p>
            <a:pPr>
              <a:lnSpc>
                <a:spcPct val="150000"/>
              </a:lnSpc>
            </a:pPr>
            <a:r>
              <a:rPr lang="pl-PL" sz="1800" dirty="0">
                <a:solidFill>
                  <a:schemeClr val="bg1"/>
                </a:solidFill>
              </a:rPr>
              <a:t>2. Imaginární média pro komunikaci se spirituálním světem </a:t>
            </a:r>
          </a:p>
          <a:p>
            <a:r>
              <a:rPr lang="en-US" dirty="0">
                <a:solidFill>
                  <a:schemeClr val="bg1"/>
                </a:solidFill>
              </a:rPr>
              <a:t>Baron von </a:t>
            </a:r>
            <a:r>
              <a:rPr lang="en-US" dirty="0" err="1">
                <a:solidFill>
                  <a:schemeClr val="bg1"/>
                </a:solidFill>
              </a:rPr>
              <a:t>Schrenk-Notzing</a:t>
            </a:r>
            <a:r>
              <a:rPr lang="cs-CZ" dirty="0">
                <a:solidFill>
                  <a:schemeClr val="bg1"/>
                </a:solidFill>
              </a:rPr>
              <a:t>: </a:t>
            </a:r>
            <a:r>
              <a:rPr lang="en-US" dirty="0">
                <a:solidFill>
                  <a:schemeClr val="bg1"/>
                </a:solidFill>
              </a:rPr>
              <a:t>Phenomena of Materialization: A Contribution to the Investigation of Mediumistic </a:t>
            </a:r>
            <a:r>
              <a:rPr lang="en-US" dirty="0" err="1">
                <a:solidFill>
                  <a:schemeClr val="bg1"/>
                </a:solidFill>
              </a:rPr>
              <a:t>Teleplastics</a:t>
            </a:r>
            <a:r>
              <a:rPr lang="en-US" dirty="0">
                <a:solidFill>
                  <a:schemeClr val="bg1"/>
                </a:solidFill>
              </a:rPr>
              <a:t> (1914)</a:t>
            </a:r>
            <a:endParaRPr lang="cs-CZ" dirty="0">
              <a:solidFill>
                <a:schemeClr val="bg1"/>
              </a:solidFill>
            </a:endParaRPr>
          </a:p>
          <a:p>
            <a:endParaRPr lang="pl-PL" dirty="0">
              <a:solidFill>
                <a:schemeClr val="bg1"/>
              </a:solidFill>
            </a:endParaRPr>
          </a:p>
          <a:p>
            <a:r>
              <a:rPr lang="pl-PL" dirty="0">
                <a:solidFill>
                  <a:schemeClr val="bg1"/>
                </a:solidFill>
              </a:rPr>
              <a:t>E.G. Robertson - Fantasmagorie</a:t>
            </a: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p:txBody>
      </p:sp>
      <p:pic>
        <p:nvPicPr>
          <p:cNvPr id="3" name="Obrázek 2">
            <a:extLst>
              <a:ext uri="{FF2B5EF4-FFF2-40B4-BE49-F238E27FC236}">
                <a16:creationId xmlns:a16="http://schemas.microsoft.com/office/drawing/2014/main" id="{4739B36D-8F49-4BF9-9B28-C85B6AFC8E4F}"/>
              </a:ext>
            </a:extLst>
          </p:cNvPr>
          <p:cNvPicPr>
            <a:picLocks noChangeAspect="1"/>
          </p:cNvPicPr>
          <p:nvPr/>
        </p:nvPicPr>
        <p:blipFill>
          <a:blip r:embed="rId2"/>
          <a:stretch>
            <a:fillRect/>
          </a:stretch>
        </p:blipFill>
        <p:spPr>
          <a:xfrm>
            <a:off x="6229428" y="2006638"/>
            <a:ext cx="1993686" cy="2949960"/>
          </a:xfrm>
          <a:prstGeom prst="rect">
            <a:avLst/>
          </a:prstGeom>
        </p:spPr>
      </p:pic>
      <p:pic>
        <p:nvPicPr>
          <p:cNvPr id="8" name="Obrázek 7">
            <a:extLst>
              <a:ext uri="{FF2B5EF4-FFF2-40B4-BE49-F238E27FC236}">
                <a16:creationId xmlns:a16="http://schemas.microsoft.com/office/drawing/2014/main" id="{F3B5A163-4361-40A3-867D-2B5AE320CC5D}"/>
              </a:ext>
            </a:extLst>
          </p:cNvPr>
          <p:cNvPicPr>
            <a:picLocks noChangeAspect="1"/>
          </p:cNvPicPr>
          <p:nvPr/>
        </p:nvPicPr>
        <p:blipFill>
          <a:blip r:embed="rId3"/>
          <a:stretch>
            <a:fillRect/>
          </a:stretch>
        </p:blipFill>
        <p:spPr>
          <a:xfrm>
            <a:off x="1051560" y="2491058"/>
            <a:ext cx="4464994" cy="2612021"/>
          </a:xfrm>
          <a:prstGeom prst="rect">
            <a:avLst/>
          </a:prstGeom>
        </p:spPr>
      </p:pic>
    </p:spTree>
    <p:extLst>
      <p:ext uri="{BB962C8B-B14F-4D97-AF65-F5344CB8AC3E}">
        <p14:creationId xmlns:p14="http://schemas.microsoft.com/office/powerpoint/2010/main" val="3580933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Eric </a:t>
            </a:r>
            <a:r>
              <a:rPr lang="cs-CZ" sz="2000" dirty="0" err="1"/>
              <a:t>Kluitenberg</a:t>
            </a:r>
            <a:r>
              <a:rPr lang="cs-CZ" sz="2000" dirty="0"/>
              <a:t> -Archeologie imaginárních médií </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16</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401591" y="678504"/>
            <a:ext cx="8139294" cy="3693319"/>
          </a:xfrm>
          <a:prstGeom prst="rect">
            <a:avLst/>
          </a:prstGeom>
          <a:noFill/>
        </p:spPr>
        <p:txBody>
          <a:bodyPr wrap="square" rtlCol="0">
            <a:spAutoFit/>
          </a:bodyPr>
          <a:lstStyle/>
          <a:p>
            <a:pPr>
              <a:lnSpc>
                <a:spcPct val="150000"/>
              </a:lnSpc>
            </a:pPr>
            <a:r>
              <a:rPr lang="pl-PL" sz="1800" b="1" dirty="0">
                <a:solidFill>
                  <a:schemeClr val="bg1"/>
                </a:solidFill>
              </a:rPr>
              <a:t>Nejčastější narativy a motivy spjaté s imaginárními médiil </a:t>
            </a:r>
            <a:endParaRPr lang="pl-PL" sz="1800" dirty="0">
              <a:solidFill>
                <a:schemeClr val="bg1"/>
              </a:solidFill>
            </a:endParaRPr>
          </a:p>
          <a:p>
            <a:pPr>
              <a:lnSpc>
                <a:spcPct val="150000"/>
              </a:lnSpc>
            </a:pPr>
            <a:r>
              <a:rPr lang="pl-PL" sz="1800" dirty="0">
                <a:solidFill>
                  <a:schemeClr val="bg1"/>
                </a:solidFill>
              </a:rPr>
              <a:t>3. Imaginární média pro komunikaci s jinými lidmi </a:t>
            </a:r>
            <a:endParaRPr lang="pl-PL" dirty="0">
              <a:solidFill>
                <a:schemeClr val="bg1"/>
              </a:solidFill>
            </a:endParaRPr>
          </a:p>
          <a:p>
            <a:endParaRPr lang="pl-PL" sz="1800" dirty="0">
              <a:solidFill>
                <a:schemeClr val="bg1"/>
              </a:solidFill>
            </a:endParaRPr>
          </a:p>
          <a:p>
            <a:r>
              <a:rPr lang="pl-PL" sz="1800" dirty="0">
                <a:solidFill>
                  <a:schemeClr val="bg1"/>
                </a:solidFill>
              </a:rPr>
              <a:t>Sen o univerzálním komunikačním prostředku</a:t>
            </a: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p:txBody>
      </p:sp>
      <p:pic>
        <p:nvPicPr>
          <p:cNvPr id="2" name="Obrázek 1">
            <a:extLst>
              <a:ext uri="{FF2B5EF4-FFF2-40B4-BE49-F238E27FC236}">
                <a16:creationId xmlns:a16="http://schemas.microsoft.com/office/drawing/2014/main" id="{7DE90CA0-9847-48AA-BE3C-1515C6BAB1BF}"/>
              </a:ext>
            </a:extLst>
          </p:cNvPr>
          <p:cNvPicPr>
            <a:picLocks noChangeAspect="1"/>
          </p:cNvPicPr>
          <p:nvPr/>
        </p:nvPicPr>
        <p:blipFill>
          <a:blip r:embed="rId2"/>
          <a:stretch>
            <a:fillRect/>
          </a:stretch>
        </p:blipFill>
        <p:spPr>
          <a:xfrm>
            <a:off x="549275" y="2334638"/>
            <a:ext cx="4231172" cy="2380034"/>
          </a:xfrm>
          <a:prstGeom prst="rect">
            <a:avLst/>
          </a:prstGeom>
        </p:spPr>
      </p:pic>
      <p:pic>
        <p:nvPicPr>
          <p:cNvPr id="5" name="Obrázek 4">
            <a:extLst>
              <a:ext uri="{FF2B5EF4-FFF2-40B4-BE49-F238E27FC236}">
                <a16:creationId xmlns:a16="http://schemas.microsoft.com/office/drawing/2014/main" id="{DBE63D36-3652-4131-914E-91FA036AF88A}"/>
              </a:ext>
            </a:extLst>
          </p:cNvPr>
          <p:cNvPicPr>
            <a:picLocks noChangeAspect="1"/>
          </p:cNvPicPr>
          <p:nvPr/>
        </p:nvPicPr>
        <p:blipFill>
          <a:blip r:embed="rId3"/>
          <a:stretch>
            <a:fillRect/>
          </a:stretch>
        </p:blipFill>
        <p:spPr>
          <a:xfrm>
            <a:off x="5922016" y="2342972"/>
            <a:ext cx="2085975" cy="2200275"/>
          </a:xfrm>
          <a:prstGeom prst="rect">
            <a:avLst/>
          </a:prstGeom>
        </p:spPr>
      </p:pic>
    </p:spTree>
    <p:extLst>
      <p:ext uri="{BB962C8B-B14F-4D97-AF65-F5344CB8AC3E}">
        <p14:creationId xmlns:p14="http://schemas.microsoft.com/office/powerpoint/2010/main" val="1353511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Eric </a:t>
            </a:r>
            <a:r>
              <a:rPr lang="cs-CZ" sz="2000" dirty="0" err="1"/>
              <a:t>Kluitenberg</a:t>
            </a:r>
            <a:r>
              <a:rPr lang="cs-CZ" sz="2000" dirty="0"/>
              <a:t> -Archeologie imaginárních médií </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17</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366650" y="882553"/>
            <a:ext cx="8446609" cy="3231654"/>
          </a:xfrm>
          <a:prstGeom prst="rect">
            <a:avLst/>
          </a:prstGeom>
          <a:noFill/>
        </p:spPr>
        <p:txBody>
          <a:bodyPr wrap="square" rtlCol="0">
            <a:spAutoFit/>
          </a:bodyPr>
          <a:lstStyle/>
          <a:p>
            <a:pPr>
              <a:lnSpc>
                <a:spcPct val="150000"/>
              </a:lnSpc>
            </a:pPr>
            <a:r>
              <a:rPr lang="pl-PL" sz="1800" b="1" dirty="0">
                <a:solidFill>
                  <a:schemeClr val="bg1"/>
                </a:solidFill>
              </a:rPr>
              <a:t>Nejčastější narativy a motivy spjaté s imaginárními médiil </a:t>
            </a:r>
            <a:endParaRPr lang="pl-PL" sz="1800" dirty="0">
              <a:solidFill>
                <a:schemeClr val="bg1"/>
              </a:solidFill>
            </a:endParaRPr>
          </a:p>
          <a:p>
            <a:pPr>
              <a:lnSpc>
                <a:spcPct val="150000"/>
              </a:lnSpc>
            </a:pPr>
            <a:r>
              <a:rPr lang="pl-PL" sz="1800" dirty="0">
                <a:solidFill>
                  <a:schemeClr val="bg1"/>
                </a:solidFill>
              </a:rPr>
              <a:t>4. Imaginární média pro překonání vzdálenosti </a:t>
            </a:r>
          </a:p>
          <a:p>
            <a:pPr>
              <a:lnSpc>
                <a:spcPct val="150000"/>
              </a:lnSpc>
            </a:pPr>
            <a:r>
              <a:rPr lang="pl-PL" sz="1600" dirty="0">
                <a:solidFill>
                  <a:schemeClr val="bg1"/>
                </a:solidFill>
              </a:rPr>
              <a:t>Teleportační zařízení - </a:t>
            </a:r>
            <a:r>
              <a:rPr lang="en-US" sz="1600" dirty="0">
                <a:solidFill>
                  <a:schemeClr val="bg1"/>
                </a:solidFill>
              </a:rPr>
              <a:t>The Man Without a Body</a:t>
            </a:r>
            <a:r>
              <a:rPr lang="cs-CZ" sz="1600" dirty="0">
                <a:solidFill>
                  <a:schemeClr val="bg1"/>
                </a:solidFill>
              </a:rPr>
              <a:t>, Star </a:t>
            </a:r>
            <a:r>
              <a:rPr lang="cs-CZ" sz="1600" dirty="0" err="1">
                <a:solidFill>
                  <a:schemeClr val="bg1"/>
                </a:solidFill>
              </a:rPr>
              <a:t>Trek</a:t>
            </a:r>
            <a:r>
              <a:rPr lang="pl-PL" sz="1600" dirty="0">
                <a:solidFill>
                  <a:schemeClr val="bg1"/>
                </a:solidFill>
              </a:rPr>
              <a:t>, fotografie vzdálených míst</a:t>
            </a: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p:txBody>
      </p:sp>
      <p:pic>
        <p:nvPicPr>
          <p:cNvPr id="3" name="Obrázek 2">
            <a:extLst>
              <a:ext uri="{FF2B5EF4-FFF2-40B4-BE49-F238E27FC236}">
                <a16:creationId xmlns:a16="http://schemas.microsoft.com/office/drawing/2014/main" id="{28F02BF1-3AC2-42DD-833F-32FE078772C0}"/>
              </a:ext>
            </a:extLst>
          </p:cNvPr>
          <p:cNvPicPr>
            <a:picLocks noChangeAspect="1"/>
          </p:cNvPicPr>
          <p:nvPr/>
        </p:nvPicPr>
        <p:blipFill>
          <a:blip r:embed="rId2"/>
          <a:stretch>
            <a:fillRect/>
          </a:stretch>
        </p:blipFill>
        <p:spPr>
          <a:xfrm>
            <a:off x="616083" y="2262252"/>
            <a:ext cx="3482503" cy="2807768"/>
          </a:xfrm>
          <a:prstGeom prst="rect">
            <a:avLst/>
          </a:prstGeom>
        </p:spPr>
      </p:pic>
      <p:pic>
        <p:nvPicPr>
          <p:cNvPr id="9" name="Obrázek 8">
            <a:extLst>
              <a:ext uri="{FF2B5EF4-FFF2-40B4-BE49-F238E27FC236}">
                <a16:creationId xmlns:a16="http://schemas.microsoft.com/office/drawing/2014/main" id="{E81A674F-AB08-400E-BB61-A331B73CDF6C}"/>
              </a:ext>
            </a:extLst>
          </p:cNvPr>
          <p:cNvPicPr>
            <a:picLocks noChangeAspect="1"/>
          </p:cNvPicPr>
          <p:nvPr/>
        </p:nvPicPr>
        <p:blipFill>
          <a:blip r:embed="rId3"/>
          <a:stretch>
            <a:fillRect/>
          </a:stretch>
        </p:blipFill>
        <p:spPr>
          <a:xfrm>
            <a:off x="4572000" y="2346986"/>
            <a:ext cx="3825703" cy="2551048"/>
          </a:xfrm>
          <a:prstGeom prst="rect">
            <a:avLst/>
          </a:prstGeom>
        </p:spPr>
      </p:pic>
    </p:spTree>
    <p:extLst>
      <p:ext uri="{BB962C8B-B14F-4D97-AF65-F5344CB8AC3E}">
        <p14:creationId xmlns:p14="http://schemas.microsoft.com/office/powerpoint/2010/main" val="2851704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Eric </a:t>
            </a:r>
            <a:r>
              <a:rPr lang="cs-CZ" sz="2000" dirty="0" err="1"/>
              <a:t>Kluitenberg</a:t>
            </a:r>
            <a:r>
              <a:rPr lang="cs-CZ" sz="2000" dirty="0"/>
              <a:t> -Archeologie imaginárních médií </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18</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395104" y="672019"/>
            <a:ext cx="8398699" cy="6001643"/>
          </a:xfrm>
          <a:prstGeom prst="rect">
            <a:avLst/>
          </a:prstGeom>
          <a:noFill/>
        </p:spPr>
        <p:txBody>
          <a:bodyPr wrap="square" rtlCol="0">
            <a:spAutoFit/>
          </a:bodyPr>
          <a:lstStyle/>
          <a:p>
            <a:pPr>
              <a:lnSpc>
                <a:spcPct val="150000"/>
              </a:lnSpc>
            </a:pPr>
            <a:r>
              <a:rPr lang="pl-PL" sz="1800" b="1" dirty="0">
                <a:solidFill>
                  <a:schemeClr val="bg1"/>
                </a:solidFill>
              </a:rPr>
              <a:t>Nejčastější narativy a motivy spjaté s imaginárními médiil </a:t>
            </a:r>
            <a:endParaRPr lang="pl-PL" sz="1800" dirty="0">
              <a:solidFill>
                <a:schemeClr val="bg1"/>
              </a:solidFill>
            </a:endParaRPr>
          </a:p>
          <a:p>
            <a:pPr>
              <a:lnSpc>
                <a:spcPct val="150000"/>
              </a:lnSpc>
            </a:pPr>
            <a:r>
              <a:rPr lang="pl-PL" sz="1800" dirty="0">
                <a:solidFill>
                  <a:schemeClr val="bg1"/>
                </a:solidFill>
              </a:rPr>
              <a:t>5. Imaginární média pro překonání času </a:t>
            </a:r>
          </a:p>
          <a:p>
            <a:pPr>
              <a:lnSpc>
                <a:spcPct val="150000"/>
              </a:lnSpc>
            </a:pPr>
            <a:r>
              <a:rPr lang="pl-PL" dirty="0">
                <a:solidFill>
                  <a:schemeClr val="bg1"/>
                </a:solidFill>
              </a:rPr>
              <a:t>Imaginární stroje času – H. G. Wells: Stroj času, Philip K. Dick – povídka Minority Report</a:t>
            </a:r>
          </a:p>
          <a:p>
            <a:pPr>
              <a:lnSpc>
                <a:spcPct val="150000"/>
              </a:lnSpc>
            </a:pPr>
            <a:r>
              <a:rPr lang="pl-PL" dirty="0">
                <a:solidFill>
                  <a:schemeClr val="tx1">
                    <a:lumMod val="50000"/>
                    <a:lumOff val="50000"/>
                  </a:schemeClr>
                </a:solidFill>
                <a:hlinkClick r:id="rId2">
                  <a:extLst>
                    <a:ext uri="{A12FA001-AC4F-418D-AE19-62706E023703}">
                      <ahyp:hlinkClr xmlns:ahyp="http://schemas.microsoft.com/office/drawing/2018/hyperlinkcolor" val="tx"/>
                    </a:ext>
                  </a:extLst>
                </a:hlinkClick>
              </a:rPr>
              <a:t>https://www.audionetwork.com/content/the-edit/inspiration/visualising-the-future-holograms-on-film</a:t>
            </a:r>
            <a:endParaRPr lang="pl-PL" dirty="0">
              <a:solidFill>
                <a:schemeClr val="tx1">
                  <a:lumMod val="50000"/>
                  <a:lumOff val="50000"/>
                </a:schemeClr>
              </a:solidFill>
            </a:endParaRPr>
          </a:p>
          <a:p>
            <a:pPr>
              <a:lnSpc>
                <a:spcPct val="150000"/>
              </a:lnSpc>
            </a:pPr>
            <a:r>
              <a:rPr lang="pl-PL" dirty="0">
                <a:solidFill>
                  <a:schemeClr val="bg1"/>
                </a:solidFill>
              </a:rPr>
              <a:t>Projekt - Long Now Clock (Danny Hillis) - </a:t>
            </a:r>
            <a:r>
              <a:rPr lang="pl-PL" dirty="0">
                <a:solidFill>
                  <a:schemeClr val="bg2">
                    <a:lumMod val="50000"/>
                    <a:lumOff val="50000"/>
                  </a:schemeClr>
                </a:solidFill>
                <a:hlinkClick r:id="rId3">
                  <a:extLst>
                    <a:ext uri="{A12FA001-AC4F-418D-AE19-62706E023703}">
                      <ahyp:hlinkClr xmlns:ahyp="http://schemas.microsoft.com/office/drawing/2018/hyperlinkcolor" val="tx"/>
                    </a:ext>
                  </a:extLst>
                </a:hlinkClick>
              </a:rPr>
              <a:t>https://longnow.org/clock/</a:t>
            </a:r>
            <a:endParaRPr lang="pl-PL" dirty="0">
              <a:solidFill>
                <a:schemeClr val="bg2">
                  <a:lumMod val="50000"/>
                  <a:lumOff val="50000"/>
                </a:schemeClr>
              </a:solidFill>
            </a:endParaRPr>
          </a:p>
          <a:p>
            <a:pPr>
              <a:lnSpc>
                <a:spcPct val="150000"/>
              </a:lnSpc>
            </a:pPr>
            <a:endParaRPr lang="pl-PL" dirty="0">
              <a:solidFill>
                <a:schemeClr val="tx1">
                  <a:lumMod val="50000"/>
                  <a:lumOff val="50000"/>
                </a:schemeClr>
              </a:solidFill>
            </a:endParaRPr>
          </a:p>
          <a:p>
            <a:pPr>
              <a:lnSpc>
                <a:spcPct val="150000"/>
              </a:lnSpc>
            </a:pPr>
            <a:endParaRPr lang="pl-PL" dirty="0">
              <a:solidFill>
                <a:schemeClr val="bg1"/>
              </a:solidFill>
            </a:endParaRPr>
          </a:p>
          <a:p>
            <a:pPr>
              <a:lnSpc>
                <a:spcPct val="150000"/>
              </a:lnSpc>
            </a:pPr>
            <a:endParaRPr lang="pl-PL" sz="1800" dirty="0">
              <a:solidFill>
                <a:schemeClr val="bg1"/>
              </a:solidFill>
            </a:endParaRPr>
          </a:p>
          <a:p>
            <a:pPr>
              <a:lnSpc>
                <a:spcPct val="150000"/>
              </a:lnSpc>
            </a:pPr>
            <a:endParaRPr lang="pl-PL" sz="1800" dirty="0">
              <a:solidFill>
                <a:schemeClr val="bg1"/>
              </a:solidFill>
            </a:endParaRPr>
          </a:p>
          <a:p>
            <a:pPr>
              <a:lnSpc>
                <a:spcPct val="150000"/>
              </a:lnSpc>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a:p>
            <a:pPr marL="342900" indent="-342900">
              <a:buAutoNum type="arabicPeriod"/>
            </a:pPr>
            <a:endParaRPr lang="pl-PL" sz="1800" dirty="0">
              <a:solidFill>
                <a:schemeClr val="bg1"/>
              </a:solidFill>
            </a:endParaRPr>
          </a:p>
        </p:txBody>
      </p:sp>
      <p:pic>
        <p:nvPicPr>
          <p:cNvPr id="8" name="Obrázek 7">
            <a:extLst>
              <a:ext uri="{FF2B5EF4-FFF2-40B4-BE49-F238E27FC236}">
                <a16:creationId xmlns:a16="http://schemas.microsoft.com/office/drawing/2014/main" id="{0A38E9CF-6A7A-4DEA-ACE4-F897CB80BCBC}"/>
              </a:ext>
            </a:extLst>
          </p:cNvPr>
          <p:cNvPicPr>
            <a:picLocks noChangeAspect="1"/>
          </p:cNvPicPr>
          <p:nvPr/>
        </p:nvPicPr>
        <p:blipFill>
          <a:blip r:embed="rId4"/>
          <a:stretch>
            <a:fillRect/>
          </a:stretch>
        </p:blipFill>
        <p:spPr>
          <a:xfrm>
            <a:off x="5953057" y="2282486"/>
            <a:ext cx="2736986" cy="2736986"/>
          </a:xfrm>
          <a:prstGeom prst="rect">
            <a:avLst/>
          </a:prstGeom>
        </p:spPr>
      </p:pic>
      <p:pic>
        <p:nvPicPr>
          <p:cNvPr id="10" name="Obrázek 9">
            <a:extLst>
              <a:ext uri="{FF2B5EF4-FFF2-40B4-BE49-F238E27FC236}">
                <a16:creationId xmlns:a16="http://schemas.microsoft.com/office/drawing/2014/main" id="{F8CABF3F-E4E5-4A9B-9325-0329A8F11B20}"/>
              </a:ext>
            </a:extLst>
          </p:cNvPr>
          <p:cNvPicPr>
            <a:picLocks noChangeAspect="1"/>
          </p:cNvPicPr>
          <p:nvPr/>
        </p:nvPicPr>
        <p:blipFill>
          <a:blip r:embed="rId5"/>
          <a:stretch>
            <a:fillRect/>
          </a:stretch>
        </p:blipFill>
        <p:spPr>
          <a:xfrm>
            <a:off x="745785" y="2571750"/>
            <a:ext cx="4131013" cy="2268434"/>
          </a:xfrm>
          <a:prstGeom prst="rect">
            <a:avLst/>
          </a:prstGeom>
        </p:spPr>
      </p:pic>
    </p:spTree>
    <p:extLst>
      <p:ext uri="{BB962C8B-B14F-4D97-AF65-F5344CB8AC3E}">
        <p14:creationId xmlns:p14="http://schemas.microsoft.com/office/powerpoint/2010/main" val="2472891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a:t>
            </a:r>
            <a:r>
              <a:rPr lang="cs-CZ" sz="2000" dirty="0" err="1"/>
              <a:t>Sigfried</a:t>
            </a:r>
            <a:r>
              <a:rPr lang="cs-CZ" sz="2000" dirty="0"/>
              <a:t> </a:t>
            </a:r>
            <a:r>
              <a:rPr lang="cs-CZ" sz="2000" dirty="0" err="1"/>
              <a:t>Zielinski</a:t>
            </a:r>
            <a:r>
              <a:rPr lang="cs-CZ" sz="2000" dirty="0"/>
              <a:t> - </a:t>
            </a:r>
            <a:r>
              <a:rPr lang="cs-CZ" sz="2000" dirty="0" err="1"/>
              <a:t>Variantologie</a:t>
            </a:r>
            <a:endParaRPr lang="cs-CZ" sz="2000" dirty="0"/>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19</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372651" y="882553"/>
            <a:ext cx="4795979" cy="2949525"/>
          </a:xfrm>
          <a:prstGeom prst="rect">
            <a:avLst/>
          </a:prstGeom>
          <a:noFill/>
        </p:spPr>
        <p:txBody>
          <a:bodyPr wrap="square" rtlCol="0">
            <a:spAutoFit/>
          </a:bodyPr>
          <a:lstStyle/>
          <a:p>
            <a:pPr>
              <a:lnSpc>
                <a:spcPct val="150000"/>
              </a:lnSpc>
            </a:pPr>
            <a:r>
              <a:rPr lang="pl-PL" sz="1800" dirty="0">
                <a:solidFill>
                  <a:schemeClr val="bg1"/>
                </a:solidFill>
              </a:rPr>
              <a:t>Motto: Šťastný nález místo marného hledání</a:t>
            </a:r>
          </a:p>
          <a:p>
            <a:pPr>
              <a:lnSpc>
                <a:spcPct val="150000"/>
              </a:lnSpc>
            </a:pPr>
            <a:endParaRPr lang="pl-PL" sz="1800" dirty="0">
              <a:solidFill>
                <a:schemeClr val="bg1"/>
              </a:solidFill>
            </a:endParaRPr>
          </a:p>
          <a:p>
            <a:pPr>
              <a:lnSpc>
                <a:spcPct val="150000"/>
              </a:lnSpc>
            </a:pPr>
            <a:r>
              <a:rPr lang="pl-PL" sz="1800" dirty="0">
                <a:solidFill>
                  <a:schemeClr val="bg1"/>
                </a:solidFill>
              </a:rPr>
              <a:t>- Zielinski zkoumá audiovizuální diskurz za posledních 150 let</a:t>
            </a:r>
          </a:p>
          <a:p>
            <a:pPr>
              <a:lnSpc>
                <a:spcPct val="150000"/>
              </a:lnSpc>
            </a:pPr>
            <a:r>
              <a:rPr lang="pl-PL" sz="1800" dirty="0">
                <a:solidFill>
                  <a:schemeClr val="bg1"/>
                </a:solidFill>
              </a:rPr>
              <a:t>- mapování rozmanitých historií médií</a:t>
            </a:r>
          </a:p>
          <a:p>
            <a:pPr>
              <a:lnSpc>
                <a:spcPct val="150000"/>
              </a:lnSpc>
            </a:pPr>
            <a:r>
              <a:rPr lang="pl-PL" sz="1800" dirty="0">
                <a:solidFill>
                  <a:schemeClr val="bg1"/>
                </a:solidFill>
              </a:rPr>
              <a:t>- průzkum vědy, umění a technologie</a:t>
            </a:r>
          </a:p>
          <a:p>
            <a:pPr>
              <a:lnSpc>
                <a:spcPct val="150000"/>
              </a:lnSpc>
            </a:pPr>
            <a:r>
              <a:rPr lang="pl-PL" sz="1800" dirty="0">
                <a:solidFill>
                  <a:schemeClr val="bg1"/>
                </a:solidFill>
              </a:rPr>
              <a:t>- pojem – anarcheologie médií</a:t>
            </a:r>
          </a:p>
        </p:txBody>
      </p:sp>
      <p:pic>
        <p:nvPicPr>
          <p:cNvPr id="2" name="Obrázek 1">
            <a:extLst>
              <a:ext uri="{FF2B5EF4-FFF2-40B4-BE49-F238E27FC236}">
                <a16:creationId xmlns:a16="http://schemas.microsoft.com/office/drawing/2014/main" id="{5FB18856-539C-484E-BA57-D4A2B0DEB513}"/>
              </a:ext>
            </a:extLst>
          </p:cNvPr>
          <p:cNvPicPr>
            <a:picLocks noChangeAspect="1"/>
          </p:cNvPicPr>
          <p:nvPr/>
        </p:nvPicPr>
        <p:blipFill>
          <a:blip r:embed="rId2"/>
          <a:stretch>
            <a:fillRect/>
          </a:stretch>
        </p:blipFill>
        <p:spPr>
          <a:xfrm>
            <a:off x="7075367" y="1573415"/>
            <a:ext cx="1977841" cy="2989634"/>
          </a:xfrm>
          <a:prstGeom prst="rect">
            <a:avLst/>
          </a:prstGeom>
        </p:spPr>
      </p:pic>
      <p:pic>
        <p:nvPicPr>
          <p:cNvPr id="3" name="Obrázek 2">
            <a:extLst>
              <a:ext uri="{FF2B5EF4-FFF2-40B4-BE49-F238E27FC236}">
                <a16:creationId xmlns:a16="http://schemas.microsoft.com/office/drawing/2014/main" id="{7DEE893E-C63C-480F-8ABA-A4953180F822}"/>
              </a:ext>
            </a:extLst>
          </p:cNvPr>
          <p:cNvPicPr>
            <a:picLocks noChangeAspect="1"/>
          </p:cNvPicPr>
          <p:nvPr/>
        </p:nvPicPr>
        <p:blipFill>
          <a:blip r:embed="rId3"/>
          <a:stretch>
            <a:fillRect/>
          </a:stretch>
        </p:blipFill>
        <p:spPr>
          <a:xfrm>
            <a:off x="4782111" y="1613524"/>
            <a:ext cx="2293256" cy="2949525"/>
          </a:xfrm>
          <a:prstGeom prst="rect">
            <a:avLst/>
          </a:prstGeom>
        </p:spPr>
      </p:pic>
    </p:spTree>
    <p:extLst>
      <p:ext uri="{BB962C8B-B14F-4D97-AF65-F5344CB8AC3E}">
        <p14:creationId xmlns:p14="http://schemas.microsoft.com/office/powerpoint/2010/main" val="631353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051559" y="574493"/>
            <a:ext cx="7288287" cy="637087"/>
          </a:xfrm>
        </p:spPr>
        <p:txBody>
          <a:bodyPr/>
          <a:lstStyle/>
          <a:p>
            <a:r>
              <a:rPr lang="cs-CZ" dirty="0"/>
              <a:t>Mediální archeologie - definice</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2</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549276" y="1686128"/>
            <a:ext cx="6785380" cy="2585323"/>
          </a:xfrm>
          <a:prstGeom prst="rect">
            <a:avLst/>
          </a:prstGeom>
          <a:noFill/>
        </p:spPr>
        <p:txBody>
          <a:bodyPr wrap="square" rtlCol="0">
            <a:spAutoFit/>
          </a:bodyPr>
          <a:lstStyle/>
          <a:p>
            <a:r>
              <a:rPr lang="cs-CZ" sz="1800" dirty="0">
                <a:solidFill>
                  <a:schemeClr val="bg1"/>
                </a:solidFill>
              </a:rPr>
              <a:t>- výzkum nových i starých médií </a:t>
            </a:r>
          </a:p>
          <a:p>
            <a:endParaRPr lang="cs-CZ" sz="1800" dirty="0">
              <a:solidFill>
                <a:schemeClr val="bg1"/>
              </a:solidFill>
            </a:endParaRPr>
          </a:p>
          <a:p>
            <a:r>
              <a:rPr lang="cs-CZ" sz="1800" dirty="0">
                <a:solidFill>
                  <a:schemeClr val="bg1"/>
                </a:solidFill>
              </a:rPr>
              <a:t>- průzkum vztahů mezi nimi </a:t>
            </a:r>
          </a:p>
          <a:p>
            <a:endParaRPr lang="cs-CZ" sz="1800" dirty="0">
              <a:solidFill>
                <a:schemeClr val="bg1"/>
              </a:solidFill>
            </a:endParaRPr>
          </a:p>
          <a:p>
            <a:r>
              <a:rPr lang="cs-CZ" sz="1800" dirty="0">
                <a:solidFill>
                  <a:schemeClr val="bg1"/>
                </a:solidFill>
              </a:rPr>
              <a:t>- sledování toho, jak se proplétá minulost s přítomností</a:t>
            </a:r>
          </a:p>
          <a:p>
            <a:pPr marL="285750" indent="-285750">
              <a:buFontTx/>
              <a:buChar char="-"/>
            </a:pPr>
            <a:endParaRPr lang="cs-CZ" sz="1800" dirty="0">
              <a:solidFill>
                <a:schemeClr val="bg1"/>
              </a:solidFill>
            </a:endParaRPr>
          </a:p>
          <a:p>
            <a:r>
              <a:rPr lang="cs-CZ" sz="1800" dirty="0">
                <a:solidFill>
                  <a:schemeClr val="bg1"/>
                </a:solidFill>
              </a:rPr>
              <a:t>- interdisciplinární charakter</a:t>
            </a:r>
          </a:p>
          <a:p>
            <a:pPr marL="285750" indent="-285750">
              <a:buFontTx/>
              <a:buChar char="-"/>
            </a:pPr>
            <a:endParaRPr lang="cs-CZ" sz="1800" dirty="0">
              <a:solidFill>
                <a:schemeClr val="bg1"/>
              </a:solidFill>
            </a:endParaRPr>
          </a:p>
          <a:p>
            <a:r>
              <a:rPr lang="cs-CZ" sz="1800" dirty="0">
                <a:solidFill>
                  <a:schemeClr val="bg1"/>
                </a:solidFill>
              </a:rPr>
              <a:t>- rozmanitost výzkumných metod a přístupů </a:t>
            </a:r>
          </a:p>
        </p:txBody>
      </p:sp>
      <p:pic>
        <p:nvPicPr>
          <p:cNvPr id="8" name="Obrázek 7">
            <a:extLst>
              <a:ext uri="{FF2B5EF4-FFF2-40B4-BE49-F238E27FC236}">
                <a16:creationId xmlns:a16="http://schemas.microsoft.com/office/drawing/2014/main" id="{C95BBB3B-3DE8-41A9-952D-3576288E626D}"/>
              </a:ext>
            </a:extLst>
          </p:cNvPr>
          <p:cNvPicPr>
            <a:picLocks noChangeAspect="1"/>
          </p:cNvPicPr>
          <p:nvPr/>
        </p:nvPicPr>
        <p:blipFill>
          <a:blip r:embed="rId2"/>
          <a:stretch>
            <a:fillRect/>
          </a:stretch>
        </p:blipFill>
        <p:spPr>
          <a:xfrm>
            <a:off x="6381344" y="1686128"/>
            <a:ext cx="2438400" cy="2438400"/>
          </a:xfrm>
          <a:prstGeom prst="rect">
            <a:avLst/>
          </a:prstGeom>
        </p:spPr>
      </p:pic>
    </p:spTree>
    <p:extLst>
      <p:ext uri="{BB962C8B-B14F-4D97-AF65-F5344CB8AC3E}">
        <p14:creationId xmlns:p14="http://schemas.microsoft.com/office/powerpoint/2010/main" val="3501491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a:t>
            </a:r>
            <a:r>
              <a:rPr lang="cs-CZ" sz="2000" dirty="0" err="1"/>
              <a:t>Sigfried</a:t>
            </a:r>
            <a:r>
              <a:rPr lang="cs-CZ" sz="2000" dirty="0"/>
              <a:t> </a:t>
            </a:r>
            <a:r>
              <a:rPr lang="cs-CZ" sz="2000" dirty="0" err="1"/>
              <a:t>Zielinski</a:t>
            </a:r>
            <a:r>
              <a:rPr lang="cs-CZ" sz="2000" dirty="0"/>
              <a:t> - </a:t>
            </a:r>
            <a:r>
              <a:rPr lang="cs-CZ" sz="2000" dirty="0" err="1"/>
              <a:t>Variantologie</a:t>
            </a:r>
            <a:endParaRPr lang="cs-CZ" sz="2000" dirty="0"/>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20</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372651" y="882553"/>
            <a:ext cx="8680557" cy="1287532"/>
          </a:xfrm>
          <a:prstGeom prst="rect">
            <a:avLst/>
          </a:prstGeom>
          <a:noFill/>
        </p:spPr>
        <p:txBody>
          <a:bodyPr wrap="square" rtlCol="0">
            <a:spAutoFit/>
          </a:bodyPr>
          <a:lstStyle/>
          <a:p>
            <a:r>
              <a:rPr lang="pl-PL" sz="1800" dirty="0">
                <a:solidFill>
                  <a:schemeClr val="bg1"/>
                </a:solidFill>
              </a:rPr>
              <a:t>„Variantologie se snaží odhalit historii a vývoj komunikace, umění a médií, který není eurocentrický, který není univerzální, ale naopak pluralitní, který není antropocentrický, ale kosmický a který není pouze lineární, ale je dynamický.“</a:t>
            </a:r>
          </a:p>
          <a:p>
            <a:pPr>
              <a:lnSpc>
                <a:spcPct val="150000"/>
              </a:lnSpc>
            </a:pPr>
            <a:endParaRPr lang="pl-PL" sz="1800" dirty="0">
              <a:solidFill>
                <a:schemeClr val="bg1"/>
              </a:solidFill>
            </a:endParaRPr>
          </a:p>
        </p:txBody>
      </p:sp>
      <p:sp>
        <p:nvSpPr>
          <p:cNvPr id="5" name="TextovéPole 4">
            <a:extLst>
              <a:ext uri="{FF2B5EF4-FFF2-40B4-BE49-F238E27FC236}">
                <a16:creationId xmlns:a16="http://schemas.microsoft.com/office/drawing/2014/main" id="{CD675159-0B2D-4B55-8AD8-1FD3299C1EF0}"/>
              </a:ext>
            </a:extLst>
          </p:cNvPr>
          <p:cNvSpPr txBox="1"/>
          <p:nvPr/>
        </p:nvSpPr>
        <p:spPr>
          <a:xfrm>
            <a:off x="274637" y="1920200"/>
            <a:ext cx="5315879" cy="3108543"/>
          </a:xfrm>
          <a:prstGeom prst="rect">
            <a:avLst/>
          </a:prstGeom>
          <a:noFill/>
        </p:spPr>
        <p:txBody>
          <a:bodyPr wrap="none" rtlCol="0">
            <a:spAutoFit/>
          </a:bodyPr>
          <a:lstStyle/>
          <a:p>
            <a:r>
              <a:rPr lang="cs-CZ" dirty="0">
                <a:solidFill>
                  <a:schemeClr val="bg1"/>
                </a:solidFill>
              </a:rPr>
              <a:t>Usiluje o zpochybnění současné standardizované definice toho, </a:t>
            </a:r>
          </a:p>
          <a:p>
            <a:r>
              <a:rPr lang="cs-CZ" dirty="0">
                <a:solidFill>
                  <a:schemeClr val="bg1"/>
                </a:solidFill>
              </a:rPr>
              <a:t>co může být považováno za médium</a:t>
            </a:r>
          </a:p>
          <a:p>
            <a:pPr marL="285750" indent="-285750">
              <a:buFontTx/>
              <a:buChar char="-"/>
            </a:pPr>
            <a:endParaRPr lang="cs-CZ" dirty="0">
              <a:solidFill>
                <a:schemeClr val="bg1"/>
              </a:solidFill>
            </a:endParaRPr>
          </a:p>
          <a:p>
            <a:r>
              <a:rPr lang="cs-CZ" dirty="0">
                <a:solidFill>
                  <a:schemeClr val="bg1"/>
                </a:solidFill>
              </a:rPr>
              <a:t>Tří základní principy </a:t>
            </a:r>
            <a:r>
              <a:rPr lang="cs-CZ" dirty="0" err="1">
                <a:solidFill>
                  <a:schemeClr val="bg1"/>
                </a:solidFill>
              </a:rPr>
              <a:t>variantologie</a:t>
            </a:r>
            <a:r>
              <a:rPr lang="cs-CZ" dirty="0">
                <a:solidFill>
                  <a:schemeClr val="bg1"/>
                </a:solidFill>
              </a:rPr>
              <a:t>:</a:t>
            </a:r>
          </a:p>
          <a:p>
            <a:endParaRPr lang="cs-CZ" dirty="0">
              <a:solidFill>
                <a:schemeClr val="bg1"/>
              </a:solidFill>
            </a:endParaRPr>
          </a:p>
          <a:p>
            <a:r>
              <a:rPr lang="cs-CZ" dirty="0">
                <a:solidFill>
                  <a:schemeClr val="bg1"/>
                </a:solidFill>
              </a:rPr>
              <a:t>1. Koncept varianty </a:t>
            </a:r>
          </a:p>
          <a:p>
            <a:endParaRPr lang="cs-CZ" dirty="0">
              <a:solidFill>
                <a:schemeClr val="bg1"/>
              </a:solidFill>
            </a:endParaRPr>
          </a:p>
          <a:p>
            <a:r>
              <a:rPr lang="cs-CZ" dirty="0">
                <a:solidFill>
                  <a:schemeClr val="bg1"/>
                </a:solidFill>
              </a:rPr>
              <a:t>2. Koncept hlubinného času </a:t>
            </a:r>
          </a:p>
          <a:p>
            <a:endParaRPr lang="cs-CZ" dirty="0">
              <a:solidFill>
                <a:schemeClr val="bg1"/>
              </a:solidFill>
            </a:endParaRPr>
          </a:p>
          <a:p>
            <a:r>
              <a:rPr lang="cs-CZ" dirty="0">
                <a:solidFill>
                  <a:schemeClr val="bg1"/>
                </a:solidFill>
              </a:rPr>
              <a:t>3. Koncept nové kartografie</a:t>
            </a:r>
          </a:p>
          <a:p>
            <a:endParaRPr lang="cs-CZ" dirty="0">
              <a:solidFill>
                <a:schemeClr val="bg1"/>
              </a:solidFill>
            </a:endParaRPr>
          </a:p>
          <a:p>
            <a:r>
              <a:rPr lang="cs-CZ" dirty="0">
                <a:solidFill>
                  <a:schemeClr val="bg1"/>
                </a:solidFill>
              </a:rPr>
              <a:t>- touha po hledání rozmanitostí, alternativ a variací historie médií</a:t>
            </a:r>
          </a:p>
          <a:p>
            <a:r>
              <a:rPr lang="cs-CZ" dirty="0">
                <a:solidFill>
                  <a:schemeClr val="bg1"/>
                </a:solidFill>
              </a:rPr>
              <a:t>- média zkoumaná ve vztahu k vědě, technologiím a umění</a:t>
            </a:r>
          </a:p>
          <a:p>
            <a:r>
              <a:rPr lang="cs-CZ" dirty="0">
                <a:solidFill>
                  <a:schemeClr val="bg1"/>
                </a:solidFill>
              </a:rPr>
              <a:t> </a:t>
            </a:r>
          </a:p>
        </p:txBody>
      </p:sp>
      <p:pic>
        <p:nvPicPr>
          <p:cNvPr id="8" name="Obrázek 7">
            <a:extLst>
              <a:ext uri="{FF2B5EF4-FFF2-40B4-BE49-F238E27FC236}">
                <a16:creationId xmlns:a16="http://schemas.microsoft.com/office/drawing/2014/main" id="{C8EE38C2-0B10-47C4-B82A-4BA336C3A49B}"/>
              </a:ext>
            </a:extLst>
          </p:cNvPr>
          <p:cNvPicPr>
            <a:picLocks noChangeAspect="1"/>
          </p:cNvPicPr>
          <p:nvPr/>
        </p:nvPicPr>
        <p:blipFill>
          <a:blip r:embed="rId2"/>
          <a:stretch>
            <a:fillRect/>
          </a:stretch>
        </p:blipFill>
        <p:spPr>
          <a:xfrm>
            <a:off x="6281537" y="1892055"/>
            <a:ext cx="2080649" cy="3136688"/>
          </a:xfrm>
          <a:prstGeom prst="rect">
            <a:avLst/>
          </a:prstGeom>
        </p:spPr>
      </p:pic>
    </p:spTree>
    <p:extLst>
      <p:ext uri="{BB962C8B-B14F-4D97-AF65-F5344CB8AC3E}">
        <p14:creationId xmlns:p14="http://schemas.microsoft.com/office/powerpoint/2010/main" val="1713497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Bruce Sterling – </a:t>
            </a:r>
            <a:r>
              <a:rPr lang="cs-CZ" sz="2000" dirty="0" err="1"/>
              <a:t>Dead</a:t>
            </a:r>
            <a:r>
              <a:rPr lang="cs-CZ" sz="2000" dirty="0"/>
              <a:t> Media</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21</a:t>
            </a:fld>
            <a:endParaRPr lang="en"/>
          </a:p>
        </p:txBody>
      </p:sp>
      <p:sp>
        <p:nvSpPr>
          <p:cNvPr id="5" name="TextovéPole 4">
            <a:extLst>
              <a:ext uri="{FF2B5EF4-FFF2-40B4-BE49-F238E27FC236}">
                <a16:creationId xmlns:a16="http://schemas.microsoft.com/office/drawing/2014/main" id="{CD675159-0B2D-4B55-8AD8-1FD3299C1EF0}"/>
              </a:ext>
            </a:extLst>
          </p:cNvPr>
          <p:cNvSpPr txBox="1"/>
          <p:nvPr/>
        </p:nvSpPr>
        <p:spPr>
          <a:xfrm>
            <a:off x="274637" y="1099300"/>
            <a:ext cx="6092296" cy="3847207"/>
          </a:xfrm>
          <a:prstGeom prst="rect">
            <a:avLst/>
          </a:prstGeom>
          <a:noFill/>
        </p:spPr>
        <p:txBody>
          <a:bodyPr wrap="square" rtlCol="0">
            <a:spAutoFit/>
          </a:bodyPr>
          <a:lstStyle/>
          <a:p>
            <a:r>
              <a:rPr lang="cs-CZ" sz="1800" dirty="0">
                <a:solidFill>
                  <a:schemeClr val="bg1"/>
                </a:solidFill>
              </a:rPr>
              <a:t>- plán vytvořit knihu o mrtvých médiích – pocta mrtvým médiím</a:t>
            </a:r>
          </a:p>
          <a:p>
            <a:endParaRPr lang="cs-CZ" sz="1800" dirty="0">
              <a:solidFill>
                <a:schemeClr val="bg1"/>
              </a:solidFill>
            </a:endParaRPr>
          </a:p>
          <a:p>
            <a:r>
              <a:rPr lang="cs-CZ" sz="1800" dirty="0">
                <a:solidFill>
                  <a:schemeClr val="bg1"/>
                </a:solidFill>
              </a:rPr>
              <a:t>- kniha o selháních a kolapsech médií, o médiích, která byla nahrazena jinými</a:t>
            </a:r>
          </a:p>
          <a:p>
            <a:pPr marL="285750" indent="-285750">
              <a:buFontTx/>
              <a:buChar char="-"/>
            </a:pPr>
            <a:endParaRPr lang="cs-CZ" sz="1800" dirty="0">
              <a:solidFill>
                <a:schemeClr val="bg1"/>
              </a:solidFill>
            </a:endParaRPr>
          </a:p>
          <a:p>
            <a:r>
              <a:rPr lang="cs-CZ" sz="1800" dirty="0">
                <a:solidFill>
                  <a:schemeClr val="bg1"/>
                </a:solidFill>
              </a:rPr>
              <a:t>- příklad - </a:t>
            </a:r>
            <a:r>
              <a:rPr lang="cs-CZ" sz="1800" dirty="0" err="1">
                <a:solidFill>
                  <a:schemeClr val="bg1"/>
                </a:solidFill>
              </a:rPr>
              <a:t>Sensorama</a:t>
            </a:r>
            <a:r>
              <a:rPr lang="cs-CZ" sz="1800" dirty="0">
                <a:solidFill>
                  <a:schemeClr val="bg1"/>
                </a:solidFill>
              </a:rPr>
              <a:t> </a:t>
            </a:r>
            <a:r>
              <a:rPr lang="cs-CZ" sz="1800" dirty="0">
                <a:solidFill>
                  <a:schemeClr val="tx1">
                    <a:lumMod val="50000"/>
                    <a:lumOff val="50000"/>
                  </a:schemeClr>
                </a:solidFill>
                <a:hlinkClick r:id="rId2">
                  <a:extLst>
                    <a:ext uri="{A12FA001-AC4F-418D-AE19-62706E023703}">
                      <ahyp:hlinkClr xmlns:ahyp="http://schemas.microsoft.com/office/drawing/2018/hyperlinkcolor" val="tx"/>
                    </a:ext>
                  </a:extLst>
                </a:hlinkClick>
              </a:rPr>
              <a:t>https://www.historyofinformation.com/detail.php?id=2785</a:t>
            </a:r>
            <a:endParaRPr lang="cs-CZ" sz="1800" dirty="0">
              <a:solidFill>
                <a:schemeClr val="tx1">
                  <a:lumMod val="50000"/>
                  <a:lumOff val="50000"/>
                </a:schemeClr>
              </a:solidFill>
            </a:endParaRPr>
          </a:p>
          <a:p>
            <a:endParaRPr lang="cs-CZ" sz="1800" dirty="0">
              <a:solidFill>
                <a:schemeClr val="bg1"/>
              </a:solidFill>
            </a:endParaRPr>
          </a:p>
          <a:p>
            <a:r>
              <a:rPr lang="cs-CZ" sz="1800" dirty="0">
                <a:solidFill>
                  <a:schemeClr val="bg1"/>
                </a:solidFill>
              </a:rPr>
              <a:t>- založení databáze mrtvých médií  </a:t>
            </a:r>
            <a:r>
              <a:rPr lang="cs-CZ" sz="1800" dirty="0">
                <a:solidFill>
                  <a:schemeClr val="tx1">
                    <a:lumMod val="50000"/>
                    <a:lumOff val="50000"/>
                  </a:schemeClr>
                </a:solidFill>
                <a:hlinkClick r:id="rId3">
                  <a:extLst>
                    <a:ext uri="{A12FA001-AC4F-418D-AE19-62706E023703}">
                      <ahyp:hlinkClr xmlns:ahyp="http://schemas.microsoft.com/office/drawing/2018/hyperlinkcolor" val="tx"/>
                    </a:ext>
                  </a:extLst>
                </a:hlinkClick>
              </a:rPr>
              <a:t>http://www.deadmedia.org</a:t>
            </a:r>
            <a:endParaRPr lang="cs-CZ" sz="1800" dirty="0">
              <a:solidFill>
                <a:schemeClr val="tx1">
                  <a:lumMod val="50000"/>
                  <a:lumOff val="50000"/>
                </a:schemeClr>
              </a:solidFill>
            </a:endParaRPr>
          </a:p>
          <a:p>
            <a:pPr marL="285750" indent="-285750">
              <a:buFontTx/>
              <a:buChar char="-"/>
            </a:pPr>
            <a:endParaRPr lang="cs-CZ" sz="1800" dirty="0">
              <a:solidFill>
                <a:schemeClr val="tx1">
                  <a:lumMod val="50000"/>
                  <a:lumOff val="50000"/>
                </a:schemeClr>
              </a:solidFill>
            </a:endParaRPr>
          </a:p>
          <a:p>
            <a:endParaRPr lang="cs-CZ" dirty="0">
              <a:solidFill>
                <a:schemeClr val="bg1"/>
              </a:solidFill>
            </a:endParaRPr>
          </a:p>
          <a:p>
            <a:endParaRPr lang="cs-CZ" dirty="0">
              <a:solidFill>
                <a:schemeClr val="bg1"/>
              </a:solidFill>
            </a:endParaRPr>
          </a:p>
        </p:txBody>
      </p:sp>
      <p:pic>
        <p:nvPicPr>
          <p:cNvPr id="2" name="Obrázek 1">
            <a:extLst>
              <a:ext uri="{FF2B5EF4-FFF2-40B4-BE49-F238E27FC236}">
                <a16:creationId xmlns:a16="http://schemas.microsoft.com/office/drawing/2014/main" id="{C1A93033-C4F2-46D0-9EDA-CD34F6BEC6E9}"/>
              </a:ext>
            </a:extLst>
          </p:cNvPr>
          <p:cNvPicPr>
            <a:picLocks noChangeAspect="1"/>
          </p:cNvPicPr>
          <p:nvPr/>
        </p:nvPicPr>
        <p:blipFill>
          <a:blip r:embed="rId4"/>
          <a:stretch>
            <a:fillRect/>
          </a:stretch>
        </p:blipFill>
        <p:spPr>
          <a:xfrm>
            <a:off x="6533196" y="1303825"/>
            <a:ext cx="2286397" cy="3024335"/>
          </a:xfrm>
          <a:prstGeom prst="rect">
            <a:avLst/>
          </a:prstGeom>
        </p:spPr>
      </p:pic>
    </p:spTree>
    <p:extLst>
      <p:ext uri="{BB962C8B-B14F-4D97-AF65-F5344CB8AC3E}">
        <p14:creationId xmlns:p14="http://schemas.microsoft.com/office/powerpoint/2010/main" val="4117840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Bruce Sterling – </a:t>
            </a:r>
            <a:r>
              <a:rPr lang="cs-CZ" sz="2000" dirty="0" err="1"/>
              <a:t>Dead</a:t>
            </a:r>
            <a:r>
              <a:rPr lang="cs-CZ" sz="2000" dirty="0"/>
              <a:t> Media</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22</a:t>
            </a:fld>
            <a:endParaRPr lang="en"/>
          </a:p>
        </p:txBody>
      </p:sp>
      <p:sp>
        <p:nvSpPr>
          <p:cNvPr id="5" name="TextovéPole 4">
            <a:extLst>
              <a:ext uri="{FF2B5EF4-FFF2-40B4-BE49-F238E27FC236}">
                <a16:creationId xmlns:a16="http://schemas.microsoft.com/office/drawing/2014/main" id="{CD675159-0B2D-4B55-8AD8-1FD3299C1EF0}"/>
              </a:ext>
            </a:extLst>
          </p:cNvPr>
          <p:cNvSpPr txBox="1"/>
          <p:nvPr/>
        </p:nvSpPr>
        <p:spPr>
          <a:xfrm>
            <a:off x="274637" y="1099300"/>
            <a:ext cx="6988682" cy="646331"/>
          </a:xfrm>
          <a:prstGeom prst="rect">
            <a:avLst/>
          </a:prstGeom>
          <a:noFill/>
        </p:spPr>
        <p:txBody>
          <a:bodyPr wrap="square" rtlCol="0">
            <a:spAutoFit/>
          </a:bodyPr>
          <a:lstStyle/>
          <a:p>
            <a:pPr marL="285750" indent="-285750">
              <a:buFontTx/>
              <a:buChar char="-"/>
            </a:pPr>
            <a:r>
              <a:rPr lang="pl-PL" sz="1800" dirty="0">
                <a:solidFill>
                  <a:schemeClr val="bg1"/>
                </a:solidFill>
              </a:rPr>
              <a:t>Příklad mrtvého média z databáze: </a:t>
            </a:r>
          </a:p>
          <a:p>
            <a:pPr marL="285750" indent="-285750">
              <a:buFontTx/>
              <a:buChar char="-"/>
            </a:pPr>
            <a:r>
              <a:rPr lang="pl-PL" sz="1800" dirty="0">
                <a:solidFill>
                  <a:schemeClr val="bg1"/>
                </a:solidFill>
              </a:rPr>
              <a:t>Mayská pyramida boha Kukulkána v Chichen Itzá </a:t>
            </a:r>
            <a:endParaRPr lang="cs-CZ" dirty="0">
              <a:solidFill>
                <a:schemeClr val="bg1"/>
              </a:solidFill>
            </a:endParaRPr>
          </a:p>
        </p:txBody>
      </p:sp>
      <p:pic>
        <p:nvPicPr>
          <p:cNvPr id="3" name="Online médium 2" title="The Echoes of Chichén Itzá | Kukulcan (El Castillo) Quetzal Clapping">
            <a:hlinkClick r:id="" action="ppaction://media"/>
            <a:extLst>
              <a:ext uri="{FF2B5EF4-FFF2-40B4-BE49-F238E27FC236}">
                <a16:creationId xmlns:a16="http://schemas.microsoft.com/office/drawing/2014/main" id="{799EF525-5B28-45F3-85C4-5B8A602D29F2}"/>
              </a:ext>
            </a:extLst>
          </p:cNvPr>
          <p:cNvPicPr>
            <a:picLocks noRot="1" noChangeAspect="1"/>
          </p:cNvPicPr>
          <p:nvPr>
            <a:videoFile r:link="rId1"/>
          </p:nvPr>
        </p:nvPicPr>
        <p:blipFill>
          <a:blip r:embed="rId3"/>
          <a:stretch>
            <a:fillRect/>
          </a:stretch>
        </p:blipFill>
        <p:spPr>
          <a:xfrm>
            <a:off x="1813612" y="1828113"/>
            <a:ext cx="5867941" cy="3315387"/>
          </a:xfrm>
          <a:prstGeom prst="rect">
            <a:avLst/>
          </a:prstGeom>
        </p:spPr>
      </p:pic>
    </p:spTree>
    <p:extLst>
      <p:ext uri="{BB962C8B-B14F-4D97-AF65-F5344CB8AC3E}">
        <p14:creationId xmlns:p14="http://schemas.microsoft.com/office/powerpoint/2010/main" val="119840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Bruce Sterling – </a:t>
            </a:r>
            <a:r>
              <a:rPr lang="cs-CZ" sz="2000" dirty="0" err="1"/>
              <a:t>Dead</a:t>
            </a:r>
            <a:r>
              <a:rPr lang="cs-CZ" sz="2000" dirty="0"/>
              <a:t> Media</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23</a:t>
            </a:fld>
            <a:endParaRPr lang="en"/>
          </a:p>
        </p:txBody>
      </p:sp>
      <p:sp>
        <p:nvSpPr>
          <p:cNvPr id="5" name="TextovéPole 4">
            <a:extLst>
              <a:ext uri="{FF2B5EF4-FFF2-40B4-BE49-F238E27FC236}">
                <a16:creationId xmlns:a16="http://schemas.microsoft.com/office/drawing/2014/main" id="{CD675159-0B2D-4B55-8AD8-1FD3299C1EF0}"/>
              </a:ext>
            </a:extLst>
          </p:cNvPr>
          <p:cNvSpPr txBox="1"/>
          <p:nvPr/>
        </p:nvSpPr>
        <p:spPr>
          <a:xfrm>
            <a:off x="274637" y="820441"/>
            <a:ext cx="8337584" cy="1600438"/>
          </a:xfrm>
          <a:prstGeom prst="rect">
            <a:avLst/>
          </a:prstGeom>
          <a:noFill/>
        </p:spPr>
        <p:txBody>
          <a:bodyPr wrap="square" rtlCol="0">
            <a:spAutoFit/>
          </a:bodyPr>
          <a:lstStyle/>
          <a:p>
            <a:pPr marL="285750" indent="-285750">
              <a:buFontTx/>
              <a:buChar char="-"/>
            </a:pPr>
            <a:r>
              <a:rPr lang="cs-CZ" dirty="0" err="1">
                <a:solidFill>
                  <a:schemeClr val="bg1"/>
                </a:solidFill>
              </a:rPr>
              <a:t>Hauntologie</a:t>
            </a:r>
            <a:r>
              <a:rPr lang="cs-CZ" dirty="0">
                <a:solidFill>
                  <a:schemeClr val="bg1"/>
                </a:solidFill>
              </a:rPr>
              <a:t> – návrat přízraků minulosti, kterých se společnost nedokáže či nemůže zbavit</a:t>
            </a:r>
          </a:p>
          <a:p>
            <a:pPr marL="285750" indent="-285750">
              <a:buFontTx/>
              <a:buChar char="-"/>
            </a:pPr>
            <a:endParaRPr lang="cs-CZ" dirty="0">
              <a:solidFill>
                <a:schemeClr val="bg1"/>
              </a:solidFill>
            </a:endParaRPr>
          </a:p>
          <a:p>
            <a:pPr marL="285750" indent="-285750">
              <a:buFontTx/>
              <a:buChar char="-"/>
            </a:pPr>
            <a:r>
              <a:rPr lang="cs-CZ" dirty="0">
                <a:solidFill>
                  <a:schemeClr val="bg1"/>
                </a:solidFill>
              </a:rPr>
              <a:t>V kontextu hudby – snaha evokovat zvukovou estetiku minulosti, touha po návratu do dětství</a:t>
            </a:r>
          </a:p>
          <a:p>
            <a:endParaRPr lang="cs-CZ" dirty="0">
              <a:solidFill>
                <a:schemeClr val="bg1"/>
              </a:solidFill>
            </a:endParaRPr>
          </a:p>
          <a:p>
            <a:pPr marL="285750" indent="-285750">
              <a:buFontTx/>
              <a:buChar char="-"/>
            </a:pPr>
            <a:r>
              <a:rPr lang="cs-CZ" dirty="0">
                <a:solidFill>
                  <a:schemeClr val="bg1"/>
                </a:solidFill>
              </a:rPr>
              <a:t>Dokumentární film – Adam </a:t>
            </a:r>
            <a:r>
              <a:rPr lang="cs-CZ" dirty="0" err="1">
                <a:solidFill>
                  <a:schemeClr val="bg1"/>
                </a:solidFill>
              </a:rPr>
              <a:t>Curtis</a:t>
            </a:r>
            <a:r>
              <a:rPr lang="cs-CZ" dirty="0">
                <a:solidFill>
                  <a:schemeClr val="bg1"/>
                </a:solidFill>
              </a:rPr>
              <a:t> - </a:t>
            </a:r>
            <a:r>
              <a:rPr lang="cs-CZ" dirty="0">
                <a:solidFill>
                  <a:schemeClr val="tx1">
                    <a:lumMod val="50000"/>
                    <a:lumOff val="50000"/>
                  </a:schemeClr>
                </a:solidFill>
                <a:hlinkClick r:id="rId4">
                  <a:extLst>
                    <a:ext uri="{A12FA001-AC4F-418D-AE19-62706E023703}">
                      <ahyp:hlinkClr xmlns:ahyp="http://schemas.microsoft.com/office/drawing/2018/hyperlinkcolor" val="tx"/>
                    </a:ext>
                  </a:extLst>
                </a:hlinkClick>
              </a:rPr>
              <a:t>https://thoughtmaybe.com/all-watched-over-by-machines-of-loving-grace/</a:t>
            </a:r>
            <a:endParaRPr lang="cs-CZ" dirty="0">
              <a:solidFill>
                <a:schemeClr val="tx1">
                  <a:lumMod val="50000"/>
                  <a:lumOff val="50000"/>
                </a:schemeClr>
              </a:solidFill>
            </a:endParaRPr>
          </a:p>
          <a:p>
            <a:pPr marL="285750" indent="-285750">
              <a:buFontTx/>
              <a:buChar char="-"/>
            </a:pPr>
            <a:endParaRPr lang="cs-CZ" dirty="0">
              <a:solidFill>
                <a:schemeClr val="bg1"/>
              </a:solidFill>
            </a:endParaRPr>
          </a:p>
        </p:txBody>
      </p:sp>
      <p:pic>
        <p:nvPicPr>
          <p:cNvPr id="2" name="Obrázek 1">
            <a:extLst>
              <a:ext uri="{FF2B5EF4-FFF2-40B4-BE49-F238E27FC236}">
                <a16:creationId xmlns:a16="http://schemas.microsoft.com/office/drawing/2014/main" id="{6A46422D-E1EB-4814-8FB4-50D6F2CC44B2}"/>
              </a:ext>
            </a:extLst>
          </p:cNvPr>
          <p:cNvPicPr>
            <a:picLocks noChangeAspect="1"/>
          </p:cNvPicPr>
          <p:nvPr/>
        </p:nvPicPr>
        <p:blipFill>
          <a:blip r:embed="rId5"/>
          <a:stretch>
            <a:fillRect/>
          </a:stretch>
        </p:blipFill>
        <p:spPr>
          <a:xfrm>
            <a:off x="359090" y="2563205"/>
            <a:ext cx="2737661" cy="2053245"/>
          </a:xfrm>
          <a:prstGeom prst="rect">
            <a:avLst/>
          </a:prstGeom>
        </p:spPr>
      </p:pic>
      <p:pic>
        <p:nvPicPr>
          <p:cNvPr id="9" name="Online médium 8" title="The Caretaker - It's just a burning memory (2016)">
            <a:hlinkClick r:id="" action="ppaction://media"/>
            <a:extLst>
              <a:ext uri="{FF2B5EF4-FFF2-40B4-BE49-F238E27FC236}">
                <a16:creationId xmlns:a16="http://schemas.microsoft.com/office/drawing/2014/main" id="{EC1A5E69-1668-4274-B023-08BB6BE2992B}"/>
              </a:ext>
            </a:extLst>
          </p:cNvPr>
          <p:cNvPicPr>
            <a:picLocks noRot="1" noChangeAspect="1"/>
          </p:cNvPicPr>
          <p:nvPr>
            <a:videoFile r:link="rId1"/>
          </p:nvPr>
        </p:nvPicPr>
        <p:blipFill>
          <a:blip r:embed="rId6"/>
          <a:stretch>
            <a:fillRect/>
          </a:stretch>
        </p:blipFill>
        <p:spPr>
          <a:xfrm>
            <a:off x="3151102" y="2630593"/>
            <a:ext cx="3166385" cy="1789007"/>
          </a:xfrm>
          <a:prstGeom prst="rect">
            <a:avLst/>
          </a:prstGeom>
        </p:spPr>
      </p:pic>
      <p:pic>
        <p:nvPicPr>
          <p:cNvPr id="10" name="Online médium 9" title="Broadcast and The Focus Group - #1 : Witch Cults">
            <a:hlinkClick r:id="" action="ppaction://media"/>
            <a:extLst>
              <a:ext uri="{FF2B5EF4-FFF2-40B4-BE49-F238E27FC236}">
                <a16:creationId xmlns:a16="http://schemas.microsoft.com/office/drawing/2014/main" id="{16107EE8-2173-4661-830D-649209FB27AE}"/>
              </a:ext>
            </a:extLst>
          </p:cNvPr>
          <p:cNvPicPr>
            <a:picLocks noRot="1" noChangeAspect="1"/>
          </p:cNvPicPr>
          <p:nvPr>
            <a:videoFile r:link="rId2"/>
          </p:nvPr>
        </p:nvPicPr>
        <p:blipFill>
          <a:blip r:embed="rId7"/>
          <a:stretch>
            <a:fillRect/>
          </a:stretch>
        </p:blipFill>
        <p:spPr>
          <a:xfrm>
            <a:off x="6317487" y="2571485"/>
            <a:ext cx="2540000" cy="1905000"/>
          </a:xfrm>
          <a:prstGeom prst="rect">
            <a:avLst/>
          </a:prstGeom>
        </p:spPr>
      </p:pic>
    </p:spTree>
    <p:extLst>
      <p:ext uri="{BB962C8B-B14F-4D97-AF65-F5344CB8AC3E}">
        <p14:creationId xmlns:p14="http://schemas.microsoft.com/office/powerpoint/2010/main" val="273723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video>
              <p:cMediaNode vol="80000">
                <p:cTn id="17" fill="hold" display="0">
                  <p:stCondLst>
                    <p:cond delay="indefinite"/>
                  </p:stCondLst>
                </p:cTn>
                <p:tgtEl>
                  <p:spTgt spid="10"/>
                </p:tgtEl>
              </p:cMediaNode>
            </p:video>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Wolfgang Ernst - Media </a:t>
            </a:r>
            <a:r>
              <a:rPr lang="cs-CZ" sz="2000" dirty="0" err="1"/>
              <a:t>Archeography</a:t>
            </a:r>
            <a:r>
              <a:rPr lang="cs-CZ" sz="2000" dirty="0"/>
              <a:t> </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24</a:t>
            </a:fld>
            <a:endParaRPr lang="en"/>
          </a:p>
        </p:txBody>
      </p:sp>
      <p:sp>
        <p:nvSpPr>
          <p:cNvPr id="5" name="TextovéPole 4">
            <a:extLst>
              <a:ext uri="{FF2B5EF4-FFF2-40B4-BE49-F238E27FC236}">
                <a16:creationId xmlns:a16="http://schemas.microsoft.com/office/drawing/2014/main" id="{CD675159-0B2D-4B55-8AD8-1FD3299C1EF0}"/>
              </a:ext>
            </a:extLst>
          </p:cNvPr>
          <p:cNvSpPr txBox="1"/>
          <p:nvPr/>
        </p:nvSpPr>
        <p:spPr>
          <a:xfrm>
            <a:off x="549275" y="2383351"/>
            <a:ext cx="6988682" cy="1815882"/>
          </a:xfrm>
          <a:prstGeom prst="rect">
            <a:avLst/>
          </a:prstGeom>
          <a:noFill/>
        </p:spPr>
        <p:txBody>
          <a:bodyPr wrap="square" rtlCol="0">
            <a:spAutoFit/>
          </a:bodyPr>
          <a:lstStyle/>
          <a:p>
            <a:pPr marL="285750" indent="-285750">
              <a:buFontTx/>
              <a:buChar char="-"/>
            </a:pPr>
            <a:r>
              <a:rPr lang="cs-CZ" sz="1600" dirty="0">
                <a:solidFill>
                  <a:schemeClr val="bg1"/>
                </a:solidFill>
              </a:rPr>
              <a:t>- zaměření na materialitu médií</a:t>
            </a:r>
          </a:p>
          <a:p>
            <a:pPr marL="285750" indent="-285750">
              <a:buFontTx/>
              <a:buChar char="-"/>
            </a:pPr>
            <a:endParaRPr lang="cs-CZ" sz="1600" dirty="0">
              <a:solidFill>
                <a:schemeClr val="bg1"/>
              </a:solidFill>
            </a:endParaRPr>
          </a:p>
          <a:p>
            <a:pPr marL="285750" indent="-285750">
              <a:buFontTx/>
              <a:buChar char="-"/>
            </a:pPr>
            <a:r>
              <a:rPr lang="cs-CZ" sz="1600" dirty="0">
                <a:solidFill>
                  <a:schemeClr val="bg1"/>
                </a:solidFill>
              </a:rPr>
              <a:t>- studium vyjádření samotných médií</a:t>
            </a:r>
          </a:p>
          <a:p>
            <a:pPr marL="285750" indent="-285750">
              <a:buFontTx/>
              <a:buChar char="-"/>
            </a:pPr>
            <a:endParaRPr lang="cs-CZ" sz="1600" dirty="0">
              <a:solidFill>
                <a:schemeClr val="bg1"/>
              </a:solidFill>
            </a:endParaRPr>
          </a:p>
          <a:p>
            <a:pPr marL="285750" indent="-285750">
              <a:buFontTx/>
              <a:buChar char="-"/>
            </a:pPr>
            <a:r>
              <a:rPr lang="cs-CZ" sz="1600" dirty="0">
                <a:solidFill>
                  <a:schemeClr val="bg1"/>
                </a:solidFill>
              </a:rPr>
              <a:t>- technický objekt je archivem technických postupů a myšlení inženýrů</a:t>
            </a:r>
          </a:p>
          <a:p>
            <a:pPr marL="285750" indent="-285750">
              <a:buFontTx/>
              <a:buChar char="-"/>
            </a:pPr>
            <a:endParaRPr lang="cs-CZ" sz="1600" dirty="0">
              <a:solidFill>
                <a:schemeClr val="bg1"/>
              </a:solidFill>
            </a:endParaRPr>
          </a:p>
          <a:p>
            <a:pPr marL="285750" indent="-285750">
              <a:buFontTx/>
              <a:buChar char="-"/>
            </a:pPr>
            <a:r>
              <a:rPr lang="cs-CZ" sz="1600" dirty="0">
                <a:solidFill>
                  <a:schemeClr val="bg1"/>
                </a:solidFill>
              </a:rPr>
              <a:t>- odklon od antropocentrického přístupu k výzkumu médií</a:t>
            </a:r>
          </a:p>
        </p:txBody>
      </p:sp>
      <p:pic>
        <p:nvPicPr>
          <p:cNvPr id="2" name="Obrázek 1">
            <a:extLst>
              <a:ext uri="{FF2B5EF4-FFF2-40B4-BE49-F238E27FC236}">
                <a16:creationId xmlns:a16="http://schemas.microsoft.com/office/drawing/2014/main" id="{6EA76111-0ED9-4E2A-9B05-99B9A41D3D10}"/>
              </a:ext>
            </a:extLst>
          </p:cNvPr>
          <p:cNvPicPr>
            <a:picLocks noChangeAspect="1"/>
          </p:cNvPicPr>
          <p:nvPr/>
        </p:nvPicPr>
        <p:blipFill>
          <a:blip r:embed="rId2"/>
          <a:stretch>
            <a:fillRect/>
          </a:stretch>
        </p:blipFill>
        <p:spPr>
          <a:xfrm>
            <a:off x="475674" y="1132571"/>
            <a:ext cx="8186463" cy="918270"/>
          </a:xfrm>
          <a:prstGeom prst="rect">
            <a:avLst/>
          </a:prstGeom>
        </p:spPr>
      </p:pic>
    </p:spTree>
    <p:extLst>
      <p:ext uri="{BB962C8B-B14F-4D97-AF65-F5344CB8AC3E}">
        <p14:creationId xmlns:p14="http://schemas.microsoft.com/office/powerpoint/2010/main" val="2405077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Umělecký výzkum mediální historie</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25</a:t>
            </a:fld>
            <a:endParaRPr lang="en"/>
          </a:p>
        </p:txBody>
      </p:sp>
      <p:sp>
        <p:nvSpPr>
          <p:cNvPr id="5" name="TextovéPole 4">
            <a:extLst>
              <a:ext uri="{FF2B5EF4-FFF2-40B4-BE49-F238E27FC236}">
                <a16:creationId xmlns:a16="http://schemas.microsoft.com/office/drawing/2014/main" id="{CD675159-0B2D-4B55-8AD8-1FD3299C1EF0}"/>
              </a:ext>
            </a:extLst>
          </p:cNvPr>
          <p:cNvSpPr txBox="1"/>
          <p:nvPr/>
        </p:nvSpPr>
        <p:spPr>
          <a:xfrm>
            <a:off x="274637" y="1157666"/>
            <a:ext cx="8380718" cy="3046988"/>
          </a:xfrm>
          <a:prstGeom prst="rect">
            <a:avLst/>
          </a:prstGeom>
          <a:noFill/>
        </p:spPr>
        <p:txBody>
          <a:bodyPr wrap="square" rtlCol="0">
            <a:spAutoFit/>
          </a:bodyPr>
          <a:lstStyle/>
          <a:p>
            <a:pPr marL="285750" indent="-285750">
              <a:buFontTx/>
              <a:buChar char="-"/>
            </a:pPr>
            <a:r>
              <a:rPr lang="cs-CZ" sz="1600" dirty="0">
                <a:solidFill>
                  <a:schemeClr val="bg1"/>
                </a:solidFill>
              </a:rPr>
              <a:t>- umělci provádí kreativní a kritickou reflexi současných i minulých technologií</a:t>
            </a:r>
          </a:p>
          <a:p>
            <a:pPr marL="285750" indent="-285750">
              <a:buFontTx/>
              <a:buChar char="-"/>
            </a:pPr>
            <a:endParaRPr lang="cs-CZ" sz="1600" dirty="0">
              <a:solidFill>
                <a:schemeClr val="bg1"/>
              </a:solidFill>
            </a:endParaRPr>
          </a:p>
          <a:p>
            <a:pPr marL="285750" indent="-285750">
              <a:buFontTx/>
              <a:buChar char="-"/>
            </a:pPr>
            <a:r>
              <a:rPr lang="cs-CZ" sz="1600" dirty="0">
                <a:solidFill>
                  <a:schemeClr val="bg1"/>
                </a:solidFill>
              </a:rPr>
              <a:t>- využívání zastaralých médií, která jsou dávána do vztahu se současnou mediální kulturou</a:t>
            </a:r>
          </a:p>
          <a:p>
            <a:pPr marL="285750" indent="-285750">
              <a:buFontTx/>
              <a:buChar char="-"/>
            </a:pPr>
            <a:endParaRPr lang="cs-CZ" sz="1600" dirty="0">
              <a:solidFill>
                <a:schemeClr val="bg1"/>
              </a:solidFill>
            </a:endParaRPr>
          </a:p>
          <a:p>
            <a:pPr marL="285750" indent="-285750">
              <a:buFontTx/>
              <a:buChar char="-"/>
            </a:pPr>
            <a:r>
              <a:rPr lang="cs-CZ" sz="1600" dirty="0">
                <a:solidFill>
                  <a:schemeClr val="bg1"/>
                </a:solidFill>
              </a:rPr>
              <a:t>- realizace imaginárních médií</a:t>
            </a:r>
          </a:p>
          <a:p>
            <a:pPr marL="285750" indent="-285750">
              <a:buFontTx/>
              <a:buChar char="-"/>
            </a:pPr>
            <a:endParaRPr lang="cs-CZ" sz="1600" dirty="0">
              <a:solidFill>
                <a:schemeClr val="bg1"/>
              </a:solidFill>
            </a:endParaRPr>
          </a:p>
          <a:p>
            <a:pPr marL="285750" indent="-285750">
              <a:buFontTx/>
              <a:buChar char="-"/>
            </a:pPr>
            <a:r>
              <a:rPr lang="cs-CZ" sz="1600" dirty="0">
                <a:solidFill>
                  <a:schemeClr val="bg1"/>
                </a:solidFill>
              </a:rPr>
              <a:t>- tvorba asambláží médií, která pocházejí z odlišných historických období</a:t>
            </a:r>
          </a:p>
          <a:p>
            <a:pPr marL="285750" indent="-285750">
              <a:buFontTx/>
              <a:buChar char="-"/>
            </a:pPr>
            <a:endParaRPr lang="cs-CZ" sz="1600" dirty="0">
              <a:solidFill>
                <a:schemeClr val="bg1"/>
              </a:solidFill>
            </a:endParaRPr>
          </a:p>
          <a:p>
            <a:pPr marL="285750" indent="-285750">
              <a:buFontTx/>
              <a:buChar char="-"/>
            </a:pPr>
            <a:r>
              <a:rPr lang="cs-CZ" sz="1600" dirty="0">
                <a:solidFill>
                  <a:schemeClr val="bg1"/>
                </a:solidFill>
              </a:rPr>
              <a:t>- využívání levných technologií, proces recyklace</a:t>
            </a:r>
          </a:p>
          <a:p>
            <a:pPr marL="285750" indent="-285750">
              <a:buFontTx/>
              <a:buChar char="-"/>
            </a:pPr>
            <a:endParaRPr lang="cs-CZ" sz="1600" dirty="0">
              <a:solidFill>
                <a:schemeClr val="bg1"/>
              </a:solidFill>
            </a:endParaRPr>
          </a:p>
          <a:p>
            <a:pPr marL="285750" indent="-285750">
              <a:buFontTx/>
              <a:buChar char="-"/>
            </a:pPr>
            <a:r>
              <a:rPr lang="cs-CZ" sz="1600" dirty="0">
                <a:solidFill>
                  <a:schemeClr val="bg1"/>
                </a:solidFill>
              </a:rPr>
              <a:t>- tematizace různých technologických prvků starých médií </a:t>
            </a:r>
          </a:p>
        </p:txBody>
      </p:sp>
    </p:spTree>
    <p:extLst>
      <p:ext uri="{BB962C8B-B14F-4D97-AF65-F5344CB8AC3E}">
        <p14:creationId xmlns:p14="http://schemas.microsoft.com/office/powerpoint/2010/main" val="3185037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Umělecký výzkum mediální historie</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26</a:t>
            </a:fld>
            <a:endParaRPr lang="en"/>
          </a:p>
        </p:txBody>
      </p:sp>
      <p:sp>
        <p:nvSpPr>
          <p:cNvPr id="5" name="TextovéPole 4">
            <a:extLst>
              <a:ext uri="{FF2B5EF4-FFF2-40B4-BE49-F238E27FC236}">
                <a16:creationId xmlns:a16="http://schemas.microsoft.com/office/drawing/2014/main" id="{CD675159-0B2D-4B55-8AD8-1FD3299C1EF0}"/>
              </a:ext>
            </a:extLst>
          </p:cNvPr>
          <p:cNvSpPr txBox="1"/>
          <p:nvPr/>
        </p:nvSpPr>
        <p:spPr>
          <a:xfrm>
            <a:off x="381641" y="882553"/>
            <a:ext cx="8380718" cy="2031325"/>
          </a:xfrm>
          <a:prstGeom prst="rect">
            <a:avLst/>
          </a:prstGeom>
          <a:noFill/>
        </p:spPr>
        <p:txBody>
          <a:bodyPr wrap="square" rtlCol="0">
            <a:spAutoFit/>
          </a:bodyPr>
          <a:lstStyle/>
          <a:p>
            <a:r>
              <a:rPr lang="cs-CZ" sz="1800" dirty="0" err="1">
                <a:solidFill>
                  <a:schemeClr val="bg1"/>
                </a:solidFill>
              </a:rPr>
              <a:t>Gebhard</a:t>
            </a:r>
            <a:r>
              <a:rPr lang="cs-CZ" sz="1800" dirty="0">
                <a:solidFill>
                  <a:schemeClr val="bg1"/>
                </a:solidFill>
              </a:rPr>
              <a:t> </a:t>
            </a:r>
            <a:r>
              <a:rPr lang="cs-CZ" sz="1800" dirty="0" err="1">
                <a:solidFill>
                  <a:schemeClr val="bg1"/>
                </a:solidFill>
              </a:rPr>
              <a:t>Sengmüller</a:t>
            </a:r>
            <a:endParaRPr lang="cs-CZ" sz="1800" dirty="0">
              <a:solidFill>
                <a:schemeClr val="bg1"/>
              </a:solidFill>
            </a:endParaRPr>
          </a:p>
          <a:p>
            <a:pPr marL="285750" indent="-285750">
              <a:buFontTx/>
              <a:buChar char="-"/>
            </a:pPr>
            <a:endParaRPr lang="cs-CZ" sz="1800" dirty="0">
              <a:solidFill>
                <a:schemeClr val="bg1"/>
              </a:solidFill>
            </a:endParaRPr>
          </a:p>
          <a:p>
            <a:r>
              <a:rPr lang="cs-CZ" sz="1800" dirty="0">
                <a:solidFill>
                  <a:schemeClr val="bg1"/>
                </a:solidFill>
              </a:rPr>
              <a:t>Paralelní obraz (2008), Vinyl Video (1998), Very </a:t>
            </a:r>
            <a:r>
              <a:rPr lang="cs-CZ" sz="1800" dirty="0" err="1">
                <a:solidFill>
                  <a:schemeClr val="bg1"/>
                </a:solidFill>
              </a:rPr>
              <a:t>Slow</a:t>
            </a:r>
            <a:r>
              <a:rPr lang="cs-CZ" sz="1800" dirty="0">
                <a:solidFill>
                  <a:schemeClr val="bg1"/>
                </a:solidFill>
              </a:rPr>
              <a:t> </a:t>
            </a:r>
            <a:r>
              <a:rPr lang="cs-CZ" sz="1800" dirty="0" err="1">
                <a:solidFill>
                  <a:schemeClr val="bg1"/>
                </a:solidFill>
              </a:rPr>
              <a:t>Scan</a:t>
            </a:r>
            <a:r>
              <a:rPr lang="cs-CZ" sz="1800" dirty="0">
                <a:solidFill>
                  <a:schemeClr val="bg1"/>
                </a:solidFill>
              </a:rPr>
              <a:t> </a:t>
            </a:r>
            <a:r>
              <a:rPr lang="cs-CZ" sz="1800" dirty="0" err="1">
                <a:solidFill>
                  <a:schemeClr val="bg1"/>
                </a:solidFill>
              </a:rPr>
              <a:t>Television</a:t>
            </a:r>
            <a:r>
              <a:rPr lang="cs-CZ" sz="1800" dirty="0">
                <a:solidFill>
                  <a:schemeClr val="bg1"/>
                </a:solidFill>
              </a:rPr>
              <a:t> (2005)</a:t>
            </a:r>
          </a:p>
          <a:p>
            <a:r>
              <a:rPr lang="cs-CZ" sz="1800" dirty="0">
                <a:solidFill>
                  <a:schemeClr val="tx1">
                    <a:lumMod val="50000"/>
                    <a:lumOff val="50000"/>
                  </a:schemeClr>
                </a:solidFill>
                <a:hlinkClick r:id="rId2">
                  <a:extLst>
                    <a:ext uri="{A12FA001-AC4F-418D-AE19-62706E023703}">
                      <ahyp:hlinkClr xmlns:ahyp="http://schemas.microsoft.com/office/drawing/2018/hyperlinkcolor" val="tx"/>
                    </a:ext>
                  </a:extLst>
                </a:hlinkClick>
              </a:rPr>
              <a:t>https://www.gebseng.com/08_a_parallel_image</a:t>
            </a:r>
            <a:r>
              <a:rPr lang="cs-CZ" sz="1800" dirty="0">
                <a:solidFill>
                  <a:srgbClr val="1D1D1B"/>
                </a:solidFill>
                <a:hlinkClick r:id="rId2">
                  <a:extLst>
                    <a:ext uri="{A12FA001-AC4F-418D-AE19-62706E023703}">
                      <ahyp:hlinkClr xmlns:ahyp="http://schemas.microsoft.com/office/drawing/2018/hyperlinkcolor" val="tx"/>
                    </a:ext>
                  </a:extLst>
                </a:hlinkClick>
              </a:rPr>
              <a:t>/</a:t>
            </a:r>
            <a:endParaRPr lang="cs-CZ" sz="1800" dirty="0">
              <a:solidFill>
                <a:schemeClr val="bg1"/>
              </a:solidFill>
            </a:endParaRPr>
          </a:p>
          <a:p>
            <a:r>
              <a:rPr lang="cs-CZ" sz="1800" dirty="0">
                <a:solidFill>
                  <a:schemeClr val="tx1">
                    <a:lumMod val="50000"/>
                    <a:lumOff val="50000"/>
                  </a:schemeClr>
                </a:solidFill>
                <a:hlinkClick r:id="rId3">
                  <a:extLst>
                    <a:ext uri="{A12FA001-AC4F-418D-AE19-62706E023703}">
                      <ahyp:hlinkClr xmlns:ahyp="http://schemas.microsoft.com/office/drawing/2018/hyperlinkcolor" val="tx"/>
                    </a:ext>
                  </a:extLst>
                </a:hlinkClick>
              </a:rPr>
              <a:t>https://vimeo.com/143231189</a:t>
            </a:r>
            <a:endParaRPr lang="cs-CZ" sz="1800" dirty="0">
              <a:solidFill>
                <a:schemeClr val="tx1">
                  <a:lumMod val="50000"/>
                  <a:lumOff val="50000"/>
                </a:schemeClr>
              </a:solidFill>
            </a:endParaRPr>
          </a:p>
          <a:p>
            <a:r>
              <a:rPr lang="cs-CZ" sz="1800" dirty="0">
                <a:solidFill>
                  <a:schemeClr val="tx1">
                    <a:lumMod val="50000"/>
                    <a:lumOff val="50000"/>
                  </a:schemeClr>
                </a:solidFill>
                <a:hlinkClick r:id="rId4">
                  <a:extLst>
                    <a:ext uri="{A12FA001-AC4F-418D-AE19-62706E023703}">
                      <ahyp:hlinkClr xmlns:ahyp="http://schemas.microsoft.com/office/drawing/2018/hyperlinkcolor" val="tx"/>
                    </a:ext>
                  </a:extLst>
                </a:hlinkClick>
              </a:rPr>
              <a:t>https://www.gebseng.com/02_vsstv/</a:t>
            </a:r>
            <a:endParaRPr lang="cs-CZ" sz="1800" dirty="0">
              <a:solidFill>
                <a:schemeClr val="tx1">
                  <a:lumMod val="50000"/>
                  <a:lumOff val="50000"/>
                </a:schemeClr>
              </a:solidFill>
            </a:endParaRPr>
          </a:p>
          <a:p>
            <a:pPr marL="285750" indent="-285750">
              <a:buFontTx/>
              <a:buChar char="-"/>
            </a:pPr>
            <a:endParaRPr lang="cs-CZ" sz="1800" dirty="0">
              <a:solidFill>
                <a:schemeClr val="bg1"/>
              </a:solidFill>
            </a:endParaRPr>
          </a:p>
        </p:txBody>
      </p:sp>
      <p:pic>
        <p:nvPicPr>
          <p:cNvPr id="2" name="Obrázek 1">
            <a:extLst>
              <a:ext uri="{FF2B5EF4-FFF2-40B4-BE49-F238E27FC236}">
                <a16:creationId xmlns:a16="http://schemas.microsoft.com/office/drawing/2014/main" id="{924AF4E6-FB93-4456-A5E2-6337FCCEF59D}"/>
              </a:ext>
            </a:extLst>
          </p:cNvPr>
          <p:cNvPicPr>
            <a:picLocks noChangeAspect="1"/>
          </p:cNvPicPr>
          <p:nvPr/>
        </p:nvPicPr>
        <p:blipFill>
          <a:blip r:embed="rId5"/>
          <a:stretch>
            <a:fillRect/>
          </a:stretch>
        </p:blipFill>
        <p:spPr>
          <a:xfrm>
            <a:off x="4805949" y="2224392"/>
            <a:ext cx="3678289" cy="2470092"/>
          </a:xfrm>
          <a:prstGeom prst="rect">
            <a:avLst/>
          </a:prstGeom>
        </p:spPr>
      </p:pic>
      <p:pic>
        <p:nvPicPr>
          <p:cNvPr id="3" name="Obrázek 2">
            <a:extLst>
              <a:ext uri="{FF2B5EF4-FFF2-40B4-BE49-F238E27FC236}">
                <a16:creationId xmlns:a16="http://schemas.microsoft.com/office/drawing/2014/main" id="{E926B730-F0FD-4858-B3C7-E3DDB8ADD8F2}"/>
              </a:ext>
            </a:extLst>
          </p:cNvPr>
          <p:cNvPicPr>
            <a:picLocks noChangeAspect="1"/>
          </p:cNvPicPr>
          <p:nvPr/>
        </p:nvPicPr>
        <p:blipFill>
          <a:blip r:embed="rId6"/>
          <a:stretch>
            <a:fillRect/>
          </a:stretch>
        </p:blipFill>
        <p:spPr>
          <a:xfrm>
            <a:off x="1296030" y="2738537"/>
            <a:ext cx="2763163" cy="1955947"/>
          </a:xfrm>
          <a:prstGeom prst="rect">
            <a:avLst/>
          </a:prstGeom>
        </p:spPr>
      </p:pic>
    </p:spTree>
    <p:extLst>
      <p:ext uri="{BB962C8B-B14F-4D97-AF65-F5344CB8AC3E}">
        <p14:creationId xmlns:p14="http://schemas.microsoft.com/office/powerpoint/2010/main" val="4202925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Umělecký výzkum mediální historie</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27</a:t>
            </a:fld>
            <a:endParaRPr lang="en"/>
          </a:p>
        </p:txBody>
      </p:sp>
      <p:sp>
        <p:nvSpPr>
          <p:cNvPr id="5" name="TextovéPole 4">
            <a:extLst>
              <a:ext uri="{FF2B5EF4-FFF2-40B4-BE49-F238E27FC236}">
                <a16:creationId xmlns:a16="http://schemas.microsoft.com/office/drawing/2014/main" id="{CD675159-0B2D-4B55-8AD8-1FD3299C1EF0}"/>
              </a:ext>
            </a:extLst>
          </p:cNvPr>
          <p:cNvSpPr txBox="1"/>
          <p:nvPr/>
        </p:nvSpPr>
        <p:spPr>
          <a:xfrm>
            <a:off x="557224" y="882553"/>
            <a:ext cx="8380718" cy="1477328"/>
          </a:xfrm>
          <a:prstGeom prst="rect">
            <a:avLst/>
          </a:prstGeom>
          <a:noFill/>
        </p:spPr>
        <p:txBody>
          <a:bodyPr wrap="square" rtlCol="0">
            <a:spAutoFit/>
          </a:bodyPr>
          <a:lstStyle/>
          <a:p>
            <a:r>
              <a:rPr lang="cs-CZ" sz="1800" dirty="0">
                <a:solidFill>
                  <a:schemeClr val="bg1"/>
                </a:solidFill>
              </a:rPr>
              <a:t>Paul De </a:t>
            </a:r>
            <a:r>
              <a:rPr lang="cs-CZ" sz="1800" dirty="0" err="1">
                <a:solidFill>
                  <a:schemeClr val="bg1"/>
                </a:solidFill>
              </a:rPr>
              <a:t>Marinis</a:t>
            </a:r>
            <a:endParaRPr lang="cs-CZ" sz="1800" dirty="0">
              <a:solidFill>
                <a:schemeClr val="bg1"/>
              </a:solidFill>
            </a:endParaRPr>
          </a:p>
          <a:p>
            <a:endParaRPr lang="cs-CZ" sz="1800" dirty="0">
              <a:solidFill>
                <a:schemeClr val="bg1"/>
              </a:solidFill>
            </a:endParaRPr>
          </a:p>
          <a:p>
            <a:r>
              <a:rPr lang="cs-CZ" sz="1800" dirty="0">
                <a:solidFill>
                  <a:schemeClr val="bg1"/>
                </a:solidFill>
              </a:rPr>
              <a:t>Messenger (1998) - </a:t>
            </a:r>
            <a:r>
              <a:rPr lang="cs-CZ" sz="1800" dirty="0">
                <a:solidFill>
                  <a:schemeClr val="tx1">
                    <a:lumMod val="50000"/>
                    <a:lumOff val="50000"/>
                  </a:schemeClr>
                </a:solidFill>
                <a:hlinkClick r:id="rId2">
                  <a:extLst>
                    <a:ext uri="{A12FA001-AC4F-418D-AE19-62706E023703}">
                      <ahyp:hlinkClr xmlns:ahyp="http://schemas.microsoft.com/office/drawing/2018/hyperlinkcolor" val="tx"/>
                    </a:ext>
                  </a:extLst>
                </a:hlinkClick>
              </a:rPr>
              <a:t>https://vimeo.com/245355619</a:t>
            </a:r>
            <a:endParaRPr lang="cs-CZ" sz="1800" dirty="0">
              <a:solidFill>
                <a:schemeClr val="tx1">
                  <a:lumMod val="50000"/>
                  <a:lumOff val="50000"/>
                </a:schemeClr>
              </a:solidFill>
            </a:endParaRPr>
          </a:p>
          <a:p>
            <a:r>
              <a:rPr lang="cs-CZ" sz="1800" dirty="0">
                <a:solidFill>
                  <a:schemeClr val="bg1"/>
                </a:solidFill>
              </a:rPr>
              <a:t> </a:t>
            </a:r>
          </a:p>
          <a:p>
            <a:pPr marL="285750" indent="-285750">
              <a:buFontTx/>
              <a:buChar char="-"/>
            </a:pPr>
            <a:endParaRPr lang="cs-CZ" sz="1800" dirty="0">
              <a:solidFill>
                <a:schemeClr val="bg1"/>
              </a:solidFill>
            </a:endParaRPr>
          </a:p>
        </p:txBody>
      </p:sp>
      <p:pic>
        <p:nvPicPr>
          <p:cNvPr id="3" name="Obrázek 2">
            <a:extLst>
              <a:ext uri="{FF2B5EF4-FFF2-40B4-BE49-F238E27FC236}">
                <a16:creationId xmlns:a16="http://schemas.microsoft.com/office/drawing/2014/main" id="{55E4D183-02EB-4B18-BE37-F2CCD49BB29D}"/>
              </a:ext>
            </a:extLst>
          </p:cNvPr>
          <p:cNvPicPr>
            <a:picLocks noChangeAspect="1"/>
          </p:cNvPicPr>
          <p:nvPr/>
        </p:nvPicPr>
        <p:blipFill>
          <a:blip r:embed="rId3"/>
          <a:stretch>
            <a:fillRect/>
          </a:stretch>
        </p:blipFill>
        <p:spPr>
          <a:xfrm>
            <a:off x="492868" y="1829514"/>
            <a:ext cx="3819960" cy="2864970"/>
          </a:xfrm>
          <a:prstGeom prst="rect">
            <a:avLst/>
          </a:prstGeom>
        </p:spPr>
      </p:pic>
      <p:pic>
        <p:nvPicPr>
          <p:cNvPr id="7" name="Obrázek 6">
            <a:extLst>
              <a:ext uri="{FF2B5EF4-FFF2-40B4-BE49-F238E27FC236}">
                <a16:creationId xmlns:a16="http://schemas.microsoft.com/office/drawing/2014/main" id="{896852EA-DBC9-420C-9ABD-047A1CD43942}"/>
              </a:ext>
            </a:extLst>
          </p:cNvPr>
          <p:cNvPicPr>
            <a:picLocks noChangeAspect="1"/>
          </p:cNvPicPr>
          <p:nvPr/>
        </p:nvPicPr>
        <p:blipFill>
          <a:blip r:embed="rId4"/>
          <a:stretch>
            <a:fillRect/>
          </a:stretch>
        </p:blipFill>
        <p:spPr>
          <a:xfrm>
            <a:off x="4831173" y="1946034"/>
            <a:ext cx="3560554" cy="2670416"/>
          </a:xfrm>
          <a:prstGeom prst="rect">
            <a:avLst/>
          </a:prstGeom>
        </p:spPr>
      </p:pic>
    </p:spTree>
    <p:extLst>
      <p:ext uri="{BB962C8B-B14F-4D97-AF65-F5344CB8AC3E}">
        <p14:creationId xmlns:p14="http://schemas.microsoft.com/office/powerpoint/2010/main" val="1390722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Umělecký výzkum mediální historie</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28</a:t>
            </a:fld>
            <a:endParaRPr lang="en"/>
          </a:p>
        </p:txBody>
      </p:sp>
      <p:sp>
        <p:nvSpPr>
          <p:cNvPr id="5" name="TextovéPole 4">
            <a:extLst>
              <a:ext uri="{FF2B5EF4-FFF2-40B4-BE49-F238E27FC236}">
                <a16:creationId xmlns:a16="http://schemas.microsoft.com/office/drawing/2014/main" id="{CD675159-0B2D-4B55-8AD8-1FD3299C1EF0}"/>
              </a:ext>
            </a:extLst>
          </p:cNvPr>
          <p:cNvSpPr txBox="1"/>
          <p:nvPr/>
        </p:nvSpPr>
        <p:spPr>
          <a:xfrm>
            <a:off x="549275" y="882553"/>
            <a:ext cx="8380718" cy="1754326"/>
          </a:xfrm>
          <a:prstGeom prst="rect">
            <a:avLst/>
          </a:prstGeom>
          <a:noFill/>
        </p:spPr>
        <p:txBody>
          <a:bodyPr wrap="square" rtlCol="0">
            <a:spAutoFit/>
          </a:bodyPr>
          <a:lstStyle/>
          <a:p>
            <a:r>
              <a:rPr lang="cs-CZ" sz="1800" dirty="0">
                <a:solidFill>
                  <a:schemeClr val="bg1"/>
                </a:solidFill>
              </a:rPr>
              <a:t>Zoe </a:t>
            </a:r>
            <a:r>
              <a:rPr lang="cs-CZ" sz="1800" dirty="0" err="1">
                <a:solidFill>
                  <a:schemeClr val="bg1"/>
                </a:solidFill>
              </a:rPr>
              <a:t>Belloff</a:t>
            </a:r>
            <a:r>
              <a:rPr lang="cs-CZ" sz="1800" dirty="0">
                <a:solidFill>
                  <a:schemeClr val="bg1"/>
                </a:solidFill>
              </a:rPr>
              <a:t> </a:t>
            </a:r>
          </a:p>
          <a:p>
            <a:endParaRPr lang="cs-CZ" sz="1800" dirty="0">
              <a:solidFill>
                <a:schemeClr val="bg1"/>
              </a:solidFill>
            </a:endParaRPr>
          </a:p>
          <a:p>
            <a:r>
              <a:rPr lang="en-US" sz="1800" dirty="0">
                <a:solidFill>
                  <a:schemeClr val="bg1"/>
                </a:solidFill>
              </a:rPr>
              <a:t>Shadow Land</a:t>
            </a:r>
            <a:r>
              <a:rPr lang="cs-CZ" sz="1800" dirty="0">
                <a:solidFill>
                  <a:schemeClr val="bg1"/>
                </a:solidFill>
              </a:rPr>
              <a:t> </a:t>
            </a:r>
            <a:r>
              <a:rPr lang="en-US" sz="1800" dirty="0">
                <a:solidFill>
                  <a:schemeClr val="bg1"/>
                </a:solidFill>
              </a:rPr>
              <a:t>or</a:t>
            </a:r>
            <a:r>
              <a:rPr lang="cs-CZ" sz="1800" dirty="0">
                <a:solidFill>
                  <a:schemeClr val="bg1"/>
                </a:solidFill>
              </a:rPr>
              <a:t> </a:t>
            </a:r>
            <a:r>
              <a:rPr lang="en-US" sz="1800" dirty="0">
                <a:solidFill>
                  <a:schemeClr val="bg1"/>
                </a:solidFill>
              </a:rPr>
              <a:t>Light from the Other Side</a:t>
            </a:r>
            <a:r>
              <a:rPr lang="cs-CZ" sz="1800" dirty="0">
                <a:solidFill>
                  <a:schemeClr val="bg1"/>
                </a:solidFill>
              </a:rPr>
              <a:t> (2000)</a:t>
            </a:r>
          </a:p>
          <a:p>
            <a:r>
              <a:rPr lang="cs-CZ" sz="1800" dirty="0">
                <a:solidFill>
                  <a:schemeClr val="bg1"/>
                </a:solidFill>
              </a:rPr>
              <a:t> </a:t>
            </a:r>
            <a:r>
              <a:rPr lang="cs-CZ" sz="1800" dirty="0">
                <a:solidFill>
                  <a:schemeClr val="tx1">
                    <a:lumMod val="50000"/>
                    <a:lumOff val="50000"/>
                  </a:schemeClr>
                </a:solidFill>
                <a:hlinkClick r:id="rId2">
                  <a:extLst>
                    <a:ext uri="{A12FA001-AC4F-418D-AE19-62706E023703}">
                      <ahyp:hlinkClr xmlns:ahyp="http://schemas.microsoft.com/office/drawing/2018/hyperlinkcolor" val="tx"/>
                    </a:ext>
                  </a:extLst>
                </a:hlinkClick>
              </a:rPr>
              <a:t>https://alchetron.com/Zoe-Beloff</a:t>
            </a:r>
            <a:endParaRPr lang="cs-CZ" sz="1800" dirty="0">
              <a:solidFill>
                <a:schemeClr val="tx1">
                  <a:lumMod val="50000"/>
                  <a:lumOff val="50000"/>
                </a:schemeClr>
              </a:solidFill>
            </a:endParaRPr>
          </a:p>
          <a:p>
            <a:endParaRPr lang="cs-CZ" sz="1800" dirty="0">
              <a:solidFill>
                <a:schemeClr val="bg1"/>
              </a:solidFill>
            </a:endParaRPr>
          </a:p>
          <a:p>
            <a:pPr marL="285750" indent="-285750">
              <a:buFontTx/>
              <a:buChar char="-"/>
            </a:pPr>
            <a:endParaRPr lang="cs-CZ" sz="1800" dirty="0">
              <a:solidFill>
                <a:schemeClr val="bg1"/>
              </a:solidFill>
            </a:endParaRPr>
          </a:p>
        </p:txBody>
      </p:sp>
      <p:pic>
        <p:nvPicPr>
          <p:cNvPr id="2" name="Obrázek 1">
            <a:extLst>
              <a:ext uri="{FF2B5EF4-FFF2-40B4-BE49-F238E27FC236}">
                <a16:creationId xmlns:a16="http://schemas.microsoft.com/office/drawing/2014/main" id="{6F776B9B-FBD2-48B1-B27C-4280890C5AA2}"/>
              </a:ext>
            </a:extLst>
          </p:cNvPr>
          <p:cNvPicPr>
            <a:picLocks noChangeAspect="1"/>
          </p:cNvPicPr>
          <p:nvPr/>
        </p:nvPicPr>
        <p:blipFill>
          <a:blip r:embed="rId3"/>
          <a:stretch>
            <a:fillRect/>
          </a:stretch>
        </p:blipFill>
        <p:spPr>
          <a:xfrm>
            <a:off x="4260715" y="2186541"/>
            <a:ext cx="3821687" cy="2464257"/>
          </a:xfrm>
          <a:prstGeom prst="rect">
            <a:avLst/>
          </a:prstGeom>
        </p:spPr>
      </p:pic>
      <p:pic>
        <p:nvPicPr>
          <p:cNvPr id="8" name="Obrázek 7">
            <a:extLst>
              <a:ext uri="{FF2B5EF4-FFF2-40B4-BE49-F238E27FC236}">
                <a16:creationId xmlns:a16="http://schemas.microsoft.com/office/drawing/2014/main" id="{8A198BAD-4C56-4546-9051-EB403D23EDB2}"/>
              </a:ext>
            </a:extLst>
          </p:cNvPr>
          <p:cNvPicPr>
            <a:picLocks noChangeAspect="1"/>
          </p:cNvPicPr>
          <p:nvPr/>
        </p:nvPicPr>
        <p:blipFill>
          <a:blip r:embed="rId4"/>
          <a:stretch>
            <a:fillRect/>
          </a:stretch>
        </p:blipFill>
        <p:spPr>
          <a:xfrm>
            <a:off x="1310649" y="2186541"/>
            <a:ext cx="2102475" cy="2504574"/>
          </a:xfrm>
          <a:prstGeom prst="rect">
            <a:avLst/>
          </a:prstGeom>
        </p:spPr>
      </p:pic>
    </p:spTree>
    <p:extLst>
      <p:ext uri="{BB962C8B-B14F-4D97-AF65-F5344CB8AC3E}">
        <p14:creationId xmlns:p14="http://schemas.microsoft.com/office/powerpoint/2010/main" val="1326380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Umělecký výzkum mediální historie</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29</a:t>
            </a:fld>
            <a:endParaRPr lang="en"/>
          </a:p>
        </p:txBody>
      </p:sp>
      <p:sp>
        <p:nvSpPr>
          <p:cNvPr id="5" name="TextovéPole 4">
            <a:extLst>
              <a:ext uri="{FF2B5EF4-FFF2-40B4-BE49-F238E27FC236}">
                <a16:creationId xmlns:a16="http://schemas.microsoft.com/office/drawing/2014/main" id="{CD675159-0B2D-4B55-8AD8-1FD3299C1EF0}"/>
              </a:ext>
            </a:extLst>
          </p:cNvPr>
          <p:cNvSpPr txBox="1"/>
          <p:nvPr/>
        </p:nvSpPr>
        <p:spPr>
          <a:xfrm>
            <a:off x="549275" y="882553"/>
            <a:ext cx="8380718" cy="1477328"/>
          </a:xfrm>
          <a:prstGeom prst="rect">
            <a:avLst/>
          </a:prstGeom>
          <a:noFill/>
        </p:spPr>
        <p:txBody>
          <a:bodyPr wrap="square" rtlCol="0">
            <a:spAutoFit/>
          </a:bodyPr>
          <a:lstStyle/>
          <a:p>
            <a:r>
              <a:rPr lang="cs-CZ" sz="1800" dirty="0">
                <a:solidFill>
                  <a:schemeClr val="bg1"/>
                </a:solidFill>
              </a:rPr>
              <a:t>Rosa </a:t>
            </a:r>
            <a:r>
              <a:rPr lang="cs-CZ" sz="1800" dirty="0" err="1">
                <a:solidFill>
                  <a:schemeClr val="bg1"/>
                </a:solidFill>
              </a:rPr>
              <a:t>Menkman</a:t>
            </a:r>
            <a:r>
              <a:rPr lang="cs-CZ" sz="1800" dirty="0">
                <a:solidFill>
                  <a:schemeClr val="bg1"/>
                </a:solidFill>
              </a:rPr>
              <a:t> </a:t>
            </a:r>
          </a:p>
          <a:p>
            <a:endParaRPr lang="cs-CZ" sz="1800" dirty="0">
              <a:solidFill>
                <a:schemeClr val="bg1"/>
              </a:solidFill>
            </a:endParaRPr>
          </a:p>
          <a:p>
            <a:r>
              <a:rPr lang="en-US" sz="1800" dirty="0">
                <a:solidFill>
                  <a:schemeClr val="bg1"/>
                </a:solidFill>
              </a:rPr>
              <a:t>The Collapse of PAL (2010)</a:t>
            </a:r>
            <a:endParaRPr lang="cs-CZ" sz="1800" dirty="0">
              <a:solidFill>
                <a:schemeClr val="bg1"/>
              </a:solidFill>
            </a:endParaRPr>
          </a:p>
          <a:p>
            <a:r>
              <a:rPr lang="en-US" sz="1800" dirty="0">
                <a:solidFill>
                  <a:schemeClr val="tx1">
                    <a:lumMod val="50000"/>
                    <a:lumOff val="50000"/>
                  </a:schemeClr>
                </a:solidFill>
              </a:rPr>
              <a:t> </a:t>
            </a:r>
            <a:r>
              <a:rPr lang="cs-CZ" sz="1800" dirty="0">
                <a:solidFill>
                  <a:schemeClr val="tx1">
                    <a:lumMod val="50000"/>
                    <a:lumOff val="50000"/>
                  </a:schemeClr>
                </a:solidFill>
                <a:hlinkClick r:id="rId2">
                  <a:extLst>
                    <a:ext uri="{A12FA001-AC4F-418D-AE19-62706E023703}">
                      <ahyp:hlinkClr xmlns:ahyp="http://schemas.microsoft.com/office/drawing/2018/hyperlinkcolor" val="tx"/>
                    </a:ext>
                  </a:extLst>
                </a:hlinkClick>
              </a:rPr>
              <a:t>https://cz.pinterest.com/pin/207024914099922115</a:t>
            </a:r>
            <a:r>
              <a:rPr lang="cs-CZ" sz="1800" dirty="0">
                <a:solidFill>
                  <a:srgbClr val="1D1D1B"/>
                </a:solidFill>
                <a:hlinkClick r:id="rId2">
                  <a:extLst>
                    <a:ext uri="{A12FA001-AC4F-418D-AE19-62706E023703}">
                      <ahyp:hlinkClr xmlns:ahyp="http://schemas.microsoft.com/office/drawing/2018/hyperlinkcolor" val="tx"/>
                    </a:ext>
                  </a:extLst>
                </a:hlinkClick>
              </a:rPr>
              <a:t>/</a:t>
            </a:r>
            <a:endParaRPr lang="cs-CZ" sz="1800" dirty="0">
              <a:solidFill>
                <a:schemeClr val="bg1"/>
              </a:solidFill>
            </a:endParaRPr>
          </a:p>
          <a:p>
            <a:endParaRPr lang="cs-CZ" sz="1800" dirty="0">
              <a:solidFill>
                <a:schemeClr val="bg1"/>
              </a:solidFill>
            </a:endParaRPr>
          </a:p>
        </p:txBody>
      </p:sp>
      <p:pic>
        <p:nvPicPr>
          <p:cNvPr id="3" name="Obrázek 2">
            <a:extLst>
              <a:ext uri="{FF2B5EF4-FFF2-40B4-BE49-F238E27FC236}">
                <a16:creationId xmlns:a16="http://schemas.microsoft.com/office/drawing/2014/main" id="{CF9AB278-E4D8-4BAE-A56D-206EC4B6DF72}"/>
              </a:ext>
            </a:extLst>
          </p:cNvPr>
          <p:cNvPicPr>
            <a:picLocks noChangeAspect="1"/>
          </p:cNvPicPr>
          <p:nvPr/>
        </p:nvPicPr>
        <p:blipFill>
          <a:blip r:embed="rId3"/>
          <a:stretch>
            <a:fillRect/>
          </a:stretch>
        </p:blipFill>
        <p:spPr>
          <a:xfrm>
            <a:off x="4476590" y="2200118"/>
            <a:ext cx="3162865" cy="2377602"/>
          </a:xfrm>
          <a:prstGeom prst="rect">
            <a:avLst/>
          </a:prstGeom>
        </p:spPr>
      </p:pic>
      <p:pic>
        <p:nvPicPr>
          <p:cNvPr id="9" name="Obrázek 8">
            <a:extLst>
              <a:ext uri="{FF2B5EF4-FFF2-40B4-BE49-F238E27FC236}">
                <a16:creationId xmlns:a16="http://schemas.microsoft.com/office/drawing/2014/main" id="{287DE97A-85EA-4427-8737-7409E0C1AB16}"/>
              </a:ext>
            </a:extLst>
          </p:cNvPr>
          <p:cNvPicPr>
            <a:picLocks noChangeAspect="1"/>
          </p:cNvPicPr>
          <p:nvPr/>
        </p:nvPicPr>
        <p:blipFill>
          <a:blip r:embed="rId4"/>
          <a:stretch>
            <a:fillRect/>
          </a:stretch>
        </p:blipFill>
        <p:spPr>
          <a:xfrm>
            <a:off x="1504545" y="2235472"/>
            <a:ext cx="2203507" cy="2505387"/>
          </a:xfrm>
          <a:prstGeom prst="rect">
            <a:avLst/>
          </a:prstGeom>
        </p:spPr>
      </p:pic>
    </p:spTree>
    <p:extLst>
      <p:ext uri="{BB962C8B-B14F-4D97-AF65-F5344CB8AC3E}">
        <p14:creationId xmlns:p14="http://schemas.microsoft.com/office/powerpoint/2010/main" val="4173530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051559" y="574493"/>
            <a:ext cx="7288287" cy="637087"/>
          </a:xfrm>
        </p:spPr>
        <p:txBody>
          <a:bodyPr/>
          <a:lstStyle/>
          <a:p>
            <a:r>
              <a:rPr lang="cs-CZ" dirty="0"/>
              <a:t>Mediální archeologie - definice</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3</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549276" y="1686128"/>
            <a:ext cx="6785380" cy="1754326"/>
          </a:xfrm>
          <a:prstGeom prst="rect">
            <a:avLst/>
          </a:prstGeom>
          <a:noFill/>
        </p:spPr>
        <p:txBody>
          <a:bodyPr wrap="square" rtlCol="0">
            <a:spAutoFit/>
          </a:bodyPr>
          <a:lstStyle/>
          <a:p>
            <a:r>
              <a:rPr lang="cs-CZ" sz="1800" dirty="0">
                <a:solidFill>
                  <a:schemeClr val="bg1"/>
                </a:solidFill>
              </a:rPr>
              <a:t>inspirace - Michael </a:t>
            </a:r>
            <a:r>
              <a:rPr lang="cs-CZ" sz="1800" dirty="0" err="1">
                <a:solidFill>
                  <a:schemeClr val="bg1"/>
                </a:solidFill>
              </a:rPr>
              <a:t>Foucault</a:t>
            </a:r>
            <a:r>
              <a:rPr lang="cs-CZ" sz="1800" dirty="0">
                <a:solidFill>
                  <a:schemeClr val="bg1"/>
                </a:solidFill>
              </a:rPr>
              <a:t> – kniha Archeologie vědění</a:t>
            </a:r>
          </a:p>
          <a:p>
            <a:endParaRPr lang="cs-CZ" sz="1800" dirty="0">
              <a:solidFill>
                <a:schemeClr val="bg1"/>
              </a:solidFill>
            </a:endParaRPr>
          </a:p>
          <a:p>
            <a:r>
              <a:rPr lang="cs-CZ" sz="1800" dirty="0">
                <a:solidFill>
                  <a:schemeClr val="bg1"/>
                </a:solidFill>
              </a:rPr>
              <a:t>Klíčové pojmy:</a:t>
            </a:r>
          </a:p>
          <a:p>
            <a:r>
              <a:rPr lang="cs-CZ" sz="1800" dirty="0">
                <a:solidFill>
                  <a:schemeClr val="bg1"/>
                </a:solidFill>
              </a:rPr>
              <a:t>- epistémé</a:t>
            </a:r>
          </a:p>
          <a:p>
            <a:r>
              <a:rPr lang="cs-CZ" sz="1800" dirty="0">
                <a:solidFill>
                  <a:schemeClr val="bg1"/>
                </a:solidFill>
              </a:rPr>
              <a:t>- archeologie</a:t>
            </a:r>
          </a:p>
          <a:p>
            <a:r>
              <a:rPr lang="cs-CZ" sz="1800" dirty="0">
                <a:solidFill>
                  <a:schemeClr val="bg1"/>
                </a:solidFill>
              </a:rPr>
              <a:t>- genealogie</a:t>
            </a:r>
          </a:p>
        </p:txBody>
      </p:sp>
      <p:pic>
        <p:nvPicPr>
          <p:cNvPr id="2" name="Obrázek 1">
            <a:extLst>
              <a:ext uri="{FF2B5EF4-FFF2-40B4-BE49-F238E27FC236}">
                <a16:creationId xmlns:a16="http://schemas.microsoft.com/office/drawing/2014/main" id="{DADC1502-EB8D-47D5-8DCF-B13A80B366ED}"/>
              </a:ext>
            </a:extLst>
          </p:cNvPr>
          <p:cNvPicPr>
            <a:picLocks noChangeAspect="1"/>
          </p:cNvPicPr>
          <p:nvPr/>
        </p:nvPicPr>
        <p:blipFill>
          <a:blip r:embed="rId2"/>
          <a:stretch>
            <a:fillRect/>
          </a:stretch>
        </p:blipFill>
        <p:spPr>
          <a:xfrm>
            <a:off x="6442097" y="1433667"/>
            <a:ext cx="2424259" cy="3258413"/>
          </a:xfrm>
          <a:prstGeom prst="rect">
            <a:avLst/>
          </a:prstGeom>
        </p:spPr>
      </p:pic>
    </p:spTree>
    <p:extLst>
      <p:ext uri="{BB962C8B-B14F-4D97-AF65-F5344CB8AC3E}">
        <p14:creationId xmlns:p14="http://schemas.microsoft.com/office/powerpoint/2010/main" val="27646167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Umělecký výzkum mediální historie</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30</a:t>
            </a:fld>
            <a:endParaRPr lang="en"/>
          </a:p>
        </p:txBody>
      </p:sp>
      <p:sp>
        <p:nvSpPr>
          <p:cNvPr id="5" name="TextovéPole 4">
            <a:extLst>
              <a:ext uri="{FF2B5EF4-FFF2-40B4-BE49-F238E27FC236}">
                <a16:creationId xmlns:a16="http://schemas.microsoft.com/office/drawing/2014/main" id="{CD675159-0B2D-4B55-8AD8-1FD3299C1EF0}"/>
              </a:ext>
            </a:extLst>
          </p:cNvPr>
          <p:cNvSpPr txBox="1"/>
          <p:nvPr/>
        </p:nvSpPr>
        <p:spPr>
          <a:xfrm>
            <a:off x="381641" y="999285"/>
            <a:ext cx="8380718" cy="923330"/>
          </a:xfrm>
          <a:prstGeom prst="rect">
            <a:avLst/>
          </a:prstGeom>
          <a:noFill/>
        </p:spPr>
        <p:txBody>
          <a:bodyPr wrap="square" rtlCol="0">
            <a:spAutoFit/>
          </a:bodyPr>
          <a:lstStyle/>
          <a:p>
            <a:r>
              <a:rPr lang="cs-CZ" sz="1800" dirty="0">
                <a:solidFill>
                  <a:schemeClr val="bg1"/>
                </a:solidFill>
              </a:rPr>
              <a:t>Werner </a:t>
            </a:r>
            <a:r>
              <a:rPr lang="cs-CZ" sz="1800" dirty="0" err="1">
                <a:solidFill>
                  <a:schemeClr val="bg1"/>
                </a:solidFill>
              </a:rPr>
              <a:t>Nekes</a:t>
            </a:r>
            <a:endParaRPr lang="cs-CZ" sz="1800" dirty="0">
              <a:solidFill>
                <a:schemeClr val="bg1"/>
              </a:solidFill>
            </a:endParaRPr>
          </a:p>
          <a:p>
            <a:endParaRPr lang="cs-CZ" sz="1800" dirty="0">
              <a:solidFill>
                <a:schemeClr val="bg1"/>
              </a:solidFill>
            </a:endParaRPr>
          </a:p>
          <a:p>
            <a:r>
              <a:rPr lang="cs-CZ" sz="1800" dirty="0">
                <a:solidFill>
                  <a:schemeClr val="bg1"/>
                </a:solidFill>
              </a:rPr>
              <a:t>Série Media </a:t>
            </a:r>
            <a:r>
              <a:rPr lang="cs-CZ" sz="1800" dirty="0" err="1">
                <a:solidFill>
                  <a:schemeClr val="bg1"/>
                </a:solidFill>
              </a:rPr>
              <a:t>Magica</a:t>
            </a:r>
            <a:r>
              <a:rPr lang="cs-CZ" sz="1800" dirty="0">
                <a:solidFill>
                  <a:schemeClr val="bg1"/>
                </a:solidFill>
              </a:rPr>
              <a:t> (2005)</a:t>
            </a:r>
          </a:p>
        </p:txBody>
      </p:sp>
      <p:pic>
        <p:nvPicPr>
          <p:cNvPr id="2" name="Obrázek 1">
            <a:extLst>
              <a:ext uri="{FF2B5EF4-FFF2-40B4-BE49-F238E27FC236}">
                <a16:creationId xmlns:a16="http://schemas.microsoft.com/office/drawing/2014/main" id="{CB22B31B-B2A1-4B88-B560-4EA0587E3D67}"/>
              </a:ext>
            </a:extLst>
          </p:cNvPr>
          <p:cNvPicPr>
            <a:picLocks noChangeAspect="1"/>
          </p:cNvPicPr>
          <p:nvPr/>
        </p:nvPicPr>
        <p:blipFill>
          <a:blip r:embed="rId2"/>
          <a:stretch>
            <a:fillRect/>
          </a:stretch>
        </p:blipFill>
        <p:spPr>
          <a:xfrm>
            <a:off x="4872375" y="2039347"/>
            <a:ext cx="3762992" cy="2619983"/>
          </a:xfrm>
          <a:prstGeom prst="rect">
            <a:avLst/>
          </a:prstGeom>
        </p:spPr>
      </p:pic>
      <p:pic>
        <p:nvPicPr>
          <p:cNvPr id="7" name="Obrázek 6">
            <a:extLst>
              <a:ext uri="{FF2B5EF4-FFF2-40B4-BE49-F238E27FC236}">
                <a16:creationId xmlns:a16="http://schemas.microsoft.com/office/drawing/2014/main" id="{8035C043-65E2-45F4-9718-462D076D6805}"/>
              </a:ext>
            </a:extLst>
          </p:cNvPr>
          <p:cNvPicPr>
            <a:picLocks noChangeAspect="1"/>
          </p:cNvPicPr>
          <p:nvPr/>
        </p:nvPicPr>
        <p:blipFill>
          <a:blip r:embed="rId3"/>
          <a:stretch>
            <a:fillRect/>
          </a:stretch>
        </p:blipFill>
        <p:spPr>
          <a:xfrm>
            <a:off x="875489" y="2087580"/>
            <a:ext cx="3558074" cy="2571750"/>
          </a:xfrm>
          <a:prstGeom prst="rect">
            <a:avLst/>
          </a:prstGeom>
        </p:spPr>
      </p:pic>
    </p:spTree>
    <p:extLst>
      <p:ext uri="{BB962C8B-B14F-4D97-AF65-F5344CB8AC3E}">
        <p14:creationId xmlns:p14="http://schemas.microsoft.com/office/powerpoint/2010/main" val="33342040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Mediální archeologie jako životní styl</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31</a:t>
            </a:fld>
            <a:endParaRPr lang="en"/>
          </a:p>
        </p:txBody>
      </p:sp>
      <p:sp>
        <p:nvSpPr>
          <p:cNvPr id="5" name="TextovéPole 4">
            <a:extLst>
              <a:ext uri="{FF2B5EF4-FFF2-40B4-BE49-F238E27FC236}">
                <a16:creationId xmlns:a16="http://schemas.microsoft.com/office/drawing/2014/main" id="{CD675159-0B2D-4B55-8AD8-1FD3299C1EF0}"/>
              </a:ext>
            </a:extLst>
          </p:cNvPr>
          <p:cNvSpPr txBox="1"/>
          <p:nvPr/>
        </p:nvSpPr>
        <p:spPr>
          <a:xfrm>
            <a:off x="11009" y="889617"/>
            <a:ext cx="8380718" cy="1600438"/>
          </a:xfrm>
          <a:prstGeom prst="rect">
            <a:avLst/>
          </a:prstGeom>
          <a:noFill/>
        </p:spPr>
        <p:txBody>
          <a:bodyPr wrap="square" rtlCol="0">
            <a:spAutoFit/>
          </a:bodyPr>
          <a:lstStyle/>
          <a:p>
            <a:pPr marL="285750" indent="-285750">
              <a:buFontTx/>
              <a:buChar char="-"/>
            </a:pPr>
            <a:r>
              <a:rPr lang="cs-CZ" dirty="0">
                <a:solidFill>
                  <a:schemeClr val="bg1"/>
                </a:solidFill>
              </a:rPr>
              <a:t>- rostoucí zájem o stará a zapomenutá média</a:t>
            </a:r>
          </a:p>
          <a:p>
            <a:pPr marL="285750" indent="-285750">
              <a:buFontTx/>
              <a:buChar char="-"/>
            </a:pPr>
            <a:endParaRPr lang="cs-CZ" dirty="0">
              <a:solidFill>
                <a:schemeClr val="bg1"/>
              </a:solidFill>
            </a:endParaRPr>
          </a:p>
          <a:p>
            <a:pPr marL="285750" indent="-285750">
              <a:buFontTx/>
              <a:buChar char="-"/>
            </a:pPr>
            <a:r>
              <a:rPr lang="cs-CZ" dirty="0">
                <a:solidFill>
                  <a:schemeClr val="bg1"/>
                </a:solidFill>
              </a:rPr>
              <a:t>- vlna zájmu o </a:t>
            </a:r>
            <a:r>
              <a:rPr lang="cs-CZ" dirty="0" err="1">
                <a:solidFill>
                  <a:schemeClr val="bg1"/>
                </a:solidFill>
              </a:rPr>
              <a:t>retrokulturu</a:t>
            </a:r>
            <a:endParaRPr lang="cs-CZ" dirty="0">
              <a:solidFill>
                <a:schemeClr val="bg1"/>
              </a:solidFill>
            </a:endParaRPr>
          </a:p>
          <a:p>
            <a:pPr marL="285750" indent="-285750">
              <a:buFontTx/>
              <a:buChar char="-"/>
            </a:pPr>
            <a:endParaRPr lang="cs-CZ" dirty="0">
              <a:solidFill>
                <a:schemeClr val="bg1"/>
              </a:solidFill>
            </a:endParaRPr>
          </a:p>
          <a:p>
            <a:pPr marL="285750" indent="-285750">
              <a:buFontTx/>
              <a:buChar char="-"/>
            </a:pPr>
            <a:r>
              <a:rPr lang="cs-CZ" dirty="0">
                <a:solidFill>
                  <a:schemeClr val="bg1"/>
                </a:solidFill>
              </a:rPr>
              <a:t>- kreativní tvorba a modifikace analogových i digitálních technologií (DIY)</a:t>
            </a:r>
          </a:p>
          <a:p>
            <a:pPr marL="285750" indent="-285750">
              <a:buFontTx/>
              <a:buChar char="-"/>
            </a:pPr>
            <a:r>
              <a:rPr lang="cs-CZ" dirty="0">
                <a:solidFill>
                  <a:schemeClr val="tx1">
                    <a:lumMod val="50000"/>
                    <a:lumOff val="50000"/>
                  </a:schemeClr>
                </a:solidFill>
                <a:hlinkClick r:id="rId2">
                  <a:extLst>
                    <a:ext uri="{A12FA001-AC4F-418D-AE19-62706E023703}">
                      <ahyp:hlinkClr xmlns:ahyp="http://schemas.microsoft.com/office/drawing/2018/hyperlinkcolor" val="tx"/>
                    </a:ext>
                  </a:extLst>
                </a:hlinkClick>
              </a:rPr>
              <a:t>https://www.csfd.cz/film/228270-prosime-pretocte/prehled/</a:t>
            </a:r>
            <a:endParaRPr lang="cs-CZ" dirty="0">
              <a:solidFill>
                <a:schemeClr val="tx1">
                  <a:lumMod val="50000"/>
                  <a:lumOff val="50000"/>
                </a:schemeClr>
              </a:solidFill>
            </a:endParaRPr>
          </a:p>
          <a:p>
            <a:pPr marL="285750" indent="-285750">
              <a:buFontTx/>
              <a:buChar char="-"/>
            </a:pPr>
            <a:endParaRPr lang="cs-CZ" dirty="0">
              <a:solidFill>
                <a:schemeClr val="bg1"/>
              </a:solidFill>
            </a:endParaRPr>
          </a:p>
        </p:txBody>
      </p:sp>
      <p:pic>
        <p:nvPicPr>
          <p:cNvPr id="8" name="Obrázek 7">
            <a:extLst>
              <a:ext uri="{FF2B5EF4-FFF2-40B4-BE49-F238E27FC236}">
                <a16:creationId xmlns:a16="http://schemas.microsoft.com/office/drawing/2014/main" id="{96E844AC-3469-4DB5-9B09-67F8D117B6FF}"/>
              </a:ext>
            </a:extLst>
          </p:cNvPr>
          <p:cNvPicPr>
            <a:picLocks noChangeAspect="1"/>
          </p:cNvPicPr>
          <p:nvPr/>
        </p:nvPicPr>
        <p:blipFill>
          <a:blip r:embed="rId3"/>
          <a:stretch>
            <a:fillRect/>
          </a:stretch>
        </p:blipFill>
        <p:spPr>
          <a:xfrm>
            <a:off x="6298930" y="998706"/>
            <a:ext cx="2646464" cy="3969696"/>
          </a:xfrm>
          <a:prstGeom prst="rect">
            <a:avLst/>
          </a:prstGeom>
        </p:spPr>
      </p:pic>
      <p:pic>
        <p:nvPicPr>
          <p:cNvPr id="10" name="Obrázek 9">
            <a:extLst>
              <a:ext uri="{FF2B5EF4-FFF2-40B4-BE49-F238E27FC236}">
                <a16:creationId xmlns:a16="http://schemas.microsoft.com/office/drawing/2014/main" id="{663AACBC-02AB-42D3-BF30-8C4C24E641EC}"/>
              </a:ext>
            </a:extLst>
          </p:cNvPr>
          <p:cNvPicPr>
            <a:picLocks noChangeAspect="1"/>
          </p:cNvPicPr>
          <p:nvPr/>
        </p:nvPicPr>
        <p:blipFill>
          <a:blip r:embed="rId4"/>
          <a:stretch>
            <a:fillRect/>
          </a:stretch>
        </p:blipFill>
        <p:spPr>
          <a:xfrm>
            <a:off x="35059" y="2385423"/>
            <a:ext cx="3370905" cy="2275361"/>
          </a:xfrm>
          <a:prstGeom prst="rect">
            <a:avLst/>
          </a:prstGeom>
        </p:spPr>
      </p:pic>
      <p:pic>
        <p:nvPicPr>
          <p:cNvPr id="11" name="Obrázek 10">
            <a:extLst>
              <a:ext uri="{FF2B5EF4-FFF2-40B4-BE49-F238E27FC236}">
                <a16:creationId xmlns:a16="http://schemas.microsoft.com/office/drawing/2014/main" id="{0AC84A25-C07B-449C-BE96-31D2672F51B8}"/>
              </a:ext>
            </a:extLst>
          </p:cNvPr>
          <p:cNvPicPr>
            <a:picLocks noChangeAspect="1"/>
          </p:cNvPicPr>
          <p:nvPr/>
        </p:nvPicPr>
        <p:blipFill>
          <a:blip r:embed="rId5"/>
          <a:stretch>
            <a:fillRect/>
          </a:stretch>
        </p:blipFill>
        <p:spPr>
          <a:xfrm>
            <a:off x="3612204" y="2241550"/>
            <a:ext cx="2571750" cy="2571750"/>
          </a:xfrm>
          <a:prstGeom prst="rect">
            <a:avLst/>
          </a:prstGeom>
        </p:spPr>
      </p:pic>
    </p:spTree>
    <p:extLst>
      <p:ext uri="{BB962C8B-B14F-4D97-AF65-F5344CB8AC3E}">
        <p14:creationId xmlns:p14="http://schemas.microsoft.com/office/powerpoint/2010/main" val="31008291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Mediální archeologie jako životní styl</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32</a:t>
            </a:fld>
            <a:endParaRPr lang="en"/>
          </a:p>
        </p:txBody>
      </p:sp>
      <p:sp>
        <p:nvSpPr>
          <p:cNvPr id="5" name="TextovéPole 4">
            <a:extLst>
              <a:ext uri="{FF2B5EF4-FFF2-40B4-BE49-F238E27FC236}">
                <a16:creationId xmlns:a16="http://schemas.microsoft.com/office/drawing/2014/main" id="{CD675159-0B2D-4B55-8AD8-1FD3299C1EF0}"/>
              </a:ext>
            </a:extLst>
          </p:cNvPr>
          <p:cNvSpPr txBox="1"/>
          <p:nvPr/>
        </p:nvSpPr>
        <p:spPr>
          <a:xfrm>
            <a:off x="11009" y="889617"/>
            <a:ext cx="8380718" cy="338554"/>
          </a:xfrm>
          <a:prstGeom prst="rect">
            <a:avLst/>
          </a:prstGeom>
          <a:noFill/>
        </p:spPr>
        <p:txBody>
          <a:bodyPr wrap="square" rtlCol="0">
            <a:spAutoFit/>
          </a:bodyPr>
          <a:lstStyle/>
          <a:p>
            <a:pPr marL="285750" indent="-285750">
              <a:buFontTx/>
              <a:buChar char="-"/>
            </a:pPr>
            <a:r>
              <a:rPr lang="cs-CZ" sz="1600" b="1" dirty="0">
                <a:solidFill>
                  <a:schemeClr val="bg1"/>
                </a:solidFill>
              </a:rPr>
              <a:t>Příklad - Fenomén </a:t>
            </a:r>
            <a:r>
              <a:rPr lang="cs-CZ" sz="1600" b="1" dirty="0" err="1">
                <a:solidFill>
                  <a:schemeClr val="bg1"/>
                </a:solidFill>
              </a:rPr>
              <a:t>Steampunku</a:t>
            </a:r>
            <a:endParaRPr lang="cs-CZ" sz="1600" b="1" dirty="0">
              <a:solidFill>
                <a:schemeClr val="bg1"/>
              </a:solidFill>
            </a:endParaRPr>
          </a:p>
        </p:txBody>
      </p:sp>
      <p:pic>
        <p:nvPicPr>
          <p:cNvPr id="2" name="Obrázek 1">
            <a:extLst>
              <a:ext uri="{FF2B5EF4-FFF2-40B4-BE49-F238E27FC236}">
                <a16:creationId xmlns:a16="http://schemas.microsoft.com/office/drawing/2014/main" id="{1EFE7C02-F423-4FAB-8316-AF721C52959F}"/>
              </a:ext>
            </a:extLst>
          </p:cNvPr>
          <p:cNvPicPr>
            <a:picLocks noChangeAspect="1"/>
          </p:cNvPicPr>
          <p:nvPr/>
        </p:nvPicPr>
        <p:blipFill>
          <a:blip r:embed="rId2"/>
          <a:stretch>
            <a:fillRect/>
          </a:stretch>
        </p:blipFill>
        <p:spPr>
          <a:xfrm>
            <a:off x="174738" y="1522107"/>
            <a:ext cx="2077898" cy="3197157"/>
          </a:xfrm>
          <a:prstGeom prst="rect">
            <a:avLst/>
          </a:prstGeom>
        </p:spPr>
      </p:pic>
      <p:pic>
        <p:nvPicPr>
          <p:cNvPr id="3" name="Obrázek 2">
            <a:extLst>
              <a:ext uri="{FF2B5EF4-FFF2-40B4-BE49-F238E27FC236}">
                <a16:creationId xmlns:a16="http://schemas.microsoft.com/office/drawing/2014/main" id="{FB8585B0-2F9E-472D-BC43-BB5E2095179F}"/>
              </a:ext>
            </a:extLst>
          </p:cNvPr>
          <p:cNvPicPr>
            <a:picLocks noChangeAspect="1"/>
          </p:cNvPicPr>
          <p:nvPr/>
        </p:nvPicPr>
        <p:blipFill>
          <a:blip r:embed="rId3"/>
          <a:stretch>
            <a:fillRect/>
          </a:stretch>
        </p:blipFill>
        <p:spPr>
          <a:xfrm>
            <a:off x="2307236" y="1428073"/>
            <a:ext cx="2264764" cy="3385226"/>
          </a:xfrm>
          <a:prstGeom prst="rect">
            <a:avLst/>
          </a:prstGeom>
        </p:spPr>
      </p:pic>
      <p:pic>
        <p:nvPicPr>
          <p:cNvPr id="7" name="Obrázek 6">
            <a:extLst>
              <a:ext uri="{FF2B5EF4-FFF2-40B4-BE49-F238E27FC236}">
                <a16:creationId xmlns:a16="http://schemas.microsoft.com/office/drawing/2014/main" id="{7EF1F91D-2F5F-4AD7-9F2A-DBAEDA477A85}"/>
              </a:ext>
            </a:extLst>
          </p:cNvPr>
          <p:cNvPicPr>
            <a:picLocks noChangeAspect="1"/>
          </p:cNvPicPr>
          <p:nvPr/>
        </p:nvPicPr>
        <p:blipFill>
          <a:blip r:embed="rId4"/>
          <a:stretch>
            <a:fillRect/>
          </a:stretch>
        </p:blipFill>
        <p:spPr>
          <a:xfrm>
            <a:off x="4680780" y="1775569"/>
            <a:ext cx="4230449" cy="2644031"/>
          </a:xfrm>
          <a:prstGeom prst="rect">
            <a:avLst/>
          </a:prstGeom>
        </p:spPr>
      </p:pic>
    </p:spTree>
    <p:extLst>
      <p:ext uri="{BB962C8B-B14F-4D97-AF65-F5344CB8AC3E}">
        <p14:creationId xmlns:p14="http://schemas.microsoft.com/office/powerpoint/2010/main" val="284402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Mediální archeologie jako životní styl</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33</a:t>
            </a:fld>
            <a:endParaRPr lang="en"/>
          </a:p>
        </p:txBody>
      </p:sp>
      <p:sp>
        <p:nvSpPr>
          <p:cNvPr id="5" name="TextovéPole 4">
            <a:extLst>
              <a:ext uri="{FF2B5EF4-FFF2-40B4-BE49-F238E27FC236}">
                <a16:creationId xmlns:a16="http://schemas.microsoft.com/office/drawing/2014/main" id="{CD675159-0B2D-4B55-8AD8-1FD3299C1EF0}"/>
              </a:ext>
            </a:extLst>
          </p:cNvPr>
          <p:cNvSpPr txBox="1"/>
          <p:nvPr/>
        </p:nvSpPr>
        <p:spPr>
          <a:xfrm>
            <a:off x="11009" y="889617"/>
            <a:ext cx="8380718" cy="830997"/>
          </a:xfrm>
          <a:prstGeom prst="rect">
            <a:avLst/>
          </a:prstGeom>
          <a:noFill/>
        </p:spPr>
        <p:txBody>
          <a:bodyPr wrap="square" rtlCol="0">
            <a:spAutoFit/>
          </a:bodyPr>
          <a:lstStyle/>
          <a:p>
            <a:pPr marL="285750" indent="-285750">
              <a:buFontTx/>
              <a:buChar char="-"/>
            </a:pPr>
            <a:r>
              <a:rPr lang="cs-CZ" sz="1600" b="1" dirty="0" err="1">
                <a:solidFill>
                  <a:schemeClr val="bg1"/>
                </a:solidFill>
              </a:rPr>
              <a:t>Steampunk</a:t>
            </a:r>
            <a:r>
              <a:rPr lang="cs-CZ" sz="1600" b="1" dirty="0">
                <a:solidFill>
                  <a:schemeClr val="bg1"/>
                </a:solidFill>
              </a:rPr>
              <a:t> jako kreativní tvorba</a:t>
            </a:r>
          </a:p>
          <a:p>
            <a:pPr marL="285750" indent="-285750">
              <a:buFontTx/>
              <a:buChar char="-"/>
            </a:pPr>
            <a:r>
              <a:rPr lang="cs-CZ" sz="1600" b="1" dirty="0">
                <a:solidFill>
                  <a:schemeClr val="tx1">
                    <a:lumMod val="50000"/>
                    <a:lumOff val="50000"/>
                  </a:schemeClr>
                </a:solidFill>
                <a:hlinkClick r:id="rId2">
                  <a:extLst>
                    <a:ext uri="{A12FA001-AC4F-418D-AE19-62706E023703}">
                      <ahyp:hlinkClr xmlns:ahyp="http://schemas.microsoft.com/office/drawing/2018/hyperlinkcolor" val="tx"/>
                    </a:ext>
                  </a:extLst>
                </a:hlinkClick>
              </a:rPr>
              <a:t>https://www.weirdhomestour.com/homes/steampunk-wonderland/</a:t>
            </a:r>
            <a:endParaRPr lang="cs-CZ" sz="1600" b="1" dirty="0">
              <a:solidFill>
                <a:schemeClr val="tx1">
                  <a:lumMod val="50000"/>
                  <a:lumOff val="50000"/>
                </a:schemeClr>
              </a:solidFill>
            </a:endParaRPr>
          </a:p>
          <a:p>
            <a:pPr marL="285750" indent="-285750">
              <a:buFontTx/>
              <a:buChar char="-"/>
            </a:pPr>
            <a:endParaRPr lang="cs-CZ" sz="1600" b="1" dirty="0">
              <a:solidFill>
                <a:schemeClr val="bg1"/>
              </a:solidFill>
            </a:endParaRPr>
          </a:p>
        </p:txBody>
      </p:sp>
      <p:pic>
        <p:nvPicPr>
          <p:cNvPr id="8" name="Obrázek 7">
            <a:extLst>
              <a:ext uri="{FF2B5EF4-FFF2-40B4-BE49-F238E27FC236}">
                <a16:creationId xmlns:a16="http://schemas.microsoft.com/office/drawing/2014/main" id="{E4D15F28-3349-4ED5-A77C-644D6D0FD9BD}"/>
              </a:ext>
            </a:extLst>
          </p:cNvPr>
          <p:cNvPicPr>
            <a:picLocks noChangeAspect="1"/>
          </p:cNvPicPr>
          <p:nvPr/>
        </p:nvPicPr>
        <p:blipFill>
          <a:blip r:embed="rId3"/>
          <a:stretch>
            <a:fillRect/>
          </a:stretch>
        </p:blipFill>
        <p:spPr>
          <a:xfrm>
            <a:off x="549275" y="1720614"/>
            <a:ext cx="4495783" cy="3018648"/>
          </a:xfrm>
          <a:prstGeom prst="rect">
            <a:avLst/>
          </a:prstGeom>
        </p:spPr>
      </p:pic>
      <p:pic>
        <p:nvPicPr>
          <p:cNvPr id="9" name="Obrázek 8">
            <a:extLst>
              <a:ext uri="{FF2B5EF4-FFF2-40B4-BE49-F238E27FC236}">
                <a16:creationId xmlns:a16="http://schemas.microsoft.com/office/drawing/2014/main" id="{4CAA71D3-7438-40B2-AFA6-97F486225309}"/>
              </a:ext>
            </a:extLst>
          </p:cNvPr>
          <p:cNvPicPr>
            <a:picLocks noChangeAspect="1"/>
          </p:cNvPicPr>
          <p:nvPr/>
        </p:nvPicPr>
        <p:blipFill>
          <a:blip r:embed="rId4"/>
          <a:stretch>
            <a:fillRect/>
          </a:stretch>
        </p:blipFill>
        <p:spPr>
          <a:xfrm>
            <a:off x="5370416" y="1585541"/>
            <a:ext cx="3302131" cy="3227759"/>
          </a:xfrm>
          <a:prstGeom prst="rect">
            <a:avLst/>
          </a:prstGeom>
        </p:spPr>
      </p:pic>
    </p:spTree>
    <p:extLst>
      <p:ext uri="{BB962C8B-B14F-4D97-AF65-F5344CB8AC3E}">
        <p14:creationId xmlns:p14="http://schemas.microsoft.com/office/powerpoint/2010/main" val="28199587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Mediální archeologie jako životní styl</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34</a:t>
            </a:fld>
            <a:endParaRPr lang="en"/>
          </a:p>
        </p:txBody>
      </p:sp>
      <p:sp>
        <p:nvSpPr>
          <p:cNvPr id="5" name="TextovéPole 4">
            <a:extLst>
              <a:ext uri="{FF2B5EF4-FFF2-40B4-BE49-F238E27FC236}">
                <a16:creationId xmlns:a16="http://schemas.microsoft.com/office/drawing/2014/main" id="{CD675159-0B2D-4B55-8AD8-1FD3299C1EF0}"/>
              </a:ext>
            </a:extLst>
          </p:cNvPr>
          <p:cNvSpPr txBox="1"/>
          <p:nvPr/>
        </p:nvSpPr>
        <p:spPr>
          <a:xfrm>
            <a:off x="11009" y="889617"/>
            <a:ext cx="8380718" cy="338554"/>
          </a:xfrm>
          <a:prstGeom prst="rect">
            <a:avLst/>
          </a:prstGeom>
          <a:noFill/>
        </p:spPr>
        <p:txBody>
          <a:bodyPr wrap="square" rtlCol="0">
            <a:spAutoFit/>
          </a:bodyPr>
          <a:lstStyle/>
          <a:p>
            <a:pPr marL="285750" indent="-285750">
              <a:buFontTx/>
              <a:buChar char="-"/>
            </a:pPr>
            <a:r>
              <a:rPr lang="cs-CZ" sz="1600" b="1">
                <a:solidFill>
                  <a:schemeClr val="bg1"/>
                </a:solidFill>
              </a:rPr>
              <a:t>Steampunk jako kreativní tvorba</a:t>
            </a:r>
            <a:endParaRPr lang="cs-CZ" sz="1600" b="1" dirty="0">
              <a:solidFill>
                <a:schemeClr val="bg1"/>
              </a:solidFill>
            </a:endParaRPr>
          </a:p>
        </p:txBody>
      </p:sp>
      <p:pic>
        <p:nvPicPr>
          <p:cNvPr id="2" name="Obrázek 1">
            <a:extLst>
              <a:ext uri="{FF2B5EF4-FFF2-40B4-BE49-F238E27FC236}">
                <a16:creationId xmlns:a16="http://schemas.microsoft.com/office/drawing/2014/main" id="{F4365930-DAF4-4822-8E81-21E93F491EE4}"/>
              </a:ext>
            </a:extLst>
          </p:cNvPr>
          <p:cNvPicPr>
            <a:picLocks noChangeAspect="1"/>
          </p:cNvPicPr>
          <p:nvPr/>
        </p:nvPicPr>
        <p:blipFill>
          <a:blip r:embed="rId2"/>
          <a:stretch>
            <a:fillRect/>
          </a:stretch>
        </p:blipFill>
        <p:spPr>
          <a:xfrm>
            <a:off x="871320" y="1458119"/>
            <a:ext cx="3774524" cy="3130093"/>
          </a:xfrm>
          <a:prstGeom prst="rect">
            <a:avLst/>
          </a:prstGeom>
        </p:spPr>
      </p:pic>
      <p:pic>
        <p:nvPicPr>
          <p:cNvPr id="3" name="Obrázek 2">
            <a:extLst>
              <a:ext uri="{FF2B5EF4-FFF2-40B4-BE49-F238E27FC236}">
                <a16:creationId xmlns:a16="http://schemas.microsoft.com/office/drawing/2014/main" id="{F1004746-2D44-4ABB-9E32-873B84B7ABF1}"/>
              </a:ext>
            </a:extLst>
          </p:cNvPr>
          <p:cNvPicPr>
            <a:picLocks noChangeAspect="1"/>
          </p:cNvPicPr>
          <p:nvPr/>
        </p:nvPicPr>
        <p:blipFill>
          <a:blip r:embed="rId3"/>
          <a:stretch>
            <a:fillRect/>
          </a:stretch>
        </p:blipFill>
        <p:spPr>
          <a:xfrm>
            <a:off x="4903720" y="1699098"/>
            <a:ext cx="3764527" cy="2808051"/>
          </a:xfrm>
          <a:prstGeom prst="rect">
            <a:avLst/>
          </a:prstGeom>
        </p:spPr>
      </p:pic>
    </p:spTree>
    <p:extLst>
      <p:ext uri="{BB962C8B-B14F-4D97-AF65-F5344CB8AC3E}">
        <p14:creationId xmlns:p14="http://schemas.microsoft.com/office/powerpoint/2010/main" val="11049650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Mediální archeologie jako edukační prostředek</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35</a:t>
            </a:fld>
            <a:endParaRPr lang="en"/>
          </a:p>
        </p:txBody>
      </p:sp>
      <p:sp>
        <p:nvSpPr>
          <p:cNvPr id="5" name="TextovéPole 4">
            <a:extLst>
              <a:ext uri="{FF2B5EF4-FFF2-40B4-BE49-F238E27FC236}">
                <a16:creationId xmlns:a16="http://schemas.microsoft.com/office/drawing/2014/main" id="{CD675159-0B2D-4B55-8AD8-1FD3299C1EF0}"/>
              </a:ext>
            </a:extLst>
          </p:cNvPr>
          <p:cNvSpPr txBox="1"/>
          <p:nvPr/>
        </p:nvSpPr>
        <p:spPr>
          <a:xfrm>
            <a:off x="11008" y="766400"/>
            <a:ext cx="8529877" cy="2554545"/>
          </a:xfrm>
          <a:prstGeom prst="rect">
            <a:avLst/>
          </a:prstGeom>
          <a:noFill/>
        </p:spPr>
        <p:txBody>
          <a:bodyPr wrap="square" rtlCol="0">
            <a:spAutoFit/>
          </a:bodyPr>
          <a:lstStyle/>
          <a:p>
            <a:pPr marL="285750" indent="-285750">
              <a:buFontTx/>
              <a:buChar char="-"/>
            </a:pPr>
            <a:r>
              <a:rPr lang="cs-CZ" sz="1600" dirty="0">
                <a:solidFill>
                  <a:schemeClr val="bg1"/>
                </a:solidFill>
              </a:rPr>
              <a:t>- nová metoda poznání mediální minulosti – přímá interakce s historickými médii</a:t>
            </a:r>
          </a:p>
          <a:p>
            <a:pPr marL="285750" indent="-285750">
              <a:buFontTx/>
              <a:buChar char="-"/>
            </a:pPr>
            <a:endParaRPr lang="cs-CZ" sz="1600" dirty="0">
              <a:solidFill>
                <a:schemeClr val="bg1"/>
              </a:solidFill>
            </a:endParaRPr>
          </a:p>
          <a:p>
            <a:pPr marL="285750" indent="-285750">
              <a:buFontTx/>
              <a:buChar char="-"/>
            </a:pPr>
            <a:r>
              <a:rPr lang="cs-CZ" sz="1600" dirty="0">
                <a:solidFill>
                  <a:schemeClr val="bg1"/>
                </a:solidFill>
              </a:rPr>
              <a:t>- rozvíjení uměleckých a výukových strategií, které pracují se „zastaralými“ technologiemi</a:t>
            </a:r>
          </a:p>
          <a:p>
            <a:pPr marL="285750" indent="-285750">
              <a:buFontTx/>
              <a:buChar char="-"/>
            </a:pPr>
            <a:endParaRPr lang="cs-CZ" sz="1600" dirty="0">
              <a:solidFill>
                <a:schemeClr val="bg1"/>
              </a:solidFill>
            </a:endParaRPr>
          </a:p>
          <a:p>
            <a:pPr marL="285750" indent="-285750">
              <a:buFontTx/>
              <a:buChar char="-"/>
            </a:pPr>
            <a:r>
              <a:rPr lang="cs-CZ" sz="1600" dirty="0">
                <a:solidFill>
                  <a:schemeClr val="bg1"/>
                </a:solidFill>
              </a:rPr>
              <a:t>- speciální mediálně-archeologické laboratoře - Media Archeology </a:t>
            </a:r>
            <a:r>
              <a:rPr lang="cs-CZ" sz="1600" dirty="0" err="1">
                <a:solidFill>
                  <a:schemeClr val="bg1"/>
                </a:solidFill>
              </a:rPr>
              <a:t>Lab</a:t>
            </a:r>
            <a:r>
              <a:rPr lang="cs-CZ" sz="1600" dirty="0">
                <a:solidFill>
                  <a:schemeClr val="bg1"/>
                </a:solidFill>
              </a:rPr>
              <a:t> (MAL) </a:t>
            </a:r>
          </a:p>
          <a:p>
            <a:pPr marL="285750" indent="-285750">
              <a:buFontTx/>
              <a:buChar char="-"/>
            </a:pPr>
            <a:r>
              <a:rPr lang="cs-CZ" sz="1600" dirty="0">
                <a:solidFill>
                  <a:schemeClr val="tx1">
                    <a:lumMod val="50000"/>
                    <a:lumOff val="50000"/>
                  </a:schemeClr>
                </a:solidFill>
                <a:hlinkClick r:id="rId2">
                  <a:extLst>
                    <a:ext uri="{A12FA001-AC4F-418D-AE19-62706E023703}">
                      <ahyp:hlinkClr xmlns:ahyp="http://schemas.microsoft.com/office/drawing/2018/hyperlinkcolor" val="tx"/>
                    </a:ext>
                  </a:extLst>
                </a:hlinkClick>
              </a:rPr>
              <a:t>https://vimeo.com/channels/mediaarchaeologylab/495288357</a:t>
            </a:r>
            <a:endParaRPr lang="cs-CZ" sz="1600" dirty="0">
              <a:solidFill>
                <a:schemeClr val="tx1">
                  <a:lumMod val="50000"/>
                  <a:lumOff val="50000"/>
                </a:schemeClr>
              </a:solidFill>
            </a:endParaRPr>
          </a:p>
          <a:p>
            <a:pPr marL="285750" indent="-285750">
              <a:buFontTx/>
              <a:buChar char="-"/>
            </a:pPr>
            <a:endParaRPr lang="cs-CZ" sz="1600" dirty="0">
              <a:solidFill>
                <a:schemeClr val="bg1"/>
              </a:solidFill>
            </a:endParaRPr>
          </a:p>
          <a:p>
            <a:pPr marL="285750" indent="-285750">
              <a:buFontTx/>
              <a:buChar char="-"/>
            </a:pPr>
            <a:endParaRPr lang="cs-CZ" sz="1600" dirty="0">
              <a:solidFill>
                <a:schemeClr val="bg1"/>
              </a:solidFill>
            </a:endParaRPr>
          </a:p>
          <a:p>
            <a:pPr marL="285750" indent="-285750">
              <a:buFontTx/>
              <a:buChar char="-"/>
            </a:pPr>
            <a:endParaRPr lang="cs-CZ" sz="1600" dirty="0">
              <a:solidFill>
                <a:schemeClr val="bg1"/>
              </a:solidFill>
            </a:endParaRPr>
          </a:p>
          <a:p>
            <a:endParaRPr lang="cs-CZ" sz="1600" dirty="0">
              <a:solidFill>
                <a:schemeClr val="bg1"/>
              </a:solidFill>
            </a:endParaRPr>
          </a:p>
        </p:txBody>
      </p:sp>
      <p:pic>
        <p:nvPicPr>
          <p:cNvPr id="7" name="Obrázek 6">
            <a:extLst>
              <a:ext uri="{FF2B5EF4-FFF2-40B4-BE49-F238E27FC236}">
                <a16:creationId xmlns:a16="http://schemas.microsoft.com/office/drawing/2014/main" id="{B17792D1-499E-4023-BFFA-FAD0A63D51C1}"/>
              </a:ext>
            </a:extLst>
          </p:cNvPr>
          <p:cNvPicPr>
            <a:picLocks noChangeAspect="1"/>
          </p:cNvPicPr>
          <p:nvPr/>
        </p:nvPicPr>
        <p:blipFill>
          <a:blip r:embed="rId3"/>
          <a:stretch>
            <a:fillRect/>
          </a:stretch>
        </p:blipFill>
        <p:spPr>
          <a:xfrm>
            <a:off x="396023" y="2316978"/>
            <a:ext cx="3323014" cy="2503240"/>
          </a:xfrm>
          <a:prstGeom prst="rect">
            <a:avLst/>
          </a:prstGeom>
        </p:spPr>
      </p:pic>
      <p:pic>
        <p:nvPicPr>
          <p:cNvPr id="8" name="Obrázek 7">
            <a:extLst>
              <a:ext uri="{FF2B5EF4-FFF2-40B4-BE49-F238E27FC236}">
                <a16:creationId xmlns:a16="http://schemas.microsoft.com/office/drawing/2014/main" id="{69BE0F2D-7261-47CE-8FCA-7E1D2A0C45E1}"/>
              </a:ext>
            </a:extLst>
          </p:cNvPr>
          <p:cNvPicPr>
            <a:picLocks noChangeAspect="1"/>
          </p:cNvPicPr>
          <p:nvPr/>
        </p:nvPicPr>
        <p:blipFill>
          <a:blip r:embed="rId4"/>
          <a:stretch>
            <a:fillRect/>
          </a:stretch>
        </p:blipFill>
        <p:spPr>
          <a:xfrm>
            <a:off x="3838162" y="2394793"/>
            <a:ext cx="2434557" cy="2347609"/>
          </a:xfrm>
          <a:prstGeom prst="rect">
            <a:avLst/>
          </a:prstGeom>
        </p:spPr>
      </p:pic>
      <p:pic>
        <p:nvPicPr>
          <p:cNvPr id="9" name="Obrázek 8">
            <a:extLst>
              <a:ext uri="{FF2B5EF4-FFF2-40B4-BE49-F238E27FC236}">
                <a16:creationId xmlns:a16="http://schemas.microsoft.com/office/drawing/2014/main" id="{8E0BB923-BFF4-4959-BFD2-71D9BBB224BF}"/>
              </a:ext>
            </a:extLst>
          </p:cNvPr>
          <p:cNvPicPr>
            <a:picLocks noChangeAspect="1"/>
          </p:cNvPicPr>
          <p:nvPr/>
        </p:nvPicPr>
        <p:blipFill>
          <a:blip r:embed="rId5"/>
          <a:stretch>
            <a:fillRect/>
          </a:stretch>
        </p:blipFill>
        <p:spPr>
          <a:xfrm>
            <a:off x="6391844" y="2726681"/>
            <a:ext cx="2395770" cy="1650419"/>
          </a:xfrm>
          <a:prstGeom prst="rect">
            <a:avLst/>
          </a:prstGeom>
        </p:spPr>
      </p:pic>
    </p:spTree>
    <p:extLst>
      <p:ext uri="{BB962C8B-B14F-4D97-AF65-F5344CB8AC3E}">
        <p14:creationId xmlns:p14="http://schemas.microsoft.com/office/powerpoint/2010/main" val="8103337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9454AD-B95C-4103-9DB4-A8145094D41D}"/>
              </a:ext>
            </a:extLst>
          </p:cNvPr>
          <p:cNvSpPr>
            <a:spLocks noGrp="1"/>
          </p:cNvSpPr>
          <p:nvPr>
            <p:ph type="ctrTitle"/>
          </p:nvPr>
        </p:nvSpPr>
        <p:spPr/>
        <p:txBody>
          <a:bodyPr/>
          <a:lstStyle/>
          <a:p>
            <a:endParaRPr lang="cs-CZ"/>
          </a:p>
        </p:txBody>
      </p:sp>
      <p:sp>
        <p:nvSpPr>
          <p:cNvPr id="3" name="Podnadpis 2">
            <a:extLst>
              <a:ext uri="{FF2B5EF4-FFF2-40B4-BE49-F238E27FC236}">
                <a16:creationId xmlns:a16="http://schemas.microsoft.com/office/drawing/2014/main" id="{E46C8900-7DE0-410E-9AC8-95D71E609549}"/>
              </a:ext>
            </a:extLst>
          </p:cNvPr>
          <p:cNvSpPr>
            <a:spLocks noGrp="1"/>
          </p:cNvSpPr>
          <p:nvPr>
            <p:ph type="subTitle" idx="1"/>
          </p:nvPr>
        </p:nvSpPr>
        <p:spPr/>
        <p:txBody>
          <a:bodyPr/>
          <a:lstStyle/>
          <a:p>
            <a:endParaRPr lang="cs-CZ"/>
          </a:p>
        </p:txBody>
      </p:sp>
      <p:sp>
        <p:nvSpPr>
          <p:cNvPr id="4" name="Zástupný symbol pro číslo snímku 3">
            <a:extLst>
              <a:ext uri="{FF2B5EF4-FFF2-40B4-BE49-F238E27FC236}">
                <a16:creationId xmlns:a16="http://schemas.microsoft.com/office/drawing/2014/main" id="{19048694-D67B-4577-A395-9D11DDF21A4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36</a:t>
            </a:fld>
            <a:endParaRPr lang="en"/>
          </a:p>
        </p:txBody>
      </p:sp>
    </p:spTree>
    <p:extLst>
      <p:ext uri="{BB962C8B-B14F-4D97-AF65-F5344CB8AC3E}">
        <p14:creationId xmlns:p14="http://schemas.microsoft.com/office/powerpoint/2010/main" val="4004935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064529" y="604267"/>
            <a:ext cx="7288287" cy="637087"/>
          </a:xfrm>
        </p:spPr>
        <p:txBody>
          <a:bodyPr/>
          <a:lstStyle/>
          <a:p>
            <a:r>
              <a:rPr lang="cs-CZ" dirty="0"/>
              <a:t>Klíčová témata - modernita</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4</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374178" y="1718553"/>
            <a:ext cx="4476681" cy="2585323"/>
          </a:xfrm>
          <a:prstGeom prst="rect">
            <a:avLst/>
          </a:prstGeom>
          <a:noFill/>
        </p:spPr>
        <p:txBody>
          <a:bodyPr wrap="square" rtlCol="0">
            <a:spAutoFit/>
          </a:bodyPr>
          <a:lstStyle/>
          <a:p>
            <a:r>
              <a:rPr lang="cs-CZ" sz="1800" dirty="0">
                <a:solidFill>
                  <a:schemeClr val="bg1"/>
                </a:solidFill>
              </a:rPr>
              <a:t>- průzkum moderního městského prostoru a médií spojených s moderním životem</a:t>
            </a:r>
          </a:p>
          <a:p>
            <a:pPr marL="285750" indent="-285750">
              <a:buFontTx/>
              <a:buChar char="-"/>
            </a:pPr>
            <a:endParaRPr lang="cs-CZ" sz="1800" dirty="0">
              <a:solidFill>
                <a:schemeClr val="bg1"/>
              </a:solidFill>
            </a:endParaRPr>
          </a:p>
          <a:p>
            <a:r>
              <a:rPr lang="pl-PL" sz="1800" dirty="0">
                <a:solidFill>
                  <a:schemeClr val="bg1"/>
                </a:solidFill>
              </a:rPr>
              <a:t>- výzkumy zasazeny do 19. století a raného 20.století  </a:t>
            </a:r>
          </a:p>
          <a:p>
            <a:pPr marL="285750" indent="-285750">
              <a:buFontTx/>
              <a:buChar char="-"/>
            </a:pPr>
            <a:endParaRPr lang="pl-PL" sz="1800" dirty="0">
              <a:solidFill>
                <a:schemeClr val="bg1"/>
              </a:solidFill>
            </a:endParaRPr>
          </a:p>
          <a:p>
            <a:r>
              <a:rPr lang="pl-PL" sz="1800" dirty="0">
                <a:solidFill>
                  <a:schemeClr val="bg1"/>
                </a:solidFill>
              </a:rPr>
              <a:t>- modernita viděna jako základ pro naší dnešní mediální krajinu </a:t>
            </a:r>
          </a:p>
          <a:p>
            <a:pPr marL="285750" indent="-285750">
              <a:buFontTx/>
              <a:buChar char="-"/>
            </a:pPr>
            <a:endParaRPr lang="pl-PL" sz="1800" dirty="0">
              <a:solidFill>
                <a:schemeClr val="bg1"/>
              </a:solidFill>
            </a:endParaRPr>
          </a:p>
        </p:txBody>
      </p:sp>
      <p:pic>
        <p:nvPicPr>
          <p:cNvPr id="5" name="Obrázek 4">
            <a:extLst>
              <a:ext uri="{FF2B5EF4-FFF2-40B4-BE49-F238E27FC236}">
                <a16:creationId xmlns:a16="http://schemas.microsoft.com/office/drawing/2014/main" id="{1AC21654-F41E-4482-8BE0-FC4D8EF2F152}"/>
              </a:ext>
            </a:extLst>
          </p:cNvPr>
          <p:cNvPicPr>
            <a:picLocks noChangeAspect="1"/>
          </p:cNvPicPr>
          <p:nvPr/>
        </p:nvPicPr>
        <p:blipFill>
          <a:blip r:embed="rId2"/>
          <a:stretch>
            <a:fillRect/>
          </a:stretch>
        </p:blipFill>
        <p:spPr>
          <a:xfrm>
            <a:off x="5745805" y="1305938"/>
            <a:ext cx="2333016" cy="1749762"/>
          </a:xfrm>
          <a:prstGeom prst="rect">
            <a:avLst/>
          </a:prstGeom>
        </p:spPr>
      </p:pic>
      <p:pic>
        <p:nvPicPr>
          <p:cNvPr id="8" name="Obrázek 7">
            <a:extLst>
              <a:ext uri="{FF2B5EF4-FFF2-40B4-BE49-F238E27FC236}">
                <a16:creationId xmlns:a16="http://schemas.microsoft.com/office/drawing/2014/main" id="{4F1F9280-E654-4831-90B8-A64B43E802DB}"/>
              </a:ext>
            </a:extLst>
          </p:cNvPr>
          <p:cNvPicPr>
            <a:picLocks noChangeAspect="1"/>
          </p:cNvPicPr>
          <p:nvPr/>
        </p:nvPicPr>
        <p:blipFill>
          <a:blip r:embed="rId3"/>
          <a:stretch>
            <a:fillRect/>
          </a:stretch>
        </p:blipFill>
        <p:spPr>
          <a:xfrm>
            <a:off x="5745805" y="3120284"/>
            <a:ext cx="2281171" cy="1749762"/>
          </a:xfrm>
          <a:prstGeom prst="rect">
            <a:avLst/>
          </a:prstGeom>
        </p:spPr>
      </p:pic>
    </p:spTree>
    <p:extLst>
      <p:ext uri="{BB962C8B-B14F-4D97-AF65-F5344CB8AC3E}">
        <p14:creationId xmlns:p14="http://schemas.microsoft.com/office/powerpoint/2010/main" val="2359846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064529" y="604267"/>
            <a:ext cx="7288287" cy="637087"/>
          </a:xfrm>
        </p:spPr>
        <p:txBody>
          <a:bodyPr/>
          <a:lstStyle/>
          <a:p>
            <a:r>
              <a:rPr lang="cs-CZ" dirty="0"/>
              <a:t>Klíčová témata - modernita</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5</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387148" y="1452663"/>
            <a:ext cx="7621957" cy="923330"/>
          </a:xfrm>
          <a:prstGeom prst="rect">
            <a:avLst/>
          </a:prstGeom>
          <a:noFill/>
        </p:spPr>
        <p:txBody>
          <a:bodyPr wrap="square" rtlCol="0">
            <a:spAutoFit/>
          </a:bodyPr>
          <a:lstStyle/>
          <a:p>
            <a:pPr marL="285750" indent="-285750">
              <a:buFontTx/>
              <a:buChar char="-"/>
            </a:pPr>
            <a:r>
              <a:rPr lang="pl-PL" sz="1800" dirty="0">
                <a:solidFill>
                  <a:schemeClr val="bg1"/>
                </a:solidFill>
              </a:rPr>
              <a:t>- Walter Benjamin – kniha Pasáže - flanér </a:t>
            </a:r>
          </a:p>
          <a:p>
            <a:pPr marL="285750" indent="-285750">
              <a:buFontTx/>
              <a:buChar char="-"/>
            </a:pPr>
            <a:r>
              <a:rPr lang="pl-PL" sz="1800" b="1" dirty="0">
                <a:solidFill>
                  <a:schemeClr val="tx1">
                    <a:lumMod val="50000"/>
                    <a:lumOff val="50000"/>
                  </a:schemeClr>
                </a:solidFill>
                <a:hlinkClick r:id="rId2">
                  <a:extLst>
                    <a:ext uri="{A12FA001-AC4F-418D-AE19-62706E023703}">
                      <ahyp:hlinkClr xmlns:ahyp="http://schemas.microsoft.com/office/drawing/2018/hyperlinkcolor" val="tx"/>
                    </a:ext>
                  </a:extLst>
                </a:hlinkClick>
              </a:rPr>
              <a:t>https://www.fdb.cz/film/bezucelna-prochazka/trailery/123375</a:t>
            </a:r>
            <a:endParaRPr lang="pl-PL" sz="1800" b="1" dirty="0">
              <a:solidFill>
                <a:schemeClr val="tx1">
                  <a:lumMod val="50000"/>
                  <a:lumOff val="50000"/>
                </a:schemeClr>
              </a:solidFill>
            </a:endParaRPr>
          </a:p>
          <a:p>
            <a:pPr marL="285750" indent="-285750">
              <a:buFontTx/>
              <a:buChar char="-"/>
            </a:pPr>
            <a:endParaRPr lang="pl-PL" sz="1800" dirty="0">
              <a:solidFill>
                <a:schemeClr val="bg1"/>
              </a:solidFill>
            </a:endParaRPr>
          </a:p>
        </p:txBody>
      </p:sp>
      <p:pic>
        <p:nvPicPr>
          <p:cNvPr id="2" name="Obrázek 1">
            <a:extLst>
              <a:ext uri="{FF2B5EF4-FFF2-40B4-BE49-F238E27FC236}">
                <a16:creationId xmlns:a16="http://schemas.microsoft.com/office/drawing/2014/main" id="{21321C0E-955C-45BD-ADA4-EB6AA8873D2E}"/>
              </a:ext>
            </a:extLst>
          </p:cNvPr>
          <p:cNvPicPr>
            <a:picLocks noChangeAspect="1"/>
          </p:cNvPicPr>
          <p:nvPr/>
        </p:nvPicPr>
        <p:blipFill>
          <a:blip r:embed="rId3"/>
          <a:stretch>
            <a:fillRect/>
          </a:stretch>
        </p:blipFill>
        <p:spPr>
          <a:xfrm>
            <a:off x="707355" y="2512408"/>
            <a:ext cx="1795805" cy="2253735"/>
          </a:xfrm>
          <a:prstGeom prst="rect">
            <a:avLst/>
          </a:prstGeom>
        </p:spPr>
      </p:pic>
      <p:pic>
        <p:nvPicPr>
          <p:cNvPr id="5" name="Obrázek 4">
            <a:extLst>
              <a:ext uri="{FF2B5EF4-FFF2-40B4-BE49-F238E27FC236}">
                <a16:creationId xmlns:a16="http://schemas.microsoft.com/office/drawing/2014/main" id="{C58E59FC-C5A5-472A-A3FA-DB581C9555C4}"/>
              </a:ext>
            </a:extLst>
          </p:cNvPr>
          <p:cNvPicPr>
            <a:picLocks noChangeAspect="1"/>
          </p:cNvPicPr>
          <p:nvPr/>
        </p:nvPicPr>
        <p:blipFill>
          <a:blip r:embed="rId4"/>
          <a:stretch>
            <a:fillRect/>
          </a:stretch>
        </p:blipFill>
        <p:spPr>
          <a:xfrm>
            <a:off x="3929771" y="2375993"/>
            <a:ext cx="3333750" cy="2305050"/>
          </a:xfrm>
          <a:prstGeom prst="rect">
            <a:avLst/>
          </a:prstGeom>
        </p:spPr>
      </p:pic>
    </p:spTree>
    <p:extLst>
      <p:ext uri="{BB962C8B-B14F-4D97-AF65-F5344CB8AC3E}">
        <p14:creationId xmlns:p14="http://schemas.microsoft.com/office/powerpoint/2010/main" val="3643028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064529" y="604267"/>
            <a:ext cx="7288287" cy="637087"/>
          </a:xfrm>
        </p:spPr>
        <p:txBody>
          <a:bodyPr/>
          <a:lstStyle/>
          <a:p>
            <a:r>
              <a:rPr lang="cs-CZ" dirty="0"/>
              <a:t>Klíčová témata - film</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6</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0" y="1138395"/>
            <a:ext cx="7621957" cy="923330"/>
          </a:xfrm>
          <a:prstGeom prst="rect">
            <a:avLst/>
          </a:prstGeom>
          <a:noFill/>
        </p:spPr>
        <p:txBody>
          <a:bodyPr wrap="square" rtlCol="0">
            <a:spAutoFit/>
          </a:bodyPr>
          <a:lstStyle/>
          <a:p>
            <a:pPr marL="285750" indent="-285750">
              <a:buFontTx/>
              <a:buChar char="-"/>
            </a:pPr>
            <a:r>
              <a:rPr lang="pl-PL" sz="1800" dirty="0">
                <a:solidFill>
                  <a:schemeClr val="bg1"/>
                </a:solidFill>
              </a:rPr>
              <a:t>- klíčové médium pro modernitu  </a:t>
            </a:r>
          </a:p>
          <a:p>
            <a:pPr marL="285750" indent="-285750">
              <a:buFontTx/>
              <a:buChar char="-"/>
            </a:pPr>
            <a:r>
              <a:rPr lang="pl-PL" sz="1800" dirty="0">
                <a:solidFill>
                  <a:schemeClr val="bg1"/>
                </a:solidFill>
              </a:rPr>
              <a:t>- nová zkušenost světa</a:t>
            </a:r>
          </a:p>
          <a:p>
            <a:pPr marL="285750" indent="-285750">
              <a:buFontTx/>
              <a:buChar char="-"/>
            </a:pPr>
            <a:r>
              <a:rPr lang="pl-PL" sz="1800" dirty="0">
                <a:solidFill>
                  <a:schemeClr val="bg1"/>
                </a:solidFill>
              </a:rPr>
              <a:t>- film atrakcí – Tom Gunning</a:t>
            </a:r>
          </a:p>
        </p:txBody>
      </p:sp>
      <p:pic>
        <p:nvPicPr>
          <p:cNvPr id="8" name="Online médium 7" title="Edison Kinetoscope Films 1894-1896">
            <a:hlinkClick r:id="" action="ppaction://media"/>
            <a:extLst>
              <a:ext uri="{FF2B5EF4-FFF2-40B4-BE49-F238E27FC236}">
                <a16:creationId xmlns:a16="http://schemas.microsoft.com/office/drawing/2014/main" id="{B35ADF31-D012-4547-ABD7-A8E7042C9F00}"/>
              </a:ext>
            </a:extLst>
          </p:cNvPr>
          <p:cNvPicPr>
            <a:picLocks noRot="1" noChangeAspect="1"/>
          </p:cNvPicPr>
          <p:nvPr>
            <a:videoFile r:link="rId1"/>
          </p:nvPr>
        </p:nvPicPr>
        <p:blipFill>
          <a:blip r:embed="rId3"/>
          <a:stretch>
            <a:fillRect/>
          </a:stretch>
        </p:blipFill>
        <p:spPr>
          <a:xfrm>
            <a:off x="3810978" y="1326348"/>
            <a:ext cx="5448367" cy="4086275"/>
          </a:xfrm>
          <a:prstGeom prst="rect">
            <a:avLst/>
          </a:prstGeom>
        </p:spPr>
      </p:pic>
      <p:pic>
        <p:nvPicPr>
          <p:cNvPr id="9" name="Obrázek 8">
            <a:extLst>
              <a:ext uri="{FF2B5EF4-FFF2-40B4-BE49-F238E27FC236}">
                <a16:creationId xmlns:a16="http://schemas.microsoft.com/office/drawing/2014/main" id="{886E1F6B-D151-4875-8181-51CD9523AB84}"/>
              </a:ext>
            </a:extLst>
          </p:cNvPr>
          <p:cNvPicPr>
            <a:picLocks noChangeAspect="1"/>
          </p:cNvPicPr>
          <p:nvPr/>
        </p:nvPicPr>
        <p:blipFill>
          <a:blip r:embed="rId4"/>
          <a:stretch>
            <a:fillRect/>
          </a:stretch>
        </p:blipFill>
        <p:spPr>
          <a:xfrm>
            <a:off x="984619" y="2121507"/>
            <a:ext cx="2095500" cy="2781300"/>
          </a:xfrm>
          <a:prstGeom prst="rect">
            <a:avLst/>
          </a:prstGeom>
        </p:spPr>
      </p:pic>
    </p:spTree>
    <p:extLst>
      <p:ext uri="{BB962C8B-B14F-4D97-AF65-F5344CB8AC3E}">
        <p14:creationId xmlns:p14="http://schemas.microsoft.com/office/powerpoint/2010/main" val="419252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986708" y="277866"/>
            <a:ext cx="7288287" cy="637087"/>
          </a:xfrm>
        </p:spPr>
        <p:txBody>
          <a:bodyPr/>
          <a:lstStyle/>
          <a:p>
            <a:r>
              <a:rPr lang="cs-CZ" dirty="0"/>
              <a:t>Klíčová témata - film</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7</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0" y="914953"/>
            <a:ext cx="7621957" cy="2031325"/>
          </a:xfrm>
          <a:prstGeom prst="rect">
            <a:avLst/>
          </a:prstGeom>
          <a:noFill/>
        </p:spPr>
        <p:txBody>
          <a:bodyPr wrap="square" rtlCol="0">
            <a:spAutoFit/>
          </a:bodyPr>
          <a:lstStyle/>
          <a:p>
            <a:pPr marL="285750" indent="-285750">
              <a:buFontTx/>
              <a:buChar char="-"/>
            </a:pPr>
            <a:r>
              <a:rPr lang="pl-PL" sz="1800" dirty="0">
                <a:solidFill>
                  <a:schemeClr val="bg1"/>
                </a:solidFill>
              </a:rPr>
              <a:t>- nové dějiny filmu – historie diváctví, technologií apod.</a:t>
            </a:r>
          </a:p>
          <a:p>
            <a:pPr marL="285750" indent="-285750">
              <a:buFontTx/>
              <a:buChar char="-"/>
            </a:pPr>
            <a:r>
              <a:rPr lang="pl-PL" sz="1800" dirty="0">
                <a:solidFill>
                  <a:schemeClr val="bg1"/>
                </a:solidFill>
              </a:rPr>
              <a:t>- archeologie filmového média – precinema technologies</a:t>
            </a:r>
          </a:p>
          <a:p>
            <a:pPr marL="285750" indent="-285750">
              <a:buFontTx/>
              <a:buChar char="-"/>
            </a:pPr>
            <a:r>
              <a:rPr lang="pl-PL" sz="1800" dirty="0">
                <a:solidFill>
                  <a:schemeClr val="tx1">
                    <a:lumMod val="50000"/>
                    <a:lumOff val="50000"/>
                  </a:schemeClr>
                </a:solidFill>
                <a:hlinkClick r:id="rId3">
                  <a:extLst>
                    <a:ext uri="{A12FA001-AC4F-418D-AE19-62706E023703}">
                      <ahyp:hlinkClr xmlns:ahyp="http://schemas.microsoft.com/office/drawing/2018/hyperlinkcolor" val="tx"/>
                    </a:ext>
                  </a:extLst>
                </a:hlinkClick>
              </a:rPr>
              <a:t>https://www.eroicafenice.com/film-serie-tv/precinema-storia-de</a:t>
            </a:r>
            <a:r>
              <a:rPr lang="pl-PL" sz="1800" dirty="0">
                <a:solidFill>
                  <a:srgbClr val="1D1D1B"/>
                </a:solidFill>
                <a:hlinkClick r:id="rId3">
                  <a:extLst>
                    <a:ext uri="{A12FA001-AC4F-418D-AE19-62706E023703}">
                      <ahyp:hlinkClr xmlns:ahyp="http://schemas.microsoft.com/office/drawing/2018/hyperlinkcolor" val="tx"/>
                    </a:ext>
                  </a:extLst>
                </a:hlinkClick>
              </a:rPr>
              <a:t>l-cinema170050/</a:t>
            </a:r>
            <a:endParaRPr lang="pl-PL" sz="1800" dirty="0">
              <a:solidFill>
                <a:schemeClr val="bg1"/>
              </a:solidFill>
            </a:endParaRPr>
          </a:p>
          <a:p>
            <a:pPr marL="285750" indent="-285750">
              <a:buFontTx/>
              <a:buChar char="-"/>
            </a:pPr>
            <a:endParaRPr lang="pl-PL" sz="1800" dirty="0">
              <a:solidFill>
                <a:schemeClr val="bg1"/>
              </a:solidFill>
            </a:endParaRPr>
          </a:p>
          <a:p>
            <a:pPr marL="285750" indent="-285750">
              <a:buFontTx/>
              <a:buChar char="-"/>
            </a:pPr>
            <a:endParaRPr lang="pl-PL" sz="1800" dirty="0">
              <a:solidFill>
                <a:schemeClr val="bg1"/>
              </a:solidFill>
            </a:endParaRPr>
          </a:p>
          <a:p>
            <a:pPr marL="285750" indent="-285750">
              <a:buFontTx/>
              <a:buChar char="-"/>
            </a:pPr>
            <a:endParaRPr lang="pl-PL" sz="1800" dirty="0">
              <a:solidFill>
                <a:schemeClr val="bg1"/>
              </a:solidFill>
            </a:endParaRPr>
          </a:p>
        </p:txBody>
      </p:sp>
      <p:pic>
        <p:nvPicPr>
          <p:cNvPr id="2" name="Online médium 1" title="Bratři Lumierové - (Příjezd vlaku do stanice La Ciotat) r.1896">
            <a:hlinkClick r:id="" action="ppaction://media"/>
            <a:extLst>
              <a:ext uri="{FF2B5EF4-FFF2-40B4-BE49-F238E27FC236}">
                <a16:creationId xmlns:a16="http://schemas.microsoft.com/office/drawing/2014/main" id="{09DD26ED-AB9E-41CD-8656-7DA6A021FDBE}"/>
              </a:ext>
            </a:extLst>
          </p:cNvPr>
          <p:cNvPicPr>
            <a:picLocks noRot="1" noChangeAspect="1"/>
          </p:cNvPicPr>
          <p:nvPr>
            <a:videoFile r:link="rId1"/>
          </p:nvPr>
        </p:nvPicPr>
        <p:blipFill>
          <a:blip r:embed="rId4"/>
          <a:stretch>
            <a:fillRect/>
          </a:stretch>
        </p:blipFill>
        <p:spPr>
          <a:xfrm>
            <a:off x="216271" y="1846015"/>
            <a:ext cx="5737057" cy="3241437"/>
          </a:xfrm>
          <a:prstGeom prst="rect">
            <a:avLst/>
          </a:prstGeom>
        </p:spPr>
      </p:pic>
      <p:pic>
        <p:nvPicPr>
          <p:cNvPr id="3" name="Obrázek 2">
            <a:extLst>
              <a:ext uri="{FF2B5EF4-FFF2-40B4-BE49-F238E27FC236}">
                <a16:creationId xmlns:a16="http://schemas.microsoft.com/office/drawing/2014/main" id="{A127E1AB-675F-4C36-B5E5-CCBBE380C2DB}"/>
              </a:ext>
            </a:extLst>
          </p:cNvPr>
          <p:cNvPicPr>
            <a:picLocks noChangeAspect="1"/>
          </p:cNvPicPr>
          <p:nvPr/>
        </p:nvPicPr>
        <p:blipFill>
          <a:blip r:embed="rId5"/>
          <a:stretch>
            <a:fillRect/>
          </a:stretch>
        </p:blipFill>
        <p:spPr>
          <a:xfrm>
            <a:off x="5629072" y="2283574"/>
            <a:ext cx="3164732" cy="2045208"/>
          </a:xfrm>
          <a:prstGeom prst="rect">
            <a:avLst/>
          </a:prstGeom>
        </p:spPr>
      </p:pic>
    </p:spTree>
    <p:extLst>
      <p:ext uri="{BB962C8B-B14F-4D97-AF65-F5344CB8AC3E}">
        <p14:creationId xmlns:p14="http://schemas.microsoft.com/office/powerpoint/2010/main" val="424258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064529" y="604267"/>
            <a:ext cx="7288287" cy="637087"/>
          </a:xfrm>
        </p:spPr>
        <p:txBody>
          <a:bodyPr/>
          <a:lstStyle/>
          <a:p>
            <a:r>
              <a:rPr lang="cs-CZ" sz="2800" dirty="0"/>
              <a:t>Klíčová témata –Historie současnosti</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8</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348237" y="1629419"/>
            <a:ext cx="7621957" cy="1477328"/>
          </a:xfrm>
          <a:prstGeom prst="rect">
            <a:avLst/>
          </a:prstGeom>
          <a:noFill/>
        </p:spPr>
        <p:txBody>
          <a:bodyPr wrap="square" rtlCol="0">
            <a:spAutoFit/>
          </a:bodyPr>
          <a:lstStyle/>
          <a:p>
            <a:r>
              <a:rPr lang="pl-PL" sz="1800" dirty="0">
                <a:solidFill>
                  <a:schemeClr val="bg1"/>
                </a:solidFill>
              </a:rPr>
              <a:t>- zpochybnění konceptu novosti nových médií</a:t>
            </a:r>
          </a:p>
          <a:p>
            <a:pPr marL="285750" indent="-285750">
              <a:buFontTx/>
              <a:buChar char="-"/>
            </a:pPr>
            <a:endParaRPr lang="pl-PL" sz="1800" dirty="0">
              <a:solidFill>
                <a:schemeClr val="bg1"/>
              </a:solidFill>
            </a:endParaRPr>
          </a:p>
          <a:p>
            <a:r>
              <a:rPr lang="pl-PL" sz="1800" dirty="0">
                <a:solidFill>
                  <a:schemeClr val="bg1"/>
                </a:solidFill>
              </a:rPr>
              <a:t>- každá technologie byla v určitém momentu nová</a:t>
            </a:r>
          </a:p>
          <a:p>
            <a:pPr marL="285750" indent="-285750">
              <a:buFontTx/>
              <a:buChar char="-"/>
            </a:pPr>
            <a:endParaRPr lang="pl-PL" sz="1800" dirty="0">
              <a:solidFill>
                <a:schemeClr val="bg1"/>
              </a:solidFill>
            </a:endParaRPr>
          </a:p>
          <a:p>
            <a:r>
              <a:rPr lang="pl-PL" sz="1800" dirty="0">
                <a:solidFill>
                  <a:schemeClr val="bg1"/>
                </a:solidFill>
              </a:rPr>
              <a:t>- modely přijetí médií se opakují</a:t>
            </a:r>
          </a:p>
        </p:txBody>
      </p:sp>
      <p:pic>
        <p:nvPicPr>
          <p:cNvPr id="3" name="Obrázek 2">
            <a:extLst>
              <a:ext uri="{FF2B5EF4-FFF2-40B4-BE49-F238E27FC236}">
                <a16:creationId xmlns:a16="http://schemas.microsoft.com/office/drawing/2014/main" id="{6E0C9636-B471-446D-B2BA-D60ED24B6EB3}"/>
              </a:ext>
            </a:extLst>
          </p:cNvPr>
          <p:cNvPicPr>
            <a:picLocks noChangeAspect="1"/>
          </p:cNvPicPr>
          <p:nvPr/>
        </p:nvPicPr>
        <p:blipFill>
          <a:blip r:embed="rId2"/>
          <a:stretch>
            <a:fillRect/>
          </a:stretch>
        </p:blipFill>
        <p:spPr>
          <a:xfrm>
            <a:off x="5849565" y="1248536"/>
            <a:ext cx="2869861" cy="3564764"/>
          </a:xfrm>
          <a:prstGeom prst="rect">
            <a:avLst/>
          </a:prstGeom>
        </p:spPr>
      </p:pic>
    </p:spTree>
    <p:extLst>
      <p:ext uri="{BB962C8B-B14F-4D97-AF65-F5344CB8AC3E}">
        <p14:creationId xmlns:p14="http://schemas.microsoft.com/office/powerpoint/2010/main" val="2786555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064529" y="604267"/>
            <a:ext cx="7288287" cy="637087"/>
          </a:xfrm>
        </p:spPr>
        <p:txBody>
          <a:bodyPr/>
          <a:lstStyle/>
          <a:p>
            <a:r>
              <a:rPr lang="cs-CZ" sz="2800" dirty="0"/>
              <a:t>Klíčová témata – Alternativní historie</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9</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348237" y="1629419"/>
            <a:ext cx="3662443" cy="3693319"/>
          </a:xfrm>
          <a:prstGeom prst="rect">
            <a:avLst/>
          </a:prstGeom>
          <a:noFill/>
        </p:spPr>
        <p:txBody>
          <a:bodyPr wrap="square" rtlCol="0">
            <a:spAutoFit/>
          </a:bodyPr>
          <a:lstStyle/>
          <a:p>
            <a:r>
              <a:rPr lang="pl-PL" sz="1800" dirty="0">
                <a:solidFill>
                  <a:schemeClr val="bg1"/>
                </a:solidFill>
              </a:rPr>
              <a:t>- psaní alternativní historie nebo přítomnosti</a:t>
            </a:r>
          </a:p>
          <a:p>
            <a:pPr marL="285750" indent="-285750">
              <a:buFontTx/>
              <a:buChar char="-"/>
            </a:pPr>
            <a:endParaRPr lang="pl-PL" sz="1800" dirty="0">
              <a:solidFill>
                <a:schemeClr val="bg1"/>
              </a:solidFill>
            </a:endParaRPr>
          </a:p>
          <a:p>
            <a:r>
              <a:rPr lang="pl-PL" sz="1800" dirty="0">
                <a:solidFill>
                  <a:schemeClr val="bg1"/>
                </a:solidFill>
              </a:rPr>
              <a:t>- alternativních historie médií</a:t>
            </a:r>
          </a:p>
          <a:p>
            <a:pPr marL="285750" indent="-285750">
              <a:buFontTx/>
              <a:buChar char="-"/>
            </a:pPr>
            <a:endParaRPr lang="pl-PL" sz="1800" dirty="0">
              <a:solidFill>
                <a:schemeClr val="bg1"/>
              </a:solidFill>
            </a:endParaRPr>
          </a:p>
          <a:p>
            <a:r>
              <a:rPr lang="pl-PL" sz="1800" dirty="0">
                <a:solidFill>
                  <a:schemeClr val="bg1"/>
                </a:solidFill>
              </a:rPr>
              <a:t>- pohled na historii médií z jiné perspektivy </a:t>
            </a:r>
          </a:p>
          <a:p>
            <a:pPr marL="285750" indent="-285750">
              <a:buFontTx/>
              <a:buChar char="-"/>
            </a:pPr>
            <a:endParaRPr lang="pl-PL" sz="1800" dirty="0">
              <a:solidFill>
                <a:schemeClr val="bg1"/>
              </a:solidFill>
            </a:endParaRPr>
          </a:p>
          <a:p>
            <a:r>
              <a:rPr lang="pl-PL" sz="1800" dirty="0">
                <a:solidFill>
                  <a:schemeClr val="bg1"/>
                </a:solidFill>
              </a:rPr>
              <a:t>- Manuel de Landa – idea robotického historika</a:t>
            </a:r>
          </a:p>
          <a:p>
            <a:pPr marL="285750" indent="-285750">
              <a:buFontTx/>
              <a:buChar char="-"/>
            </a:pPr>
            <a:endParaRPr lang="pl-PL" sz="1800" dirty="0">
              <a:solidFill>
                <a:schemeClr val="bg1"/>
              </a:solidFill>
            </a:endParaRPr>
          </a:p>
          <a:p>
            <a:pPr marL="285750" indent="-285750">
              <a:buFontTx/>
              <a:buChar char="-"/>
            </a:pPr>
            <a:endParaRPr lang="pl-PL" sz="1800" dirty="0">
              <a:solidFill>
                <a:schemeClr val="bg1"/>
              </a:solidFill>
            </a:endParaRPr>
          </a:p>
          <a:p>
            <a:endParaRPr lang="pl-PL" sz="1800" dirty="0">
              <a:solidFill>
                <a:schemeClr val="bg1"/>
              </a:solidFill>
            </a:endParaRPr>
          </a:p>
        </p:txBody>
      </p:sp>
      <p:pic>
        <p:nvPicPr>
          <p:cNvPr id="2" name="Obrázek 1">
            <a:extLst>
              <a:ext uri="{FF2B5EF4-FFF2-40B4-BE49-F238E27FC236}">
                <a16:creationId xmlns:a16="http://schemas.microsoft.com/office/drawing/2014/main" id="{72C75428-F223-493F-A9A9-D5A2660C667C}"/>
              </a:ext>
            </a:extLst>
          </p:cNvPr>
          <p:cNvPicPr>
            <a:picLocks noChangeAspect="1"/>
          </p:cNvPicPr>
          <p:nvPr/>
        </p:nvPicPr>
        <p:blipFill>
          <a:blip r:embed="rId2"/>
          <a:stretch>
            <a:fillRect/>
          </a:stretch>
        </p:blipFill>
        <p:spPr>
          <a:xfrm>
            <a:off x="6301621" y="1345715"/>
            <a:ext cx="2133088" cy="3270735"/>
          </a:xfrm>
          <a:prstGeom prst="rect">
            <a:avLst/>
          </a:prstGeom>
        </p:spPr>
      </p:pic>
      <p:pic>
        <p:nvPicPr>
          <p:cNvPr id="5" name="Obrázek 4">
            <a:extLst>
              <a:ext uri="{FF2B5EF4-FFF2-40B4-BE49-F238E27FC236}">
                <a16:creationId xmlns:a16="http://schemas.microsoft.com/office/drawing/2014/main" id="{9CD425DC-F9DA-4387-A8D4-58BE2377ED1C}"/>
              </a:ext>
            </a:extLst>
          </p:cNvPr>
          <p:cNvPicPr>
            <a:picLocks noChangeAspect="1"/>
          </p:cNvPicPr>
          <p:nvPr/>
        </p:nvPicPr>
        <p:blipFill>
          <a:blip r:embed="rId3"/>
          <a:stretch>
            <a:fillRect/>
          </a:stretch>
        </p:blipFill>
        <p:spPr>
          <a:xfrm>
            <a:off x="4010680" y="2121339"/>
            <a:ext cx="1772413" cy="2632244"/>
          </a:xfrm>
          <a:prstGeom prst="rect">
            <a:avLst/>
          </a:prstGeom>
        </p:spPr>
      </p:pic>
    </p:spTree>
    <p:extLst>
      <p:ext uri="{BB962C8B-B14F-4D97-AF65-F5344CB8AC3E}">
        <p14:creationId xmlns:p14="http://schemas.microsoft.com/office/powerpoint/2010/main" val="3250915756"/>
      </p:ext>
    </p:extLst>
  </p:cSld>
  <p:clrMapOvr>
    <a:masterClrMapping/>
  </p:clrMapOvr>
</p:sld>
</file>

<file path=ppt/theme/theme1.xml><?xml version="1.0" encoding="utf-8"?>
<a:theme xmlns:a="http://schemas.openxmlformats.org/drawingml/2006/main" name="Portia template">
  <a:themeElements>
    <a:clrScheme name="Custom 347">
      <a:dk1>
        <a:srgbClr val="000000"/>
      </a:dk1>
      <a:lt1>
        <a:srgbClr val="FFFFFF"/>
      </a:lt1>
      <a:dk2>
        <a:srgbClr val="000000"/>
      </a:dk2>
      <a:lt2>
        <a:srgbClr val="F3F3F3"/>
      </a:lt2>
      <a:accent1>
        <a:srgbClr val="434343"/>
      </a:accent1>
      <a:accent2>
        <a:srgbClr val="999999"/>
      </a:accent2>
      <a:accent3>
        <a:srgbClr val="CCCCCC"/>
      </a:accent3>
      <a:accent4>
        <a:srgbClr val="4D5F6D"/>
      </a:accent4>
      <a:accent5>
        <a:srgbClr val="7F98AC"/>
      </a:accent5>
      <a:accent6>
        <a:srgbClr val="BCCEDB"/>
      </a:accent6>
      <a:hlink>
        <a:srgbClr val="1D1D1B"/>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490</TotalTime>
  <Words>1392</Words>
  <Application>Microsoft Office PowerPoint</Application>
  <PresentationFormat>Předvádění na obrazovce (16:9)</PresentationFormat>
  <Paragraphs>289</Paragraphs>
  <Slides>36</Slides>
  <Notes>1</Notes>
  <HiddenSlides>0</HiddenSlides>
  <MMClips>6</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36</vt:i4>
      </vt:variant>
    </vt:vector>
  </HeadingPairs>
  <TitlesOfParts>
    <vt:vector size="40" baseType="lpstr">
      <vt:lpstr>PT Serif</vt:lpstr>
      <vt:lpstr>Arial</vt:lpstr>
      <vt:lpstr>Playfair Display</vt:lpstr>
      <vt:lpstr>Portia template</vt:lpstr>
      <vt:lpstr>Mediální archeologie</vt:lpstr>
      <vt:lpstr>Mediální archeologie - definice</vt:lpstr>
      <vt:lpstr>Mediální archeologie - definice</vt:lpstr>
      <vt:lpstr>Klíčová témata - modernita</vt:lpstr>
      <vt:lpstr>Klíčová témata - modernita</vt:lpstr>
      <vt:lpstr>Klíčová témata - film</vt:lpstr>
      <vt:lpstr>Klíčová témata - film</vt:lpstr>
      <vt:lpstr>Klíčová témata –Historie současnosti</vt:lpstr>
      <vt:lpstr>Klíčová témata – Alternativní historie</vt:lpstr>
      <vt:lpstr>Metody– Erkki Huhtamo – studium topoi</vt:lpstr>
      <vt:lpstr>Metody– Erkki Huhtamo – studium topoi</vt:lpstr>
      <vt:lpstr>Metody– Eric Kluitenberg -Archeologie imaginárních médií </vt:lpstr>
      <vt:lpstr>Metody– Eric Kluitenberg -Archeologie imaginárních médií </vt:lpstr>
      <vt:lpstr>Metody– Eric Kluitenberg -Archeologie imaginárních médií </vt:lpstr>
      <vt:lpstr>Metody– Eric Kluitenberg -Archeologie imaginárních médií </vt:lpstr>
      <vt:lpstr>Metody– Eric Kluitenberg -Archeologie imaginárních médií </vt:lpstr>
      <vt:lpstr>Metody– Eric Kluitenberg -Archeologie imaginárních médií </vt:lpstr>
      <vt:lpstr>Metody– Eric Kluitenberg -Archeologie imaginárních médií </vt:lpstr>
      <vt:lpstr>Metody– Sigfried Zielinski - Variantologie</vt:lpstr>
      <vt:lpstr>Metody– Sigfried Zielinski - Variantologie</vt:lpstr>
      <vt:lpstr>Metody– Bruce Sterling – Dead Media</vt:lpstr>
      <vt:lpstr>Metody– Bruce Sterling – Dead Media</vt:lpstr>
      <vt:lpstr>Metody– Bruce Sterling – Dead Media</vt:lpstr>
      <vt:lpstr>Metody– Wolfgang Ernst - Media Archeography </vt:lpstr>
      <vt:lpstr>Metody– Umělecký výzkum mediální historie</vt:lpstr>
      <vt:lpstr>Metody– Umělecký výzkum mediální historie</vt:lpstr>
      <vt:lpstr>Metody– Umělecký výzkum mediální historie</vt:lpstr>
      <vt:lpstr>Metody– Umělecký výzkum mediální historie</vt:lpstr>
      <vt:lpstr>Metody– Umělecký výzkum mediální historie</vt:lpstr>
      <vt:lpstr>Metody– Umělecký výzkum mediální historie</vt:lpstr>
      <vt:lpstr>Mediální archeologie jako životní styl</vt:lpstr>
      <vt:lpstr>Mediální archeologie jako životní styl</vt:lpstr>
      <vt:lpstr>Mediální archeologie jako životní styl</vt:lpstr>
      <vt:lpstr>Metody– Mediální archeologie jako životní styl</vt:lpstr>
      <vt:lpstr>Mediální archeologie jako edukační prostředek</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Mediální archeologie</dc:title>
  <dc:creator>adam</dc:creator>
  <cp:lastModifiedBy>Adam Franc</cp:lastModifiedBy>
  <cp:revision>24</cp:revision>
  <dcterms:modified xsi:type="dcterms:W3CDTF">2022-04-03T13:51:30Z</dcterms:modified>
</cp:coreProperties>
</file>