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6" r:id="rId2"/>
    <p:sldId id="273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</p:sldIdLst>
  <p:sldSz cx="12188825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8" autoAdjust="0"/>
    <p:restoredTop sz="95000" autoAdjust="0"/>
  </p:normalViewPr>
  <p:slideViewPr>
    <p:cSldViewPr>
      <p:cViewPr varScale="1">
        <p:scale>
          <a:sx n="64" d="100"/>
          <a:sy n="64" d="100"/>
        </p:scale>
        <p:origin x="130" y="45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2844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459F898-0BF5-4073-A48E-18CE7F12CE7A}" type="datetime1">
              <a:rPr lang="cs-CZ" smtClean="0"/>
              <a:t>17.05.2022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2837A6B-DAA4-4C2D-AEAB-4E9E70095794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15455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7E98CD1-7185-4C8D-B8E4-58A41630CAEF}" type="datetime1">
              <a:rPr lang="cs-CZ" smtClean="0"/>
              <a:t>17.05.2022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dirty="0"/>
              <a:t>Kliknutím můžete upravit styl předlohy textů.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3266150-FA26-45B5-BF0B-186B42A09DC9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9467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6509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cs-CZ" smtClean="0"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0579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 bwMode="hidden">
          <a:xfrm>
            <a:off x="0" y="1"/>
            <a:ext cx="12188825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15" name="Obdélník 14"/>
          <p:cNvSpPr/>
          <p:nvPr/>
        </p:nvSpPr>
        <p:spPr bwMode="hidden">
          <a:xfrm>
            <a:off x="0" y="4810562"/>
            <a:ext cx="12188825" cy="2047439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 rtlCol="0">
            <a:norm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2413" y="5029200"/>
            <a:ext cx="8229600" cy="11430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cs-CZ"/>
              <a:t>Kliknutím můžete upravit styl předlohy.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C96A641-D1A8-4A42-8582-47207125AA0D}" type="datetime1">
              <a:rPr lang="cs-CZ" smtClean="0"/>
              <a:t>17.05.2022</a:t>
            </a:fld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cs-CZ" smtClean="0"/>
              <a:t>‹#›</a:t>
            </a:fld>
            <a:endParaRPr lang="cs-CZ" dirty="0"/>
          </a:p>
        </p:txBody>
      </p:sp>
      <p:sp useBgFill="1">
        <p:nvSpPr>
          <p:cNvPr id="20" name="Volný tvar 9"/>
          <p:cNvSpPr>
            <a:spLocks/>
          </p:cNvSpPr>
          <p:nvPr/>
        </p:nvSpPr>
        <p:spPr bwMode="white">
          <a:xfrm>
            <a:off x="1057" y="4714632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5FB46B-6003-4C6E-B871-4286348E341C}" type="datetime1">
              <a:rPr lang="cs-CZ" smtClean="0"/>
              <a:t>17.05.2022</a:t>
            </a:fld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1" y="0"/>
            <a:ext cx="9314539" cy="6858000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 bwMode="hidden">
          <a:xfrm>
            <a:off x="1" y="1"/>
            <a:ext cx="9218611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9" name="Volný tvar 9"/>
          <p:cNvSpPr>
            <a:spLocks/>
          </p:cNvSpPr>
          <p:nvPr/>
        </p:nvSpPr>
        <p:spPr bwMode="hidden">
          <a:xfrm rot="5400000">
            <a:off x="5885540" y="3333074"/>
            <a:ext cx="685800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dirty="0"/>
          </a:p>
        </p:txBody>
      </p: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558667" y="685800"/>
            <a:ext cx="1295401" cy="5486400"/>
          </a:xfrm>
        </p:spPr>
        <p:txBody>
          <a:bodyPr vert="eaVert" rtlCol="0"/>
          <a:lstStyle/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522413" y="685800"/>
            <a:ext cx="7460842" cy="5486400"/>
          </a:xfrm>
        </p:spPr>
        <p:txBody>
          <a:bodyPr vert="eaVert"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22BC7EF-410E-4DA0-BDAD-563A91DD7077}" type="datetime1">
              <a:rPr lang="cs-CZ" smtClean="0"/>
              <a:t>17.05.2022</a:t>
            </a:fld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4CFF9B-C8BF-496A-8834-2A4AC805110C}" type="datetime1">
              <a:rPr lang="cs-CZ" smtClean="0"/>
              <a:t>17.05.2022</a:t>
            </a:fld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0"/>
            <a:ext cx="12188825" cy="4810561"/>
          </a:xfrm>
          <a:prstGeom prst="rect">
            <a:avLst/>
          </a:prstGeom>
        </p:spPr>
      </p:pic>
      <p:sp>
        <p:nvSpPr>
          <p:cNvPr id="18" name="Obdélník 17"/>
          <p:cNvSpPr/>
          <p:nvPr/>
        </p:nvSpPr>
        <p:spPr bwMode="hidden">
          <a:xfrm>
            <a:off x="0" y="1"/>
            <a:ext cx="12188825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2360" y="1905000"/>
            <a:ext cx="9142999" cy="2667000"/>
          </a:xfrm>
        </p:spPr>
        <p:txBody>
          <a:bodyPr rtlCol="0" anchor="b">
            <a:noAutofit/>
          </a:bodyPr>
          <a:lstStyle>
            <a:lvl1pPr algn="l">
              <a:defRPr sz="4800" b="0" cap="none" baseline="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2412" y="5029200"/>
            <a:ext cx="8229601" cy="11430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ED78762-94D1-46D1-AA09-0D0235C1BD54}" type="datetime1">
              <a:rPr lang="cs-CZ" smtClean="0"/>
              <a:t>17.05.2022</a:t>
            </a:fld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16" name="Volný tvar 9"/>
          <p:cNvSpPr>
            <a:spLocks/>
          </p:cNvSpPr>
          <p:nvPr/>
        </p:nvSpPr>
        <p:spPr bwMode="hidden">
          <a:xfrm>
            <a:off x="1057" y="4714632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6552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46812" y="1905000"/>
            <a:ext cx="4416552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5ADFBD2-75BA-440E-B8FF-D4E388B8A606}" type="datetime1">
              <a:rPr lang="cs-CZ" smtClean="0"/>
              <a:t>17.05.2022</a:t>
            </a:fld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22413" y="2743200"/>
            <a:ext cx="4416552" cy="34290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 baseline="0"/>
            </a:lvl8pPr>
            <a:lvl9pPr marL="1920240">
              <a:defRPr sz="1600" baseline="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246812" y="1905000"/>
            <a:ext cx="4416552" cy="7620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246812" y="2743200"/>
            <a:ext cx="4416552" cy="34290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EE18033-8B6D-4C32-B4D2-D09F06EE4448}" type="datetime1">
              <a:rPr lang="cs-CZ" smtClean="0"/>
              <a:t>17.05.2022</a:t>
            </a:fld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E9595C4-D63F-4441-94EC-6FC784C2787B}" type="datetime1">
              <a:rPr lang="cs-CZ" smtClean="0"/>
              <a:t>17.05.2022</a:t>
            </a:fld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 bwMode="hidden">
          <a:xfrm>
            <a:off x="0" y="1"/>
            <a:ext cx="12188825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FA6276F-A64B-4AFC-B5E4-45562BE5CB0B}" type="datetime1">
              <a:rPr lang="cs-CZ" smtClean="0"/>
              <a:t>17.05.2022</a:t>
            </a:fld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olný tvar 15"/>
          <p:cNvSpPr>
            <a:spLocks/>
          </p:cNvSpPr>
          <p:nvPr/>
        </p:nvSpPr>
        <p:spPr bwMode="auto">
          <a:xfrm>
            <a:off x="4494212" y="1905000"/>
            <a:ext cx="6153912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568" y="2087880"/>
            <a:ext cx="5791200" cy="3886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514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57169EF-F216-4533-B994-2EBF32558CF9}" type="datetime1">
              <a:rPr lang="cs-CZ" smtClean="0"/>
              <a:t>17.05.2022</a:t>
            </a:fld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olný tvar 15"/>
          <p:cNvSpPr>
            <a:spLocks/>
          </p:cNvSpPr>
          <p:nvPr/>
        </p:nvSpPr>
        <p:spPr bwMode="auto">
          <a:xfrm>
            <a:off x="1522413" y="1905000"/>
            <a:ext cx="6153912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1706880" y="2087880"/>
            <a:ext cx="5784978" cy="3886200"/>
          </a:xfrm>
          <a:solidFill>
            <a:schemeClr val="bg2">
              <a:lumMod val="40000"/>
              <a:lumOff val="6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923211" y="3429000"/>
            <a:ext cx="2743200" cy="2514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066AB5E-9D02-4A32-916F-6B0F62FFEE2B}" type="datetime1">
              <a:rPr lang="cs-CZ" smtClean="0"/>
              <a:t>17.05.2022</a:t>
            </a:fld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522413" y="189723"/>
            <a:ext cx="9144000" cy="11445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dirty="0"/>
              <a:t>Kliknutím můžete upravit styl předlohy nadpisů.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1628776"/>
            <a:ext cx="12188825" cy="522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Obdélník 16"/>
          <p:cNvSpPr/>
          <p:nvPr/>
        </p:nvSpPr>
        <p:spPr bwMode="hidden">
          <a:xfrm>
            <a:off x="0" y="1535908"/>
            <a:ext cx="12188825" cy="5322093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dirty="0"/>
              <a:t>Kliknutím můžete upravit styl předlohy textů.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522413" y="6420898"/>
            <a:ext cx="7010399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808721" y="6420898"/>
            <a:ext cx="964036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C7F23A3E-B4D5-4BC8-8986-89E4BD06F82D}" type="datetime1">
              <a:rPr lang="cs-CZ" smtClean="0"/>
              <a:t>17.05.2022</a:t>
            </a:fld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027920" y="6420898"/>
            <a:ext cx="638493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693B167E-EA96-4147-81DE-549160052C22}" type="slidenum">
              <a:rPr lang="cs-CZ" smtClean="0"/>
              <a:pPr rtl="0"/>
              <a:t>‹#›</a:t>
            </a:fld>
            <a:endParaRPr lang="cs-CZ" dirty="0"/>
          </a:p>
        </p:txBody>
      </p:sp>
      <p:sp>
        <p:nvSpPr>
          <p:cNvPr id="38" name="Volný tvar 9"/>
          <p:cNvSpPr>
            <a:spLocks/>
          </p:cNvSpPr>
          <p:nvPr/>
        </p:nvSpPr>
        <p:spPr bwMode="white">
          <a:xfrm>
            <a:off x="1057" y="1470256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1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2625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72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15468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56616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metamute.org/community/your-posts/what-psychogeophysics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PJxUPvz9Oo" TargetMode="External"/><Relationship Id="rId2" Type="http://schemas.openxmlformats.org/officeDocument/2006/relationships/hyperlink" Target="https://vimeo.com/668282902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91875375?h=fad6c4a14d&amp;app_id=122963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62930932?h=dcb2420872&amp;app_id=122963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publish0x.com/rhyzom/collapse-os-bootstrapping-post-collapse-technology-xdjk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anavirgin.com/CO2/DEFOOOOOOOOOOOOOOOOOOOOOREST_about.html" TargetMode="External"/><Relationship Id="rId2" Type="http://schemas.openxmlformats.org/officeDocument/2006/relationships/hyperlink" Target="https://www.janavirgin.com/CO2/CO2GLE_about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ckpapershotgun.com/gta-5-deer-livestream" TargetMode="External"/><Relationship Id="rId2" Type="http://schemas.openxmlformats.org/officeDocument/2006/relationships/hyperlink" Target="https://www.moma.org/calendar/exhibitions/3656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avidoreilly.com/everything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cs-CZ" dirty="0"/>
              <a:t>Podnadpis</a:t>
            </a:r>
          </a:p>
          <a:p>
            <a:pPr rtl="0"/>
            <a:endParaRPr lang="cs-CZ" dirty="0"/>
          </a:p>
        </p:txBody>
      </p:sp>
      <p:pic>
        <p:nvPicPr>
          <p:cNvPr id="1026" name="Picture 2" descr="New UN coalition to tackle electronic waste">
            <a:extLst>
              <a:ext uri="{FF2B5EF4-FFF2-40B4-BE49-F238E27FC236}">
                <a16:creationId xmlns:a16="http://schemas.microsoft.com/office/drawing/2014/main" id="{44AFF412-1419-375E-3590-6E8CBE758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88825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230316" y="2924944"/>
            <a:ext cx="5184576" cy="1143000"/>
          </a:xfrm>
          <a:solidFill>
            <a:schemeClr val="bg2">
              <a:lumMod val="20000"/>
              <a:lumOff val="80000"/>
            </a:schemeClr>
          </a:solidFill>
        </p:spPr>
        <p:txBody>
          <a:bodyPr rtlCol="0"/>
          <a:lstStyle/>
          <a:p>
            <a:pPr rtl="0"/>
            <a:r>
              <a:rPr lang="cs-CZ" dirty="0">
                <a:solidFill>
                  <a:schemeClr val="tx2"/>
                </a:solidFill>
              </a:rPr>
              <a:t>Geologie médií</a:t>
            </a:r>
          </a:p>
        </p:txBody>
      </p:sp>
    </p:spTree>
    <p:extLst>
      <p:ext uri="{BB962C8B-B14F-4D97-AF65-F5344CB8AC3E}">
        <p14:creationId xmlns:p14="http://schemas.microsoft.com/office/powerpoint/2010/main" val="11617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6A5CFB-5826-8E79-9CBA-C1FC25ACC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Psychogeofyzika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B9A64F-A784-4FFC-9464-175360DD8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748" y="1694400"/>
            <a:ext cx="8038628" cy="476327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r>
              <a:rPr lang="cs-CZ" dirty="0"/>
              <a:t>Londýnský </a:t>
            </a:r>
            <a:r>
              <a:rPr lang="cs-CZ" dirty="0" err="1"/>
              <a:t>psychogeofyzikální</a:t>
            </a:r>
            <a:r>
              <a:rPr lang="cs-CZ" dirty="0"/>
              <a:t> summit (2010) </a:t>
            </a:r>
          </a:p>
          <a:p>
            <a:endParaRPr lang="cs-CZ" dirty="0"/>
          </a:p>
          <a:p>
            <a:r>
              <a:rPr lang="cs-CZ" dirty="0"/>
              <a:t>manifest vydaný v časopise </a:t>
            </a:r>
            <a:r>
              <a:rPr lang="cs-CZ" dirty="0" err="1"/>
              <a:t>Mute</a:t>
            </a:r>
            <a:r>
              <a:rPr lang="cs-CZ" dirty="0"/>
              <a:t> (2010) – autorem London </a:t>
            </a:r>
            <a:r>
              <a:rPr lang="cs-CZ" dirty="0" err="1"/>
              <a:t>Psychogeophysics</a:t>
            </a:r>
            <a:r>
              <a:rPr lang="cs-CZ" dirty="0"/>
              <a:t> Summit </a:t>
            </a:r>
            <a:r>
              <a:rPr lang="cs-CZ" dirty="0" err="1"/>
              <a:t>Collective</a:t>
            </a:r>
            <a:r>
              <a:rPr lang="cs-CZ" dirty="0"/>
              <a:t> - </a:t>
            </a:r>
            <a:r>
              <a:rPr lang="cs-CZ" dirty="0">
                <a:hlinkClick r:id="rId2"/>
              </a:rPr>
              <a:t>https://www.metamute.org/community/your-posts/what-psychogeophysics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psychogeofyzika</a:t>
            </a:r>
            <a:r>
              <a:rPr lang="cs-CZ" dirty="0"/>
              <a:t> mapuje kontinuum mezi biologickou, neorganickou a sociální sférou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CF5E2B4-83DE-43BB-88BA-0E0C8B0B0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593" y="620688"/>
            <a:ext cx="4264231" cy="621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8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6A5CFB-5826-8E79-9CBA-C1FC25ACC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Psychogeofyzika</a:t>
            </a:r>
            <a:r>
              <a:rPr lang="cs-CZ" dirty="0"/>
              <a:t> – umělecká tvorba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B9A64F-A784-4FFC-9464-175360DD8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748" y="1694400"/>
            <a:ext cx="8038628" cy="476327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r>
              <a:rPr lang="cs-CZ" dirty="0"/>
              <a:t>Průzkum obrazů a </a:t>
            </a:r>
            <a:r>
              <a:rPr lang="cs-CZ" dirty="0" err="1"/>
              <a:t>a</a:t>
            </a:r>
            <a:r>
              <a:rPr lang="cs-CZ" dirty="0"/>
              <a:t> zvuků mimolidského světa</a:t>
            </a:r>
          </a:p>
          <a:p>
            <a:endParaRPr lang="cs-CZ" dirty="0"/>
          </a:p>
          <a:p>
            <a:r>
              <a:rPr lang="en-US" dirty="0" err="1"/>
              <a:t>Vatnajokull</a:t>
            </a:r>
            <a:r>
              <a:rPr lang="en-US" dirty="0"/>
              <a:t> (the sound of) | Katie Paterson</a:t>
            </a:r>
            <a:r>
              <a:rPr lang="cs-CZ" dirty="0"/>
              <a:t> (2007-2008) - </a:t>
            </a:r>
            <a:r>
              <a:rPr lang="cs-CZ" dirty="0">
                <a:hlinkClick r:id="rId2"/>
              </a:rPr>
              <a:t>https://vimeo.com/668282902</a:t>
            </a:r>
            <a:endParaRPr lang="cs-CZ" dirty="0"/>
          </a:p>
          <a:p>
            <a:r>
              <a:rPr lang="cs-CZ" dirty="0" err="1"/>
              <a:t>Earthquake</a:t>
            </a:r>
            <a:r>
              <a:rPr lang="cs-CZ" dirty="0"/>
              <a:t> </a:t>
            </a:r>
            <a:r>
              <a:rPr lang="cs-CZ" dirty="0" err="1"/>
              <a:t>Sounds</a:t>
            </a:r>
            <a:r>
              <a:rPr lang="cs-CZ" dirty="0"/>
              <a:t> - Floriana </a:t>
            </a:r>
            <a:r>
              <a:rPr lang="cs-CZ" dirty="0" err="1"/>
              <a:t>Dombois</a:t>
            </a:r>
            <a:r>
              <a:rPr lang="cs-CZ" dirty="0"/>
              <a:t> (1999) - </a:t>
            </a:r>
            <a:r>
              <a:rPr lang="cs-CZ" dirty="0">
                <a:hlinkClick r:id="rId3"/>
              </a:rPr>
              <a:t>https://www.youtube.com/watch?v=3PJxUPvz9Oo</a:t>
            </a:r>
            <a:endParaRPr lang="cs-CZ" dirty="0"/>
          </a:p>
          <a:p>
            <a:r>
              <a:rPr lang="cs-CZ" dirty="0"/>
              <a:t>Michal </a:t>
            </a:r>
            <a:r>
              <a:rPr lang="cs-CZ" dirty="0" err="1"/>
              <a:t>Kindernay</a:t>
            </a:r>
            <a:r>
              <a:rPr lang="cs-CZ" dirty="0"/>
              <a:t> - projekt </a:t>
            </a:r>
            <a:r>
              <a:rPr lang="cs-CZ" dirty="0" err="1"/>
              <a:t>Imagosféra</a:t>
            </a:r>
            <a:r>
              <a:rPr lang="cs-CZ" dirty="0"/>
              <a:t> (2012–2014) -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743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6A5CFB-5826-8E79-9CBA-C1FC25ACC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Psychogeofyzika</a:t>
            </a:r>
            <a:r>
              <a:rPr lang="cs-CZ" dirty="0"/>
              <a:t> – umělecká tvorba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B9A64F-A784-4FFC-9464-175360DD8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748" y="1694400"/>
            <a:ext cx="8038628" cy="476327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4" name="Online médium 3" title="Šťourači a hledači / Pokers and Seekers">
            <a:hlinkClick r:id="" action="ppaction://media"/>
            <a:extLst>
              <a:ext uri="{FF2B5EF4-FFF2-40B4-BE49-F238E27FC236}">
                <a16:creationId xmlns:a16="http://schemas.microsoft.com/office/drawing/2014/main" id="{B7D7AB80-1BF8-C745-4D5C-5A7565764A8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97868" y="1430397"/>
            <a:ext cx="9649072" cy="542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91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6A5CFB-5826-8E79-9CBA-C1FC25ACC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Psychogeofyzika</a:t>
            </a:r>
            <a:r>
              <a:rPr lang="cs-CZ" dirty="0"/>
              <a:t> – umělecká tvorba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B9A64F-A784-4FFC-9464-175360DD8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748" y="1694400"/>
            <a:ext cx="8038628" cy="476327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r>
              <a:rPr lang="cs-CZ" dirty="0"/>
              <a:t>Projekt </a:t>
            </a:r>
            <a:r>
              <a:rPr lang="cs-CZ" dirty="0" err="1"/>
              <a:t>Crystal</a:t>
            </a:r>
            <a:r>
              <a:rPr lang="cs-CZ" dirty="0"/>
              <a:t> </a:t>
            </a:r>
            <a:r>
              <a:rPr lang="cs-CZ" dirty="0" err="1"/>
              <a:t>World</a:t>
            </a:r>
            <a:r>
              <a:rPr lang="cs-CZ" dirty="0"/>
              <a:t> - </a:t>
            </a:r>
            <a:r>
              <a:rPr lang="en-US" dirty="0"/>
              <a:t>Jonathan Kemp and Martin </a:t>
            </a:r>
            <a:r>
              <a:rPr lang="en-US" dirty="0" err="1"/>
              <a:t>Howse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EEE3D4A-DB06-E1CA-1D55-F4CD1F570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31" y="3158978"/>
            <a:ext cx="4574243" cy="343450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0EA59BA-C1B8-B38E-94C1-6F94C1C5D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0356" y="3080770"/>
            <a:ext cx="540067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89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6A5CFB-5826-8E79-9CBA-C1FC25ACC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Psychogeofyzika</a:t>
            </a:r>
            <a:r>
              <a:rPr lang="cs-CZ" dirty="0"/>
              <a:t> – umělecká tvorba</a:t>
            </a:r>
          </a:p>
        </p:txBody>
      </p:sp>
      <p:pic>
        <p:nvPicPr>
          <p:cNvPr id="6" name="Online médium 5" title="The Crystal World v.02 Exhibition, London, 2012">
            <a:hlinkClick r:id="" action="ppaction://media"/>
            <a:extLst>
              <a:ext uri="{FF2B5EF4-FFF2-40B4-BE49-F238E27FC236}">
                <a16:creationId xmlns:a16="http://schemas.microsoft.com/office/drawing/2014/main" id="{B54BD890-AD81-CD60-29AB-134653F1C60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58389" y="47984"/>
            <a:ext cx="8424936" cy="676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6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6A5CFB-5826-8E79-9CBA-C1FC25ACC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Psychogeofyzika</a:t>
            </a:r>
            <a:r>
              <a:rPr lang="cs-CZ" dirty="0"/>
              <a:t> – umělecká tvorba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B9A64F-A784-4FFC-9464-175360DD8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748" y="1694400"/>
            <a:ext cx="8038628" cy="476327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/>
              <a:t>Earthcodes</a:t>
            </a:r>
            <a:r>
              <a:rPr lang="cs-CZ" dirty="0"/>
              <a:t> (2014) - Martin </a:t>
            </a:r>
            <a:r>
              <a:rPr lang="cs-CZ" dirty="0" err="1"/>
              <a:t>Howse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ACC5BA9-914F-D5D3-508A-53CB02DA8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80" y="3255425"/>
            <a:ext cx="5688632" cy="321531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B40953D-100C-B8E8-9E74-F7A9D3971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508" y="3413618"/>
            <a:ext cx="4048125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26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6A5CFB-5826-8E79-9CBA-C1FC25ACC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Psychogeofyzika</a:t>
            </a:r>
            <a:r>
              <a:rPr lang="cs-CZ" dirty="0"/>
              <a:t> – umělecká tvorba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B9A64F-A784-4FFC-9464-175360DD8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748" y="1694400"/>
            <a:ext cx="10873208" cy="476327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/>
              <a:t>Collapse</a:t>
            </a:r>
            <a:r>
              <a:rPr lang="cs-CZ" dirty="0"/>
              <a:t> OS (2019) - Virgil </a:t>
            </a:r>
            <a:r>
              <a:rPr lang="cs-CZ" dirty="0" err="1"/>
              <a:t>Dupras</a:t>
            </a:r>
            <a:r>
              <a:rPr lang="cs-CZ" dirty="0"/>
              <a:t> - </a:t>
            </a:r>
            <a:r>
              <a:rPr lang="cs-CZ" dirty="0">
                <a:hlinkClick r:id="rId2"/>
              </a:rPr>
              <a:t>https://www.publish0x.com/rhyzom/collapse-os-bootstrapping-post-collapse-technology-xdjkng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7DA17B8-9930-83BB-8913-352909F6A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04" y="3234831"/>
            <a:ext cx="2376264" cy="346219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D30F3C4-1BCC-F897-B70A-51CB9FC0C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0236" y="3222255"/>
            <a:ext cx="6096000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32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6A5CFB-5826-8E79-9CBA-C1FC25ACC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Psychogeofyzika</a:t>
            </a:r>
            <a:r>
              <a:rPr lang="cs-CZ" dirty="0"/>
              <a:t> – umělecká tvorba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B9A64F-A784-4FFC-9464-175360DD8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748" y="1694400"/>
            <a:ext cx="10873208" cy="476327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Go2GLE (2015) - Joana Moll - </a:t>
            </a:r>
            <a:r>
              <a:rPr lang="cs-CZ" dirty="0">
                <a:hlinkClick r:id="rId2"/>
              </a:rPr>
              <a:t>https://www.janavirgin.com/CO2/CO2GLE_about.html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DEFOOOOOOOOOOOOOOOOOOOOOREST - </a:t>
            </a:r>
            <a:r>
              <a:rPr lang="cs-CZ" dirty="0">
                <a:hlinkClick r:id="rId3"/>
              </a:rPr>
              <a:t>http://www.janavirgin.com/CO2/DEFOOOOOOOOOOOOOOOOOOOOOREST_about.html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1AF90C5-AE36-52F7-6380-04B043340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100" y="3726224"/>
            <a:ext cx="5230316" cy="294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065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 err="1"/>
              <a:t>Jussi</a:t>
            </a:r>
            <a:r>
              <a:rPr lang="cs-CZ" dirty="0"/>
              <a:t> </a:t>
            </a:r>
            <a:r>
              <a:rPr lang="cs-CZ" dirty="0" err="1"/>
              <a:t>Parikka</a:t>
            </a:r>
            <a:endParaRPr lang="cs-CZ" dirty="0"/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>
          <a:xfrm>
            <a:off x="166016" y="1979227"/>
            <a:ext cx="6936508" cy="4267200"/>
          </a:xfrm>
        </p:spPr>
        <p:txBody>
          <a:bodyPr rtlCol="0">
            <a:normAutofit fontScale="92500" lnSpcReduction="10000"/>
          </a:bodyPr>
          <a:lstStyle/>
          <a:p>
            <a:pPr rtl="0"/>
            <a:r>
              <a:rPr lang="cs-CZ" dirty="0"/>
              <a:t>Autor knižní trilogie:</a:t>
            </a:r>
          </a:p>
          <a:p>
            <a:pPr rtl="0"/>
            <a:r>
              <a:rPr lang="en-US" dirty="0"/>
              <a:t>Digital Contagions: A Media Archaeology of Computer Viruses</a:t>
            </a:r>
            <a:r>
              <a:rPr lang="cs-CZ" dirty="0"/>
              <a:t> (2007)</a:t>
            </a:r>
          </a:p>
          <a:p>
            <a:pPr marL="0" indent="0" rtl="0">
              <a:buNone/>
            </a:pPr>
            <a:endParaRPr lang="cs-CZ" dirty="0"/>
          </a:p>
          <a:p>
            <a:pPr rtl="0"/>
            <a:r>
              <a:rPr lang="en-US" dirty="0"/>
              <a:t>Insect Media: An Archaeology of Animals and Technology</a:t>
            </a:r>
            <a:r>
              <a:rPr lang="cs-CZ" dirty="0"/>
              <a:t> (2010)</a:t>
            </a:r>
          </a:p>
          <a:p>
            <a:pPr rtl="0"/>
            <a:endParaRPr lang="cs-CZ" dirty="0"/>
          </a:p>
          <a:p>
            <a:pPr rtl="0"/>
            <a:r>
              <a:rPr lang="cs-CZ" dirty="0"/>
              <a:t>Geology </a:t>
            </a:r>
            <a:r>
              <a:rPr lang="cs-CZ" dirty="0" err="1"/>
              <a:t>of</a:t>
            </a:r>
            <a:r>
              <a:rPr lang="cs-CZ" dirty="0"/>
              <a:t> Media (2015)</a:t>
            </a:r>
          </a:p>
          <a:p>
            <a:pPr rtl="0"/>
            <a:r>
              <a:rPr lang="cs-CZ" dirty="0"/>
              <a:t>Hlavní téma – vztah mezi přírodou a technologiemi -pojem </a:t>
            </a:r>
            <a:r>
              <a:rPr lang="cs-CZ" dirty="0" err="1"/>
              <a:t>medianatures</a:t>
            </a:r>
            <a:endParaRPr lang="cs-CZ" dirty="0"/>
          </a:p>
          <a:p>
            <a:pPr rtl="0"/>
            <a:endParaRPr lang="cs-CZ" dirty="0"/>
          </a:p>
          <a:p>
            <a:pPr rtl="0"/>
            <a:endParaRPr lang="cs-CZ" dirty="0"/>
          </a:p>
          <a:p>
            <a:pPr rtl="0"/>
            <a:endParaRPr lang="cs-CZ" dirty="0"/>
          </a:p>
          <a:p>
            <a:pPr rtl="0"/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BC35E01-6A31-08E5-BFF9-0D9F26B45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8828" y="189723"/>
            <a:ext cx="2183981" cy="3272692"/>
          </a:xfrm>
          <a:prstGeom prst="rect">
            <a:avLst/>
          </a:prstGeom>
        </p:spPr>
      </p:pic>
      <p:pic>
        <p:nvPicPr>
          <p:cNvPr id="2050" name="Picture 2" descr="Insect Media - Parikka, Jussi - Megaknihy.cz">
            <a:extLst>
              <a:ext uri="{FF2B5EF4-FFF2-40B4-BE49-F238E27FC236}">
                <a16:creationId xmlns:a16="http://schemas.microsoft.com/office/drawing/2014/main" id="{073A9760-432F-8F39-4A70-7246645C1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572" y="2276872"/>
            <a:ext cx="2183980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EC855FF-80BB-04D4-C859-3F0394A281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5568" y="3542280"/>
            <a:ext cx="2127241" cy="328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7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0D388F-5E2B-1B7C-9E8C-2E4FAC892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Geologie médií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92B573-0F2A-2B33-B1FE-F0F028892C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Obrat k </a:t>
            </a:r>
            <a:r>
              <a:rPr lang="cs-CZ" dirty="0" err="1"/>
              <a:t>materialitě</a:t>
            </a:r>
            <a:r>
              <a:rPr lang="cs-CZ" dirty="0"/>
              <a:t> médií (německá teorie médií)</a:t>
            </a:r>
          </a:p>
          <a:p>
            <a:endParaRPr lang="cs-CZ" dirty="0"/>
          </a:p>
          <a:p>
            <a:r>
              <a:rPr lang="cs-CZ" dirty="0"/>
              <a:t>Dvě důležité otázky týkající se </a:t>
            </a:r>
            <a:r>
              <a:rPr lang="cs-CZ" dirty="0" err="1"/>
              <a:t>materiality</a:t>
            </a:r>
            <a:r>
              <a:rPr lang="cs-CZ" dirty="0"/>
              <a:t> médií:</a:t>
            </a:r>
          </a:p>
          <a:p>
            <a:r>
              <a:rPr lang="cs-CZ" dirty="0"/>
              <a:t>Z čeho jsou technologie vyrobeny?</a:t>
            </a:r>
          </a:p>
          <a:p>
            <a:r>
              <a:rPr lang="cs-CZ" dirty="0"/>
              <a:t>Č</a:t>
            </a:r>
            <a:r>
              <a:rPr lang="pt-BR" dirty="0"/>
              <a:t>ím se stanou, když se přestanou používat</a:t>
            </a:r>
            <a:r>
              <a:rPr lang="cs-CZ" dirty="0"/>
              <a:t>?</a:t>
            </a:r>
          </a:p>
          <a:p>
            <a:endParaRPr lang="cs-CZ" dirty="0"/>
          </a:p>
          <a:p>
            <a:r>
              <a:rPr lang="cs-CZ" dirty="0"/>
              <a:t>Průzkum ekologických kontextů médií </a:t>
            </a:r>
          </a:p>
        </p:txBody>
      </p:sp>
    </p:spTree>
    <p:extLst>
      <p:ext uri="{BB962C8B-B14F-4D97-AF65-F5344CB8AC3E}">
        <p14:creationId xmlns:p14="http://schemas.microsoft.com/office/powerpoint/2010/main" val="357697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60D2FD-0CFE-14C9-49B9-7434DCA65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Geologie médií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86434B-0FD6-B1A9-BB82-B957277345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geologie – spojena jak s rozsáhlými geofyzikálními životními světy, tak s technologickými výpočetními světy přenosu a ukládání dat</a:t>
            </a:r>
          </a:p>
          <a:p>
            <a:endParaRPr lang="cs-CZ" dirty="0"/>
          </a:p>
          <a:p>
            <a:r>
              <a:rPr lang="cs-CZ" dirty="0"/>
              <a:t>„namísto rádia bychom měli přemýšlet o součástkách a materiálech, které jej umožňují; namísto sítí se musíme zaměřovat na to, jaký význam pro ně má měď nebo optické vlákno; namísto toho, abychom souhrnně mluvili o „digitálních médiích“, musíme je rozebrat a mít na paměti, že také geologická časová měřítka zásadně přispívají k významné úloze, již dnes digitální média v našem životě hrají, ať jde o naše vědecké, společenské nebo ekonomické zájmy.“ (s.19)</a:t>
            </a:r>
          </a:p>
        </p:txBody>
      </p:sp>
    </p:spTree>
    <p:extLst>
      <p:ext uri="{BB962C8B-B14F-4D97-AF65-F5344CB8AC3E}">
        <p14:creationId xmlns:p14="http://schemas.microsoft.com/office/powerpoint/2010/main" val="128399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B82A12-3421-9FFA-14E7-9B61C3F72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Geologie médií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47A3F5-EC6B-7F4B-5D86-BDDFF833A1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Co bude zkoumat teoretik médií, který se stane geologem: </a:t>
            </a:r>
          </a:p>
          <a:p>
            <a:endParaRPr lang="cs-CZ" dirty="0"/>
          </a:p>
          <a:p>
            <a:r>
              <a:rPr lang="pt-BR" dirty="0"/>
              <a:t>a)</a:t>
            </a:r>
            <a:r>
              <a:rPr lang="cs-CZ" dirty="0"/>
              <a:t> </a:t>
            </a:r>
            <a:r>
              <a:rPr lang="pt-BR" dirty="0"/>
              <a:t>hluboké časy a hluboká místa médií</a:t>
            </a:r>
            <a:endParaRPr lang="cs-CZ" dirty="0"/>
          </a:p>
          <a:p>
            <a:r>
              <a:rPr lang="pl-PL" dirty="0"/>
              <a:t>b) estetické diskurzy a praktiky (geologické mediální umění)</a:t>
            </a:r>
          </a:p>
          <a:p>
            <a:r>
              <a:rPr lang="cs-CZ" dirty="0"/>
              <a:t>c) vzájemné interakce mezi geologií, politikou a technikou</a:t>
            </a:r>
          </a:p>
          <a:p>
            <a:endParaRPr lang="cs-CZ" dirty="0"/>
          </a:p>
          <a:p>
            <a:r>
              <a:rPr lang="cs-CZ" dirty="0"/>
              <a:t>Přístup k času – hlubinný čas (odlišné, mnohem rozsáhlejší časové měřítko)</a:t>
            </a:r>
          </a:p>
        </p:txBody>
      </p:sp>
    </p:spTree>
    <p:extLst>
      <p:ext uri="{BB962C8B-B14F-4D97-AF65-F5344CB8AC3E}">
        <p14:creationId xmlns:p14="http://schemas.microsoft.com/office/powerpoint/2010/main" val="325928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B72E08-5542-2D57-D6C6-E052883AB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Antropocén</a:t>
            </a:r>
            <a:r>
              <a:rPr lang="cs-CZ" dirty="0"/>
              <a:t> (</a:t>
            </a:r>
            <a:r>
              <a:rPr lang="cs-CZ" dirty="0" err="1"/>
              <a:t>Antrobscén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2ABCE8-BD8A-ED0E-0F3D-F7D4C5EAC8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odkazuje k masivním změnám, které do celého životního prostředí vnesla existence lidí a jejich praktiky a technologie</a:t>
            </a:r>
          </a:p>
          <a:p>
            <a:endParaRPr lang="cs-CZ" dirty="0"/>
          </a:p>
          <a:p>
            <a:r>
              <a:rPr lang="pl-PL" dirty="0"/>
              <a:t>Počátek tohoto období v 18. či 19. století</a:t>
            </a:r>
          </a:p>
          <a:p>
            <a:endParaRPr lang="cs-CZ" dirty="0"/>
          </a:p>
          <a:p>
            <a:r>
              <a:rPr lang="cs-CZ" dirty="0"/>
              <a:t>zaměřen zejména na působení fosilních paliv na životní prostředí</a:t>
            </a:r>
          </a:p>
          <a:p>
            <a:endParaRPr lang="cs-CZ" dirty="0"/>
          </a:p>
          <a:p>
            <a:r>
              <a:rPr lang="cs-CZ" dirty="0"/>
              <a:t>technika do značné míry utváří toto nové geologické období</a:t>
            </a:r>
          </a:p>
        </p:txBody>
      </p:sp>
    </p:spTree>
    <p:extLst>
      <p:ext uri="{BB962C8B-B14F-4D97-AF65-F5344CB8AC3E}">
        <p14:creationId xmlns:p14="http://schemas.microsoft.com/office/powerpoint/2010/main" val="67970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B72E08-5542-2D57-D6C6-E052883AB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Antropocén</a:t>
            </a:r>
            <a:r>
              <a:rPr lang="cs-CZ" dirty="0"/>
              <a:t> (</a:t>
            </a:r>
            <a:r>
              <a:rPr lang="cs-CZ" dirty="0" err="1"/>
              <a:t>Antrobscén</a:t>
            </a:r>
            <a:r>
              <a:rPr lang="cs-CZ" dirty="0"/>
              <a:t>)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2ABCE8-BD8A-ED0E-0F3D-F7D4C5EAC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2" y="1905000"/>
            <a:ext cx="9684567" cy="4267200"/>
          </a:xfrm>
        </p:spPr>
        <p:txBody>
          <a:bodyPr>
            <a:normAutofit/>
          </a:bodyPr>
          <a:lstStyle/>
          <a:p>
            <a:r>
              <a:rPr lang="cs-CZ" b="1" dirty="0"/>
              <a:t>Umělecká díla, která jsou inspirována tímto myšlenkovým proudem</a:t>
            </a:r>
          </a:p>
          <a:p>
            <a:r>
              <a:rPr lang="cs-CZ" dirty="0" err="1"/>
              <a:t>Emissaries</a:t>
            </a:r>
            <a:r>
              <a:rPr lang="cs-CZ" dirty="0"/>
              <a:t> – Ian </a:t>
            </a:r>
            <a:r>
              <a:rPr lang="cs-CZ" dirty="0" err="1"/>
              <a:t>Cheng</a:t>
            </a:r>
            <a:r>
              <a:rPr lang="cs-CZ" dirty="0"/>
              <a:t> (2017) - </a:t>
            </a:r>
            <a:r>
              <a:rPr lang="cs-CZ" dirty="0">
                <a:hlinkClick r:id="rId2"/>
              </a:rPr>
              <a:t>https://www.moma.org/calendar/exhibitions/3656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San Andreas </a:t>
            </a:r>
            <a:r>
              <a:rPr lang="cs-CZ" dirty="0" err="1"/>
              <a:t>Deer</a:t>
            </a:r>
            <a:r>
              <a:rPr lang="cs-CZ" dirty="0"/>
              <a:t> </a:t>
            </a:r>
            <a:r>
              <a:rPr lang="cs-CZ" dirty="0" err="1"/>
              <a:t>Cam</a:t>
            </a:r>
            <a:r>
              <a:rPr lang="cs-CZ" dirty="0"/>
              <a:t> - Ben </a:t>
            </a:r>
            <a:r>
              <a:rPr lang="cs-CZ" dirty="0" err="1"/>
              <a:t>Watanabe</a:t>
            </a:r>
            <a:r>
              <a:rPr lang="cs-CZ" dirty="0"/>
              <a:t> (2016) - </a:t>
            </a:r>
            <a:r>
              <a:rPr lang="cs-CZ" dirty="0">
                <a:hlinkClick r:id="rId3"/>
              </a:rPr>
              <a:t>https://www.rockpapershotgun.com/gta-5-deer-livestream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Everything</a:t>
            </a:r>
            <a:r>
              <a:rPr lang="cs-CZ" dirty="0"/>
              <a:t> - David </a:t>
            </a:r>
            <a:r>
              <a:rPr lang="cs-CZ" dirty="0" err="1"/>
              <a:t>O’Reilly</a:t>
            </a:r>
            <a:r>
              <a:rPr lang="cs-CZ" dirty="0"/>
              <a:t> (2017) - </a:t>
            </a:r>
            <a:r>
              <a:rPr lang="cs-CZ" dirty="0">
                <a:hlinkClick r:id="rId4"/>
              </a:rPr>
              <a:t>https://www.davidoreilly.com/everything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3413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F32E42-E1AB-5F75-8A72-19E99B672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Psychogeofyzika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716992-E1B9-F6D6-059E-B4238A152C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inspirována </a:t>
            </a:r>
            <a:r>
              <a:rPr lang="cs-CZ" dirty="0" err="1"/>
              <a:t>psychogeografií</a:t>
            </a:r>
            <a:r>
              <a:rPr lang="cs-CZ" dirty="0"/>
              <a:t> – umělecká praxe (autorem Guy </a:t>
            </a:r>
            <a:r>
              <a:rPr lang="cs-CZ" dirty="0" err="1"/>
              <a:t>Debord</a:t>
            </a:r>
            <a:r>
              <a:rPr lang="cs-CZ" dirty="0"/>
              <a:t>, člen </a:t>
            </a:r>
            <a:r>
              <a:rPr lang="cs-CZ" dirty="0" err="1"/>
              <a:t>situacionistů</a:t>
            </a:r>
            <a:r>
              <a:rPr lang="cs-CZ" dirty="0"/>
              <a:t>)</a:t>
            </a:r>
          </a:p>
          <a:p>
            <a:r>
              <a:rPr lang="cs-CZ" dirty="0"/>
              <a:t>Pohyb městem: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Nové objevování městského prostoru</a:t>
            </a:r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13DCF2C7-FD18-7D17-DF25-19F1ECEB1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964" y="3458726"/>
            <a:ext cx="8617033" cy="180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6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6A5CFB-5826-8E79-9CBA-C1FC25ACC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Psychogeofyzika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B9A64F-A784-4FFC-9464-175360DD8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05000"/>
            <a:ext cx="8038628" cy="4763277"/>
          </a:xfrm>
        </p:spPr>
        <p:txBody>
          <a:bodyPr>
            <a:normAutofit/>
          </a:bodyPr>
          <a:lstStyle/>
          <a:p>
            <a:r>
              <a:rPr lang="cs-CZ" dirty="0" err="1"/>
              <a:t>Psychogeofyzika</a:t>
            </a:r>
            <a:r>
              <a:rPr lang="cs-CZ" dirty="0"/>
              <a:t> - nevystačíme s úzkým zaměřením na městskou sféru, musíme svůj záběr rozšířit na oblast geofyziky a politiky</a:t>
            </a:r>
          </a:p>
          <a:p>
            <a:endParaRPr lang="cs-CZ" dirty="0"/>
          </a:p>
          <a:p>
            <a:r>
              <a:rPr lang="cs-CZ" dirty="0"/>
              <a:t>nutnost pohledu z mimolidské perspektivy – zvířata, neživé objekty</a:t>
            </a:r>
          </a:p>
          <a:p>
            <a:endParaRPr lang="cs-CZ" dirty="0"/>
          </a:p>
          <a:p>
            <a:r>
              <a:rPr lang="cs-CZ" dirty="0"/>
              <a:t>Příklad: kniha </a:t>
            </a:r>
            <a:r>
              <a:rPr lang="pl-PL" dirty="0"/>
              <a:t>Od severu hora – Od jihu jezero – Od západu cesty – Od východu řeka (László Krasznahorkai)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1E5F049-78C6-4DAF-F384-2889BEDA1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8628" y="589565"/>
            <a:ext cx="3814813" cy="567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14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revné tóny půdy 16×9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tint val="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0000"/>
              </a:schemeClr>
              <a:schemeClr val="phClr">
                <a:tint val="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5976108_TF02801065.potx" id="{66888C60-275B-48EC-B934-1AD736FC45C5}" vid="{39777EF3-01AE-4657-9388-CCF4CBC80EFB}"/>
    </a:ext>
  </a:extLst>
</a:theme>
</file>

<file path=ppt/theme/theme2.xml><?xml version="1.0" encoding="utf-8"?>
<a:theme xmlns:a="http://schemas.openxmlformats.org/drawingml/2006/main" name="Motiv Office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 v zemitých tónech (širokoúhlý formát)</Template>
  <TotalTime>93</TotalTime>
  <Words>658</Words>
  <Application>Microsoft Office PowerPoint</Application>
  <PresentationFormat>Vlastní</PresentationFormat>
  <Paragraphs>94</Paragraphs>
  <Slides>17</Slides>
  <Notes>2</Notes>
  <HiddenSlides>0</HiddenSlides>
  <MMClips>2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0" baseType="lpstr">
      <vt:lpstr>Arial</vt:lpstr>
      <vt:lpstr>Corbel</vt:lpstr>
      <vt:lpstr>Barevné tóny půdy 16×9</vt:lpstr>
      <vt:lpstr>Geologie médií</vt:lpstr>
      <vt:lpstr>Jussi Parikka</vt:lpstr>
      <vt:lpstr>Geologie médií</vt:lpstr>
      <vt:lpstr>Geologie médií</vt:lpstr>
      <vt:lpstr>Geologie médií </vt:lpstr>
      <vt:lpstr>Antropocén (Antrobscén)</vt:lpstr>
      <vt:lpstr>Antropocén (Antrobscén) </vt:lpstr>
      <vt:lpstr>Psychogeofyzika </vt:lpstr>
      <vt:lpstr>Psychogeofyzika</vt:lpstr>
      <vt:lpstr>Psychogeofyzika</vt:lpstr>
      <vt:lpstr>Psychogeofyzika – umělecká tvorba</vt:lpstr>
      <vt:lpstr>Psychogeofyzika – umělecká tvorba</vt:lpstr>
      <vt:lpstr>Psychogeofyzika – umělecká tvorba</vt:lpstr>
      <vt:lpstr>Psychogeofyzika – umělecká tvorba</vt:lpstr>
      <vt:lpstr>Psychogeofyzika – umělecká tvorba</vt:lpstr>
      <vt:lpstr>Psychogeofyzika – umělecká tvorba</vt:lpstr>
      <vt:lpstr>Psychogeofyzika – umělecká tvorba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Geologie médií</dc:title>
  <dc:creator>Adam Franc</dc:creator>
  <cp:lastModifiedBy>Adam Franc</cp:lastModifiedBy>
  <cp:revision>9</cp:revision>
  <dcterms:created xsi:type="dcterms:W3CDTF">2022-05-15T19:49:51Z</dcterms:created>
  <dcterms:modified xsi:type="dcterms:W3CDTF">2022-05-17T08:27:59Z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