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9" r:id="rId4"/>
    <p:sldId id="260" r:id="rId5"/>
    <p:sldId id="261" r:id="rId6"/>
    <p:sldId id="262" r:id="rId7"/>
    <p:sldId id="371" r:id="rId8"/>
    <p:sldId id="372" r:id="rId9"/>
    <p:sldId id="370" r:id="rId10"/>
    <p:sldId id="373" r:id="rId11"/>
    <p:sldId id="377" r:id="rId12"/>
    <p:sldId id="376" r:id="rId13"/>
    <p:sldId id="378" r:id="rId14"/>
    <p:sldId id="379" r:id="rId15"/>
    <p:sldId id="380" r:id="rId16"/>
    <p:sldId id="374" r:id="rId17"/>
    <p:sldId id="381" r:id="rId18"/>
    <p:sldId id="375"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291" r:id="rId32"/>
    <p:sldId id="292" r:id="rId33"/>
    <p:sldId id="397" r:id="rId34"/>
    <p:sldId id="394" r:id="rId35"/>
    <p:sldId id="398" r:id="rId36"/>
    <p:sldId id="399" r:id="rId37"/>
    <p:sldId id="400" r:id="rId38"/>
    <p:sldId id="401" r:id="rId39"/>
    <p:sldId id="403" r:id="rId40"/>
    <p:sldId id="360" r:id="rId41"/>
    <p:sldId id="361" r:id="rId42"/>
    <p:sldId id="402" r:id="rId43"/>
    <p:sldId id="351" r:id="rId44"/>
    <p:sldId id="395" r:id="rId45"/>
    <p:sldId id="352" r:id="rId46"/>
    <p:sldId id="396" r:id="rId47"/>
    <p:sldId id="353" r:id="rId48"/>
    <p:sldId id="404" r:id="rId49"/>
    <p:sldId id="405" r:id="rId50"/>
    <p:sldId id="354" r:id="rId51"/>
    <p:sldId id="355" r:id="rId52"/>
    <p:sldId id="356" r:id="rId53"/>
    <p:sldId id="357" r:id="rId54"/>
    <p:sldId id="358" r:id="rId55"/>
    <p:sldId id="359" r:id="rId56"/>
    <p:sldId id="406" r:id="rId57"/>
    <p:sldId id="365" r:id="rId58"/>
    <p:sldId id="366" r:id="rId59"/>
    <p:sldId id="367" r:id="rId60"/>
    <p:sldId id="368" r:id="rId61"/>
    <p:sldId id="369" r:id="rId62"/>
    <p:sldId id="362" r:id="rId63"/>
    <p:sldId id="363" r:id="rId64"/>
    <p:sldId id="364" r:id="rId65"/>
    <p:sldId id="407" r:id="rId66"/>
    <p:sldId id="408" r:id="rId67"/>
    <p:sldId id="409" r:id="rId68"/>
    <p:sldId id="410" r:id="rId69"/>
    <p:sldId id="412" r:id="rId70"/>
    <p:sldId id="411" r:id="rId71"/>
    <p:sldId id="413" r:id="rId72"/>
    <p:sldId id="414" r:id="rId73"/>
    <p:sldId id="415" r:id="rId74"/>
    <p:sldId id="416" r:id="rId75"/>
    <p:sldId id="417" r:id="rId76"/>
    <p:sldId id="418" r:id="rId77"/>
    <p:sldId id="419" r:id="rId78"/>
    <p:sldId id="420" r:id="rId7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snapToObjects="1">
      <p:cViewPr varScale="1">
        <p:scale>
          <a:sx n="105" d="100"/>
          <a:sy n="105"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February 21,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8595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February 21,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138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February 21,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5786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February 21,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6775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February 21,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716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February 21,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7244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February 21, 2022</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9746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February 21, 2022</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8888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February 21, 2022</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980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February 21,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6329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February 21,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2133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February 21, 2022</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95515816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n5S9XYIz4A8" TargetMode="External"/><Relationship Id="rId2" Type="http://schemas.openxmlformats.org/officeDocument/2006/relationships/hyperlink" Target="https://youtu.be/d9223y-wx_I"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2DFF2D-EA41-4CBE-9659-C2917E488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4ED62E-269A-D14E-9587-66B31DFF32C7}"/>
              </a:ext>
            </a:extLst>
          </p:cNvPr>
          <p:cNvSpPr>
            <a:spLocks noGrp="1"/>
          </p:cNvSpPr>
          <p:nvPr>
            <p:ph type="ctrTitle"/>
          </p:nvPr>
        </p:nvSpPr>
        <p:spPr>
          <a:xfrm>
            <a:off x="720000" y="720000"/>
            <a:ext cx="5015638" cy="2804400"/>
          </a:xfrm>
        </p:spPr>
        <p:txBody>
          <a:bodyPr>
            <a:normAutofit/>
          </a:bodyPr>
          <a:lstStyle/>
          <a:p>
            <a:r>
              <a:rPr lang="uk-UA" dirty="0"/>
              <a:t>Історія української літератури 2</a:t>
            </a:r>
            <a:endParaRPr lang="cs-CZ" dirty="0"/>
          </a:p>
        </p:txBody>
      </p:sp>
      <p:sp>
        <p:nvSpPr>
          <p:cNvPr id="3" name="Podnadpis 2">
            <a:extLst>
              <a:ext uri="{FF2B5EF4-FFF2-40B4-BE49-F238E27FC236}">
                <a16:creationId xmlns:a16="http://schemas.microsoft.com/office/drawing/2014/main" id="{3AD76854-24D1-994E-9027-76563236E428}"/>
              </a:ext>
            </a:extLst>
          </p:cNvPr>
          <p:cNvSpPr>
            <a:spLocks noGrp="1"/>
          </p:cNvSpPr>
          <p:nvPr>
            <p:ph type="subTitle" idx="1"/>
          </p:nvPr>
        </p:nvSpPr>
        <p:spPr>
          <a:xfrm>
            <a:off x="720000" y="3830399"/>
            <a:ext cx="5015638" cy="1936800"/>
          </a:xfrm>
        </p:spPr>
        <p:txBody>
          <a:bodyPr>
            <a:normAutofit/>
          </a:bodyPr>
          <a:lstStyle/>
          <a:p>
            <a:r>
              <a:rPr lang="uk-UA" dirty="0"/>
              <a:t>Друга половина ХІХ століття</a:t>
            </a:r>
            <a:endParaRPr lang="cs-CZ" dirty="0"/>
          </a:p>
        </p:txBody>
      </p:sp>
      <p:pic>
        <p:nvPicPr>
          <p:cNvPr id="4" name="Picture 3" descr="Obsah obrázku text, vektorová grafika&#10;&#10;Popis byl vytvořen automaticky">
            <a:extLst>
              <a:ext uri="{FF2B5EF4-FFF2-40B4-BE49-F238E27FC236}">
                <a16:creationId xmlns:a16="http://schemas.microsoft.com/office/drawing/2014/main" id="{C28D3171-D170-4C01-A12C-7A2E26F333C0}"/>
              </a:ext>
            </a:extLst>
          </p:cNvPr>
          <p:cNvPicPr>
            <a:picLocks noChangeAspect="1"/>
          </p:cNvPicPr>
          <p:nvPr/>
        </p:nvPicPr>
        <p:blipFill rotWithShape="1">
          <a:blip r:embed="rId2"/>
          <a:srcRect l="17426"/>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val="133247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B1AAF-98F5-A64F-9FE3-97348C872A97}"/>
              </a:ext>
            </a:extLst>
          </p:cNvPr>
          <p:cNvSpPr>
            <a:spLocks noGrp="1"/>
          </p:cNvSpPr>
          <p:nvPr>
            <p:ph type="title"/>
          </p:nvPr>
        </p:nvSpPr>
        <p:spPr>
          <a:xfrm>
            <a:off x="731839" y="315532"/>
            <a:ext cx="10728322" cy="707324"/>
          </a:xfrm>
        </p:spPr>
        <p:txBody>
          <a:bodyPr>
            <a:normAutofit fontScale="90000"/>
          </a:bodyPr>
          <a:lstStyle/>
          <a:p>
            <a:pPr algn="ctr"/>
            <a:r>
              <a:rPr lang="uk-UA" b="1" dirty="0">
                <a:solidFill>
                  <a:srgbClr val="FFFFFF"/>
                </a:solidFill>
                <a:latin typeface="Times New Roman" panose="02020603050405020304" pitchFamily="18" charset="0"/>
                <a:cs typeface="Times New Roman" panose="02020603050405020304" pitchFamily="18" charset="0"/>
              </a:rPr>
              <a:t>Український театр і драматургія 70–90-х років ХІХ ст. </a:t>
            </a:r>
            <a:endParaRPr lang="uk-UA" dirty="0">
              <a:solidFill>
                <a:srgbClr val="FFFFFF"/>
              </a:solidFill>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F8EE3D3C-6102-D84F-A563-298B81802D38}"/>
              </a:ext>
            </a:extLst>
          </p:cNvPr>
          <p:cNvSpPr>
            <a:spLocks noGrp="1"/>
          </p:cNvSpPr>
          <p:nvPr>
            <p:ph idx="1"/>
          </p:nvPr>
        </p:nvSpPr>
        <p:spPr>
          <a:xfrm>
            <a:off x="731839" y="1670180"/>
            <a:ext cx="10212972" cy="4723392"/>
          </a:xfrm>
        </p:spPr>
        <p:txBody>
          <a:bodyPr>
            <a:normAutofit fontScale="92500" lnSpcReduction="20000"/>
          </a:bodyPr>
          <a:lstStyle/>
          <a:p>
            <a:pPr algn="just"/>
            <a:r>
              <a:rPr lang="uk-UA" sz="1900" dirty="0">
                <a:solidFill>
                  <a:srgbClr val="FFFFFF"/>
                </a:solidFill>
              </a:rPr>
              <a:t>Після Емського указу 1876 року літературне життя України завмерло за невеликим винятком аматорських драматичних гуртків, організаторами яких були талановиті драматурги, режисери й артисти М. Старицький, М. Кропивницький та І. Карпенко-Карий (Тобілевич). </a:t>
            </a:r>
          </a:p>
          <a:p>
            <a:pPr algn="just"/>
            <a:r>
              <a:rPr lang="uk-UA" sz="1900" dirty="0">
                <a:solidFill>
                  <a:srgbClr val="FFFFFF"/>
                </a:solidFill>
              </a:rPr>
              <a:t>У 1882 році з дозволу міністра внутрішніх справ у Києві було поставлено п’єсу Шевченка «Назар </a:t>
            </a:r>
            <a:r>
              <a:rPr lang="uk-UA" sz="1900" dirty="0" err="1">
                <a:solidFill>
                  <a:srgbClr val="FFFFFF"/>
                </a:solidFill>
              </a:rPr>
              <a:t>Стодоля</a:t>
            </a:r>
            <a:r>
              <a:rPr lang="uk-UA" sz="1900" dirty="0">
                <a:solidFill>
                  <a:srgbClr val="FFFFFF"/>
                </a:solidFill>
              </a:rPr>
              <a:t>» за участі М. Садовського і М. Кропивницького – початок українського професійного театру.</a:t>
            </a:r>
            <a:endParaRPr lang="cs-CZ" sz="1900" dirty="0">
              <a:solidFill>
                <a:srgbClr val="FFFFFF"/>
              </a:solidFill>
            </a:endParaRPr>
          </a:p>
          <a:p>
            <a:pPr algn="just"/>
            <a:r>
              <a:rPr lang="cs-CZ" sz="1900" dirty="0">
                <a:solidFill>
                  <a:srgbClr val="FFFFFF"/>
                </a:solidFill>
              </a:rPr>
              <a:t>1883 </a:t>
            </a:r>
            <a:r>
              <a:rPr lang="uk-UA" sz="1900" dirty="0">
                <a:solidFill>
                  <a:srgbClr val="FFFFFF"/>
                </a:solidFill>
              </a:rPr>
              <a:t>р. – «інвестор» українського театру – Михайло Старицький</a:t>
            </a:r>
          </a:p>
          <a:p>
            <a:pPr algn="just"/>
            <a:r>
              <a:rPr lang="uk-UA" sz="1900" dirty="0">
                <a:solidFill>
                  <a:srgbClr val="FFFFFF"/>
                </a:solidFill>
              </a:rPr>
              <a:t>Упродовж десяти років (1883–1893) було на найвищому державному рівні заборонено ставити українські п’єси на Київщині, Полтавщині, Чернігівщині, Поділлі, Волині. Цензура обмежувала репертуар побутовою тематикою, було заборонено переклади з іноземних мов, історичні сюжети, а слова «козак», «рідний край» та подібні до них – гарантували заборону. </a:t>
            </a:r>
          </a:p>
          <a:p>
            <a:pPr algn="just"/>
            <a:r>
              <a:rPr lang="uk-UA" sz="1900" dirty="0">
                <a:solidFill>
                  <a:srgbClr val="FFFFFF"/>
                </a:solidFill>
              </a:rPr>
              <a:t>До багатьох заборон та обмежень українського театру додалася ще й вимога обов’язково грати п’єсу російську на стільки ж актів, скільки мала українська п’єса. </a:t>
            </a:r>
          </a:p>
          <a:p>
            <a:pPr algn="just"/>
            <a:endParaRPr lang="uk-UA" sz="1900" dirty="0">
              <a:solidFill>
                <a:srgbClr val="FFFFFF"/>
              </a:solidFill>
            </a:endParaRPr>
          </a:p>
          <a:p>
            <a:pPr algn="just"/>
            <a:endParaRPr lang="uk-UA" sz="1900" dirty="0">
              <a:solidFill>
                <a:srgbClr val="FFFFFF"/>
              </a:solidFill>
            </a:endParaRPr>
          </a:p>
          <a:p>
            <a:pPr algn="just"/>
            <a:endParaRPr lang="uk-UA" sz="1900" dirty="0">
              <a:solidFill>
                <a:srgbClr val="FFFFFF"/>
              </a:solidFill>
            </a:endParaRPr>
          </a:p>
          <a:p>
            <a:pPr algn="just"/>
            <a:endParaRPr lang="uk-UA" sz="1900" dirty="0">
              <a:solidFill>
                <a:srgbClr val="FFFFFF"/>
              </a:solidFill>
            </a:endParaRPr>
          </a:p>
        </p:txBody>
      </p:sp>
    </p:spTree>
    <p:extLst>
      <p:ext uri="{BB962C8B-B14F-4D97-AF65-F5344CB8AC3E}">
        <p14:creationId xmlns:p14="http://schemas.microsoft.com/office/powerpoint/2010/main" val="226730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44A00C45-023C-431E-B774-053A3C686B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6A8151FD-E26B-480E-A623-CFBFE3713A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BE63264-F1B8-4AB7-AD1C-4180A9D2B1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Nadpis 1">
            <a:extLst>
              <a:ext uri="{FF2B5EF4-FFF2-40B4-BE49-F238E27FC236}">
                <a16:creationId xmlns:a16="http://schemas.microsoft.com/office/drawing/2014/main" id="{7F6C0790-8BF8-F04C-ACF3-EE28A903CAB9}"/>
              </a:ext>
            </a:extLst>
          </p:cNvPr>
          <p:cNvSpPr>
            <a:spLocks noGrp="1"/>
          </p:cNvSpPr>
          <p:nvPr>
            <p:ph type="title"/>
          </p:nvPr>
        </p:nvSpPr>
        <p:spPr>
          <a:xfrm>
            <a:off x="720000" y="619200"/>
            <a:ext cx="5015505" cy="1477328"/>
          </a:xfrm>
        </p:spPr>
        <p:txBody>
          <a:bodyPr>
            <a:normAutofit/>
          </a:bodyPr>
          <a:lstStyle/>
          <a:p>
            <a:r>
              <a:rPr lang="uk-UA" sz="3200" b="1">
                <a:latin typeface="Times New Roman" panose="02020603050405020304" pitchFamily="18" charset="0"/>
                <a:cs typeface="Times New Roman" panose="02020603050405020304" pitchFamily="18" charset="0"/>
              </a:rPr>
              <a:t>Український театр і драматургія 70–90-х років ХІХ ст. </a:t>
            </a:r>
            <a:endParaRPr lang="uk-UA" sz="3200">
              <a:latin typeface="Times New Roman" panose="02020603050405020304" pitchFamily="18" charset="0"/>
              <a:cs typeface="Times New Roman" panose="02020603050405020304" pitchFamily="18" charset="0"/>
            </a:endParaRPr>
          </a:p>
        </p:txBody>
      </p:sp>
      <p:pic>
        <p:nvPicPr>
          <p:cNvPr id="6" name="Obrázek 5" descr="Obsah obrázku text, pózování, osoba, skupina&#10;&#10;Popis byl vytvořen automaticky">
            <a:extLst>
              <a:ext uri="{FF2B5EF4-FFF2-40B4-BE49-F238E27FC236}">
                <a16:creationId xmlns:a16="http://schemas.microsoft.com/office/drawing/2014/main" id="{F33B6467-5B6A-274B-9927-81A52AD00F50}"/>
              </a:ext>
            </a:extLst>
          </p:cNvPr>
          <p:cNvPicPr>
            <a:picLocks noChangeAspect="1"/>
          </p:cNvPicPr>
          <p:nvPr/>
        </p:nvPicPr>
        <p:blipFill rotWithShape="1">
          <a:blip r:embed="rId2"/>
          <a:srcRect r="9677" b="1"/>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7ECA568A-002E-CD46-B335-02FD7E612751}"/>
              </a:ext>
            </a:extLst>
          </p:cNvPr>
          <p:cNvSpPr>
            <a:spLocks noGrp="1"/>
          </p:cNvSpPr>
          <p:nvPr>
            <p:ph idx="1"/>
          </p:nvPr>
        </p:nvSpPr>
        <p:spPr>
          <a:xfrm>
            <a:off x="5937161" y="360608"/>
            <a:ext cx="6065949" cy="6181860"/>
          </a:xfrm>
        </p:spPr>
        <p:txBody>
          <a:bodyPr>
            <a:normAutofit lnSpcReduction="10000"/>
          </a:bodyPr>
          <a:lstStyle/>
          <a:p>
            <a:pPr algn="just">
              <a:lnSpc>
                <a:spcPct val="110000"/>
              </a:lnSpc>
            </a:pPr>
            <a:r>
              <a:rPr lang="uk-UA" sz="1800" dirty="0">
                <a:solidFill>
                  <a:srgbClr val="FFFFFF"/>
                </a:solidFill>
              </a:rPr>
              <a:t>У 1885 році трупа розділилася на дві. До Марка Кропивницького перейшла більшість основного складу, а Михайлу Старицькому довелось усе починати спочатку. </a:t>
            </a:r>
          </a:p>
          <a:p>
            <a:pPr algn="just">
              <a:lnSpc>
                <a:spcPct val="110000"/>
              </a:lnSpc>
            </a:pPr>
            <a:r>
              <a:rPr lang="uk-UA" sz="1800" dirty="0">
                <a:solidFill>
                  <a:srgbClr val="FFFFFF"/>
                </a:solidFill>
              </a:rPr>
              <a:t>У 1886 році неймовірний успіх супроводжував трупу М. Кропивницького, зокрема виступи її в Петербурзі. </a:t>
            </a:r>
          </a:p>
          <a:p>
            <a:pPr algn="just">
              <a:lnSpc>
                <a:spcPct val="110000"/>
              </a:lnSpc>
            </a:pPr>
            <a:r>
              <a:rPr lang="uk-UA" sz="1800" dirty="0">
                <a:solidFill>
                  <a:srgbClr val="FFFFFF"/>
                </a:solidFill>
              </a:rPr>
              <a:t>У 1887 році трупа М. Кропивницького виступала в московському Малому театрі. Найбільший успіх Марії Заньковецької у ролі </a:t>
            </a:r>
            <a:r>
              <a:rPr lang="uk-UA" sz="1800" dirty="0" err="1">
                <a:solidFill>
                  <a:srgbClr val="FFFFFF"/>
                </a:solidFill>
              </a:rPr>
              <a:t>Харитини</a:t>
            </a:r>
            <a:r>
              <a:rPr lang="uk-UA" sz="1800" dirty="0">
                <a:solidFill>
                  <a:srgbClr val="FFFFFF"/>
                </a:solidFill>
              </a:rPr>
              <a:t> («Наймичка» І. Карпенка-Карого).</a:t>
            </a:r>
          </a:p>
          <a:p>
            <a:pPr algn="just">
              <a:lnSpc>
                <a:spcPct val="110000"/>
              </a:lnSpc>
            </a:pPr>
            <a:r>
              <a:rPr lang="uk-UA" sz="1800" dirty="0">
                <a:solidFill>
                  <a:srgbClr val="FFFFFF"/>
                </a:solidFill>
              </a:rPr>
              <a:t> Микола Садовський</a:t>
            </a:r>
          </a:p>
          <a:p>
            <a:pPr algn="just">
              <a:lnSpc>
                <a:spcPct val="110000"/>
              </a:lnSpc>
            </a:pPr>
            <a:r>
              <a:rPr lang="uk-UA" sz="1800" dirty="0">
                <a:solidFill>
                  <a:srgbClr val="FFFFFF"/>
                </a:solidFill>
              </a:rPr>
              <a:t>У 1890 році Іван Карпенко-Карий і Панас Саксаганський створили «Товариство російсько-малоросійських артистів», яким керував наймолодший із братів – Панас Саксаганський. </a:t>
            </a:r>
          </a:p>
          <a:p>
            <a:pPr algn="just">
              <a:lnSpc>
                <a:spcPct val="110000"/>
              </a:lnSpc>
            </a:pPr>
            <a:r>
              <a:rPr lang="uk-UA" sz="1800" dirty="0">
                <a:solidFill>
                  <a:srgbClr val="FFFFFF"/>
                </a:solidFill>
              </a:rPr>
              <a:t>Як режисер </a:t>
            </a:r>
            <a:r>
              <a:rPr lang="uk-UA" sz="1800" dirty="0" err="1">
                <a:solidFill>
                  <a:srgbClr val="FFFFFF"/>
                </a:solidFill>
              </a:rPr>
              <a:t>П</a:t>
            </a:r>
            <a:r>
              <a:rPr lang="uk-UA" sz="1800" dirty="0">
                <a:solidFill>
                  <a:srgbClr val="FFFFFF"/>
                </a:solidFill>
              </a:rPr>
              <a:t>. Саксаганський утверджував на сцені соціально-психологічну драму, відійшовши від принципу етнографізму, культивованого значною мірою театром М. Старицького і М. Кропивницького.</a:t>
            </a:r>
            <a:endParaRPr lang="ru-RU" sz="1800" dirty="0">
              <a:solidFill>
                <a:srgbClr val="FFFFFF"/>
              </a:solidFill>
            </a:endParaRPr>
          </a:p>
          <a:p>
            <a:pPr algn="just">
              <a:lnSpc>
                <a:spcPct val="110000"/>
              </a:lnSpc>
            </a:pPr>
            <a:endParaRPr lang="ru-RU" sz="1800" dirty="0">
              <a:solidFill>
                <a:srgbClr val="FFFFFF"/>
              </a:solidFill>
            </a:endParaRPr>
          </a:p>
          <a:p>
            <a:pPr algn="just">
              <a:lnSpc>
                <a:spcPct val="110000"/>
              </a:lnSpc>
            </a:pPr>
            <a:endParaRPr lang="cs-CZ" sz="1800" dirty="0">
              <a:solidFill>
                <a:srgbClr val="FFFFFF"/>
              </a:solidFill>
            </a:endParaRPr>
          </a:p>
        </p:txBody>
      </p:sp>
    </p:spTree>
    <p:extLst>
      <p:ext uri="{BB962C8B-B14F-4D97-AF65-F5344CB8AC3E}">
        <p14:creationId xmlns:p14="http://schemas.microsoft.com/office/powerpoint/2010/main" val="194564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D1035C-3BF0-4FE0-B3A3-1062F8600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8DDCD4-50C0-694D-B7DC-A4210306401C}"/>
              </a:ext>
            </a:extLst>
          </p:cNvPr>
          <p:cNvSpPr>
            <a:spLocks noGrp="1"/>
          </p:cNvSpPr>
          <p:nvPr>
            <p:ph type="title"/>
          </p:nvPr>
        </p:nvSpPr>
        <p:spPr>
          <a:xfrm>
            <a:off x="1842953" y="157766"/>
            <a:ext cx="4991961"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Михайло Старицький</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Театральна діяльність</a:t>
            </a:r>
            <a:endParaRPr lang="cs-CZ" sz="3200" dirty="0"/>
          </a:p>
        </p:txBody>
      </p:sp>
      <p:sp>
        <p:nvSpPr>
          <p:cNvPr id="3" name="Zástupný obsah 2">
            <a:extLst>
              <a:ext uri="{FF2B5EF4-FFF2-40B4-BE49-F238E27FC236}">
                <a16:creationId xmlns:a16="http://schemas.microsoft.com/office/drawing/2014/main" id="{7CD7F4EA-1DBC-9845-9966-D9D0E99812E8}"/>
              </a:ext>
            </a:extLst>
          </p:cNvPr>
          <p:cNvSpPr>
            <a:spLocks noGrp="1"/>
          </p:cNvSpPr>
          <p:nvPr>
            <p:ph idx="1"/>
          </p:nvPr>
        </p:nvSpPr>
        <p:spPr>
          <a:xfrm>
            <a:off x="321972" y="1726260"/>
            <a:ext cx="6735650" cy="4973974"/>
          </a:xfrm>
        </p:spPr>
        <p:txBody>
          <a:bodyPr>
            <a:normAutofit lnSpcReduction="10000"/>
          </a:bodyPr>
          <a:lstStyle/>
          <a:p>
            <a:pPr algn="just">
              <a:lnSpc>
                <a:spcPct val="110000"/>
              </a:lnSpc>
            </a:pPr>
            <a:r>
              <a:rPr lang="uk-UA" sz="1800" dirty="0">
                <a:solidFill>
                  <a:srgbClr val="FFFFFF"/>
                </a:solidFill>
              </a:rPr>
              <a:t>Твори Михайла Старицького поєднують у собі критичний реалізм і романтизм, особливо в творах на історичну тематику. </a:t>
            </a:r>
          </a:p>
          <a:p>
            <a:pPr algn="just">
              <a:lnSpc>
                <a:spcPct val="110000"/>
              </a:lnSpc>
            </a:pPr>
            <a:r>
              <a:rPr lang="uk-UA" sz="1800" b="1" u="sng" dirty="0">
                <a:solidFill>
                  <a:srgbClr val="FFFFFF"/>
                </a:solidFill>
              </a:rPr>
              <a:t>П’єси:</a:t>
            </a:r>
          </a:p>
          <a:p>
            <a:pPr algn="just">
              <a:lnSpc>
                <a:spcPct val="110000"/>
              </a:lnSpc>
            </a:pPr>
            <a:r>
              <a:rPr lang="uk-UA" sz="1800" dirty="0">
                <a:solidFill>
                  <a:srgbClr val="FFFFFF"/>
                </a:solidFill>
              </a:rPr>
              <a:t>соціально-психологічні драми </a:t>
            </a:r>
            <a:r>
              <a:rPr lang="uk-UA" sz="1800" u="sng" dirty="0">
                <a:solidFill>
                  <a:srgbClr val="FFFFFF"/>
                </a:solidFill>
              </a:rPr>
              <a:t>(«Не судилось», «Талан», </a:t>
            </a:r>
            <a:r>
              <a:rPr lang="uk-UA" sz="1800" dirty="0">
                <a:solidFill>
                  <a:srgbClr val="FFFFFF"/>
                </a:solidFill>
              </a:rPr>
              <a:t>«У темряві», «</a:t>
            </a:r>
            <a:r>
              <a:rPr lang="uk-UA" sz="1800" dirty="0" err="1">
                <a:solidFill>
                  <a:srgbClr val="FFFFFF"/>
                </a:solidFill>
              </a:rPr>
              <a:t>Крест</a:t>
            </a:r>
            <a:r>
              <a:rPr lang="uk-UA" sz="1800" dirty="0">
                <a:solidFill>
                  <a:srgbClr val="FFFFFF"/>
                </a:solidFill>
              </a:rPr>
              <a:t> </a:t>
            </a:r>
            <a:r>
              <a:rPr lang="uk-UA" sz="1800" dirty="0" err="1">
                <a:solidFill>
                  <a:srgbClr val="FFFFFF"/>
                </a:solidFill>
              </a:rPr>
              <a:t>жизни</a:t>
            </a:r>
            <a:r>
              <a:rPr lang="uk-UA" sz="1800" dirty="0">
                <a:solidFill>
                  <a:srgbClr val="FFFFFF"/>
                </a:solidFill>
              </a:rPr>
              <a:t>»), соціально-побутові драми («Ой не ходи, Грицю, та й на вечорниці»),</a:t>
            </a:r>
          </a:p>
          <a:p>
            <a:pPr algn="just">
              <a:lnSpc>
                <a:spcPct val="110000"/>
              </a:lnSpc>
            </a:pPr>
            <a:r>
              <a:rPr lang="uk-UA" sz="1800" dirty="0">
                <a:solidFill>
                  <a:srgbClr val="FFFFFF"/>
                </a:solidFill>
              </a:rPr>
              <a:t>історичні твори («Богдан Хмельницький», «Оборона Буші», «Маруся Богуславка», драматична поема «Остання ніч»). </a:t>
            </a:r>
          </a:p>
          <a:p>
            <a:pPr algn="just">
              <a:lnSpc>
                <a:spcPct val="110000"/>
              </a:lnSpc>
            </a:pPr>
            <a:r>
              <a:rPr lang="uk-UA" sz="1800" dirty="0">
                <a:solidFill>
                  <a:srgbClr val="FFFFFF"/>
                </a:solidFill>
              </a:rPr>
              <a:t>твори на запозичені сюжети: оперета «Чорноморці», інсценізації творів М. Гоголя («Різдвяна ніч», «Сорочинський ярмарок», «Тарас Бульба»), «За двома зайцями» (переробка драми І. Нечуя-Левицького «На Кожум’яках»), «Крути, та не перекручуй» (переробка п’єси Панаса Мирного «Перемудрив»), «Циганка Аза», «Юрко Довбиш» </a:t>
            </a:r>
          </a:p>
          <a:p>
            <a:pPr algn="just">
              <a:lnSpc>
                <a:spcPct val="110000"/>
              </a:lnSpc>
            </a:pPr>
            <a:endParaRPr lang="ru-RU" sz="1800" dirty="0">
              <a:solidFill>
                <a:srgbClr val="FFFFFF"/>
              </a:solidFill>
            </a:endParaRPr>
          </a:p>
          <a:p>
            <a:pPr algn="just">
              <a:lnSpc>
                <a:spcPct val="110000"/>
              </a:lnSpc>
            </a:pPr>
            <a:endParaRPr lang="cs-CZ" sz="1800" dirty="0">
              <a:solidFill>
                <a:srgbClr val="FFFFFF"/>
              </a:solidFill>
            </a:endParaRPr>
          </a:p>
        </p:txBody>
      </p:sp>
      <p:pic>
        <p:nvPicPr>
          <p:cNvPr id="5" name="Obrázek 4" descr="Obsah obrázku text, zeď, osoba, muž&#10;&#10;Popis byl vytvořen automaticky">
            <a:extLst>
              <a:ext uri="{FF2B5EF4-FFF2-40B4-BE49-F238E27FC236}">
                <a16:creationId xmlns:a16="http://schemas.microsoft.com/office/drawing/2014/main" id="{056319E9-F7DC-684E-89F0-7CA9830C1E24}"/>
              </a:ext>
            </a:extLst>
          </p:cNvPr>
          <p:cNvPicPr>
            <a:picLocks noChangeAspect="1"/>
          </p:cNvPicPr>
          <p:nvPr/>
        </p:nvPicPr>
        <p:blipFill rotWithShape="1">
          <a:blip r:embed="rId2"/>
          <a:srcRect l="7775" r="3374" b="-2"/>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8866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EB98646-3226-DC40-A417-331DD839A29B}"/>
              </a:ext>
            </a:extLst>
          </p:cNvPr>
          <p:cNvSpPr>
            <a:spLocks noGrp="1"/>
          </p:cNvSpPr>
          <p:nvPr>
            <p:ph idx="1"/>
          </p:nvPr>
        </p:nvSpPr>
        <p:spPr>
          <a:xfrm>
            <a:off x="493080" y="1299752"/>
            <a:ext cx="11205840" cy="5441324"/>
          </a:xfrm>
        </p:spPr>
        <p:txBody>
          <a:bodyPr>
            <a:noAutofit/>
          </a:bodyPr>
          <a:lstStyle/>
          <a:p>
            <a:pPr algn="just"/>
            <a:r>
              <a:rPr lang="uk-UA" sz="1500" dirty="0">
                <a:solidFill>
                  <a:srgbClr val="FFFFFF"/>
                </a:solidFill>
              </a:rPr>
              <a:t>Публікувати поезії почав з 1865 року, в журналах «Правда», «Нива», «Зоря», «Літературно-науковий вісник», «Дзвінок», «Молода Україна» та газетах «Буковина», «Діло», «Руслан», у різних збірниках, антологіях та альманахах. </a:t>
            </a:r>
          </a:p>
          <a:p>
            <a:pPr algn="just"/>
            <a:r>
              <a:rPr lang="uk-UA" sz="1500" dirty="0">
                <a:solidFill>
                  <a:srgbClr val="FFFFFF"/>
                </a:solidFill>
              </a:rPr>
              <a:t>Поетичні збірки: «З давнього зшитку. Пісні і думи» (1881, частина 1), «З давнього зшитку. Пісні і думи»(1883, частина 2), «Поезії М. Старицького» (збірка підготовлена автором у 1903 році і видана після його смерті дочкою Людмилою у 1908 р.).</a:t>
            </a:r>
          </a:p>
          <a:p>
            <a:pPr algn="just"/>
            <a:r>
              <a:rPr lang="uk-UA" sz="1500" dirty="0">
                <a:solidFill>
                  <a:srgbClr val="FFFFFF"/>
                </a:solidFill>
              </a:rPr>
              <a:t>Один із найсильніших мотивів лірики М. Старицького – мотив слов’янства («Смерть слов’янина», «Слов’янська доля»), в яких розмірковує про історичну долю слов’ян, звертається до них із закликом до згоди, братерства, єднання («До слов’ян»), до спільної боротьби проти ворога («На прю!»). </a:t>
            </a:r>
          </a:p>
          <a:p>
            <a:pPr algn="just"/>
            <a:r>
              <a:rPr lang="uk-UA" sz="1500" dirty="0">
                <a:solidFill>
                  <a:srgbClr val="FFFFFF"/>
                </a:solidFill>
              </a:rPr>
              <a:t>Переклади сербських дум і пісень, у 1876 році видав їх окремою книжкою «Сербські думи і пісні». </a:t>
            </a:r>
          </a:p>
          <a:p>
            <a:pPr algn="just"/>
            <a:r>
              <a:rPr lang="uk-UA" sz="1500" dirty="0">
                <a:solidFill>
                  <a:srgbClr val="FFFFFF"/>
                </a:solidFill>
              </a:rPr>
              <a:t>Наступними темами поезій є тема звернення до сучасників, заклику до невпинної творчої праці на користь народу («Нива»); мотив докору за байдуже, хижацьке ставлення до природи, недбале господарювання («За лихими владарями»), турбота про долю рідного слова, просвіти народу («До Шевченка», «Темрява», «Сиділи ми, каганчик миготів», «Ой знущались з мого слова»). </a:t>
            </a:r>
          </a:p>
          <a:p>
            <a:pPr algn="just"/>
            <a:r>
              <a:rPr lang="uk-UA" sz="1500" dirty="0">
                <a:solidFill>
                  <a:srgbClr val="FFFFFF"/>
                </a:solidFill>
              </a:rPr>
              <a:t>Поезії про знедолених у місті й селі («Швачка», «Край коминка», «Місто спить»), про трагічну заробітчанську долю, коли кращі роки життя молодь змушена марно проводити в пошуках порятунку від голодної смерті («Весна»). </a:t>
            </a:r>
          </a:p>
          <a:p>
            <a:pPr algn="just"/>
            <a:r>
              <a:rPr lang="uk-UA" sz="1500" dirty="0">
                <a:solidFill>
                  <a:srgbClr val="FFFFFF"/>
                </a:solidFill>
              </a:rPr>
              <a:t>Любовна лірика відображає то палкі почуття й переживання закоханого юнака, який чекає побачення з коханою у весняному саду («Виклик», «Ждання»), то виразні </a:t>
            </a:r>
            <a:r>
              <a:rPr lang="uk-UA" sz="1500" dirty="0" err="1">
                <a:solidFill>
                  <a:srgbClr val="FFFFFF"/>
                </a:solidFill>
              </a:rPr>
              <a:t>байронівські</a:t>
            </a:r>
            <a:r>
              <a:rPr lang="uk-UA" sz="1500" dirty="0">
                <a:solidFill>
                  <a:srgbClr val="FFFFFF"/>
                </a:solidFill>
              </a:rPr>
              <a:t> мотиви розчарування в житті й коханні, застереження подруги перед пізнанням сутності світу («До подруги»). </a:t>
            </a:r>
          </a:p>
        </p:txBody>
      </p:sp>
      <p:sp>
        <p:nvSpPr>
          <p:cNvPr id="9" name="Nadpis 1">
            <a:extLst>
              <a:ext uri="{FF2B5EF4-FFF2-40B4-BE49-F238E27FC236}">
                <a16:creationId xmlns:a16="http://schemas.microsoft.com/office/drawing/2014/main" id="{C9C7D4D8-ECE4-0046-9876-E1B9876D9F73}"/>
              </a:ext>
            </a:extLst>
          </p:cNvPr>
          <p:cNvSpPr>
            <a:spLocks noGrp="1"/>
          </p:cNvSpPr>
          <p:nvPr>
            <p:ph type="title"/>
          </p:nvPr>
        </p:nvSpPr>
        <p:spPr>
          <a:xfrm>
            <a:off x="719997" y="116924"/>
            <a:ext cx="10728322" cy="1477328"/>
          </a:xfrm>
        </p:spPr>
        <p:txBody>
          <a:bodyPr/>
          <a:lstStyle/>
          <a:p>
            <a:pPr algn="ctr"/>
            <a:r>
              <a:rPr lang="uk-UA" dirty="0">
                <a:solidFill>
                  <a:srgbClr val="FFFFFF"/>
                </a:solidFill>
                <a:latin typeface="Times New Roman" panose="02020603050405020304" pitchFamily="18" charset="0"/>
                <a:cs typeface="Times New Roman" panose="02020603050405020304" pitchFamily="18" charset="0"/>
              </a:rPr>
              <a:t>Михайло Старицький</a:t>
            </a:r>
            <a:br>
              <a:rPr lang="uk-UA" dirty="0">
                <a:solidFill>
                  <a:srgbClr val="FFFFFF"/>
                </a:solidFill>
                <a:latin typeface="Times New Roman" panose="02020603050405020304" pitchFamily="18" charset="0"/>
                <a:cs typeface="Times New Roman" panose="02020603050405020304" pitchFamily="18" charset="0"/>
              </a:rPr>
            </a:br>
            <a:r>
              <a:rPr lang="uk-UA" dirty="0">
                <a:solidFill>
                  <a:srgbClr val="FFFFFF"/>
                </a:solidFill>
                <a:latin typeface="Times New Roman" panose="02020603050405020304" pitchFamily="18" charset="0"/>
                <a:cs typeface="Times New Roman" panose="02020603050405020304" pitchFamily="18" charset="0"/>
              </a:rPr>
              <a:t>Поетична творчість</a:t>
            </a:r>
            <a:endParaRPr lang="cs-CZ" dirty="0"/>
          </a:p>
        </p:txBody>
      </p:sp>
    </p:spTree>
    <p:extLst>
      <p:ext uri="{BB962C8B-B14F-4D97-AF65-F5344CB8AC3E}">
        <p14:creationId xmlns:p14="http://schemas.microsoft.com/office/powerpoint/2010/main" val="350325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8DC7FA-55C9-47D5-B8A0-022B4C9AAC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05CBC2-EECC-4468-90C4-C0176E9B0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Obrázek 4" descr="Obsah obrázku text, osoba, oblek&#10;&#10;Popis byl vytvořen automaticky">
            <a:extLst>
              <a:ext uri="{FF2B5EF4-FFF2-40B4-BE49-F238E27FC236}">
                <a16:creationId xmlns:a16="http://schemas.microsoft.com/office/drawing/2014/main" id="{E6AF5135-C23D-8B43-80C6-D1693CE9C957}"/>
              </a:ext>
            </a:extLst>
          </p:cNvPr>
          <p:cNvPicPr>
            <a:picLocks noChangeAspect="1"/>
          </p:cNvPicPr>
          <p:nvPr/>
        </p:nvPicPr>
        <p:blipFill>
          <a:blip r:embed="rId2"/>
          <a:stretch>
            <a:fillRect/>
          </a:stretch>
        </p:blipFill>
        <p:spPr>
          <a:xfrm>
            <a:off x="720038" y="96148"/>
            <a:ext cx="4284000" cy="5240365"/>
          </a:xfrm>
          <a:custGeom>
            <a:avLst/>
            <a:gdLst/>
            <a:ahLst/>
            <a:cxnLst/>
            <a:rect l="l" t="t" r="r" b="b"/>
            <a:pathLst>
              <a:path w="4284000" h="5409338">
                <a:moveTo>
                  <a:pt x="0" y="0"/>
                </a:moveTo>
                <a:lnTo>
                  <a:pt x="4284000" y="0"/>
                </a:lnTo>
                <a:lnTo>
                  <a:pt x="4284000" y="5409338"/>
                </a:lnTo>
                <a:lnTo>
                  <a:pt x="0" y="5409338"/>
                </a:lnTo>
                <a:close/>
              </a:path>
            </a:pathLst>
          </a:custGeom>
        </p:spPr>
      </p:pic>
      <p:sp>
        <p:nvSpPr>
          <p:cNvPr id="3" name="Zástupný obsah 2">
            <a:extLst>
              <a:ext uri="{FF2B5EF4-FFF2-40B4-BE49-F238E27FC236}">
                <a16:creationId xmlns:a16="http://schemas.microsoft.com/office/drawing/2014/main" id="{1CF8E671-037C-2C42-9510-35F1C7035421}"/>
              </a:ext>
            </a:extLst>
          </p:cNvPr>
          <p:cNvSpPr>
            <a:spLocks noGrp="1"/>
          </p:cNvSpPr>
          <p:nvPr>
            <p:ph idx="1"/>
          </p:nvPr>
        </p:nvSpPr>
        <p:spPr>
          <a:xfrm>
            <a:off x="5962918" y="803036"/>
            <a:ext cx="5791332" cy="5924282"/>
          </a:xfrm>
        </p:spPr>
        <p:txBody>
          <a:bodyPr>
            <a:normAutofit/>
          </a:bodyPr>
          <a:lstStyle/>
          <a:p>
            <a:pPr algn="just">
              <a:lnSpc>
                <a:spcPct val="110000"/>
              </a:lnSpc>
            </a:pPr>
            <a:r>
              <a:rPr lang="uk-UA" sz="1800" dirty="0">
                <a:solidFill>
                  <a:srgbClr val="FFFFFF"/>
                </a:solidFill>
              </a:rPr>
              <a:t>туга й безнадія у бідності, ностальгія за кращим минулим («І знов нудьга», «Нема правди»); </a:t>
            </a:r>
          </a:p>
          <a:p>
            <a:pPr algn="just">
              <a:lnSpc>
                <a:spcPct val="110000"/>
              </a:lnSpc>
            </a:pPr>
            <a:r>
              <a:rPr lang="uk-UA" sz="1800" dirty="0">
                <a:solidFill>
                  <a:srgbClr val="FFFFFF"/>
                </a:solidFill>
              </a:rPr>
              <a:t>заклики до молоді працювати й жити для батьківщини («До молоді»);</a:t>
            </a:r>
          </a:p>
          <a:p>
            <a:pPr algn="just">
              <a:lnSpc>
                <a:spcPct val="110000"/>
              </a:lnSpc>
            </a:pPr>
            <a:r>
              <a:rPr lang="uk-UA" sz="1800" dirty="0">
                <a:solidFill>
                  <a:srgbClr val="FFFFFF"/>
                </a:solidFill>
              </a:rPr>
              <a:t>передчуття смерті і на його тлі – роздуми про пережите, підсумок безрадісного життя («Коли засну навіки в домовині»); </a:t>
            </a:r>
          </a:p>
          <a:p>
            <a:pPr algn="just">
              <a:lnSpc>
                <a:spcPct val="110000"/>
              </a:lnSpc>
            </a:pPr>
            <a:r>
              <a:rPr lang="uk-UA" sz="1800" dirty="0">
                <a:solidFill>
                  <a:srgbClr val="FFFFFF"/>
                </a:solidFill>
              </a:rPr>
              <a:t>любов до України («До України»); </a:t>
            </a:r>
          </a:p>
          <a:p>
            <a:pPr algn="just">
              <a:lnSpc>
                <a:spcPct val="110000"/>
              </a:lnSpc>
            </a:pPr>
            <a:r>
              <a:rPr lang="uk-UA" sz="1800" dirty="0">
                <a:solidFill>
                  <a:srgbClr val="FFFFFF"/>
                </a:solidFill>
              </a:rPr>
              <a:t>роздуми про призначення поета («Поету»).</a:t>
            </a:r>
          </a:p>
          <a:p>
            <a:pPr algn="just">
              <a:lnSpc>
                <a:spcPct val="110000"/>
              </a:lnSpc>
            </a:pPr>
            <a:r>
              <a:rPr lang="uk-UA" sz="1800" dirty="0">
                <a:solidFill>
                  <a:srgbClr val="FFFFFF"/>
                </a:solidFill>
              </a:rPr>
              <a:t>Переклади творів Шекспіра, Байрона, Гете, Гюго та ін., сербський епос, а також для російської аудиторії М. Старицький перекладав поезії Гребінки, Лесі Українки, інших авторів.</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p:txBody>
      </p:sp>
      <p:sp>
        <p:nvSpPr>
          <p:cNvPr id="2" name="Nadpis 1">
            <a:extLst>
              <a:ext uri="{FF2B5EF4-FFF2-40B4-BE49-F238E27FC236}">
                <a16:creationId xmlns:a16="http://schemas.microsoft.com/office/drawing/2014/main" id="{D2F67509-370F-6746-A847-00A4BE431B20}"/>
              </a:ext>
            </a:extLst>
          </p:cNvPr>
          <p:cNvSpPr>
            <a:spLocks noGrp="1"/>
          </p:cNvSpPr>
          <p:nvPr>
            <p:ph type="title"/>
          </p:nvPr>
        </p:nvSpPr>
        <p:spPr>
          <a:xfrm>
            <a:off x="732115" y="5249990"/>
            <a:ext cx="4991961" cy="1477328"/>
          </a:xfrm>
        </p:spPr>
        <p:txBody>
          <a:bodyPr wrap="square" anchor="ctr">
            <a:normAutofit/>
          </a:bodyPr>
          <a:lstStyle/>
          <a:p>
            <a:r>
              <a:rPr lang="uk-UA" sz="3200" dirty="0"/>
              <a:t>Мотиви лірики Михайла Старицького</a:t>
            </a:r>
            <a:endParaRPr lang="cs-CZ" sz="3200" dirty="0"/>
          </a:p>
        </p:txBody>
      </p:sp>
    </p:spTree>
    <p:extLst>
      <p:ext uri="{BB962C8B-B14F-4D97-AF65-F5344CB8AC3E}">
        <p14:creationId xmlns:p14="http://schemas.microsoft.com/office/powerpoint/2010/main" val="203154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DBEE0F-3F97-C345-A918-833BAC8E6BBD}"/>
              </a:ext>
            </a:extLst>
          </p:cNvPr>
          <p:cNvSpPr>
            <a:spLocks noGrp="1"/>
          </p:cNvSpPr>
          <p:nvPr>
            <p:ph type="title"/>
          </p:nvPr>
        </p:nvSpPr>
        <p:spPr>
          <a:xfrm>
            <a:off x="720000" y="619200"/>
            <a:ext cx="10728322" cy="720203"/>
          </a:xfrm>
        </p:spPr>
        <p:txBody>
          <a:bodyPr/>
          <a:lstStyle/>
          <a:p>
            <a:pPr algn="ctr"/>
            <a:r>
              <a:rPr lang="uk-UA" dirty="0"/>
              <a:t>Історична проза Михайла Старицького</a:t>
            </a:r>
            <a:endParaRPr lang="cs-CZ" dirty="0"/>
          </a:p>
        </p:txBody>
      </p:sp>
      <p:sp>
        <p:nvSpPr>
          <p:cNvPr id="3" name="Zástupný obsah 2">
            <a:extLst>
              <a:ext uri="{FF2B5EF4-FFF2-40B4-BE49-F238E27FC236}">
                <a16:creationId xmlns:a16="http://schemas.microsoft.com/office/drawing/2014/main" id="{EDD4F87C-22BC-0E46-AC36-DEED508B13DB}"/>
              </a:ext>
            </a:extLst>
          </p:cNvPr>
          <p:cNvSpPr>
            <a:spLocks noGrp="1"/>
          </p:cNvSpPr>
          <p:nvPr>
            <p:ph idx="1"/>
          </p:nvPr>
        </p:nvSpPr>
        <p:spPr>
          <a:xfrm>
            <a:off x="821989" y="1455313"/>
            <a:ext cx="10728325" cy="5273898"/>
          </a:xfrm>
        </p:spPr>
        <p:txBody>
          <a:bodyPr>
            <a:normAutofit fontScale="77500" lnSpcReduction="20000"/>
          </a:bodyPr>
          <a:lstStyle/>
          <a:p>
            <a:pPr algn="just"/>
            <a:r>
              <a:rPr lang="uk-UA" dirty="0">
                <a:solidFill>
                  <a:srgbClr val="FFFFFF"/>
                </a:solidFill>
              </a:rPr>
              <a:t>Романи письменника присвячені в основному добі козаччини: «Богдан Хмельницький» (трилогія), дилогія «Молодість Мазепи» й «Руїна», романи «Останні орли», «Розбійник Кармелюк», повісті «Облога Буші», «Чорний диявол», «Перші </a:t>
            </a:r>
            <a:r>
              <a:rPr lang="uk-UA" dirty="0" err="1">
                <a:solidFill>
                  <a:srgbClr val="FFFFFF"/>
                </a:solidFill>
              </a:rPr>
              <a:t>коршуни</a:t>
            </a:r>
            <a:r>
              <a:rPr lang="uk-UA" dirty="0">
                <a:solidFill>
                  <a:srgbClr val="FFFFFF"/>
                </a:solidFill>
              </a:rPr>
              <a:t>», «Заклятий скарб» та інші. Усі вони за винятком «Облоги Буші» написані російською мовою, бо автор друкував їх у газеті «</a:t>
            </a:r>
            <a:r>
              <a:rPr lang="uk-UA" dirty="0" err="1">
                <a:solidFill>
                  <a:srgbClr val="FFFFFF"/>
                </a:solidFill>
              </a:rPr>
              <a:t>Московский</a:t>
            </a:r>
            <a:r>
              <a:rPr lang="uk-UA" dirty="0">
                <a:solidFill>
                  <a:srgbClr val="FFFFFF"/>
                </a:solidFill>
              </a:rPr>
              <a:t> листок» і часто цим забезпечував їй великі тиражі. </a:t>
            </a:r>
          </a:p>
          <a:p>
            <a:pPr algn="just"/>
            <a:r>
              <a:rPr lang="uk-UA" dirty="0">
                <a:solidFill>
                  <a:srgbClr val="FFFFFF"/>
                </a:solidFill>
              </a:rPr>
              <a:t>Роман «Молодість Мазепи» </a:t>
            </a:r>
          </a:p>
          <a:p>
            <a:pPr algn="just"/>
            <a:r>
              <a:rPr lang="uk-UA" dirty="0">
                <a:solidFill>
                  <a:srgbClr val="FFFFFF"/>
                </a:solidFill>
              </a:rPr>
              <a:t>Роман «Руїна»</a:t>
            </a:r>
          </a:p>
          <a:p>
            <a:pPr algn="just"/>
            <a:r>
              <a:rPr lang="uk-UA" dirty="0">
                <a:solidFill>
                  <a:srgbClr val="FFFFFF"/>
                </a:solidFill>
              </a:rPr>
              <a:t>Роман «Останні орли» (1901) – присвячений добі гайдамаччини, це своєрідна інтерпретація Шевченкових «Гайдамаків».</a:t>
            </a:r>
          </a:p>
          <a:p>
            <a:pPr algn="just"/>
            <a:r>
              <a:rPr lang="uk-UA" dirty="0">
                <a:solidFill>
                  <a:srgbClr val="FFFFFF"/>
                </a:solidFill>
              </a:rPr>
              <a:t>Роман «Розбійник Кармелюк» (1903) – події відображені в європейському контексті. Підкоривши Європу, Наполеон у 1812 році рушив на Росію. Польське панство на Поділлі вітає його похід, адже Наполеон пообіцяв йому, </a:t>
            </a:r>
            <a:r>
              <a:rPr lang="uk-UA" dirty="0" err="1">
                <a:solidFill>
                  <a:srgbClr val="FFFFFF"/>
                </a:solidFill>
              </a:rPr>
              <a:t>перемігши</a:t>
            </a:r>
            <a:r>
              <a:rPr lang="uk-UA" dirty="0">
                <a:solidFill>
                  <a:srgbClr val="FFFFFF"/>
                </a:solidFill>
              </a:rPr>
              <a:t> Росію, повернути Польщі державність. Янко Кармелюк – кріпак одного з польських магнатів, </a:t>
            </a:r>
            <a:r>
              <a:rPr lang="uk-UA" dirty="0" err="1">
                <a:solidFill>
                  <a:srgbClr val="FFFFFF"/>
                </a:solidFill>
              </a:rPr>
              <a:t>Пігловського</a:t>
            </a:r>
            <a:r>
              <a:rPr lang="uk-UA" dirty="0">
                <a:solidFill>
                  <a:srgbClr val="FFFFFF"/>
                </a:solidFill>
              </a:rPr>
              <a:t>. </a:t>
            </a:r>
          </a:p>
          <a:p>
            <a:pPr algn="just"/>
            <a:r>
              <a:rPr lang="uk-UA" dirty="0">
                <a:solidFill>
                  <a:srgbClr val="FFFFFF"/>
                </a:solidFill>
              </a:rPr>
              <a:t>Найвизначнішим твором за широтою охоплення історичних подій, як і за художнім рівнем, є трилогія «Богдан Хмельницький» («Перед бурею. Історичний роман з часів Хмельниччини» (1894), «Буря» (1896), «Біля пристані» (1897)), в якій розгорнуто перед читачем одну із найгероїчніших сторінок української історії – події визвольної війни українського народу проти польської шляхти 1648–1654 років. </a:t>
            </a: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131002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BB3780B-63EB-450D-A804-D6AA12F98E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E0847A5-A329-48CD-B3A7-3892FF6DA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1C5F4DF-CCE6-5941-AA6F-352DEE975335}"/>
              </a:ext>
            </a:extLst>
          </p:cNvPr>
          <p:cNvSpPr>
            <a:spLocks noGrp="1"/>
          </p:cNvSpPr>
          <p:nvPr>
            <p:ph type="title"/>
          </p:nvPr>
        </p:nvSpPr>
        <p:spPr>
          <a:xfrm>
            <a:off x="6819099" y="190748"/>
            <a:ext cx="4991961" cy="1477328"/>
          </a:xfrm>
        </p:spPr>
        <p:txBody>
          <a:bodyPr wrap="square" anchor="ctr">
            <a:normAutofit/>
          </a:bodyPr>
          <a:lstStyle/>
          <a:p>
            <a:pPr algn="ctr"/>
            <a:r>
              <a:rPr lang="uk-UA" sz="3200" dirty="0">
                <a:latin typeface="Times New Roman" panose="02020603050405020304" pitchFamily="18" charset="0"/>
                <a:cs typeface="Times New Roman" panose="02020603050405020304" pitchFamily="18" charset="0"/>
              </a:rPr>
              <a:t>Іван Карпенко-Карий</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(Іван Тобілевич)</a:t>
            </a:r>
            <a:endParaRPr lang="cs-CZ" sz="3200" dirty="0"/>
          </a:p>
        </p:txBody>
      </p:sp>
      <p:sp>
        <p:nvSpPr>
          <p:cNvPr id="3" name="Zástupný obsah 2">
            <a:extLst>
              <a:ext uri="{FF2B5EF4-FFF2-40B4-BE49-F238E27FC236}">
                <a16:creationId xmlns:a16="http://schemas.microsoft.com/office/drawing/2014/main" id="{C3E2FBF9-DE96-F94C-B5C0-7E0B915F8B89}"/>
              </a:ext>
            </a:extLst>
          </p:cNvPr>
          <p:cNvSpPr>
            <a:spLocks noGrp="1"/>
          </p:cNvSpPr>
          <p:nvPr>
            <p:ph idx="1"/>
          </p:nvPr>
        </p:nvSpPr>
        <p:spPr>
          <a:xfrm>
            <a:off x="495041" y="353469"/>
            <a:ext cx="5600959" cy="6116189"/>
          </a:xfrm>
        </p:spPr>
        <p:txBody>
          <a:bodyPr>
            <a:noAutofit/>
          </a:bodyPr>
          <a:lstStyle/>
          <a:p>
            <a:pPr algn="just">
              <a:lnSpc>
                <a:spcPct val="110000"/>
              </a:lnSpc>
            </a:pPr>
            <a:r>
              <a:rPr lang="uk-UA" sz="1700" dirty="0">
                <a:solidFill>
                  <a:srgbClr val="FFFFFF"/>
                </a:solidFill>
              </a:rPr>
              <a:t>На межі ХІХ і ХХ століть І. Карпенко-Карий став творцем новітньої суспільної драми, яка втілилась у всіх класичних жанрах – драми, комедії, трагедії. </a:t>
            </a:r>
          </a:p>
          <a:p>
            <a:pPr algn="just">
              <a:lnSpc>
                <a:spcPct val="110000"/>
              </a:lnSpc>
            </a:pPr>
            <a:r>
              <a:rPr lang="uk-UA" sz="1700" dirty="0">
                <a:solidFill>
                  <a:srgbClr val="FFFFFF"/>
                </a:solidFill>
              </a:rPr>
              <a:t>Оповідання (кінець 70-х років): Із кількох написаних оповідань лише одне («Новобранець»), підписане псевдонімом </a:t>
            </a:r>
            <a:r>
              <a:rPr lang="uk-UA" sz="1700" i="1" dirty="0" err="1">
                <a:solidFill>
                  <a:srgbClr val="FFFFFF"/>
                </a:solidFill>
              </a:rPr>
              <a:t>Гнат</a:t>
            </a:r>
            <a:r>
              <a:rPr lang="uk-UA" sz="1700" i="1" dirty="0">
                <a:solidFill>
                  <a:srgbClr val="FFFFFF"/>
                </a:solidFill>
              </a:rPr>
              <a:t> Карий, </a:t>
            </a:r>
            <a:r>
              <a:rPr lang="uk-UA" sz="1700" dirty="0">
                <a:solidFill>
                  <a:srgbClr val="FFFFFF"/>
                </a:solidFill>
              </a:rPr>
              <a:t>було надруковане Михайлом Старицьким в альманаху «Рада». </a:t>
            </a:r>
          </a:p>
          <a:p>
            <a:pPr algn="just">
              <a:lnSpc>
                <a:spcPct val="110000"/>
              </a:lnSpc>
            </a:pPr>
            <a:r>
              <a:rPr lang="uk-UA" sz="1700" dirty="0">
                <a:solidFill>
                  <a:srgbClr val="FFFFFF"/>
                </a:solidFill>
              </a:rPr>
              <a:t>Спрямування його драматичної творчості: орієнтування на </a:t>
            </a:r>
            <a:r>
              <a:rPr lang="uk-UA" sz="1700" dirty="0" err="1">
                <a:solidFill>
                  <a:srgbClr val="FFFFFF"/>
                </a:solidFill>
              </a:rPr>
              <a:t>реалістично</a:t>
            </a:r>
            <a:r>
              <a:rPr lang="uk-UA" sz="1700" dirty="0">
                <a:solidFill>
                  <a:srgbClr val="FFFFFF"/>
                </a:solidFill>
              </a:rPr>
              <a:t>-побутовий театр (соціально-побутова драма «Бурлака» і сатирична комедія «Підпанки») і на театр </a:t>
            </a:r>
            <a:r>
              <a:rPr lang="uk-UA" sz="1700" dirty="0" err="1">
                <a:solidFill>
                  <a:srgbClr val="FFFFFF"/>
                </a:solidFill>
              </a:rPr>
              <a:t>романтично</a:t>
            </a:r>
            <a:r>
              <a:rPr lang="uk-UA" sz="1700" dirty="0">
                <a:solidFill>
                  <a:srgbClr val="FFFFFF"/>
                </a:solidFill>
              </a:rPr>
              <a:t>-побутовий («Бондарівна»), що свідчило про стильовий синкретизм у всій спадщині І. Карпенка-Карого. </a:t>
            </a:r>
          </a:p>
          <a:p>
            <a:pPr algn="just">
              <a:lnSpc>
                <a:spcPct val="110000"/>
              </a:lnSpc>
            </a:pPr>
            <a:r>
              <a:rPr lang="uk-UA" sz="1700" dirty="0">
                <a:solidFill>
                  <a:srgbClr val="FFFFFF"/>
                </a:solidFill>
              </a:rPr>
              <a:t>Соціально-психологічна драма і комедія</a:t>
            </a:r>
          </a:p>
          <a:p>
            <a:pPr algn="just">
              <a:lnSpc>
                <a:spcPct val="110000"/>
              </a:lnSpc>
            </a:pPr>
            <a:r>
              <a:rPr lang="uk-UA" sz="1700" dirty="0">
                <a:solidFill>
                  <a:srgbClr val="FFFFFF"/>
                </a:solidFill>
              </a:rPr>
              <a:t>Однією з найкращих стала п’єса «Наймичка», в якій автор розкрив у морально-етичному плані тему «нових хазяїнів» села. </a:t>
            </a:r>
          </a:p>
          <a:p>
            <a:pPr algn="just">
              <a:lnSpc>
                <a:spcPct val="110000"/>
              </a:lnSpc>
            </a:pPr>
            <a:r>
              <a:rPr lang="uk-UA" sz="1700" dirty="0">
                <a:solidFill>
                  <a:srgbClr val="FFFFFF"/>
                </a:solidFill>
              </a:rPr>
              <a:t>Тема трагічної долі жінки – драма «Безталанна»</a:t>
            </a:r>
          </a:p>
          <a:p>
            <a:pPr algn="just">
              <a:lnSpc>
                <a:spcPct val="110000"/>
              </a:lnSpc>
            </a:pPr>
            <a:endParaRPr lang="ru-RU" sz="1700" dirty="0">
              <a:solidFill>
                <a:srgbClr val="FFFFFF"/>
              </a:solidFill>
            </a:endParaRPr>
          </a:p>
          <a:p>
            <a:pPr algn="just">
              <a:lnSpc>
                <a:spcPct val="110000"/>
              </a:lnSpc>
            </a:pPr>
            <a:endParaRPr lang="ru-RU" sz="1700" dirty="0">
              <a:solidFill>
                <a:srgbClr val="FFFFFF"/>
              </a:solidFill>
            </a:endParaRPr>
          </a:p>
          <a:p>
            <a:pPr algn="just">
              <a:lnSpc>
                <a:spcPct val="110000"/>
              </a:lnSpc>
            </a:pPr>
            <a:endParaRPr lang="cs-CZ" sz="1700" dirty="0">
              <a:solidFill>
                <a:srgbClr val="FFFFFF"/>
              </a:solidFill>
            </a:endParaRPr>
          </a:p>
        </p:txBody>
      </p:sp>
      <p:pic>
        <p:nvPicPr>
          <p:cNvPr id="5" name="Obrázek 4" descr="Obsah obrázku text, muž, oblek, osoba&#10;&#10;Popis byl vytvořen automaticky">
            <a:extLst>
              <a:ext uri="{FF2B5EF4-FFF2-40B4-BE49-F238E27FC236}">
                <a16:creationId xmlns:a16="http://schemas.microsoft.com/office/drawing/2014/main" id="{792DFF04-F892-BB48-B91C-854788394050}"/>
              </a:ext>
            </a:extLst>
          </p:cNvPr>
          <p:cNvPicPr>
            <a:picLocks noChangeAspect="1"/>
          </p:cNvPicPr>
          <p:nvPr/>
        </p:nvPicPr>
        <p:blipFill rotWithShape="1">
          <a:blip r:embed="rId2"/>
          <a:srcRect r="-1" b="18147"/>
          <a:stretch/>
        </p:blipFill>
        <p:spPr>
          <a:xfrm>
            <a:off x="6933202" y="1668076"/>
            <a:ext cx="4763757" cy="4801582"/>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322138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D1035C-3BF0-4FE0-B3A3-1062F8600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35C7B5D-F0F3-DE4D-8853-B2B626CEB311}"/>
              </a:ext>
            </a:extLst>
          </p:cNvPr>
          <p:cNvSpPr>
            <a:spLocks noGrp="1"/>
          </p:cNvSpPr>
          <p:nvPr>
            <p:ph type="title"/>
          </p:nvPr>
        </p:nvSpPr>
        <p:spPr>
          <a:xfrm>
            <a:off x="1104039" y="12879"/>
            <a:ext cx="4991961" cy="1477328"/>
          </a:xfrm>
        </p:spPr>
        <p:txBody>
          <a:bodyPr wrap="square" anchor="ctr">
            <a:normAutofit/>
          </a:bodyPr>
          <a:lstStyle/>
          <a:p>
            <a:pPr algn="ctr"/>
            <a:r>
              <a:rPr lang="uk-UA" sz="3200" dirty="0"/>
              <a:t>Сатирична комедія Івана Карпенка-Карого</a:t>
            </a:r>
            <a:endParaRPr lang="cs-CZ" sz="3200" dirty="0"/>
          </a:p>
        </p:txBody>
      </p:sp>
      <p:sp>
        <p:nvSpPr>
          <p:cNvPr id="9" name="Content Placeholder 8">
            <a:extLst>
              <a:ext uri="{FF2B5EF4-FFF2-40B4-BE49-F238E27FC236}">
                <a16:creationId xmlns:a16="http://schemas.microsoft.com/office/drawing/2014/main" id="{764EE7F2-BB37-4C9A-A728-E57B2AD7925E}"/>
              </a:ext>
            </a:extLst>
          </p:cNvPr>
          <p:cNvSpPr>
            <a:spLocks noGrp="1"/>
          </p:cNvSpPr>
          <p:nvPr>
            <p:ph idx="1"/>
          </p:nvPr>
        </p:nvSpPr>
        <p:spPr>
          <a:xfrm>
            <a:off x="371657" y="1328420"/>
            <a:ext cx="6609714" cy="5187858"/>
          </a:xfrm>
        </p:spPr>
        <p:txBody>
          <a:bodyPr>
            <a:normAutofit fontScale="92500" lnSpcReduction="10000"/>
          </a:bodyPr>
          <a:lstStyle/>
          <a:p>
            <a:pPr algn="just"/>
            <a:r>
              <a:rPr lang="uk-UA" dirty="0">
                <a:solidFill>
                  <a:srgbClr val="FFFFFF"/>
                </a:solidFill>
              </a:rPr>
              <a:t>Найвідоміші його твори в цьому жанрі – «Мартин Боруля», «Розумний і дурень», «Сто тисяч», «Хазяїн», «Суєта», «Житейське море». </a:t>
            </a:r>
          </a:p>
          <a:p>
            <a:pPr algn="just"/>
            <a:r>
              <a:rPr lang="uk-UA" dirty="0">
                <a:solidFill>
                  <a:srgbClr val="FFFFFF"/>
                </a:solidFill>
              </a:rPr>
              <a:t>«Мартин Боруля» – в основу сюжету  покладено невигадану анекдотичну історію гонитви селянина за дворянством і втрати надії на нього через прикрий недогляд писаря в минулі роки – розбіжність в одній букві прізвища.</a:t>
            </a:r>
          </a:p>
          <a:p>
            <a:pPr algn="just"/>
            <a:r>
              <a:rPr lang="uk-UA" dirty="0">
                <a:solidFill>
                  <a:srgbClr val="FFFFFF"/>
                </a:solidFill>
              </a:rPr>
              <a:t>«Сто тисяч» і «Хазяїн» - драми, в яких страждання утверджується й розширюється аж до розкриття психології і принципів діяльності землевласника-мільйонера. </a:t>
            </a:r>
          </a:p>
          <a:p>
            <a:pPr algn="just"/>
            <a:r>
              <a:rPr lang="uk-UA" dirty="0">
                <a:solidFill>
                  <a:srgbClr val="FFFFFF"/>
                </a:solidFill>
              </a:rPr>
              <a:t>Найцікавішими у творчому доробку І. Карпенка-Карого є дві драми незавершеної трилогії «Суєта» і «Житейське море» (третя частина – «Старе гніздо»). </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pic>
        <p:nvPicPr>
          <p:cNvPr id="5" name="Zástupný obsah 4" descr="Obsah obrázku text, osoba&#10;&#10;Popis byl vytvořen automaticky">
            <a:extLst>
              <a:ext uri="{FF2B5EF4-FFF2-40B4-BE49-F238E27FC236}">
                <a16:creationId xmlns:a16="http://schemas.microsoft.com/office/drawing/2014/main" id="{1F623833-D815-1F4E-8124-13AD67311F55}"/>
              </a:ext>
            </a:extLst>
          </p:cNvPr>
          <p:cNvPicPr>
            <a:picLocks noChangeAspect="1"/>
          </p:cNvPicPr>
          <p:nvPr/>
        </p:nvPicPr>
        <p:blipFill rotWithShape="1">
          <a:blip r:embed="rId2"/>
          <a:srcRect r="2" b="6450"/>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16332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23589-EBB9-4546-B328-08A54F721D43}"/>
              </a:ext>
            </a:extLst>
          </p:cNvPr>
          <p:cNvSpPr>
            <a:spLocks noGrp="1"/>
          </p:cNvSpPr>
          <p:nvPr>
            <p:ph type="title"/>
          </p:nvPr>
        </p:nvSpPr>
        <p:spPr>
          <a:xfrm>
            <a:off x="-3365899" y="5490540"/>
            <a:ext cx="10728322" cy="1477328"/>
          </a:xfrm>
        </p:spPr>
        <p:txBody>
          <a:bodyPr/>
          <a:lstStyle/>
          <a:p>
            <a:pPr algn="ctr"/>
            <a:r>
              <a:rPr lang="uk-UA" dirty="0">
                <a:solidFill>
                  <a:srgbClr val="FFFFFF"/>
                </a:solidFill>
                <a:latin typeface="Times New Roman" panose="02020603050405020304" pitchFamily="18" charset="0"/>
                <a:cs typeface="Times New Roman" panose="02020603050405020304" pitchFamily="18" charset="0"/>
              </a:rPr>
              <a:t>Марко </a:t>
            </a:r>
            <a:br>
              <a:rPr lang="uk-UA" dirty="0">
                <a:solidFill>
                  <a:srgbClr val="FFFFFF"/>
                </a:solidFill>
                <a:latin typeface="Times New Roman" panose="02020603050405020304" pitchFamily="18" charset="0"/>
                <a:cs typeface="Times New Roman" panose="02020603050405020304" pitchFamily="18" charset="0"/>
              </a:rPr>
            </a:br>
            <a:r>
              <a:rPr lang="uk-UA" dirty="0">
                <a:solidFill>
                  <a:srgbClr val="FFFFFF"/>
                </a:solidFill>
                <a:latin typeface="Times New Roman" panose="02020603050405020304" pitchFamily="18" charset="0"/>
                <a:cs typeface="Times New Roman" panose="02020603050405020304" pitchFamily="18" charset="0"/>
              </a:rPr>
              <a:t>Кропивницький</a:t>
            </a:r>
            <a:endParaRPr lang="cs-CZ" dirty="0"/>
          </a:p>
        </p:txBody>
      </p:sp>
      <p:pic>
        <p:nvPicPr>
          <p:cNvPr id="5" name="Zástupný obsah 4" descr="Obsah obrázku text, muž, staré, černá&#10;&#10;Popis byl vytvořen automaticky">
            <a:extLst>
              <a:ext uri="{FF2B5EF4-FFF2-40B4-BE49-F238E27FC236}">
                <a16:creationId xmlns:a16="http://schemas.microsoft.com/office/drawing/2014/main" id="{FC856F86-6236-A14A-A85F-04AACB8C091A}"/>
              </a:ext>
            </a:extLst>
          </p:cNvPr>
          <p:cNvPicPr>
            <a:picLocks noGrp="1" noChangeAspect="1"/>
          </p:cNvPicPr>
          <p:nvPr>
            <p:ph idx="1"/>
          </p:nvPr>
        </p:nvPicPr>
        <p:blipFill>
          <a:blip r:embed="rId2"/>
          <a:stretch>
            <a:fillRect/>
          </a:stretch>
        </p:blipFill>
        <p:spPr>
          <a:xfrm>
            <a:off x="0" y="360540"/>
            <a:ext cx="3785978" cy="5130000"/>
          </a:xfrm>
        </p:spPr>
      </p:pic>
      <p:sp>
        <p:nvSpPr>
          <p:cNvPr id="6" name="TextovéPole 5">
            <a:extLst>
              <a:ext uri="{FF2B5EF4-FFF2-40B4-BE49-F238E27FC236}">
                <a16:creationId xmlns:a16="http://schemas.microsoft.com/office/drawing/2014/main" id="{3E282DD6-4196-1E48-A8D1-215C69D501E6}"/>
              </a:ext>
            </a:extLst>
          </p:cNvPr>
          <p:cNvSpPr txBox="1"/>
          <p:nvPr/>
        </p:nvSpPr>
        <p:spPr>
          <a:xfrm>
            <a:off x="3786389" y="359983"/>
            <a:ext cx="8306464" cy="7433702"/>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uk-UA" sz="2000" dirty="0"/>
              <a:t>Передусім був актором. Крім того, був відомий і як композитор, виконавець: написав кілька відомих романсів («Де ти бродиш, моя доле», «Соловейко», «Удовиця», «За сонцем хмаронька пливе»), здійснював музичне оформлення спектаклів. </a:t>
            </a:r>
          </a:p>
          <a:p>
            <a:pPr marL="285750" indent="-285750" algn="just">
              <a:lnSpc>
                <a:spcPct val="114000"/>
              </a:lnSpc>
              <a:buFont typeface="Arial" panose="020B0604020202020204" pitchFamily="34" charset="0"/>
              <a:buChar char="•"/>
            </a:pPr>
            <a:r>
              <a:rPr lang="uk-UA" sz="2000" dirty="0"/>
              <a:t>У творчому доробку М. Кропивницького-драматурга – понад чотири десятки п’єс. Першою була драма «Микита </a:t>
            </a:r>
            <a:r>
              <a:rPr lang="uk-UA" sz="2000" dirty="0" err="1"/>
              <a:t>Старостенко</a:t>
            </a:r>
            <a:r>
              <a:rPr lang="uk-UA" sz="2000" dirty="0"/>
              <a:t>, або Не </a:t>
            </a:r>
            <a:r>
              <a:rPr lang="uk-UA" sz="2000" dirty="0" err="1"/>
              <a:t>зчуєшся</a:t>
            </a:r>
            <a:r>
              <a:rPr lang="uk-UA" sz="2000" dirty="0"/>
              <a:t>, як лихо </a:t>
            </a:r>
            <a:r>
              <a:rPr lang="uk-UA" sz="2000" dirty="0" err="1"/>
              <a:t>спобіжить</a:t>
            </a:r>
            <a:r>
              <a:rPr lang="uk-UA" sz="2000" dirty="0"/>
              <a:t>» (яку пізніше переробив і назвав «Дай серцеві волю, заведе в неволю»). Це також інсценізації і переробки («Невольник» за Шевченком, «Вій» за Гоголем, «Енеїда» за Котляревським тощо), а особливо оригінальні твори: «Доки сонце зійде, роса очі виїсть», «Глитай, або ж Павук», «Де зерно, там і полова» (у пізнішій редакції – «Дві сім’ї»), «Конон </a:t>
            </a:r>
            <a:r>
              <a:rPr lang="uk-UA" sz="2000" dirty="0" err="1"/>
              <a:t>Блискавиченко</a:t>
            </a:r>
            <a:r>
              <a:rPr lang="uk-UA" sz="2000" dirty="0"/>
              <a:t>», «Супротивні течії», «</a:t>
            </a:r>
            <a:r>
              <a:rPr lang="uk-UA" sz="2000" dirty="0" err="1"/>
              <a:t>Чумазий</a:t>
            </a:r>
            <a:r>
              <a:rPr lang="uk-UA" sz="2000" dirty="0"/>
              <a:t>», «Олеся», «По ревізії» та інші. </a:t>
            </a:r>
          </a:p>
          <a:p>
            <a:pPr marL="285750" indent="-285750" algn="just">
              <a:lnSpc>
                <a:spcPct val="114000"/>
              </a:lnSpc>
              <a:buFont typeface="Arial" panose="020B0604020202020204" pitchFamily="34" charset="0"/>
              <a:buChar char="•"/>
            </a:pPr>
            <a:r>
              <a:rPr lang="uk-UA" sz="2000" dirty="0"/>
              <a:t>Розвинув соціально загострену побутову драму, в якій торкався важливих проблем суспільства: жіночої недолі, рекрутчини, появи в українському селі новітнього хижацтва, легковажного ставлення ліберальної панської молоді до просвіти народу .</a:t>
            </a:r>
          </a:p>
          <a:p>
            <a:pPr algn="just">
              <a:lnSpc>
                <a:spcPct val="114000"/>
              </a:lnSpc>
            </a:pPr>
            <a:endParaRPr lang="uk-UA" sz="2000" dirty="0"/>
          </a:p>
          <a:p>
            <a:pPr algn="just">
              <a:lnSpc>
                <a:spcPct val="114000"/>
              </a:lnSpc>
            </a:pPr>
            <a:endParaRPr lang="uk-UA" sz="2000" dirty="0"/>
          </a:p>
          <a:p>
            <a:pPr algn="just">
              <a:lnSpc>
                <a:spcPct val="114000"/>
              </a:lnSpc>
            </a:pPr>
            <a:endParaRPr lang="uk-UA" sz="2000" dirty="0"/>
          </a:p>
          <a:p>
            <a:pPr algn="just">
              <a:lnSpc>
                <a:spcPct val="114000"/>
              </a:lnSpc>
            </a:pPr>
            <a:endParaRPr lang="uk-UA" sz="2000" dirty="0"/>
          </a:p>
        </p:txBody>
      </p:sp>
    </p:spTree>
    <p:extLst>
      <p:ext uri="{BB962C8B-B14F-4D97-AF65-F5344CB8AC3E}">
        <p14:creationId xmlns:p14="http://schemas.microsoft.com/office/powerpoint/2010/main" val="65778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C5CF71-6EE6-1445-B819-90D19918CB0B}"/>
              </a:ext>
            </a:extLst>
          </p:cNvPr>
          <p:cNvSpPr>
            <a:spLocks noGrp="1"/>
          </p:cNvSpPr>
          <p:nvPr>
            <p:ph type="title"/>
          </p:nvPr>
        </p:nvSpPr>
        <p:spPr>
          <a:xfrm>
            <a:off x="912143" y="363240"/>
            <a:ext cx="10728322" cy="1477328"/>
          </a:xfrm>
        </p:spPr>
        <p:txBody>
          <a:bodyPr/>
          <a:lstStyle/>
          <a:p>
            <a:pPr algn="ctr"/>
            <a:r>
              <a:rPr lang="uk-UA" dirty="0"/>
              <a:t>Драматургічна творчість Марка Кропивницького</a:t>
            </a:r>
            <a:endParaRPr lang="cs-CZ" dirty="0"/>
          </a:p>
        </p:txBody>
      </p:sp>
      <p:sp>
        <p:nvSpPr>
          <p:cNvPr id="3" name="Zástupný obsah 2">
            <a:extLst>
              <a:ext uri="{FF2B5EF4-FFF2-40B4-BE49-F238E27FC236}">
                <a16:creationId xmlns:a16="http://schemas.microsoft.com/office/drawing/2014/main" id="{75B63E40-C12A-CA4F-AA49-D1B8E17BCDE0}"/>
              </a:ext>
            </a:extLst>
          </p:cNvPr>
          <p:cNvSpPr>
            <a:spLocks noGrp="1"/>
          </p:cNvSpPr>
          <p:nvPr>
            <p:ph idx="1"/>
          </p:nvPr>
        </p:nvSpPr>
        <p:spPr>
          <a:xfrm>
            <a:off x="410907" y="1699906"/>
            <a:ext cx="8127786" cy="4932714"/>
          </a:xfrm>
        </p:spPr>
        <p:txBody>
          <a:bodyPr>
            <a:normAutofit fontScale="92500" lnSpcReduction="20000"/>
          </a:bodyPr>
          <a:lstStyle/>
          <a:p>
            <a:pPr algn="just"/>
            <a:r>
              <a:rPr lang="uk-UA" dirty="0">
                <a:solidFill>
                  <a:srgbClr val="FFFFFF"/>
                </a:solidFill>
              </a:rPr>
              <a:t>Одна із найвідоміших драм М. Кропивницького – «Глитай, або ж Павук», головною постаттю якої є глитай Йосип Бичок, який, немов павук, обснував своїми позиками і процентами все село. </a:t>
            </a:r>
          </a:p>
          <a:p>
            <a:pPr algn="just"/>
            <a:r>
              <a:rPr lang="uk-UA" dirty="0">
                <a:solidFill>
                  <a:srgbClr val="FFFFFF"/>
                </a:solidFill>
              </a:rPr>
              <a:t>Сюжет драми «Доки сонце зійде, роса очі виїсть» нагадує історію із драми М. Старицького «Не судилось» Головна проблема твору – драматичні стосунки панича Бориса і дочки колишнього кріпака Оксани. Між ними – соціальна прірва, і Оксана це розуміє, але не може стримати свої почуття і вірить обіцянкам коханого одружитись із нею. Панич, обіцяючи Оксані шлюб, цілком щирий, але батьки його ще не збожеволіли і не збираються потурати синові, тому вони тиснуть на нього і погрожують позбавити спадщини. Борис вагається: іти за покликом серця чи послухати батьків. </a:t>
            </a:r>
          </a:p>
          <a:p>
            <a:pPr algn="just"/>
            <a:r>
              <a:rPr lang="uk-UA" dirty="0">
                <a:solidFill>
                  <a:srgbClr val="FFFFFF"/>
                </a:solidFill>
              </a:rPr>
              <a:t>У відомій п’єсі М. Кропивницького «Дай серцеві волю, заведе в неволю» також наявні вияви мелодраматизму. У ній є любовний трикутник, а дівчина Одарка в ньому чекає бідного, роботящого, порядного Семена і відкидає кохання багатого негідника Микити .</a:t>
            </a:r>
          </a:p>
        </p:txBody>
      </p:sp>
      <p:pic>
        <p:nvPicPr>
          <p:cNvPr id="7" name="Obrázek 6">
            <a:extLst>
              <a:ext uri="{FF2B5EF4-FFF2-40B4-BE49-F238E27FC236}">
                <a16:creationId xmlns:a16="http://schemas.microsoft.com/office/drawing/2014/main" id="{C9AA8614-03C7-9945-BA9D-B08A75AE3ADE}"/>
              </a:ext>
            </a:extLst>
          </p:cNvPr>
          <p:cNvPicPr>
            <a:picLocks noChangeAspect="1"/>
          </p:cNvPicPr>
          <p:nvPr/>
        </p:nvPicPr>
        <p:blipFill>
          <a:blip r:embed="rId2"/>
          <a:stretch>
            <a:fillRect/>
          </a:stretch>
        </p:blipFill>
        <p:spPr>
          <a:xfrm>
            <a:off x="8773150" y="1699906"/>
            <a:ext cx="3228194" cy="4601894"/>
          </a:xfrm>
          <a:prstGeom prst="rect">
            <a:avLst/>
          </a:prstGeom>
        </p:spPr>
      </p:pic>
    </p:spTree>
    <p:extLst>
      <p:ext uri="{BB962C8B-B14F-4D97-AF65-F5344CB8AC3E}">
        <p14:creationId xmlns:p14="http://schemas.microsoft.com/office/powerpoint/2010/main" val="402107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D557A-C5A6-D647-A8AD-5D1E56F250FA}"/>
              </a:ext>
            </a:extLst>
          </p:cNvPr>
          <p:cNvSpPr>
            <a:spLocks noGrp="1"/>
          </p:cNvSpPr>
          <p:nvPr>
            <p:ph type="title"/>
          </p:nvPr>
        </p:nvSpPr>
        <p:spPr>
          <a:xfrm>
            <a:off x="720000" y="194198"/>
            <a:ext cx="10728322" cy="810355"/>
          </a:xfrm>
        </p:spPr>
        <p:txBody>
          <a:bodyPr/>
          <a:lstStyle/>
          <a:p>
            <a:pPr algn="ctr"/>
            <a:r>
              <a:rPr lang="uk-UA" dirty="0">
                <a:latin typeface="Times New Roman" panose="02020603050405020304" pitchFamily="18" charset="0"/>
                <a:cs typeface="Times New Roman" panose="02020603050405020304" pitchFamily="18" charset="0"/>
              </a:rPr>
              <a:t>Основа курсу</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EF05F62E-3BDC-9E48-855B-4DC80CA4E5E8}"/>
              </a:ext>
            </a:extLst>
          </p:cNvPr>
          <p:cNvSpPr>
            <a:spLocks noGrp="1"/>
          </p:cNvSpPr>
          <p:nvPr>
            <p:ph idx="1"/>
          </p:nvPr>
        </p:nvSpPr>
        <p:spPr>
          <a:xfrm>
            <a:off x="720000" y="1287886"/>
            <a:ext cx="10948259" cy="5570113"/>
          </a:xfrm>
        </p:spPr>
        <p:txBody>
          <a:bodyPr>
            <a:normAutofit fontScale="85000" lnSpcReduction="10000"/>
          </a:bodyPr>
          <a:lstStyle/>
          <a:p>
            <a:pPr algn="just"/>
            <a:r>
              <a:rPr lang="uk-UA" dirty="0">
                <a:solidFill>
                  <a:srgbClr val="FFFFFF"/>
                </a:solidFill>
                <a:latin typeface="Times New Roman" panose="02020603050405020304" pitchFamily="18" charset="0"/>
                <a:cs typeface="Times New Roman" panose="02020603050405020304" pitchFamily="18" charset="0"/>
              </a:rPr>
              <a:t>1. Початки </a:t>
            </a:r>
            <a:r>
              <a:rPr lang="uk-UA" dirty="0" err="1">
                <a:solidFill>
                  <a:srgbClr val="FFFFFF"/>
                </a:solidFill>
                <a:latin typeface="Times New Roman" panose="02020603050405020304" pitchFamily="18" charset="0"/>
                <a:cs typeface="Times New Roman" panose="02020603050405020304" pitchFamily="18" charset="0"/>
              </a:rPr>
              <a:t>новодобого</a:t>
            </a:r>
            <a:r>
              <a:rPr lang="uk-UA" dirty="0">
                <a:solidFill>
                  <a:srgbClr val="FFFFFF"/>
                </a:solidFill>
                <a:latin typeface="Times New Roman" panose="02020603050405020304" pitchFamily="18" charset="0"/>
                <a:cs typeface="Times New Roman" panose="02020603050405020304" pitchFamily="18" charset="0"/>
              </a:rPr>
              <a:t> українського театру (драматична творчість Котляревського, Костомарова й інших). </a:t>
            </a:r>
          </a:p>
          <a:p>
            <a:pPr algn="just"/>
            <a:r>
              <a:rPr lang="uk-UA" dirty="0">
                <a:solidFill>
                  <a:srgbClr val="FFFFFF"/>
                </a:solidFill>
                <a:latin typeface="Times New Roman" panose="02020603050405020304" pitchFamily="18" charset="0"/>
                <a:cs typeface="Times New Roman" panose="02020603050405020304" pitchFamily="18" charset="0"/>
              </a:rPr>
              <a:t>2. Народження та розвиток українського критичного реалізму (Іван-Нечуй Левицький, Панас Мирний).</a:t>
            </a:r>
          </a:p>
          <a:p>
            <a:pPr algn="just"/>
            <a:r>
              <a:rPr lang="uk-UA" dirty="0">
                <a:solidFill>
                  <a:srgbClr val="FFFFFF"/>
                </a:solidFill>
                <a:latin typeface="Times New Roman" panose="02020603050405020304" pitchFamily="18" charset="0"/>
                <a:cs typeface="Times New Roman" panose="02020603050405020304" pitchFamily="18" charset="0"/>
              </a:rPr>
              <a:t>3. Нова реалістична драма (Іван Карпенко-Карий, Марко </a:t>
            </a:r>
            <a:r>
              <a:rPr lang="uk-UA" dirty="0" err="1">
                <a:solidFill>
                  <a:srgbClr val="FFFFFF"/>
                </a:solidFill>
                <a:latin typeface="Times New Roman" panose="02020603050405020304" pitchFamily="18" charset="0"/>
                <a:cs typeface="Times New Roman" panose="02020603050405020304" pitchFamily="18" charset="0"/>
              </a:rPr>
              <a:t>Кроповницький</a:t>
            </a:r>
            <a:r>
              <a:rPr lang="uk-UA" dirty="0">
                <a:solidFill>
                  <a:srgbClr val="FFFFFF"/>
                </a:solidFill>
                <a:latin typeface="Times New Roman" panose="02020603050405020304" pitchFamily="18" charset="0"/>
                <a:cs typeface="Times New Roman" panose="02020603050405020304" pitchFamily="18" charset="0"/>
              </a:rPr>
              <a:t>, Михайло Старицький).</a:t>
            </a:r>
          </a:p>
          <a:p>
            <a:pPr algn="just"/>
            <a:r>
              <a:rPr lang="uk-UA" dirty="0">
                <a:solidFill>
                  <a:srgbClr val="FFFFFF"/>
                </a:solidFill>
                <a:latin typeface="Times New Roman" panose="02020603050405020304" pitchFamily="18" charset="0"/>
                <a:cs typeface="Times New Roman" panose="02020603050405020304" pitchFamily="18" charset="0"/>
              </a:rPr>
              <a:t>4. Політична та культурна ситуація на Україні кінця ХІХ століття. Царський указ 1876 року та його вплив, перенесення літературного життя в Галичину.</a:t>
            </a:r>
          </a:p>
          <a:p>
            <a:pPr algn="just"/>
            <a:r>
              <a:rPr lang="uk-UA" dirty="0">
                <a:solidFill>
                  <a:srgbClr val="FFFFFF"/>
                </a:solidFill>
                <a:latin typeface="Times New Roman" panose="02020603050405020304" pitchFamily="18" charset="0"/>
                <a:cs typeface="Times New Roman" panose="02020603050405020304" pitchFamily="18" charset="0"/>
              </a:rPr>
              <a:t>5. Поетична творчість Івана Франка (початки, жанри, мотиви, поетика).</a:t>
            </a:r>
          </a:p>
          <a:p>
            <a:pPr algn="just"/>
            <a:r>
              <a:rPr lang="uk-UA" dirty="0">
                <a:solidFill>
                  <a:srgbClr val="FFFFFF"/>
                </a:solidFill>
                <a:latin typeface="Times New Roman" panose="02020603050405020304" pitchFamily="18" charset="0"/>
                <a:cs typeface="Times New Roman" panose="02020603050405020304" pitchFamily="18" charset="0"/>
              </a:rPr>
              <a:t>6. Віршована епіка, проза та драма Івана Франка. </a:t>
            </a:r>
          </a:p>
          <a:p>
            <a:pPr algn="just"/>
            <a:r>
              <a:rPr lang="uk-UA" dirty="0">
                <a:solidFill>
                  <a:srgbClr val="FFFFFF"/>
                </a:solidFill>
                <a:latin typeface="Times New Roman" panose="02020603050405020304" pitchFamily="18" charset="0"/>
                <a:cs typeface="Times New Roman" panose="02020603050405020304" pitchFamily="18" charset="0"/>
              </a:rPr>
              <a:t>7. „Покутська трійця“. Василь Стефаник і початки українського експресіонізму.</a:t>
            </a:r>
          </a:p>
          <a:p>
            <a:pPr algn="just"/>
            <a:r>
              <a:rPr lang="uk-UA" dirty="0">
                <a:solidFill>
                  <a:srgbClr val="FFFFFF"/>
                </a:solidFill>
                <a:latin typeface="Times New Roman" panose="02020603050405020304" pitchFamily="18" charset="0"/>
                <a:cs typeface="Times New Roman" panose="02020603050405020304" pitchFamily="18" charset="0"/>
              </a:rPr>
              <a:t>8. Сатирична творчість Леся Мартовича та лірична проза Марка Черемшини.</a:t>
            </a:r>
          </a:p>
          <a:p>
            <a:pPr algn="just"/>
            <a:r>
              <a:rPr lang="uk-UA" dirty="0">
                <a:solidFill>
                  <a:srgbClr val="FFFFFF"/>
                </a:solidFill>
                <a:latin typeface="Times New Roman" panose="02020603050405020304" pitchFamily="18" charset="0"/>
                <a:cs typeface="Times New Roman" panose="02020603050405020304" pitchFamily="18" charset="0"/>
              </a:rPr>
              <a:t>9. Творчість Ольги Кобилянської та початки українського символізму.</a:t>
            </a:r>
          </a:p>
          <a:p>
            <a:pPr algn="just"/>
            <a:r>
              <a:rPr lang="uk-UA" dirty="0">
                <a:solidFill>
                  <a:srgbClr val="FFFFFF"/>
                </a:solidFill>
                <a:latin typeface="Times New Roman" panose="02020603050405020304" pitchFamily="18" charset="0"/>
                <a:cs typeface="Times New Roman" panose="02020603050405020304" pitchFamily="18" charset="0"/>
              </a:rPr>
              <a:t>10. Михайло Коцюбинський – перший український імпресіоніст.</a:t>
            </a:r>
          </a:p>
          <a:p>
            <a:pPr algn="just"/>
            <a:r>
              <a:rPr lang="uk-UA" dirty="0">
                <a:solidFill>
                  <a:srgbClr val="FFFFFF"/>
                </a:solidFill>
                <a:latin typeface="Times New Roman" panose="02020603050405020304" pitchFamily="18" charset="0"/>
                <a:cs typeface="Times New Roman" panose="02020603050405020304" pitchFamily="18" charset="0"/>
              </a:rPr>
              <a:t>11. Поезія Лесі Українки (мотиви, жанри, поетика). Драматичні поеми.</a:t>
            </a:r>
          </a:p>
          <a:p>
            <a:pPr algn="just"/>
            <a:r>
              <a:rPr lang="uk-UA" dirty="0">
                <a:solidFill>
                  <a:srgbClr val="FFFFFF"/>
                </a:solidFill>
                <a:latin typeface="Times New Roman" panose="02020603050405020304" pitchFamily="18" charset="0"/>
                <a:cs typeface="Times New Roman" panose="02020603050405020304" pitchFamily="18" charset="0"/>
              </a:rPr>
              <a:t>12. Початки українського модернізму.</a:t>
            </a:r>
          </a:p>
        </p:txBody>
      </p:sp>
    </p:spTree>
    <p:extLst>
      <p:ext uri="{BB962C8B-B14F-4D97-AF65-F5344CB8AC3E}">
        <p14:creationId xmlns:p14="http://schemas.microsoft.com/office/powerpoint/2010/main" val="2921995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B86B9B-F31C-40A2-88D0-BA66A3F025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77AC07-64BE-4EDD-AA45-2F7D928D9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E405F2A-A8B1-3940-94CE-DC70DF412331}"/>
              </a:ext>
            </a:extLst>
          </p:cNvPr>
          <p:cNvSpPr>
            <a:spLocks noGrp="1"/>
          </p:cNvSpPr>
          <p:nvPr>
            <p:ph type="title"/>
          </p:nvPr>
        </p:nvSpPr>
        <p:spPr>
          <a:xfrm>
            <a:off x="334958" y="947789"/>
            <a:ext cx="3878272" cy="2484607"/>
          </a:xfrm>
        </p:spPr>
        <p:txBody>
          <a:bodyPr>
            <a:normAutofit/>
          </a:bodyPr>
          <a:lstStyle/>
          <a:p>
            <a:r>
              <a:rPr lang="uk-UA" sz="36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600" dirty="0"/>
          </a:p>
        </p:txBody>
      </p:sp>
      <p:pic>
        <p:nvPicPr>
          <p:cNvPr id="5" name="Obrázek 4" descr="Obsah obrázku text, osoba, exteriér, skupina&#10;&#10;Popis byl vytvořen automaticky">
            <a:extLst>
              <a:ext uri="{FF2B5EF4-FFF2-40B4-BE49-F238E27FC236}">
                <a16:creationId xmlns:a16="http://schemas.microsoft.com/office/drawing/2014/main" id="{18BF3133-A497-5049-AAA6-CD2FEE32E5D7}"/>
              </a:ext>
            </a:extLst>
          </p:cNvPr>
          <p:cNvPicPr>
            <a:picLocks noChangeAspect="1"/>
          </p:cNvPicPr>
          <p:nvPr/>
        </p:nvPicPr>
        <p:blipFill>
          <a:blip r:embed="rId2"/>
          <a:stretch>
            <a:fillRect/>
          </a:stretch>
        </p:blipFill>
        <p:spPr>
          <a:xfrm>
            <a:off x="334958" y="3201415"/>
            <a:ext cx="3792316" cy="2708796"/>
          </a:xfrm>
          <a:custGeom>
            <a:avLst/>
            <a:gdLst/>
            <a:ahLst/>
            <a:cxnLst/>
            <a:rect l="l" t="t" r="r" b="b"/>
            <a:pathLst>
              <a:path w="3095625" h="3136636">
                <a:moveTo>
                  <a:pt x="0" y="0"/>
                </a:moveTo>
                <a:lnTo>
                  <a:pt x="3095625" y="0"/>
                </a:lnTo>
                <a:lnTo>
                  <a:pt x="3095625" y="3136636"/>
                </a:lnTo>
                <a:lnTo>
                  <a:pt x="0" y="3136636"/>
                </a:lnTo>
                <a:close/>
              </a:path>
            </a:pathLst>
          </a:custGeom>
        </p:spPr>
      </p:pic>
      <p:sp>
        <p:nvSpPr>
          <p:cNvPr id="3" name="Zástupný obsah 2">
            <a:extLst>
              <a:ext uri="{FF2B5EF4-FFF2-40B4-BE49-F238E27FC236}">
                <a16:creationId xmlns:a16="http://schemas.microsoft.com/office/drawing/2014/main" id="{2E0E02F9-8925-BA42-B0A2-29B10D5255F4}"/>
              </a:ext>
            </a:extLst>
          </p:cNvPr>
          <p:cNvSpPr>
            <a:spLocks noGrp="1"/>
          </p:cNvSpPr>
          <p:nvPr>
            <p:ph idx="1"/>
          </p:nvPr>
        </p:nvSpPr>
        <p:spPr>
          <a:xfrm>
            <a:off x="4548188" y="576000"/>
            <a:ext cx="7222898" cy="6282000"/>
          </a:xfrm>
        </p:spPr>
        <p:txBody>
          <a:bodyPr>
            <a:normAutofit/>
          </a:bodyPr>
          <a:lstStyle/>
          <a:p>
            <a:pPr algn="just">
              <a:lnSpc>
                <a:spcPct val="110000"/>
              </a:lnSpc>
            </a:pPr>
            <a:r>
              <a:rPr lang="uk-UA" sz="1850" dirty="0">
                <a:solidFill>
                  <a:srgbClr val="FFFFFF"/>
                </a:solidFill>
              </a:rPr>
              <a:t>Особливість української літератури – постійний і тісний зв’язок літератури з національно-визвольним</a:t>
            </a:r>
            <a:r>
              <a:rPr lang="uk-UA" sz="1850" b="1" dirty="0">
                <a:solidFill>
                  <a:srgbClr val="FFFFFF"/>
                </a:solidFill>
              </a:rPr>
              <a:t>, </a:t>
            </a:r>
            <a:r>
              <a:rPr lang="uk-UA" sz="1850" dirty="0">
                <a:solidFill>
                  <a:srgbClr val="FFFFFF"/>
                </a:solidFill>
              </a:rPr>
              <a:t>гуманістичним рухом, у якому вона міцніла й набува­ла снаги. </a:t>
            </a:r>
          </a:p>
          <a:p>
            <a:pPr algn="just">
              <a:lnSpc>
                <a:spcPct val="110000"/>
              </a:lnSpc>
            </a:pPr>
            <a:r>
              <a:rPr lang="uk-UA" sz="1850" dirty="0">
                <a:solidFill>
                  <a:srgbClr val="FFFFFF"/>
                </a:solidFill>
              </a:rPr>
              <a:t>На літературному процесі відчутно відбивалася полі­тична роз’єднаність нації, що продовжувала перебувати у складі Російської та Австро-Угорської імперій</a:t>
            </a:r>
          </a:p>
          <a:p>
            <a:pPr algn="just">
              <a:lnSpc>
                <a:spcPct val="110000"/>
              </a:lnSpc>
            </a:pPr>
            <a:r>
              <a:rPr lang="uk-UA" sz="1850" dirty="0">
                <a:solidFill>
                  <a:srgbClr val="FFFFFF"/>
                </a:solidFill>
              </a:rPr>
              <a:t>На східних і західноукраїнських землях спільним було те, що боротьба проти соціального поневолення дедалі тісніше поєднувалася з боротьбою про­ти політичного й національного гніту. </a:t>
            </a:r>
          </a:p>
          <a:p>
            <a:pPr algn="just">
              <a:lnSpc>
                <a:spcPct val="110000"/>
              </a:lnSpc>
            </a:pPr>
            <a:r>
              <a:rPr lang="uk-UA" sz="1850" dirty="0">
                <a:solidFill>
                  <a:srgbClr val="FFFFFF"/>
                </a:solidFill>
              </a:rPr>
              <a:t>У 60-х роках в Україні набув значного поширення народницький рух. Групи «Землі і волі», а згодом «Народної волі» та «Чорного переділу» діяли в Києві, Харкові, Одесі, Полтаві й інших містах. </a:t>
            </a:r>
          </a:p>
          <a:p>
            <a:pPr algn="just">
              <a:lnSpc>
                <a:spcPct val="110000"/>
              </a:lnSpc>
            </a:pPr>
            <a:r>
              <a:rPr lang="uk-UA" sz="1850" dirty="0">
                <a:solidFill>
                  <a:srgbClr val="FFFFFF"/>
                </a:solidFill>
              </a:rPr>
              <a:t>Учасники народницького гуртка «Київська комуна» (1873— 1874) вели пропаганду серед селян і робітників. Близьким до землевольців був полтав­ський гурток «Унія» (1875), до якого належав Панас Мир­ний.</a:t>
            </a:r>
          </a:p>
        </p:txBody>
      </p:sp>
    </p:spTree>
    <p:extLst>
      <p:ext uri="{BB962C8B-B14F-4D97-AF65-F5344CB8AC3E}">
        <p14:creationId xmlns:p14="http://schemas.microsoft.com/office/powerpoint/2010/main" val="45395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6AC1EB-B829-4364-8499-E0E869EA0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7A37A2-C7FA-4D89-AF85-407817320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162A39-BE23-8D42-9748-C30E5EE1C7E5}"/>
              </a:ext>
            </a:extLst>
          </p:cNvPr>
          <p:cNvSpPr>
            <a:spLocks noGrp="1"/>
          </p:cNvSpPr>
          <p:nvPr>
            <p:ph type="title"/>
          </p:nvPr>
        </p:nvSpPr>
        <p:spPr>
          <a:xfrm>
            <a:off x="720000" y="619199"/>
            <a:ext cx="3095626" cy="1476000"/>
          </a:xfrm>
        </p:spPr>
        <p:txBody>
          <a:bodyPr>
            <a:normAutofit/>
          </a:bodyPr>
          <a:lstStyle/>
          <a:p>
            <a:r>
              <a:rPr lang="uk-UA" sz="27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2700" dirty="0"/>
          </a:p>
        </p:txBody>
      </p:sp>
      <p:pic>
        <p:nvPicPr>
          <p:cNvPr id="5" name="Obrázek 4" descr="Студент-хлопоман Володимир Антонович у селянському вбранні. Світлина 1860 р.">
            <a:extLst>
              <a:ext uri="{FF2B5EF4-FFF2-40B4-BE49-F238E27FC236}">
                <a16:creationId xmlns:a16="http://schemas.microsoft.com/office/drawing/2014/main" id="{8EE395A7-8FF3-854D-8321-45DB46C738DC}"/>
              </a:ext>
            </a:extLst>
          </p:cNvPr>
          <p:cNvPicPr>
            <a:picLocks noChangeAspect="1"/>
          </p:cNvPicPr>
          <p:nvPr/>
        </p:nvPicPr>
        <p:blipFill rotWithShape="1">
          <a:blip r:embed="rId2"/>
          <a:srcRect r="-5" b="19201"/>
          <a:stretch/>
        </p:blipFill>
        <p:spPr>
          <a:xfrm>
            <a:off x="343200" y="2288278"/>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sp>
        <p:nvSpPr>
          <p:cNvPr id="3" name="Zástupný obsah 2">
            <a:extLst>
              <a:ext uri="{FF2B5EF4-FFF2-40B4-BE49-F238E27FC236}">
                <a16:creationId xmlns:a16="http://schemas.microsoft.com/office/drawing/2014/main" id="{15512B2D-4D99-4346-8060-3C8257CB95CC}"/>
              </a:ext>
            </a:extLst>
          </p:cNvPr>
          <p:cNvSpPr>
            <a:spLocks noGrp="1"/>
          </p:cNvSpPr>
          <p:nvPr>
            <p:ph idx="1"/>
          </p:nvPr>
        </p:nvSpPr>
        <p:spPr>
          <a:xfrm>
            <a:off x="4548188" y="576000"/>
            <a:ext cx="6900137" cy="5940710"/>
          </a:xfrm>
        </p:spPr>
        <p:txBody>
          <a:bodyPr>
            <a:normAutofit/>
          </a:bodyPr>
          <a:lstStyle/>
          <a:p>
            <a:pPr algn="just">
              <a:lnSpc>
                <a:spcPct val="110000"/>
              </a:lnSpc>
            </a:pPr>
            <a:r>
              <a:rPr lang="uk-UA" sz="1800" dirty="0">
                <a:solidFill>
                  <a:srgbClr val="FFFFFF"/>
                </a:solidFill>
              </a:rPr>
              <a:t>У ряді міст України продовжували свою діяльність гро­мади, які об’єднували різні верстви інтелігенції — від по­літично поміркованих до радикальних </a:t>
            </a:r>
          </a:p>
          <a:p>
            <a:pPr algn="just">
              <a:lnSpc>
                <a:spcPct val="110000"/>
              </a:lnSpc>
            </a:pPr>
            <a:r>
              <a:rPr lang="uk-UA" sz="1800" dirty="0">
                <a:solidFill>
                  <a:srgbClr val="FFFFFF"/>
                </a:solidFill>
              </a:rPr>
              <a:t>Специфічну групу в громадах, а подекуди й серед їх керівників становили так звані «</a:t>
            </a:r>
            <a:r>
              <a:rPr lang="uk-UA" sz="1800" i="1" dirty="0" err="1">
                <a:solidFill>
                  <a:srgbClr val="FFFFFF"/>
                </a:solidFill>
              </a:rPr>
              <a:t>хлопомани</a:t>
            </a:r>
            <a:r>
              <a:rPr lang="uk-UA" sz="1800" dirty="0">
                <a:solidFill>
                  <a:srgbClr val="FFFFFF"/>
                </a:solidFill>
              </a:rPr>
              <a:t>» — представники спольщеної шляхти, які сприйня­ли українські демократичні ідеали та брали найактивнішу участь у національних наукових, культурних, освітніх зма­ганнях.</a:t>
            </a:r>
          </a:p>
          <a:p>
            <a:pPr algn="just">
              <a:lnSpc>
                <a:spcPct val="110000"/>
              </a:lnSpc>
            </a:pPr>
            <a:r>
              <a:rPr lang="uk-UA" sz="1800" dirty="0">
                <a:solidFill>
                  <a:srgbClr val="FFFFFF"/>
                </a:solidFill>
              </a:rPr>
              <a:t>Спочатку дещо романтичний, позбавлений виразного по­літичного забарвлення, й в основі своїй культурно-освітній громадський рух дістав узагальнену назву </a:t>
            </a:r>
            <a:r>
              <a:rPr lang="uk-UA" sz="1800" i="1" dirty="0">
                <a:solidFill>
                  <a:srgbClr val="FFFFFF"/>
                </a:solidFill>
              </a:rPr>
              <a:t>українофіль­ства</a:t>
            </a:r>
            <a:r>
              <a:rPr lang="uk-UA" sz="1800" dirty="0">
                <a:solidFill>
                  <a:srgbClr val="FFFFFF"/>
                </a:solidFill>
              </a:rPr>
              <a:t>. </a:t>
            </a:r>
          </a:p>
          <a:p>
            <a:pPr algn="just">
              <a:lnSpc>
                <a:spcPct val="110000"/>
              </a:lnSpc>
            </a:pPr>
            <a:r>
              <a:rPr lang="uk-UA" sz="1800" dirty="0">
                <a:solidFill>
                  <a:srgbClr val="FFFFFF"/>
                </a:solidFill>
              </a:rPr>
              <a:t>М. Драгоманов, випереджаючи вже визначені для нього адміністративні та жандармські санкції, емігрував за кор­дон, де заснував вільну українську друкарню, розпочав видання збірок і журналу «Громада», створив своєрідний осередок політичної еміграції, який, за словами І. Франка, був «</a:t>
            </a:r>
            <a:r>
              <a:rPr lang="uk-UA" sz="1800" i="1" dirty="0">
                <a:solidFill>
                  <a:srgbClr val="FFFFFF"/>
                </a:solidFill>
              </a:rPr>
              <a:t>центром коли не українського руху, то української думки на протязі цілих 20-тьох літ</a:t>
            </a:r>
            <a:r>
              <a:rPr lang="uk-UA" sz="1800" dirty="0">
                <a:solidFill>
                  <a:srgbClr val="FFFFFF"/>
                </a:solidFill>
              </a:rPr>
              <a:t>».</a:t>
            </a:r>
          </a:p>
          <a:p>
            <a:pPr algn="just">
              <a:lnSpc>
                <a:spcPct val="110000"/>
              </a:lnSpc>
            </a:pPr>
            <a:endParaRPr lang="uk-UA" sz="1800" dirty="0">
              <a:solidFill>
                <a:srgbClr val="FFFFFF"/>
              </a:solidFill>
            </a:endParaRPr>
          </a:p>
        </p:txBody>
      </p:sp>
      <p:sp>
        <p:nvSpPr>
          <p:cNvPr id="6" name="TextovéPole 5">
            <a:extLst>
              <a:ext uri="{FF2B5EF4-FFF2-40B4-BE49-F238E27FC236}">
                <a16:creationId xmlns:a16="http://schemas.microsoft.com/office/drawing/2014/main" id="{5AF28C2C-7FA0-5A47-B90D-A7E135BAB437}"/>
              </a:ext>
            </a:extLst>
          </p:cNvPr>
          <p:cNvSpPr txBox="1"/>
          <p:nvPr/>
        </p:nvSpPr>
        <p:spPr>
          <a:xfrm>
            <a:off x="343200" y="5773474"/>
            <a:ext cx="2850761" cy="415498"/>
          </a:xfrm>
          <a:prstGeom prst="rect">
            <a:avLst/>
          </a:prstGeom>
          <a:noFill/>
        </p:spPr>
        <p:txBody>
          <a:bodyPr wrap="square" rtlCol="0">
            <a:spAutoFit/>
          </a:bodyPr>
          <a:lstStyle/>
          <a:p>
            <a:r>
              <a:rPr lang="uk-UA" sz="1050" dirty="0"/>
              <a:t>Студент-</a:t>
            </a:r>
            <a:r>
              <a:rPr lang="uk-UA" sz="1050" dirty="0" err="1"/>
              <a:t>хлопоман</a:t>
            </a:r>
            <a:r>
              <a:rPr lang="uk-UA" sz="1050" dirty="0"/>
              <a:t> Володимир Антонович </a:t>
            </a:r>
          </a:p>
          <a:p>
            <a:r>
              <a:rPr lang="uk-UA" sz="1050" dirty="0"/>
              <a:t>у селянському вбранні. Світлина 1860 р.</a:t>
            </a:r>
          </a:p>
        </p:txBody>
      </p:sp>
    </p:spTree>
    <p:extLst>
      <p:ext uri="{BB962C8B-B14F-4D97-AF65-F5344CB8AC3E}">
        <p14:creationId xmlns:p14="http://schemas.microsoft.com/office/powerpoint/2010/main" val="356355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D3B63D-97A2-43B6-B140-7FADB9C541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AB3E9-A7F5-451B-8FC3-9BBE53056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8C13BC-DA46-E94D-8717-E34A2A99ABFB}"/>
              </a:ext>
            </a:extLst>
          </p:cNvPr>
          <p:cNvSpPr>
            <a:spLocks noGrp="1"/>
          </p:cNvSpPr>
          <p:nvPr>
            <p:ph type="title"/>
          </p:nvPr>
        </p:nvSpPr>
        <p:spPr>
          <a:xfrm>
            <a:off x="6875978" y="869731"/>
            <a:ext cx="4991961"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200" dirty="0"/>
          </a:p>
        </p:txBody>
      </p:sp>
      <p:sp>
        <p:nvSpPr>
          <p:cNvPr id="3" name="Zástupný obsah 2">
            <a:extLst>
              <a:ext uri="{FF2B5EF4-FFF2-40B4-BE49-F238E27FC236}">
                <a16:creationId xmlns:a16="http://schemas.microsoft.com/office/drawing/2014/main" id="{D97F8EC6-5003-4A46-B91E-EFA400DC81EC}"/>
              </a:ext>
            </a:extLst>
          </p:cNvPr>
          <p:cNvSpPr>
            <a:spLocks noGrp="1"/>
          </p:cNvSpPr>
          <p:nvPr>
            <p:ph idx="1"/>
          </p:nvPr>
        </p:nvSpPr>
        <p:spPr>
          <a:xfrm>
            <a:off x="573019" y="899886"/>
            <a:ext cx="5729940" cy="5588000"/>
          </a:xfrm>
        </p:spPr>
        <p:txBody>
          <a:bodyPr>
            <a:normAutofit/>
          </a:bodyPr>
          <a:lstStyle/>
          <a:p>
            <a:pPr algn="just">
              <a:lnSpc>
                <a:spcPct val="110000"/>
              </a:lnSpc>
            </a:pPr>
            <a:r>
              <a:rPr lang="uk-UA" sz="1600" dirty="0">
                <a:solidFill>
                  <a:srgbClr val="FFFFFF"/>
                </a:solidFill>
              </a:rPr>
              <a:t>Як і в усій Європі, в Україні значного розголосу набули різні модифікації соціалістичних ідей, зокрема в інтер­претації П.-Ж. Прудона, Ф. Лассаля, </a:t>
            </a:r>
            <a:r>
              <a:rPr lang="uk-UA" sz="1600" dirty="0" err="1">
                <a:solidFill>
                  <a:srgbClr val="FFFFFF"/>
                </a:solidFill>
              </a:rPr>
              <a:t>К</a:t>
            </a:r>
            <a:r>
              <a:rPr lang="uk-UA" sz="1600" dirty="0">
                <a:solidFill>
                  <a:srgbClr val="FFFFFF"/>
                </a:solidFill>
              </a:rPr>
              <a:t>. Маркса та Ф. Ен­гельса. </a:t>
            </a:r>
          </a:p>
          <a:p>
            <a:pPr algn="just">
              <a:lnSpc>
                <a:spcPct val="110000"/>
              </a:lnSpc>
            </a:pPr>
            <a:r>
              <a:rPr lang="uk-UA" sz="1600" dirty="0">
                <a:solidFill>
                  <a:srgbClr val="FFFFFF"/>
                </a:solidFill>
              </a:rPr>
              <a:t>З ініціативи М. Драгоманова та Івана Франка у Львові було засновано «</a:t>
            </a:r>
            <a:r>
              <a:rPr lang="uk-UA" sz="1600" dirty="0" err="1">
                <a:solidFill>
                  <a:srgbClr val="FFFFFF"/>
                </a:solidFill>
              </a:rPr>
              <a:t>Русько</a:t>
            </a:r>
            <a:r>
              <a:rPr lang="uk-UA" sz="1600" dirty="0">
                <a:solidFill>
                  <a:srgbClr val="FFFFFF"/>
                </a:solidFill>
              </a:rPr>
              <a:t>-українська радикальна пар­тія» (1890), орієнтована на широкі кола трудящих Гали­чини.</a:t>
            </a:r>
          </a:p>
          <a:p>
            <a:pPr algn="just">
              <a:lnSpc>
                <a:spcPct val="110000"/>
              </a:lnSpc>
            </a:pPr>
            <a:r>
              <a:rPr lang="uk-UA" sz="1600" dirty="0">
                <a:solidFill>
                  <a:srgbClr val="FFFFFF"/>
                </a:solidFill>
              </a:rPr>
              <a:t>Нові соціально-економічні обставини, розвиток визволь­ного руху створили більш сприятливі умови для розвитку суспільної думки, зокрема науки, мистецтва, літератури. Однак цензурні заборони та урядові переслідування, що особливо посилилися в цей період, численні репресивні ак­ції шовіністичних сил у царській Росії  ускладнювали та гальмували, деформували й переривали процес розвитку української культури.</a:t>
            </a:r>
          </a:p>
          <a:p>
            <a:pPr algn="just">
              <a:lnSpc>
                <a:spcPct val="110000"/>
              </a:lnSpc>
            </a:pPr>
            <a:r>
              <a:rPr lang="uk-UA" sz="1600" dirty="0">
                <a:solidFill>
                  <a:srgbClr val="FFFFFF"/>
                </a:solidFill>
              </a:rPr>
              <a:t>Емський указ 1876 р. разом із рядом додаткових цензурних розпоряджень 1880—1900 рр. по-своєму завершував розпочату ще Петром І політику денаціоналізації української суспільності й культу­ри.</a:t>
            </a:r>
          </a:p>
          <a:p>
            <a:pPr>
              <a:lnSpc>
                <a:spcPct val="110000"/>
              </a:lnSpc>
            </a:pPr>
            <a:endParaRPr lang="uk-UA" sz="1000" dirty="0"/>
          </a:p>
          <a:p>
            <a:pPr>
              <a:lnSpc>
                <a:spcPct val="110000"/>
              </a:lnSpc>
            </a:pPr>
            <a:endParaRPr lang="uk-UA" sz="1000" dirty="0"/>
          </a:p>
        </p:txBody>
      </p:sp>
      <p:pic>
        <p:nvPicPr>
          <p:cNvPr id="5" name="Obrázek 4" descr="Obsah obrázku text, kniha&#10;&#10;Popis byl vytvořen automaticky">
            <a:extLst>
              <a:ext uri="{FF2B5EF4-FFF2-40B4-BE49-F238E27FC236}">
                <a16:creationId xmlns:a16="http://schemas.microsoft.com/office/drawing/2014/main" id="{9728E914-7921-934F-89F2-2CC7ED0EC9DF}"/>
              </a:ext>
            </a:extLst>
          </p:cNvPr>
          <p:cNvPicPr>
            <a:picLocks noChangeAspect="1"/>
          </p:cNvPicPr>
          <p:nvPr/>
        </p:nvPicPr>
        <p:blipFill>
          <a:blip r:embed="rId2"/>
          <a:stretch>
            <a:fillRect/>
          </a:stretch>
        </p:blipFill>
        <p:spPr>
          <a:xfrm>
            <a:off x="6875978" y="2681054"/>
            <a:ext cx="4494043" cy="3022244"/>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43341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E5A9C-1AE2-2942-B743-C052504E5BBD}"/>
              </a:ext>
            </a:extLst>
          </p:cNvPr>
          <p:cNvSpPr>
            <a:spLocks noGrp="1"/>
          </p:cNvSpPr>
          <p:nvPr>
            <p:ph type="title"/>
          </p:nvPr>
        </p:nvSpPr>
        <p:spPr>
          <a:xfrm>
            <a:off x="7988638" y="980190"/>
            <a:ext cx="4203362" cy="1233740"/>
          </a:xfrm>
        </p:spPr>
        <p:txBody>
          <a:bodyPr>
            <a:noAutofit/>
          </a:bodyPr>
          <a:lstStyle/>
          <a:p>
            <a:pPr algn="ctr"/>
            <a:r>
              <a:rPr lang="uk-UA" sz="3200" dirty="0">
                <a:solidFill>
                  <a:srgbClr val="FFFFFF"/>
                </a:solidFill>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200" dirty="0"/>
          </a:p>
        </p:txBody>
      </p:sp>
      <p:sp>
        <p:nvSpPr>
          <p:cNvPr id="3" name="Zástupný obsah 2">
            <a:extLst>
              <a:ext uri="{FF2B5EF4-FFF2-40B4-BE49-F238E27FC236}">
                <a16:creationId xmlns:a16="http://schemas.microsoft.com/office/drawing/2014/main" id="{1C27D73D-5F73-7F47-80F6-24D9159031C7}"/>
              </a:ext>
            </a:extLst>
          </p:cNvPr>
          <p:cNvSpPr>
            <a:spLocks noGrp="1"/>
          </p:cNvSpPr>
          <p:nvPr>
            <p:ph idx="1"/>
          </p:nvPr>
        </p:nvSpPr>
        <p:spPr>
          <a:xfrm>
            <a:off x="255543" y="788510"/>
            <a:ext cx="7364457" cy="5626804"/>
          </a:xfrm>
        </p:spPr>
        <p:txBody>
          <a:bodyPr>
            <a:normAutofit fontScale="92500" lnSpcReduction="20000"/>
          </a:bodyPr>
          <a:lstStyle/>
          <a:p>
            <a:pPr algn="just"/>
            <a:r>
              <a:rPr lang="uk-UA" dirty="0">
                <a:solidFill>
                  <a:srgbClr val="FFFFFF"/>
                </a:solidFill>
              </a:rPr>
              <a:t>Широкого всеєвропейського розголосу набула доповідь М. Драгоманова для літературного конгресу в Парижі (1878), видана спеціальною брошурою «Українська літера­тура, </a:t>
            </a:r>
            <a:r>
              <a:rPr lang="uk-UA" dirty="0" err="1">
                <a:solidFill>
                  <a:srgbClr val="FFFFFF"/>
                </a:solidFill>
              </a:rPr>
              <a:t>проскрибована</a:t>
            </a:r>
            <a:r>
              <a:rPr lang="uk-UA" dirty="0">
                <a:solidFill>
                  <a:srgbClr val="FFFFFF"/>
                </a:solidFill>
              </a:rPr>
              <a:t> російським урядом».</a:t>
            </a:r>
          </a:p>
          <a:p>
            <a:pPr algn="just"/>
            <a:r>
              <a:rPr lang="uk-UA" dirty="0">
                <a:solidFill>
                  <a:srgbClr val="FFFFFF"/>
                </a:solidFill>
              </a:rPr>
              <a:t>Принципово важливим моментом громадсько-культурного руху 70-х років було те, що його центром після три­валої перерви знову стає Київ.</a:t>
            </a:r>
          </a:p>
          <a:p>
            <a:pPr algn="just"/>
            <a:r>
              <a:rPr lang="uk-UA" dirty="0">
                <a:solidFill>
                  <a:srgbClr val="FFFFFF"/>
                </a:solidFill>
              </a:rPr>
              <a:t>Подією історичного значення стало заснування в 1873 р. з ініціативи Олександра </a:t>
            </a:r>
            <a:r>
              <a:rPr lang="uk-UA" dirty="0" err="1">
                <a:solidFill>
                  <a:srgbClr val="FFFFFF"/>
                </a:solidFill>
              </a:rPr>
              <a:t>Кониського</a:t>
            </a:r>
            <a:r>
              <a:rPr lang="uk-UA" dirty="0">
                <a:solidFill>
                  <a:srgbClr val="FFFFFF"/>
                </a:solidFill>
              </a:rPr>
              <a:t>, Михайла Драгоманова, Дмитра Пильчикова Літературного товариства ім. Т. Г. Шевченка у Льво­ві, зреформованого в 1892 р. в Наукове товариство імені Шевченка (НТШ).</a:t>
            </a:r>
          </a:p>
          <a:p>
            <a:pPr algn="just"/>
            <a:r>
              <a:rPr lang="uk-UA" dirty="0">
                <a:solidFill>
                  <a:srgbClr val="FFFFFF"/>
                </a:solidFill>
              </a:rPr>
              <a:t>Товариство видавало «Записки НТШ» (до 1913 р. видано 120 томів), «Пам’ятки україн­сько-руської мови і літератури», науково коментовані тво­ри Шевченка. Особливого розквіту ця наукова інституція досягла, коли її очолив у 1897 р. Михайло Грушевський, до ке­рівництва філологічної секції прийшов І. Франко, а до ет­нографічної — Володимир Гнатюк. </a:t>
            </a:r>
          </a:p>
          <a:p>
            <a:pPr algn="just"/>
            <a:endParaRPr lang="ru-RU" dirty="0"/>
          </a:p>
          <a:p>
            <a:pPr algn="just"/>
            <a:endParaRPr lang="uk-UA" dirty="0">
              <a:solidFill>
                <a:srgbClr val="FFFFFF"/>
              </a:solidFill>
            </a:endParaRPr>
          </a:p>
        </p:txBody>
      </p:sp>
      <p:pic>
        <p:nvPicPr>
          <p:cNvPr id="5" name="Obrázek 4" descr="Obsah obrázku exteriér, budova, vládní budova, bílá&#10;&#10;Popis byl vytvořen automaticky">
            <a:extLst>
              <a:ext uri="{FF2B5EF4-FFF2-40B4-BE49-F238E27FC236}">
                <a16:creationId xmlns:a16="http://schemas.microsoft.com/office/drawing/2014/main" id="{32AC6DC8-5A4B-6041-8FFF-7F2E787C1356}"/>
              </a:ext>
            </a:extLst>
          </p:cNvPr>
          <p:cNvPicPr>
            <a:picLocks noChangeAspect="1"/>
          </p:cNvPicPr>
          <p:nvPr/>
        </p:nvPicPr>
        <p:blipFill>
          <a:blip r:embed="rId2"/>
          <a:stretch>
            <a:fillRect/>
          </a:stretch>
        </p:blipFill>
        <p:spPr>
          <a:xfrm>
            <a:off x="7846766" y="2867500"/>
            <a:ext cx="4089691" cy="2640772"/>
          </a:xfrm>
          <a:prstGeom prst="rect">
            <a:avLst/>
          </a:prstGeom>
        </p:spPr>
      </p:pic>
      <p:sp>
        <p:nvSpPr>
          <p:cNvPr id="6" name="TextovéPole 5">
            <a:extLst>
              <a:ext uri="{FF2B5EF4-FFF2-40B4-BE49-F238E27FC236}">
                <a16:creationId xmlns:a16="http://schemas.microsoft.com/office/drawing/2014/main" id="{26B39647-6154-2B49-8231-34F112889D51}"/>
              </a:ext>
            </a:extLst>
          </p:cNvPr>
          <p:cNvSpPr txBox="1"/>
          <p:nvPr/>
        </p:nvSpPr>
        <p:spPr>
          <a:xfrm>
            <a:off x="8365679" y="5668316"/>
            <a:ext cx="3449280" cy="523220"/>
          </a:xfrm>
          <a:prstGeom prst="rect">
            <a:avLst/>
          </a:prstGeom>
          <a:noFill/>
        </p:spPr>
        <p:txBody>
          <a:bodyPr wrap="square" rtlCol="0">
            <a:spAutoFit/>
          </a:bodyPr>
          <a:lstStyle/>
          <a:p>
            <a:r>
              <a:rPr lang="uk-UA" sz="1400" dirty="0"/>
              <a:t>Будинок товариства ім. Т. Г. Шевченка</a:t>
            </a:r>
          </a:p>
          <a:p>
            <a:r>
              <a:rPr lang="uk-UA" sz="1400" dirty="0"/>
              <a:t>На давній вулиці Чернецького</a:t>
            </a:r>
            <a:endParaRPr lang="cs-CZ" sz="1400" dirty="0"/>
          </a:p>
        </p:txBody>
      </p:sp>
    </p:spTree>
    <p:extLst>
      <p:ext uri="{BB962C8B-B14F-4D97-AF65-F5344CB8AC3E}">
        <p14:creationId xmlns:p14="http://schemas.microsoft.com/office/powerpoint/2010/main" val="46431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1CCC3C-EB52-47ED-B6AA-5F70D92155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C50CF-FE9D-459C-890F-56C327795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95AF4A69-13A8-3643-9561-529A99C360D7}"/>
              </a:ext>
            </a:extLst>
          </p:cNvPr>
          <p:cNvSpPr>
            <a:spLocks noGrp="1"/>
          </p:cNvSpPr>
          <p:nvPr>
            <p:ph type="title"/>
          </p:nvPr>
        </p:nvSpPr>
        <p:spPr>
          <a:xfrm>
            <a:off x="720000" y="619200"/>
            <a:ext cx="6923812" cy="1477328"/>
          </a:xfrm>
        </p:spPr>
        <p:txBody>
          <a:bodyPr wrap="square" anchor="ctr">
            <a:normAutofit/>
          </a:bodyPr>
          <a:lstStyle/>
          <a:p>
            <a:r>
              <a:rPr lang="uk-UA" sz="3200">
                <a:latin typeface="Times New Roman" panose="02020603050405020304" pitchFamily="18" charset="0"/>
                <a:cs typeface="Times New Roman" panose="02020603050405020304" pitchFamily="18" charset="0"/>
              </a:rPr>
              <a:t>Реалізм — провідний напрям кінця ХІХ століття</a:t>
            </a:r>
            <a:endParaRPr lang="cs-CZ" sz="320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740CB9C6-D2EC-2841-890E-CE29495098E8}"/>
              </a:ext>
            </a:extLst>
          </p:cNvPr>
          <p:cNvSpPr>
            <a:spLocks noGrp="1"/>
          </p:cNvSpPr>
          <p:nvPr>
            <p:ph idx="1"/>
          </p:nvPr>
        </p:nvSpPr>
        <p:spPr>
          <a:xfrm>
            <a:off x="710906" y="2096528"/>
            <a:ext cx="6923813" cy="3962231"/>
          </a:xfrm>
        </p:spPr>
        <p:txBody>
          <a:bodyPr>
            <a:normAutofit fontScale="92500"/>
          </a:bodyPr>
          <a:lstStyle/>
          <a:p>
            <a:pPr algn="just">
              <a:lnSpc>
                <a:spcPct val="110000"/>
              </a:lnSpc>
            </a:pPr>
            <a:r>
              <a:rPr lang="uk-UA" sz="1800" dirty="0">
                <a:solidFill>
                  <a:srgbClr val="FFFFFF"/>
                </a:solidFill>
              </a:rPr>
              <a:t>У процесі органічного розвитку літератури в цей період провідним художнім напрямом стає </a:t>
            </a:r>
            <a:r>
              <a:rPr lang="uk-UA" sz="1800" i="1" dirty="0">
                <a:solidFill>
                  <a:srgbClr val="FFFFFF"/>
                </a:solidFill>
              </a:rPr>
              <a:t>реалізм. </a:t>
            </a:r>
            <a:r>
              <a:rPr lang="uk-UA" sz="1800" dirty="0">
                <a:solidFill>
                  <a:srgbClr val="FFFFFF"/>
                </a:solidFill>
              </a:rPr>
              <a:t>Поступово в ньому складаються різні </a:t>
            </a:r>
            <a:r>
              <a:rPr lang="uk-UA" sz="1800" i="1" dirty="0">
                <a:solidFill>
                  <a:srgbClr val="FFFFFF"/>
                </a:solidFill>
              </a:rPr>
              <a:t>тематично-стильові течії: соціально-побутова </a:t>
            </a:r>
            <a:r>
              <a:rPr lang="uk-UA" sz="1800" dirty="0">
                <a:solidFill>
                  <a:srgbClr val="FFFFFF"/>
                </a:solidFill>
              </a:rPr>
              <a:t>(Л. Глібов, С. Руданський, І. Нечуй-Левицький, М. Старицький,            М. Кропивницький) зі специфічним народницьким різновидом (Олександр </a:t>
            </a:r>
            <a:r>
              <a:rPr lang="uk-UA" sz="1800" dirty="0" err="1">
                <a:solidFill>
                  <a:srgbClr val="FFFFFF"/>
                </a:solidFill>
              </a:rPr>
              <a:t>Кониський</a:t>
            </a:r>
            <a:r>
              <a:rPr lang="uk-UA" sz="1800" dirty="0">
                <a:solidFill>
                  <a:srgbClr val="FFFFFF"/>
                </a:solidFill>
              </a:rPr>
              <a:t>, Борис Грінченко, Олена Пчілка та ін.); </a:t>
            </a:r>
            <a:r>
              <a:rPr lang="uk-UA" sz="1800" i="1" dirty="0">
                <a:solidFill>
                  <a:srgbClr val="FFFFFF"/>
                </a:solidFill>
              </a:rPr>
              <a:t>соціально-психологічна, </a:t>
            </a:r>
            <a:r>
              <a:rPr lang="uk-UA" sz="1800" dirty="0">
                <a:solidFill>
                  <a:srgbClr val="FFFFFF"/>
                </a:solidFill>
              </a:rPr>
              <a:t>започаткована творчістю Марка Вовчка, А. Свидницького (Панас Мир­ний, І. Франко та ін.), </a:t>
            </a:r>
            <a:r>
              <a:rPr lang="uk-UA" sz="1800" i="1" dirty="0">
                <a:solidFill>
                  <a:srgbClr val="FFFFFF"/>
                </a:solidFill>
              </a:rPr>
              <a:t>соціально-філософська, </a:t>
            </a:r>
            <a:r>
              <a:rPr lang="uk-UA" sz="1800" dirty="0">
                <a:solidFill>
                  <a:srgbClr val="FFFFFF"/>
                </a:solidFill>
              </a:rPr>
              <a:t>представлена І. Франком, М. Павликом, В. Самійленком, </a:t>
            </a:r>
            <a:r>
              <a:rPr lang="uk-UA" sz="1800" dirty="0" err="1">
                <a:solidFill>
                  <a:srgbClr val="FFFFFF"/>
                </a:solidFill>
              </a:rPr>
              <a:t>П</a:t>
            </a:r>
            <a:r>
              <a:rPr lang="uk-UA" sz="1800" dirty="0">
                <a:solidFill>
                  <a:srgbClr val="FFFFFF"/>
                </a:solidFill>
              </a:rPr>
              <a:t>. Грабовським. </a:t>
            </a:r>
          </a:p>
          <a:p>
            <a:pPr algn="just">
              <a:lnSpc>
                <a:spcPct val="110000"/>
              </a:lnSpc>
            </a:pPr>
            <a:r>
              <a:rPr lang="uk-UA" sz="1800" dirty="0">
                <a:solidFill>
                  <a:srgbClr val="FFFFFF"/>
                </a:solidFill>
              </a:rPr>
              <a:t>Однією з характер­них ознак реалістичного напряму є його стильова </a:t>
            </a:r>
            <a:r>
              <a:rPr lang="uk-UA" sz="1800" dirty="0" err="1">
                <a:solidFill>
                  <a:srgbClr val="FFFFFF"/>
                </a:solidFill>
              </a:rPr>
              <a:t>поліваріантність</a:t>
            </a:r>
            <a:r>
              <a:rPr lang="uk-UA" sz="1800" dirty="0">
                <a:solidFill>
                  <a:srgbClr val="FFFFFF"/>
                </a:solidFill>
              </a:rPr>
              <a:t>, що й  зумовило </a:t>
            </a:r>
            <a:r>
              <a:rPr lang="uk-UA" sz="1800" i="1" dirty="0">
                <a:solidFill>
                  <a:srgbClr val="FFFFFF"/>
                </a:solidFill>
              </a:rPr>
              <a:t>наявність індивідуальних стилів </a:t>
            </a:r>
            <a:r>
              <a:rPr lang="uk-UA" sz="1800" dirty="0">
                <a:solidFill>
                  <a:srgbClr val="FFFFFF"/>
                </a:solidFill>
              </a:rPr>
              <a:t>і в українському письменстві. </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p:txBody>
      </p:sp>
      <p:pic>
        <p:nvPicPr>
          <p:cNvPr id="5" name="Obrázek 4" descr="Олександр Кониський">
            <a:extLst>
              <a:ext uri="{FF2B5EF4-FFF2-40B4-BE49-F238E27FC236}">
                <a16:creationId xmlns:a16="http://schemas.microsoft.com/office/drawing/2014/main" id="{20227EC1-9793-3E4C-A025-A4FD19CEAF5D}"/>
              </a:ext>
            </a:extLst>
          </p:cNvPr>
          <p:cNvPicPr>
            <a:picLocks noChangeAspect="1"/>
          </p:cNvPicPr>
          <p:nvPr/>
        </p:nvPicPr>
        <p:blipFill>
          <a:blip r:embed="rId2"/>
          <a:stretch>
            <a:fillRect/>
          </a:stretch>
        </p:blipFill>
        <p:spPr>
          <a:xfrm>
            <a:off x="8376376" y="865619"/>
            <a:ext cx="3095625" cy="5118100"/>
          </a:xfrm>
          <a:custGeom>
            <a:avLst/>
            <a:gdLst/>
            <a:ahLst/>
            <a:cxnLst/>
            <a:rect l="l" t="t" r="r" b="b"/>
            <a:pathLst>
              <a:path w="3095625" h="5409338">
                <a:moveTo>
                  <a:pt x="0" y="0"/>
                </a:moveTo>
                <a:lnTo>
                  <a:pt x="3095625" y="0"/>
                </a:lnTo>
                <a:lnTo>
                  <a:pt x="3095625" y="5409338"/>
                </a:lnTo>
                <a:lnTo>
                  <a:pt x="0" y="5409338"/>
                </a:lnTo>
                <a:close/>
              </a:path>
            </a:pathLst>
          </a:custGeom>
        </p:spPr>
      </p:pic>
      <p:sp>
        <p:nvSpPr>
          <p:cNvPr id="6" name="TextovéPole 5">
            <a:extLst>
              <a:ext uri="{FF2B5EF4-FFF2-40B4-BE49-F238E27FC236}">
                <a16:creationId xmlns:a16="http://schemas.microsoft.com/office/drawing/2014/main" id="{903C53A0-72E5-B348-A7C8-87301EA761DD}"/>
              </a:ext>
            </a:extLst>
          </p:cNvPr>
          <p:cNvSpPr txBox="1"/>
          <p:nvPr/>
        </p:nvSpPr>
        <p:spPr>
          <a:xfrm>
            <a:off x="8729606" y="6058759"/>
            <a:ext cx="2503506" cy="369332"/>
          </a:xfrm>
          <a:prstGeom prst="rect">
            <a:avLst/>
          </a:prstGeom>
          <a:noFill/>
        </p:spPr>
        <p:txBody>
          <a:bodyPr wrap="none" rtlCol="0">
            <a:spAutoFit/>
          </a:bodyPr>
          <a:lstStyle/>
          <a:p>
            <a:r>
              <a:rPr lang="uk-UA" dirty="0"/>
              <a:t>Олександр </a:t>
            </a:r>
            <a:r>
              <a:rPr lang="uk-UA" dirty="0" err="1"/>
              <a:t>Кониський</a:t>
            </a:r>
            <a:endParaRPr lang="cs-CZ" dirty="0"/>
          </a:p>
        </p:txBody>
      </p:sp>
    </p:spTree>
    <p:extLst>
      <p:ext uri="{BB962C8B-B14F-4D97-AF65-F5344CB8AC3E}">
        <p14:creationId xmlns:p14="http://schemas.microsoft.com/office/powerpoint/2010/main" val="15574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86EA0-835C-EC4F-A180-60C112015EC7}"/>
              </a:ext>
            </a:extLst>
          </p:cNvPr>
          <p:cNvSpPr>
            <a:spLocks noGrp="1"/>
          </p:cNvSpPr>
          <p:nvPr>
            <p:ph type="title"/>
          </p:nvPr>
        </p:nvSpPr>
        <p:spPr>
          <a:xfrm>
            <a:off x="720000" y="619200"/>
            <a:ext cx="10728322" cy="668687"/>
          </a:xfrm>
        </p:spPr>
        <p:txBody>
          <a:bodyPr/>
          <a:lstStyle/>
          <a:p>
            <a:pPr algn="ctr"/>
            <a:r>
              <a:rPr lang="uk-UA" dirty="0"/>
              <a:t>Основні стильові пошуки кінця ХІХ ст.</a:t>
            </a:r>
            <a:endParaRPr lang="cs-CZ" dirty="0"/>
          </a:p>
        </p:txBody>
      </p:sp>
      <p:sp>
        <p:nvSpPr>
          <p:cNvPr id="3" name="Zástupný obsah 2">
            <a:extLst>
              <a:ext uri="{FF2B5EF4-FFF2-40B4-BE49-F238E27FC236}">
                <a16:creationId xmlns:a16="http://schemas.microsoft.com/office/drawing/2014/main" id="{BA9C7E69-8D15-134C-9424-926BE7ABCE33}"/>
              </a:ext>
            </a:extLst>
          </p:cNvPr>
          <p:cNvSpPr>
            <a:spLocks noGrp="1"/>
          </p:cNvSpPr>
          <p:nvPr>
            <p:ph idx="1"/>
          </p:nvPr>
        </p:nvSpPr>
        <p:spPr>
          <a:xfrm>
            <a:off x="719997" y="1459773"/>
            <a:ext cx="10728325" cy="5243679"/>
          </a:xfrm>
        </p:spPr>
        <p:txBody>
          <a:bodyPr>
            <a:normAutofit fontScale="92500" lnSpcReduction="20000"/>
          </a:bodyPr>
          <a:lstStyle/>
          <a:p>
            <a:pPr algn="just"/>
            <a:r>
              <a:rPr lang="uk-UA" dirty="0">
                <a:solidFill>
                  <a:srgbClr val="FFFFFF"/>
                </a:solidFill>
              </a:rPr>
              <a:t>Характеризуючи основні стильові пошуки в українсько­му письменстві останніх десятиліть XIX ст., І. Франко під­креслював органічний зв’язок нових стилів, різновидів реа­лістичного письма з традиціями попередніх художніх по­шуків.</a:t>
            </a:r>
          </a:p>
          <a:p>
            <a:pPr algn="just"/>
            <a:r>
              <a:rPr lang="uk-UA" i="1" dirty="0">
                <a:solidFill>
                  <a:srgbClr val="FFFFFF"/>
                </a:solidFill>
              </a:rPr>
              <a:t>Різноманіття художніх напрямів </a:t>
            </a:r>
            <a:r>
              <a:rPr lang="uk-UA" dirty="0">
                <a:solidFill>
                  <a:srgbClr val="FFFFFF"/>
                </a:solidFill>
              </a:rPr>
              <a:t>в укра­їнській літературі 70–90-х років, продовжують існувати романтичний тип творчості (Я. </a:t>
            </a:r>
            <a:r>
              <a:rPr lang="uk-UA" dirty="0" err="1">
                <a:solidFill>
                  <a:srgbClr val="FFFFFF"/>
                </a:solidFill>
              </a:rPr>
              <a:t>Щоголев</a:t>
            </a:r>
            <a:r>
              <a:rPr lang="uk-UA" dirty="0">
                <a:solidFill>
                  <a:srgbClr val="FFFFFF"/>
                </a:solidFill>
              </a:rPr>
              <a:t>), просвіти­тельський реалізм (І. Нечуй-Левицький), традиції </a:t>
            </a:r>
            <a:r>
              <a:rPr lang="uk-UA" dirty="0" err="1">
                <a:solidFill>
                  <a:srgbClr val="FFFFFF"/>
                </a:solidFill>
              </a:rPr>
              <a:t>нату­рально-фізіологічного</a:t>
            </a:r>
            <a:r>
              <a:rPr lang="uk-UA" dirty="0">
                <a:solidFill>
                  <a:srgbClr val="FFFFFF"/>
                </a:solidFill>
              </a:rPr>
              <a:t> нарису, що йшли ще від Є. Гребінки (Ганна Барвінок, М. Кононенко). Героїчний пафос ряду реалістичних творів органічно включав елементи романтиз­му, зокрема художню умовність, алегоризм. Водночас у творчості І. Франка та нової хвилі молодих письменників (Леся Українка, О. Кобилянська, М. Коцюбинський) заро­джувалися ті риси, які в своїй тенденції провіщали художнє оновлення літератури XX ст. </a:t>
            </a:r>
          </a:p>
          <a:p>
            <a:pPr algn="just"/>
            <a:r>
              <a:rPr lang="uk-UA" dirty="0">
                <a:solidFill>
                  <a:srgbClr val="FFFFFF"/>
                </a:solidFill>
              </a:rPr>
              <a:t>Нові теми та нова проблематика – зображення пореформеного «лиха сьогочасного», класового розшарування на селі, зубожіння й пролетаризації селянства, наростання нових хвиль революційного протесту. Серед новаторських творів на робітничу тематику особливої уваги заслуговує етапний роман І. Франка «Борислав сміється», де вперше в сніговій літературі картини свідомої боротьби пролетарів проти капіталістичного ладу зображені у світлі соціалістичних ідеалів. </a:t>
            </a:r>
          </a:p>
          <a:p>
            <a:pPr algn="just"/>
            <a:endParaRPr lang="uk-UA" dirty="0">
              <a:solidFill>
                <a:srgbClr val="FFFFFF"/>
              </a:solidFill>
            </a:endParaRPr>
          </a:p>
          <a:p>
            <a:endParaRPr lang="ru-RU" dirty="0"/>
          </a:p>
          <a:p>
            <a:endParaRPr lang="cs-CZ" dirty="0"/>
          </a:p>
        </p:txBody>
      </p:sp>
    </p:spTree>
    <p:extLst>
      <p:ext uri="{BB962C8B-B14F-4D97-AF65-F5344CB8AC3E}">
        <p14:creationId xmlns:p14="http://schemas.microsoft.com/office/powerpoint/2010/main" val="88806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00C45-023C-431E-B774-053A3C686B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151FD-E26B-480E-A623-CFBFE3713A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F71C5DAA-92B1-3947-9A4A-C0AAC01F1AD9}"/>
              </a:ext>
            </a:extLst>
          </p:cNvPr>
          <p:cNvSpPr>
            <a:spLocks noGrp="1"/>
          </p:cNvSpPr>
          <p:nvPr>
            <p:ph type="title"/>
          </p:nvPr>
        </p:nvSpPr>
        <p:spPr>
          <a:xfrm>
            <a:off x="720000" y="619200"/>
            <a:ext cx="5015505" cy="1477328"/>
          </a:xfrm>
        </p:spPr>
        <p:txBody>
          <a:bodyPr>
            <a:normAutofit/>
          </a:bodyPr>
          <a:lstStyle/>
          <a:p>
            <a:r>
              <a:rPr lang="uk-UA" sz="3200" dirty="0"/>
              <a:t>Поезія кінця ХІХ століття</a:t>
            </a:r>
            <a:endParaRPr lang="cs-CZ" sz="3200" dirty="0"/>
          </a:p>
        </p:txBody>
      </p:sp>
      <p:pic>
        <p:nvPicPr>
          <p:cNvPr id="5" name="Obrázek 4" descr="Obsah obrázku interiér&#10;&#10;Popis byl vytvořen automaticky">
            <a:extLst>
              <a:ext uri="{FF2B5EF4-FFF2-40B4-BE49-F238E27FC236}">
                <a16:creationId xmlns:a16="http://schemas.microsoft.com/office/drawing/2014/main" id="{D15AEAB5-F6D3-BE46-9953-3F086C985881}"/>
              </a:ext>
            </a:extLst>
          </p:cNvPr>
          <p:cNvPicPr>
            <a:picLocks noChangeAspect="1"/>
          </p:cNvPicPr>
          <p:nvPr/>
        </p:nvPicPr>
        <p:blipFill rotWithShape="1">
          <a:blip r:embed="rId2"/>
          <a:srcRect l="7874" r="2691" b="3"/>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A1895E53-A50B-A346-B14E-9C044F0ECE00}"/>
              </a:ext>
            </a:extLst>
          </p:cNvPr>
          <p:cNvSpPr>
            <a:spLocks noGrp="1"/>
          </p:cNvSpPr>
          <p:nvPr>
            <p:ph idx="1"/>
          </p:nvPr>
        </p:nvSpPr>
        <p:spPr>
          <a:xfrm>
            <a:off x="6096000" y="633599"/>
            <a:ext cx="5701048" cy="6011900"/>
          </a:xfrm>
        </p:spPr>
        <p:txBody>
          <a:bodyPr>
            <a:normAutofit lnSpcReduction="10000"/>
          </a:bodyPr>
          <a:lstStyle/>
          <a:p>
            <a:pPr algn="just">
              <a:lnSpc>
                <a:spcPct val="110000"/>
              </a:lnSpc>
            </a:pPr>
            <a:r>
              <a:rPr lang="uk-UA" sz="1600" dirty="0">
                <a:solidFill>
                  <a:srgbClr val="FFFFFF"/>
                </a:solidFill>
              </a:rPr>
              <a:t>Розви­ток </a:t>
            </a:r>
            <a:r>
              <a:rPr lang="uk-UA" sz="1600" dirty="0" err="1">
                <a:solidFill>
                  <a:srgbClr val="FFFFFF"/>
                </a:solidFill>
              </a:rPr>
              <a:t>ідейно</a:t>
            </a:r>
            <a:r>
              <a:rPr lang="uk-UA" sz="1600" dirty="0">
                <a:solidFill>
                  <a:srgbClr val="FFFFFF"/>
                </a:solidFill>
              </a:rPr>
              <a:t>-естетичних традицій Шевченка, проблемно-тема­тичне й жанрово-стильове збагачення поезії, розширення образної та </a:t>
            </a:r>
            <a:r>
              <a:rPr lang="uk-UA" sz="1600" dirty="0" err="1">
                <a:solidFill>
                  <a:srgbClr val="FFFFFF"/>
                </a:solidFill>
              </a:rPr>
              <a:t>ритмометричної</a:t>
            </a:r>
            <a:r>
              <a:rPr lang="uk-UA" sz="1600" dirty="0">
                <a:solidFill>
                  <a:srgbClr val="FFFFFF"/>
                </a:solidFill>
              </a:rPr>
              <a:t> системи пов’язані з такими поетами, як </a:t>
            </a:r>
            <a:r>
              <a:rPr lang="uk-UA" sz="1600" dirty="0" err="1">
                <a:solidFill>
                  <a:srgbClr val="FFFFFF"/>
                </a:solidFill>
              </a:rPr>
              <a:t>П</a:t>
            </a:r>
            <a:r>
              <a:rPr lang="uk-UA" sz="1600" dirty="0">
                <a:solidFill>
                  <a:srgbClr val="FFFFFF"/>
                </a:solidFill>
              </a:rPr>
              <a:t>. Куліш, Л. Глібов, С. Руданський, М. Стариць­кий, </a:t>
            </a:r>
            <a:r>
              <a:rPr lang="uk-UA" sz="1600" dirty="0" err="1">
                <a:solidFill>
                  <a:srgbClr val="FFFFFF"/>
                </a:solidFill>
              </a:rPr>
              <a:t>Ю</a:t>
            </a:r>
            <a:r>
              <a:rPr lang="uk-UA" sz="1600" dirty="0">
                <a:solidFill>
                  <a:srgbClr val="FFFFFF"/>
                </a:solidFill>
              </a:rPr>
              <a:t>. </a:t>
            </a:r>
            <a:r>
              <a:rPr lang="uk-UA" sz="1600" dirty="0" err="1">
                <a:solidFill>
                  <a:srgbClr val="FFFFFF"/>
                </a:solidFill>
              </a:rPr>
              <a:t>Федькович</a:t>
            </a:r>
            <a:r>
              <a:rPr lang="uk-UA" sz="1600" dirty="0">
                <a:solidFill>
                  <a:srgbClr val="FFFFFF"/>
                </a:solidFill>
              </a:rPr>
              <a:t>, </a:t>
            </a:r>
            <a:r>
              <a:rPr lang="uk-UA" sz="1600" dirty="0" err="1">
                <a:solidFill>
                  <a:srgbClr val="FFFFFF"/>
                </a:solidFill>
              </a:rPr>
              <a:t>П</a:t>
            </a:r>
            <a:r>
              <a:rPr lang="uk-UA" sz="1600" dirty="0">
                <a:solidFill>
                  <a:srgbClr val="FFFFFF"/>
                </a:solidFill>
              </a:rPr>
              <a:t>. Грабовський, В. Самійленко, І. </a:t>
            </a:r>
            <a:r>
              <a:rPr lang="uk-UA" sz="1600" dirty="0" err="1">
                <a:solidFill>
                  <a:srgbClr val="FFFFFF"/>
                </a:solidFill>
              </a:rPr>
              <a:t>Ман­жура</a:t>
            </a:r>
            <a:r>
              <a:rPr lang="uk-UA" sz="1600" dirty="0">
                <a:solidFill>
                  <a:srgbClr val="FFFFFF"/>
                </a:solidFill>
              </a:rPr>
              <a:t>, Б. Грінченко, Я. </a:t>
            </a:r>
            <a:r>
              <a:rPr lang="uk-UA" sz="1600" dirty="0" err="1">
                <a:solidFill>
                  <a:srgbClr val="FFFFFF"/>
                </a:solidFill>
              </a:rPr>
              <a:t>Щоголев</a:t>
            </a:r>
            <a:r>
              <a:rPr lang="uk-UA" sz="1600" dirty="0">
                <a:solidFill>
                  <a:srgbClr val="FFFFFF"/>
                </a:solidFill>
              </a:rPr>
              <a:t>, В. Мова-</a:t>
            </a:r>
            <a:r>
              <a:rPr lang="uk-UA" sz="1600" dirty="0" err="1">
                <a:solidFill>
                  <a:srgbClr val="FFFFFF"/>
                </a:solidFill>
              </a:rPr>
              <a:t>Лиманський</a:t>
            </a:r>
            <a:r>
              <a:rPr lang="uk-UA" sz="1600" dirty="0">
                <a:solidFill>
                  <a:srgbClr val="FFFFFF"/>
                </a:solidFill>
              </a:rPr>
              <a:t>, С. </a:t>
            </a:r>
            <a:r>
              <a:rPr lang="uk-UA" sz="1600" dirty="0" err="1">
                <a:solidFill>
                  <a:srgbClr val="FFFFFF"/>
                </a:solidFill>
              </a:rPr>
              <a:t>Воробкевич</a:t>
            </a:r>
            <a:r>
              <a:rPr lang="uk-UA" sz="1600" dirty="0">
                <a:solidFill>
                  <a:srgbClr val="FFFFFF"/>
                </a:solidFill>
              </a:rPr>
              <a:t>, особливо І. Франко, а потім Леся Українка. Проблемно-тематична сфера поезії відбивала якісні зміни в суспільному житті народу й людської особистості, в со­ціальних і </a:t>
            </a:r>
            <a:r>
              <a:rPr lang="uk-UA" sz="1600" dirty="0" err="1">
                <a:solidFill>
                  <a:srgbClr val="FFFFFF"/>
                </a:solidFill>
              </a:rPr>
              <a:t>філософсько</a:t>
            </a:r>
            <a:r>
              <a:rPr lang="uk-UA" sz="1600" dirty="0">
                <a:solidFill>
                  <a:srgbClr val="FFFFFF"/>
                </a:solidFill>
              </a:rPr>
              <a:t>-етичних проблемах часу. Тенденція полягала в посиленні гуманістичного начала, </a:t>
            </a:r>
            <a:r>
              <a:rPr lang="uk-UA" sz="1600" dirty="0" err="1">
                <a:solidFill>
                  <a:srgbClr val="FFFFFF"/>
                </a:solidFill>
              </a:rPr>
              <a:t>соціальной</a:t>
            </a:r>
            <a:r>
              <a:rPr lang="uk-UA" sz="1600" dirty="0">
                <a:solidFill>
                  <a:srgbClr val="FFFFFF"/>
                </a:solidFill>
              </a:rPr>
              <a:t> та психологічної мотивації образів, переживань ліричного ге­роя, ролі слова як </a:t>
            </a:r>
            <a:r>
              <a:rPr lang="uk-UA" sz="1600" dirty="0" err="1">
                <a:solidFill>
                  <a:srgbClr val="FFFFFF"/>
                </a:solidFill>
              </a:rPr>
              <a:t>виражально</a:t>
            </a:r>
            <a:r>
              <a:rPr lang="uk-UA" sz="1600" dirty="0">
                <a:solidFill>
                  <a:srgbClr val="FFFFFF"/>
                </a:solidFill>
              </a:rPr>
              <a:t>-сугестивного засобу. </a:t>
            </a:r>
          </a:p>
          <a:p>
            <a:pPr algn="just">
              <a:lnSpc>
                <a:spcPct val="110000"/>
              </a:lnSpc>
            </a:pPr>
            <a:r>
              <a:rPr lang="uk-UA" sz="1600" dirty="0">
                <a:solidFill>
                  <a:srgbClr val="FFFFFF"/>
                </a:solidFill>
              </a:rPr>
              <a:t>У цьому плані дальшого розвитку набувають </a:t>
            </a:r>
            <a:r>
              <a:rPr lang="uk-UA" sz="1600" i="1" dirty="0">
                <a:solidFill>
                  <a:srgbClr val="FFFFFF"/>
                </a:solidFill>
              </a:rPr>
              <a:t>жанри </a:t>
            </a:r>
            <a:r>
              <a:rPr lang="uk-UA" sz="1600" dirty="0">
                <a:solidFill>
                  <a:srgbClr val="FFFFFF"/>
                </a:solidFill>
              </a:rPr>
              <a:t>соціально-громадської, інтимної, пейзажної, філософської, пісенної лірики, ліро-епіки (балади, легенди, байки, прит­чі, казки) й особливо різноманітні за проблемами та харак­тером поеми (соціально-побутова, історична, історико-романтична, лірико-філософська), в якій особливо </a:t>
            </a:r>
            <a:r>
              <a:rPr lang="uk-UA" sz="1600" dirty="0" err="1">
                <a:solidFill>
                  <a:srgbClr val="FFFFFF"/>
                </a:solidFill>
              </a:rPr>
              <a:t>інтенсивно</a:t>
            </a:r>
            <a:r>
              <a:rPr lang="uk-UA" sz="1600" dirty="0">
                <a:solidFill>
                  <a:srgbClr val="FFFFFF"/>
                </a:solidFill>
              </a:rPr>
              <a:t> проявлялося філософське начало, що включало й сюжети, образи світової поезії, загальнолюдського буття.</a:t>
            </a:r>
          </a:p>
          <a:p>
            <a:pPr algn="just">
              <a:lnSpc>
                <a:spcPct val="110000"/>
              </a:lnSpc>
            </a:pPr>
            <a:endParaRPr lang="uk-UA" sz="1600" dirty="0">
              <a:solidFill>
                <a:srgbClr val="FFFFFF"/>
              </a:solidFill>
            </a:endParaRPr>
          </a:p>
          <a:p>
            <a:pPr algn="just">
              <a:lnSpc>
                <a:spcPct val="110000"/>
              </a:lnSpc>
            </a:pPr>
            <a:endParaRPr lang="uk-UA" sz="1600" dirty="0">
              <a:solidFill>
                <a:srgbClr val="FFFFFF"/>
              </a:solidFill>
            </a:endParaRPr>
          </a:p>
        </p:txBody>
      </p:sp>
    </p:spTree>
    <p:extLst>
      <p:ext uri="{BB962C8B-B14F-4D97-AF65-F5344CB8AC3E}">
        <p14:creationId xmlns:p14="http://schemas.microsoft.com/office/powerpoint/2010/main" val="3849768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D1CCC3C-EB52-47ED-B6AA-5F70D92155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384C50CF-FE9D-459C-890F-56C327795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E5B17809-404A-6847-B584-0E378C9D65B5}"/>
              </a:ext>
            </a:extLst>
          </p:cNvPr>
          <p:cNvSpPr>
            <a:spLocks noGrp="1"/>
          </p:cNvSpPr>
          <p:nvPr>
            <p:ph type="title"/>
          </p:nvPr>
        </p:nvSpPr>
        <p:spPr>
          <a:xfrm>
            <a:off x="3650095" y="454672"/>
            <a:ext cx="6923812" cy="1477328"/>
          </a:xfrm>
        </p:spPr>
        <p:txBody>
          <a:bodyPr wrap="square" anchor="ctr">
            <a:normAutofit/>
          </a:bodyPr>
          <a:lstStyle/>
          <a:p>
            <a:r>
              <a:rPr lang="uk-UA" sz="3200" dirty="0"/>
              <a:t>Драматургія кінця ХІХ ст.</a:t>
            </a:r>
            <a:endParaRPr lang="cs-CZ" sz="3200" dirty="0"/>
          </a:p>
        </p:txBody>
      </p:sp>
      <p:sp>
        <p:nvSpPr>
          <p:cNvPr id="3" name="Zástupný obsah 2">
            <a:extLst>
              <a:ext uri="{FF2B5EF4-FFF2-40B4-BE49-F238E27FC236}">
                <a16:creationId xmlns:a16="http://schemas.microsoft.com/office/drawing/2014/main" id="{EC2E0568-23FB-5B47-9F87-62A59CD90B70}"/>
              </a:ext>
            </a:extLst>
          </p:cNvPr>
          <p:cNvSpPr>
            <a:spLocks noGrp="1"/>
          </p:cNvSpPr>
          <p:nvPr>
            <p:ph idx="1"/>
          </p:nvPr>
        </p:nvSpPr>
        <p:spPr>
          <a:xfrm>
            <a:off x="188189" y="1932000"/>
            <a:ext cx="6923812" cy="4541371"/>
          </a:xfrm>
        </p:spPr>
        <p:txBody>
          <a:bodyPr>
            <a:normAutofit lnSpcReduction="10000"/>
          </a:bodyPr>
          <a:lstStyle/>
          <a:p>
            <a:pPr algn="just">
              <a:lnSpc>
                <a:spcPct val="110000"/>
              </a:lnSpc>
            </a:pPr>
            <a:r>
              <a:rPr lang="uk-UA" sz="1600" dirty="0">
                <a:solidFill>
                  <a:srgbClr val="FFFFFF"/>
                </a:solidFill>
              </a:rPr>
              <a:t>В умовах цензурних заборон, штучно обмеженого функ­ціонування українського друкованого слова принципового значення набувала українська </a:t>
            </a:r>
            <a:r>
              <a:rPr lang="uk-UA" sz="1600" i="1" dirty="0">
                <a:solidFill>
                  <a:srgbClr val="FFFFFF"/>
                </a:solidFill>
              </a:rPr>
              <a:t>драматургія </a:t>
            </a:r>
            <a:r>
              <a:rPr lang="uk-UA" sz="1600" dirty="0">
                <a:solidFill>
                  <a:srgbClr val="FFFFFF"/>
                </a:solidFill>
              </a:rPr>
              <a:t>з широкою соціальною проблематикою, новими героями та досконалою художньою формою. Винесені на театральну сцену п’єси М. Кропивницького, М. Старицького,                     Б. Грінченка, І. Карпенка-Карого, І. Франка розширювали сферу впливу української літератури, її функціональні можливості, спілкування з різними верствами народу. </a:t>
            </a:r>
          </a:p>
          <a:p>
            <a:pPr algn="just">
              <a:lnSpc>
                <a:spcPct val="110000"/>
              </a:lnSpc>
            </a:pPr>
            <a:r>
              <a:rPr lang="uk-UA" sz="1600" dirty="0">
                <a:solidFill>
                  <a:srgbClr val="FFFFFF"/>
                </a:solidFill>
              </a:rPr>
              <a:t>Серед </a:t>
            </a:r>
            <a:r>
              <a:rPr lang="uk-UA" sz="1600" dirty="0" err="1">
                <a:solidFill>
                  <a:srgbClr val="FFFFFF"/>
                </a:solidFill>
              </a:rPr>
              <a:t>різнопроблемних</a:t>
            </a:r>
            <a:r>
              <a:rPr lang="uk-UA" sz="1600" dirty="0">
                <a:solidFill>
                  <a:srgbClr val="FFFFFF"/>
                </a:solidFill>
              </a:rPr>
              <a:t> і різножанрових вершинних досягнень української драматургії цієї доби слід назвати пе­редусім «Байда князь Вишневецький» </a:t>
            </a:r>
            <a:r>
              <a:rPr lang="uk-UA" sz="1600" dirty="0" err="1">
                <a:solidFill>
                  <a:srgbClr val="FFFFFF"/>
                </a:solidFill>
              </a:rPr>
              <a:t>П</a:t>
            </a:r>
            <a:r>
              <a:rPr lang="uk-UA" sz="1600" dirty="0">
                <a:solidFill>
                  <a:srgbClr val="FFFFFF"/>
                </a:solidFill>
              </a:rPr>
              <a:t>. Куліша, «Глитай</a:t>
            </a:r>
            <a:r>
              <a:rPr lang="uk-UA" sz="1600" b="1" dirty="0">
                <a:solidFill>
                  <a:srgbClr val="FFFFFF"/>
                </a:solidFill>
              </a:rPr>
              <a:t>, </a:t>
            </a:r>
            <a:r>
              <a:rPr lang="uk-UA" sz="1600" dirty="0">
                <a:solidFill>
                  <a:srgbClr val="FFFFFF"/>
                </a:solidFill>
              </a:rPr>
              <a:t>або </a:t>
            </a:r>
            <a:r>
              <a:rPr lang="uk-UA" sz="1600" b="1" dirty="0">
                <a:solidFill>
                  <a:srgbClr val="FFFFFF"/>
                </a:solidFill>
              </a:rPr>
              <a:t>ж </a:t>
            </a:r>
            <a:r>
              <a:rPr lang="uk-UA" sz="1600" dirty="0">
                <a:solidFill>
                  <a:srgbClr val="FFFFFF"/>
                </a:solidFill>
              </a:rPr>
              <a:t>Павук» та «Доки сонце зійде, роса очі виїсть» М. Кропивницького, «Не судилось», «Талан»       М. Старицького, «Мартин Боруля», «Хазяїн», «Сто тисяч», «Суєта», «</a:t>
            </a:r>
            <a:r>
              <a:rPr lang="uk-UA" sz="1600" dirty="0" err="1">
                <a:solidFill>
                  <a:srgbClr val="FFFFFF"/>
                </a:solidFill>
              </a:rPr>
              <a:t>Житєйське</a:t>
            </a:r>
            <a:r>
              <a:rPr lang="uk-UA" sz="1600" dirty="0">
                <a:solidFill>
                  <a:srgbClr val="FFFFFF"/>
                </a:solidFill>
              </a:rPr>
              <a:t> море» І.  Карпенка-Карого, «Лимерівна» Пана­са Мирного, «Серед бурі», «Степовий гість» Б. Грінченка, «Учитель», «Сон князя Святослава», «Украдене щастя» І. Франка. </a:t>
            </a:r>
          </a:p>
          <a:p>
            <a:pPr>
              <a:lnSpc>
                <a:spcPct val="110000"/>
              </a:lnSpc>
            </a:pPr>
            <a:endParaRPr lang="uk-UA" sz="1300" dirty="0"/>
          </a:p>
        </p:txBody>
      </p:sp>
      <p:pic>
        <p:nvPicPr>
          <p:cNvPr id="5" name="Obrázek 4" descr="Obsah obrázku text, exteriér, budova, staré&#10;&#10;Popis byl vytvořen automaticky">
            <a:extLst>
              <a:ext uri="{FF2B5EF4-FFF2-40B4-BE49-F238E27FC236}">
                <a16:creationId xmlns:a16="http://schemas.microsoft.com/office/drawing/2014/main" id="{E8C62B2B-9599-FB44-97D0-AB5E4A088C43}"/>
              </a:ext>
            </a:extLst>
          </p:cNvPr>
          <p:cNvPicPr>
            <a:picLocks noChangeAspect="1"/>
          </p:cNvPicPr>
          <p:nvPr/>
        </p:nvPicPr>
        <p:blipFill>
          <a:blip r:embed="rId2"/>
          <a:stretch>
            <a:fillRect/>
          </a:stretch>
        </p:blipFill>
        <p:spPr>
          <a:xfrm>
            <a:off x="7267856" y="2266850"/>
            <a:ext cx="4735955" cy="3113890"/>
          </a:xfrm>
          <a:custGeom>
            <a:avLst/>
            <a:gdLst/>
            <a:ahLst/>
            <a:cxnLst/>
            <a:rect l="l" t="t" r="r" b="b"/>
            <a:pathLst>
              <a:path w="3095625" h="5409338">
                <a:moveTo>
                  <a:pt x="0" y="0"/>
                </a:moveTo>
                <a:lnTo>
                  <a:pt x="3095625" y="0"/>
                </a:lnTo>
                <a:lnTo>
                  <a:pt x="3095625" y="5409338"/>
                </a:lnTo>
                <a:lnTo>
                  <a:pt x="0" y="5409338"/>
                </a:lnTo>
                <a:close/>
              </a:path>
            </a:pathLst>
          </a:custGeom>
        </p:spPr>
      </p:pic>
    </p:spTree>
    <p:extLst>
      <p:ext uri="{BB962C8B-B14F-4D97-AF65-F5344CB8AC3E}">
        <p14:creationId xmlns:p14="http://schemas.microsoft.com/office/powerpoint/2010/main" val="131104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CF112-CE49-4CE6-991F-E4A6FCAD4E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účtenka, plaketa&#10;&#10;Popis byl vytvořen automaticky">
            <a:extLst>
              <a:ext uri="{FF2B5EF4-FFF2-40B4-BE49-F238E27FC236}">
                <a16:creationId xmlns:a16="http://schemas.microsoft.com/office/drawing/2014/main" id="{65BF2D5F-CD00-7E40-92AD-AF89F6F54A21}"/>
              </a:ext>
            </a:extLst>
          </p:cNvPr>
          <p:cNvPicPr>
            <a:picLocks noChangeAspect="1"/>
          </p:cNvPicPr>
          <p:nvPr/>
        </p:nvPicPr>
        <p:blipFill rotWithShape="1">
          <a:blip r:embed="rId2"/>
          <a:srcRect r="-2" b="13932"/>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Nadpis 1">
            <a:extLst>
              <a:ext uri="{FF2B5EF4-FFF2-40B4-BE49-F238E27FC236}">
                <a16:creationId xmlns:a16="http://schemas.microsoft.com/office/drawing/2014/main" id="{D7C0E928-02F8-CC4F-8722-1E48AD3680C9}"/>
              </a:ext>
            </a:extLst>
          </p:cNvPr>
          <p:cNvSpPr>
            <a:spLocks noGrp="1"/>
          </p:cNvSpPr>
          <p:nvPr>
            <p:ph type="title"/>
          </p:nvPr>
        </p:nvSpPr>
        <p:spPr>
          <a:xfrm>
            <a:off x="720000" y="190486"/>
            <a:ext cx="6923812" cy="1477328"/>
          </a:xfrm>
        </p:spPr>
        <p:txBody>
          <a:bodyPr wrap="square" anchor="ctr">
            <a:normAutofit/>
          </a:bodyPr>
          <a:lstStyle/>
          <a:p>
            <a:r>
              <a:rPr lang="uk-UA" sz="3200" dirty="0"/>
              <a:t>Переклади та преса кінця ХІХ ст.</a:t>
            </a:r>
            <a:endParaRPr lang="cs-CZ" sz="3200" dirty="0"/>
          </a:p>
        </p:txBody>
      </p:sp>
      <p:sp>
        <p:nvSpPr>
          <p:cNvPr id="3" name="Zástupný obsah 2">
            <a:extLst>
              <a:ext uri="{FF2B5EF4-FFF2-40B4-BE49-F238E27FC236}">
                <a16:creationId xmlns:a16="http://schemas.microsoft.com/office/drawing/2014/main" id="{C190BD35-D42C-0D4C-8E11-B86CF9C09559}"/>
              </a:ext>
            </a:extLst>
          </p:cNvPr>
          <p:cNvSpPr>
            <a:spLocks noGrp="1"/>
          </p:cNvSpPr>
          <p:nvPr>
            <p:ph idx="1"/>
          </p:nvPr>
        </p:nvSpPr>
        <p:spPr>
          <a:xfrm>
            <a:off x="372173" y="1667814"/>
            <a:ext cx="7308961" cy="4816698"/>
          </a:xfrm>
        </p:spPr>
        <p:txBody>
          <a:bodyPr>
            <a:normAutofit lnSpcReduction="10000"/>
          </a:bodyPr>
          <a:lstStyle/>
          <a:p>
            <a:pPr algn="just">
              <a:lnSpc>
                <a:spcPct val="110000"/>
              </a:lnSpc>
            </a:pPr>
            <a:r>
              <a:rPr lang="uk-UA" sz="1800" dirty="0">
                <a:solidFill>
                  <a:srgbClr val="FFFFFF"/>
                </a:solidFill>
              </a:rPr>
              <a:t>Активізація </a:t>
            </a:r>
            <a:r>
              <a:rPr lang="uk-UA" sz="1800" i="1" dirty="0">
                <a:solidFill>
                  <a:srgbClr val="FFFFFF"/>
                </a:solidFill>
              </a:rPr>
              <a:t>перекладацької справи, </a:t>
            </a:r>
            <a:r>
              <a:rPr lang="uk-UA" sz="1800" dirty="0">
                <a:solidFill>
                  <a:srgbClr val="FFFFFF"/>
                </a:solidFill>
              </a:rPr>
              <a:t>у якій особливі заслуги належать </a:t>
            </a:r>
            <a:r>
              <a:rPr lang="uk-UA" sz="1800" dirty="0" err="1">
                <a:solidFill>
                  <a:srgbClr val="FFFFFF"/>
                </a:solidFill>
              </a:rPr>
              <a:t>П</a:t>
            </a:r>
            <a:r>
              <a:rPr lang="uk-UA" sz="1800" dirty="0">
                <a:solidFill>
                  <a:srgbClr val="FFFFFF"/>
                </a:solidFill>
              </a:rPr>
              <a:t>. Кулішеві, І. Франкові, С. Руданському, М. Кропивницькому, </a:t>
            </a:r>
            <a:r>
              <a:rPr lang="uk-UA" sz="1800" dirty="0" err="1">
                <a:solidFill>
                  <a:srgbClr val="FFFFFF"/>
                </a:solidFill>
              </a:rPr>
              <a:t>П</a:t>
            </a:r>
            <a:r>
              <a:rPr lang="uk-UA" sz="1800" dirty="0">
                <a:solidFill>
                  <a:srgbClr val="FFFFFF"/>
                </a:solidFill>
              </a:rPr>
              <a:t>. Ніщинському, Б. Грінченкові, Олені Пчілці, </a:t>
            </a:r>
            <a:r>
              <a:rPr lang="uk-UA" sz="1800" dirty="0" err="1">
                <a:solidFill>
                  <a:srgbClr val="FFFFFF"/>
                </a:solidFill>
              </a:rPr>
              <a:t>П</a:t>
            </a:r>
            <a:r>
              <a:rPr lang="uk-UA" sz="1800" dirty="0">
                <a:solidFill>
                  <a:srgbClr val="FFFFFF"/>
                </a:solidFill>
              </a:rPr>
              <a:t>. Грабовському та ін.</a:t>
            </a:r>
          </a:p>
          <a:p>
            <a:pPr algn="just">
              <a:lnSpc>
                <a:spcPct val="110000"/>
              </a:lnSpc>
            </a:pPr>
            <a:r>
              <a:rPr lang="uk-UA" sz="1800" b="1" dirty="0">
                <a:solidFill>
                  <a:srgbClr val="FFFFFF"/>
                </a:solidFill>
              </a:rPr>
              <a:t>ПРЕСА</a:t>
            </a:r>
            <a:r>
              <a:rPr lang="uk-UA" sz="1800" dirty="0">
                <a:solidFill>
                  <a:srgbClr val="FFFFFF"/>
                </a:solidFill>
              </a:rPr>
              <a:t> — в умо­вах урядових заборон українського друкованого слова в Східній Україні аж до революції 1905—1907 рр. не змогло з’явитися жодної української газети чи журналу. З вели­чезними труднощами тут вдавалося видавати лише пооди­нокі літературні альманахи — «Луна» (1881), «Рада» (1882, 1884), «Нива» (1885), «Степ» (1886), «Складка» (1887—1897), які відіграли певну роль в активізації літе­ратурного життя. </a:t>
            </a:r>
          </a:p>
          <a:p>
            <a:pPr algn="just">
              <a:lnSpc>
                <a:spcPct val="110000"/>
              </a:lnSpc>
            </a:pPr>
            <a:r>
              <a:rPr lang="uk-UA" sz="1800" dirty="0">
                <a:solidFill>
                  <a:srgbClr val="FFFFFF"/>
                </a:solidFill>
              </a:rPr>
              <a:t>Дослідженням історичного минулого займався літера­турно-науковий місячник «</a:t>
            </a:r>
            <a:r>
              <a:rPr lang="uk-UA" sz="1800" dirty="0" err="1">
                <a:solidFill>
                  <a:srgbClr val="FFFFFF"/>
                </a:solidFill>
              </a:rPr>
              <a:t>Киевская</a:t>
            </a:r>
            <a:r>
              <a:rPr lang="uk-UA" sz="1800" dirty="0">
                <a:solidFill>
                  <a:srgbClr val="FFFFFF"/>
                </a:solidFill>
              </a:rPr>
              <a:t> старина» (1882), на сторінках якого поряд з багатьма цінними фольклорно-етнографічними та історико-літературними матеріалами й студіями друкувалися твори давніх, а зрідка й сучасних українських письменників. </a:t>
            </a:r>
          </a:p>
          <a:p>
            <a:pPr algn="just">
              <a:lnSpc>
                <a:spcPct val="110000"/>
              </a:lnSpc>
            </a:pPr>
            <a:endParaRPr lang="uk-UA" sz="1800" dirty="0">
              <a:solidFill>
                <a:srgbClr val="FFFFFF"/>
              </a:solidFill>
            </a:endParaRPr>
          </a:p>
        </p:txBody>
      </p:sp>
    </p:spTree>
    <p:extLst>
      <p:ext uri="{BB962C8B-B14F-4D97-AF65-F5344CB8AC3E}">
        <p14:creationId xmlns:p14="http://schemas.microsoft.com/office/powerpoint/2010/main" val="1619851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1CCC3C-EB52-47ED-B6AA-5F70D92155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C50CF-FE9D-459C-890F-56C327795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495E3A6D-442E-9640-81BE-1A62EADAF966}"/>
              </a:ext>
            </a:extLst>
          </p:cNvPr>
          <p:cNvSpPr>
            <a:spLocks noGrp="1"/>
          </p:cNvSpPr>
          <p:nvPr>
            <p:ph type="title"/>
          </p:nvPr>
        </p:nvSpPr>
        <p:spPr>
          <a:xfrm>
            <a:off x="720000" y="267759"/>
            <a:ext cx="6923812"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Перенесення літературного життя в Галичину</a:t>
            </a:r>
            <a:endParaRPr lang="cs-CZ" sz="3200" dirty="0"/>
          </a:p>
        </p:txBody>
      </p:sp>
      <p:sp>
        <p:nvSpPr>
          <p:cNvPr id="3" name="Zástupný obsah 2">
            <a:extLst>
              <a:ext uri="{FF2B5EF4-FFF2-40B4-BE49-F238E27FC236}">
                <a16:creationId xmlns:a16="http://schemas.microsoft.com/office/drawing/2014/main" id="{5F1C95F7-E0C7-3346-84EB-BDA2385A3BE9}"/>
              </a:ext>
            </a:extLst>
          </p:cNvPr>
          <p:cNvSpPr>
            <a:spLocks noGrp="1"/>
          </p:cNvSpPr>
          <p:nvPr>
            <p:ph idx="1"/>
          </p:nvPr>
        </p:nvSpPr>
        <p:spPr>
          <a:xfrm>
            <a:off x="811920" y="1745087"/>
            <a:ext cx="6923813" cy="4790941"/>
          </a:xfrm>
        </p:spPr>
        <p:txBody>
          <a:bodyPr>
            <a:normAutofit lnSpcReduction="10000"/>
          </a:bodyPr>
          <a:lstStyle/>
          <a:p>
            <a:pPr algn="just">
              <a:lnSpc>
                <a:spcPct val="110000"/>
              </a:lnSpc>
            </a:pPr>
            <a:r>
              <a:rPr lang="uk-UA" sz="1600" dirty="0">
                <a:solidFill>
                  <a:srgbClr val="FFFFFF"/>
                </a:solidFill>
              </a:rPr>
              <a:t>У другій половині XIX ст. </a:t>
            </a:r>
            <a:r>
              <a:rPr lang="uk-UA" sz="1600" i="1" dirty="0">
                <a:solidFill>
                  <a:srgbClr val="FFFFFF"/>
                </a:solidFill>
              </a:rPr>
              <a:t>основним центром книжково-журнальних видань стала Галичина. </a:t>
            </a:r>
            <a:r>
              <a:rPr lang="uk-UA" sz="1600" dirty="0">
                <a:solidFill>
                  <a:srgbClr val="FFFFFF"/>
                </a:solidFill>
              </a:rPr>
              <a:t>Характерним явищем тут було поступове витіснення аморфних альманахових видань, створення журналів з більш-менш визначеними політичними та </a:t>
            </a:r>
            <a:r>
              <a:rPr lang="uk-UA" sz="1600" dirty="0" err="1">
                <a:solidFill>
                  <a:srgbClr val="FFFFFF"/>
                </a:solidFill>
              </a:rPr>
              <a:t>ідейно</a:t>
            </a:r>
            <a:r>
              <a:rPr lang="uk-UA" sz="1600" dirty="0">
                <a:solidFill>
                  <a:srgbClr val="FFFFFF"/>
                </a:solidFill>
              </a:rPr>
              <a:t>-естетичними програмами, які відобража­ли й загальну орієнтацію певних суспільних сил.</a:t>
            </a:r>
          </a:p>
          <a:p>
            <a:pPr algn="just">
              <a:lnSpc>
                <a:spcPct val="110000"/>
              </a:lnSpc>
            </a:pPr>
            <a:r>
              <a:rPr lang="uk-UA" sz="1600" dirty="0">
                <a:solidFill>
                  <a:srgbClr val="FFFFFF"/>
                </a:solidFill>
              </a:rPr>
              <a:t>В окремі періоди спільними всеукраїнськими громадсько літературними органами виступали «народницькі» видання — журнали «Правда» (1867— 1898), «Зоря» (1880—1897), газети «Діло» (1880— 1939), «Буковина» (1885—1910). </a:t>
            </a:r>
          </a:p>
          <a:p>
            <a:pPr algn="just">
              <a:lnSpc>
                <a:spcPct val="110000"/>
              </a:lnSpc>
            </a:pPr>
            <a:r>
              <a:rPr lang="uk-UA" sz="1600" dirty="0">
                <a:solidFill>
                  <a:srgbClr val="FFFFFF"/>
                </a:solidFill>
              </a:rPr>
              <a:t>Важливу роль у демократизації деяких «москвофільських» та «народницьких» видань належала І. Франкові, який разом із Михайлом Павликом у 1875 р. зреформував жур­нал «Друг». </a:t>
            </a:r>
          </a:p>
          <a:p>
            <a:pPr algn="just">
              <a:lnSpc>
                <a:spcPct val="110000"/>
              </a:lnSpc>
            </a:pPr>
            <a:r>
              <a:rPr lang="uk-UA" sz="1600" dirty="0">
                <a:solidFill>
                  <a:srgbClr val="FFFFFF"/>
                </a:solidFill>
              </a:rPr>
              <a:t>Проте й після закриття «Друга» І. Франко та М. Павлик зуміли видати два номери нового прогресивного журналу «Громадський друг», а після їх конфіскації — два збірники «Дзвін» і «Молот» (1878).</a:t>
            </a:r>
          </a:p>
          <a:p>
            <a:pPr algn="just">
              <a:lnSpc>
                <a:spcPct val="110000"/>
              </a:lnSpc>
            </a:pPr>
            <a:endParaRPr lang="uk-UA" sz="1600" dirty="0">
              <a:solidFill>
                <a:srgbClr val="FFFFFF"/>
              </a:solidFill>
            </a:endParaRPr>
          </a:p>
          <a:p>
            <a:pPr algn="just">
              <a:lnSpc>
                <a:spcPct val="110000"/>
              </a:lnSpc>
            </a:pPr>
            <a:endParaRPr lang="ru-RU" sz="1600" dirty="0">
              <a:solidFill>
                <a:srgbClr val="FFFFFF"/>
              </a:solidFill>
            </a:endParaRPr>
          </a:p>
          <a:p>
            <a:pPr algn="just">
              <a:lnSpc>
                <a:spcPct val="110000"/>
              </a:lnSpc>
            </a:pPr>
            <a:endParaRPr lang="uk-UA" sz="1600" dirty="0">
              <a:solidFill>
                <a:srgbClr val="FFFFFF"/>
              </a:solidFill>
            </a:endParaRPr>
          </a:p>
          <a:p>
            <a:pPr marL="0" indent="0" algn="just">
              <a:lnSpc>
                <a:spcPct val="110000"/>
              </a:lnSpc>
              <a:buNone/>
            </a:pPr>
            <a:endParaRPr lang="uk-UA" sz="1600" dirty="0">
              <a:solidFill>
                <a:srgbClr val="FFFFFF"/>
              </a:solidFill>
            </a:endParaRPr>
          </a:p>
          <a:p>
            <a:pPr algn="just">
              <a:lnSpc>
                <a:spcPct val="110000"/>
              </a:lnSpc>
            </a:pPr>
            <a:endParaRPr lang="cs-CZ" sz="1600" dirty="0">
              <a:solidFill>
                <a:srgbClr val="FFFFFF"/>
              </a:solidFill>
            </a:endParaRPr>
          </a:p>
        </p:txBody>
      </p:sp>
      <p:pic>
        <p:nvPicPr>
          <p:cNvPr id="5" name="Obrázek 4" descr="Obsah obrázku text, noviny&#10;&#10;Popis byl vytvořen automaticky">
            <a:extLst>
              <a:ext uri="{FF2B5EF4-FFF2-40B4-BE49-F238E27FC236}">
                <a16:creationId xmlns:a16="http://schemas.microsoft.com/office/drawing/2014/main" id="{15CB75A4-2C0D-2A49-8CE5-2BF1A9DA4772}"/>
              </a:ext>
            </a:extLst>
          </p:cNvPr>
          <p:cNvPicPr>
            <a:picLocks noChangeAspect="1"/>
          </p:cNvPicPr>
          <p:nvPr/>
        </p:nvPicPr>
        <p:blipFill>
          <a:blip r:embed="rId2"/>
          <a:stretch>
            <a:fillRect/>
          </a:stretch>
        </p:blipFill>
        <p:spPr>
          <a:xfrm>
            <a:off x="8376376" y="1123089"/>
            <a:ext cx="3095625" cy="4603159"/>
          </a:xfrm>
          <a:custGeom>
            <a:avLst/>
            <a:gdLst/>
            <a:ahLst/>
            <a:cxnLst/>
            <a:rect l="l" t="t" r="r" b="b"/>
            <a:pathLst>
              <a:path w="3095625" h="5409338">
                <a:moveTo>
                  <a:pt x="0" y="0"/>
                </a:moveTo>
                <a:lnTo>
                  <a:pt x="3095625" y="0"/>
                </a:lnTo>
                <a:lnTo>
                  <a:pt x="3095625" y="5409338"/>
                </a:lnTo>
                <a:lnTo>
                  <a:pt x="0" y="5409338"/>
                </a:lnTo>
                <a:close/>
              </a:path>
            </a:pathLst>
          </a:custGeom>
        </p:spPr>
      </p:pic>
    </p:spTree>
    <p:extLst>
      <p:ext uri="{BB962C8B-B14F-4D97-AF65-F5344CB8AC3E}">
        <p14:creationId xmlns:p14="http://schemas.microsoft.com/office/powerpoint/2010/main" val="179433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A158F8-E5B8-474B-9101-F09ED40D3046}"/>
              </a:ext>
            </a:extLst>
          </p:cNvPr>
          <p:cNvSpPr>
            <a:spLocks noGrp="1"/>
          </p:cNvSpPr>
          <p:nvPr>
            <p:ph type="title"/>
          </p:nvPr>
        </p:nvSpPr>
        <p:spPr>
          <a:xfrm>
            <a:off x="725445" y="231819"/>
            <a:ext cx="11180079" cy="1158086"/>
          </a:xfrm>
        </p:spPr>
        <p:txBody>
          <a:bodyPr>
            <a:noAutofit/>
          </a:bodyPr>
          <a:lstStyle/>
          <a:p>
            <a:pPr algn="ctr"/>
            <a:r>
              <a:rPr lang="uk-UA" sz="3600" dirty="0">
                <a:solidFill>
                  <a:srgbClr val="FFFFFF"/>
                </a:solidFill>
                <a:latin typeface="Times New Roman" panose="02020603050405020304" pitchFamily="18" charset="0"/>
                <a:cs typeface="Times New Roman" panose="02020603050405020304" pitchFamily="18" charset="0"/>
              </a:rPr>
              <a:t>Початки </a:t>
            </a:r>
            <a:r>
              <a:rPr lang="uk-UA" sz="3600" dirty="0" err="1">
                <a:solidFill>
                  <a:srgbClr val="FFFFFF"/>
                </a:solidFill>
                <a:latin typeface="Times New Roman" panose="02020603050405020304" pitchFamily="18" charset="0"/>
                <a:cs typeface="Times New Roman" panose="02020603050405020304" pitchFamily="18" charset="0"/>
              </a:rPr>
              <a:t>новодобого</a:t>
            </a:r>
            <a:r>
              <a:rPr lang="uk-UA" sz="3600" dirty="0">
                <a:solidFill>
                  <a:srgbClr val="FFFFFF"/>
                </a:solidFill>
                <a:latin typeface="Times New Roman" panose="02020603050405020304" pitchFamily="18" charset="0"/>
                <a:cs typeface="Times New Roman" panose="02020603050405020304" pitchFamily="18" charset="0"/>
              </a:rPr>
              <a:t> українського театру </a:t>
            </a:r>
            <a:br>
              <a:rPr lang="uk-UA" sz="3600" dirty="0">
                <a:solidFill>
                  <a:srgbClr val="FFFFFF"/>
                </a:solidFill>
                <a:latin typeface="Times New Roman" panose="02020603050405020304" pitchFamily="18" charset="0"/>
                <a:cs typeface="Times New Roman" panose="02020603050405020304" pitchFamily="18" charset="0"/>
              </a:rPr>
            </a:br>
            <a:r>
              <a:rPr lang="uk-UA" sz="3600" dirty="0">
                <a:solidFill>
                  <a:srgbClr val="FFFFFF"/>
                </a:solidFill>
                <a:latin typeface="Times New Roman" panose="02020603050405020304" pitchFamily="18" charset="0"/>
                <a:cs typeface="Times New Roman" panose="02020603050405020304" pitchFamily="18" charset="0"/>
              </a:rPr>
              <a:t>(драматична творчість)</a:t>
            </a:r>
            <a:endParaRPr lang="cs-CZ" sz="3600" dirty="0"/>
          </a:p>
        </p:txBody>
      </p:sp>
      <p:sp>
        <p:nvSpPr>
          <p:cNvPr id="3" name="Zástupný obsah 2">
            <a:extLst>
              <a:ext uri="{FF2B5EF4-FFF2-40B4-BE49-F238E27FC236}">
                <a16:creationId xmlns:a16="http://schemas.microsoft.com/office/drawing/2014/main" id="{776E34A3-C0F9-5E42-BCBC-DA4DFA3C76E6}"/>
              </a:ext>
            </a:extLst>
          </p:cNvPr>
          <p:cNvSpPr>
            <a:spLocks noGrp="1"/>
          </p:cNvSpPr>
          <p:nvPr>
            <p:ph idx="1"/>
          </p:nvPr>
        </p:nvSpPr>
        <p:spPr>
          <a:xfrm>
            <a:off x="628853" y="1493950"/>
            <a:ext cx="11373262" cy="5254580"/>
          </a:xfrm>
        </p:spPr>
        <p:txBody>
          <a:bodyPr>
            <a:normAutofit lnSpcReduction="10000"/>
          </a:bodyPr>
          <a:lstStyle/>
          <a:p>
            <a:r>
              <a:rPr lang="uk-UA" dirty="0">
                <a:solidFill>
                  <a:srgbClr val="FFFFFF"/>
                </a:solidFill>
              </a:rPr>
              <a:t>У 1819 р. на сцені Полтавського театру з’явилася «Наталка Полтавка».</a:t>
            </a:r>
          </a:p>
          <a:p>
            <a:pPr marL="0" indent="0">
              <a:buNone/>
            </a:pPr>
            <a:r>
              <a:rPr lang="uk-UA" dirty="0">
                <a:solidFill>
                  <a:srgbClr val="FFFFFF"/>
                </a:solidFill>
              </a:rPr>
              <a:t>Побутові картини:</a:t>
            </a:r>
          </a:p>
          <a:p>
            <a:r>
              <a:rPr lang="uk-UA" dirty="0">
                <a:solidFill>
                  <a:srgbClr val="FFFFFF"/>
                </a:solidFill>
              </a:rPr>
              <a:t>Г. Квітка-</a:t>
            </a:r>
            <a:r>
              <a:rPr lang="uk-UA" dirty="0" err="1">
                <a:solidFill>
                  <a:srgbClr val="FFFFFF"/>
                </a:solidFill>
              </a:rPr>
              <a:t>Основ’яненко</a:t>
            </a:r>
            <a:r>
              <a:rPr lang="uk-UA" dirty="0">
                <a:solidFill>
                  <a:srgbClr val="FFFFFF"/>
                </a:solidFill>
              </a:rPr>
              <a:t> «Щира любов», «Сватанні на Гончарівці» </a:t>
            </a:r>
          </a:p>
          <a:p>
            <a:r>
              <a:rPr lang="uk-UA" dirty="0">
                <a:solidFill>
                  <a:srgbClr val="FFFFFF"/>
                </a:solidFill>
              </a:rPr>
              <a:t>Кирило Тополя «Чари»</a:t>
            </a:r>
          </a:p>
          <a:p>
            <a:r>
              <a:rPr lang="uk-UA" dirty="0">
                <a:solidFill>
                  <a:srgbClr val="FFFFFF"/>
                </a:solidFill>
              </a:rPr>
              <a:t>Яків Кухаренко «Чорноморський </a:t>
            </a:r>
            <a:r>
              <a:rPr lang="uk-UA" dirty="0" err="1">
                <a:solidFill>
                  <a:srgbClr val="FFFFFF"/>
                </a:solidFill>
              </a:rPr>
              <a:t>побит</a:t>
            </a:r>
            <a:r>
              <a:rPr lang="uk-UA" dirty="0">
                <a:solidFill>
                  <a:srgbClr val="FFFFFF"/>
                </a:solidFill>
              </a:rPr>
              <a:t>»</a:t>
            </a:r>
          </a:p>
          <a:p>
            <a:r>
              <a:rPr lang="uk-UA" dirty="0">
                <a:solidFill>
                  <a:srgbClr val="FFFFFF"/>
                </a:solidFill>
              </a:rPr>
              <a:t>Нову українську драму характеризує в першу чергу те, що вона звернулась до зображення життя, побуту, моралі, інтересів селянина – найбільш численної тоді верстви трудящих. </a:t>
            </a:r>
          </a:p>
          <a:p>
            <a:r>
              <a:rPr lang="uk-UA" dirty="0">
                <a:solidFill>
                  <a:srgbClr val="FFFFFF"/>
                </a:solidFill>
              </a:rPr>
              <a:t>Під значним впливом </a:t>
            </a:r>
            <a:r>
              <a:rPr lang="uk-UA" dirty="0" err="1">
                <a:solidFill>
                  <a:srgbClr val="FFFFFF"/>
                </a:solidFill>
              </a:rPr>
              <a:t>водевіля</a:t>
            </a:r>
            <a:r>
              <a:rPr lang="uk-UA" dirty="0">
                <a:solidFill>
                  <a:srgbClr val="FFFFFF"/>
                </a:solidFill>
              </a:rPr>
              <a:t> Котляревського були написані пізніше водевілі «Бой-жінка» Квітки-</a:t>
            </a:r>
            <a:r>
              <a:rPr lang="uk-UA" dirty="0" err="1">
                <a:solidFill>
                  <a:srgbClr val="FFFFFF"/>
                </a:solidFill>
              </a:rPr>
              <a:t>Основ’яненка</a:t>
            </a:r>
            <a:r>
              <a:rPr lang="uk-UA" dirty="0">
                <a:solidFill>
                  <a:srgbClr val="FFFFFF"/>
                </a:solidFill>
              </a:rPr>
              <a:t> і “</a:t>
            </a:r>
            <a:r>
              <a:rPr lang="uk-UA" dirty="0" err="1">
                <a:solidFill>
                  <a:srgbClr val="FFFFFF"/>
                </a:solidFill>
              </a:rPr>
              <a:t>Куммірошник</a:t>
            </a:r>
            <a:r>
              <a:rPr lang="uk-UA" dirty="0">
                <a:solidFill>
                  <a:srgbClr val="FFFFFF"/>
                </a:solidFill>
              </a:rPr>
              <a:t>, або Сатана в бочці” Василя Дмитренка.</a:t>
            </a:r>
          </a:p>
          <a:p>
            <a:r>
              <a:rPr lang="uk-UA" dirty="0">
                <a:solidFill>
                  <a:srgbClr val="FFFFFF"/>
                </a:solidFill>
              </a:rPr>
              <a:t>П’єса невідомого автора «Любка, </a:t>
            </a:r>
            <a:r>
              <a:rPr lang="uk-UA" dirty="0" err="1">
                <a:solidFill>
                  <a:srgbClr val="FFFFFF"/>
                </a:solidFill>
              </a:rPr>
              <a:t>или</a:t>
            </a:r>
            <a:r>
              <a:rPr lang="uk-UA" dirty="0">
                <a:solidFill>
                  <a:srgbClr val="FFFFFF"/>
                </a:solidFill>
              </a:rPr>
              <a:t> </a:t>
            </a:r>
            <a:r>
              <a:rPr lang="uk-UA" dirty="0" err="1">
                <a:solidFill>
                  <a:srgbClr val="FFFFFF"/>
                </a:solidFill>
              </a:rPr>
              <a:t>сватанье</a:t>
            </a:r>
            <a:r>
              <a:rPr lang="uk-UA" dirty="0">
                <a:solidFill>
                  <a:srgbClr val="FFFFFF"/>
                </a:solidFill>
              </a:rPr>
              <a:t> в с. </a:t>
            </a:r>
            <a:r>
              <a:rPr lang="uk-UA" dirty="0" err="1">
                <a:solidFill>
                  <a:srgbClr val="FFFFFF"/>
                </a:solidFill>
              </a:rPr>
              <a:t>Рихмах</a:t>
            </a:r>
            <a:r>
              <a:rPr lang="uk-UA" dirty="0">
                <a:solidFill>
                  <a:srgbClr val="FFFFFF"/>
                </a:solidFill>
              </a:rPr>
              <a:t>»</a:t>
            </a:r>
          </a:p>
          <a:p>
            <a:r>
              <a:rPr lang="uk-UA" dirty="0">
                <a:solidFill>
                  <a:srgbClr val="FFFFFF"/>
                </a:solidFill>
              </a:rPr>
              <a:t>Кирило Тополя «</a:t>
            </a:r>
            <a:r>
              <a:rPr lang="uk-UA" dirty="0" err="1">
                <a:solidFill>
                  <a:srgbClr val="FFFFFF"/>
                </a:solidFill>
              </a:rPr>
              <a:t>Чары</a:t>
            </a:r>
            <a:r>
              <a:rPr lang="uk-UA" dirty="0">
                <a:solidFill>
                  <a:srgbClr val="FFFFFF"/>
                </a:solidFill>
              </a:rPr>
              <a:t>, </a:t>
            </a:r>
            <a:r>
              <a:rPr lang="uk-UA" dirty="0" err="1">
                <a:solidFill>
                  <a:srgbClr val="FFFFFF"/>
                </a:solidFill>
              </a:rPr>
              <a:t>или</a:t>
            </a:r>
            <a:r>
              <a:rPr lang="uk-UA" dirty="0">
                <a:solidFill>
                  <a:srgbClr val="FFFFFF"/>
                </a:solidFill>
              </a:rPr>
              <a:t> </a:t>
            </a:r>
            <a:r>
              <a:rPr lang="uk-UA" dirty="0" err="1">
                <a:solidFill>
                  <a:srgbClr val="FFFFFF"/>
                </a:solidFill>
              </a:rPr>
              <a:t>несколько</a:t>
            </a:r>
            <a:r>
              <a:rPr lang="uk-UA" dirty="0">
                <a:solidFill>
                  <a:srgbClr val="FFFFFF"/>
                </a:solidFill>
              </a:rPr>
              <a:t> сцен </a:t>
            </a:r>
            <a:r>
              <a:rPr lang="uk-UA" dirty="0" err="1">
                <a:solidFill>
                  <a:srgbClr val="FFFFFF"/>
                </a:solidFill>
              </a:rPr>
              <a:t>из</a:t>
            </a:r>
            <a:r>
              <a:rPr lang="uk-UA" dirty="0">
                <a:solidFill>
                  <a:srgbClr val="FFFFFF"/>
                </a:solidFill>
              </a:rPr>
              <a:t> </a:t>
            </a:r>
            <a:r>
              <a:rPr lang="uk-UA" dirty="0" err="1">
                <a:solidFill>
                  <a:srgbClr val="FFFFFF"/>
                </a:solidFill>
              </a:rPr>
              <a:t>народных</a:t>
            </a:r>
            <a:r>
              <a:rPr lang="uk-UA" dirty="0">
                <a:solidFill>
                  <a:srgbClr val="FFFFFF"/>
                </a:solidFill>
              </a:rPr>
              <a:t> </a:t>
            </a:r>
            <a:r>
              <a:rPr lang="uk-UA" dirty="0" err="1">
                <a:solidFill>
                  <a:srgbClr val="FFFFFF"/>
                </a:solidFill>
              </a:rPr>
              <a:t>былей</a:t>
            </a:r>
            <a:r>
              <a:rPr lang="uk-UA" dirty="0">
                <a:solidFill>
                  <a:srgbClr val="FFFFFF"/>
                </a:solidFill>
              </a:rPr>
              <a:t> </a:t>
            </a:r>
            <a:r>
              <a:rPr lang="uk-UA" dirty="0" err="1">
                <a:solidFill>
                  <a:srgbClr val="FFFFFF"/>
                </a:solidFill>
              </a:rPr>
              <a:t>и</a:t>
            </a:r>
            <a:r>
              <a:rPr lang="uk-UA" dirty="0">
                <a:solidFill>
                  <a:srgbClr val="FFFFFF"/>
                </a:solidFill>
              </a:rPr>
              <a:t> </a:t>
            </a:r>
            <a:r>
              <a:rPr lang="uk-UA" dirty="0" err="1">
                <a:solidFill>
                  <a:srgbClr val="FFFFFF"/>
                </a:solidFill>
              </a:rPr>
              <a:t>рассказов</a:t>
            </a:r>
            <a:r>
              <a:rPr lang="uk-UA" dirty="0">
                <a:solidFill>
                  <a:srgbClr val="FFFFFF"/>
                </a:solidFill>
              </a:rPr>
              <a:t> </a:t>
            </a:r>
            <a:r>
              <a:rPr lang="uk-UA" dirty="0" err="1">
                <a:solidFill>
                  <a:srgbClr val="FFFFFF"/>
                </a:solidFill>
              </a:rPr>
              <a:t>украинских</a:t>
            </a:r>
            <a:r>
              <a:rPr lang="uk-UA" dirty="0">
                <a:solidFill>
                  <a:srgbClr val="FFFFFF"/>
                </a:solidFill>
              </a:rPr>
              <a:t>» і «</a:t>
            </a:r>
            <a:r>
              <a:rPr lang="uk-UA" dirty="0" err="1">
                <a:solidFill>
                  <a:srgbClr val="FFFFFF"/>
                </a:solidFill>
              </a:rPr>
              <a:t>Чур-чепуха</a:t>
            </a:r>
            <a:r>
              <a:rPr lang="uk-UA" dirty="0">
                <a:solidFill>
                  <a:srgbClr val="FFFFFF"/>
                </a:solidFill>
              </a:rPr>
              <a:t>, </a:t>
            </a:r>
            <a:r>
              <a:rPr lang="uk-UA" dirty="0" err="1">
                <a:solidFill>
                  <a:srgbClr val="FFFFFF"/>
                </a:solidFill>
              </a:rPr>
              <a:t>или</a:t>
            </a:r>
            <a:r>
              <a:rPr lang="uk-UA" dirty="0">
                <a:solidFill>
                  <a:srgbClr val="FFFFFF"/>
                </a:solidFill>
              </a:rPr>
              <a:t> </a:t>
            </a:r>
            <a:r>
              <a:rPr lang="uk-UA" dirty="0" err="1">
                <a:solidFill>
                  <a:srgbClr val="FFFFFF"/>
                </a:solidFill>
              </a:rPr>
              <a:t>несколько</a:t>
            </a:r>
            <a:r>
              <a:rPr lang="uk-UA" dirty="0">
                <a:solidFill>
                  <a:srgbClr val="FFFFFF"/>
                </a:solidFill>
              </a:rPr>
              <a:t> </a:t>
            </a:r>
            <a:r>
              <a:rPr lang="uk-UA" dirty="0" err="1">
                <a:solidFill>
                  <a:srgbClr val="FFFFFF"/>
                </a:solidFill>
              </a:rPr>
              <a:t>фактов</a:t>
            </a:r>
            <a:r>
              <a:rPr lang="uk-UA" dirty="0">
                <a:solidFill>
                  <a:srgbClr val="FFFFFF"/>
                </a:solidFill>
              </a:rPr>
              <a:t> </a:t>
            </a:r>
            <a:r>
              <a:rPr lang="uk-UA" dirty="0" err="1">
                <a:solidFill>
                  <a:srgbClr val="FFFFFF"/>
                </a:solidFill>
              </a:rPr>
              <a:t>из</a:t>
            </a:r>
            <a:r>
              <a:rPr lang="uk-UA" dirty="0">
                <a:solidFill>
                  <a:srgbClr val="FFFFFF"/>
                </a:solidFill>
              </a:rPr>
              <a:t> </a:t>
            </a:r>
            <a:r>
              <a:rPr lang="uk-UA" dirty="0" err="1">
                <a:solidFill>
                  <a:srgbClr val="FFFFFF"/>
                </a:solidFill>
              </a:rPr>
              <a:t>жизни</a:t>
            </a:r>
            <a:r>
              <a:rPr lang="uk-UA" dirty="0">
                <a:solidFill>
                  <a:srgbClr val="FFFFFF"/>
                </a:solidFill>
              </a:rPr>
              <a:t> </a:t>
            </a:r>
            <a:r>
              <a:rPr lang="uk-UA" dirty="0" err="1">
                <a:solidFill>
                  <a:srgbClr val="FFFFFF"/>
                </a:solidFill>
              </a:rPr>
              <a:t>украинского</a:t>
            </a:r>
            <a:r>
              <a:rPr lang="uk-UA" dirty="0">
                <a:solidFill>
                  <a:srgbClr val="FFFFFF"/>
                </a:solidFill>
              </a:rPr>
              <a:t> панства» </a:t>
            </a:r>
          </a:p>
          <a:p>
            <a:endParaRPr lang="uk-UA" dirty="0">
              <a:solidFill>
                <a:srgbClr val="FFFFFF">
                  <a:alpha val="58000"/>
                </a:srgbClr>
              </a:solidFill>
            </a:endParaRPr>
          </a:p>
        </p:txBody>
      </p:sp>
    </p:spTree>
    <p:extLst>
      <p:ext uri="{BB962C8B-B14F-4D97-AF65-F5344CB8AC3E}">
        <p14:creationId xmlns:p14="http://schemas.microsoft.com/office/powerpoint/2010/main" val="1671774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38E27F7-3F29-47F0-B30F-585059182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6B16CD8D-2899-43D9-995B-DD1278D6B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3">
            <a:extLst>
              <a:ext uri="{FF2B5EF4-FFF2-40B4-BE49-F238E27FC236}">
                <a16:creationId xmlns:a16="http://schemas.microsoft.com/office/drawing/2014/main" id="{7F38A32B-CAD5-4D19-8E90-F63EB6902E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11C6B7D2-DD21-7A4B-82E7-CA27052AF835}"/>
              </a:ext>
            </a:extLst>
          </p:cNvPr>
          <p:cNvSpPr>
            <a:spLocks noGrp="1"/>
          </p:cNvSpPr>
          <p:nvPr>
            <p:ph type="title"/>
          </p:nvPr>
        </p:nvSpPr>
        <p:spPr>
          <a:xfrm>
            <a:off x="720000" y="619201"/>
            <a:ext cx="5003800" cy="1477328"/>
          </a:xfrm>
        </p:spPr>
        <p:txBody>
          <a:bodyPr>
            <a:normAutofit/>
          </a:bodyPr>
          <a:lstStyle/>
          <a:p>
            <a:r>
              <a:rPr lang="uk-UA" sz="3200"/>
              <a:t>Періодичне видання кінця ХІХ ст.</a:t>
            </a:r>
            <a:endParaRPr lang="cs-CZ" sz="3200"/>
          </a:p>
        </p:txBody>
      </p:sp>
      <p:pic>
        <p:nvPicPr>
          <p:cNvPr id="5" name="Obrázek 4" descr="Obsah obrázku text&#10;&#10;Popis byl vytvořen automaticky">
            <a:extLst>
              <a:ext uri="{FF2B5EF4-FFF2-40B4-BE49-F238E27FC236}">
                <a16:creationId xmlns:a16="http://schemas.microsoft.com/office/drawing/2014/main" id="{C4501E34-3AA9-A643-92C8-95DF73D476D1}"/>
              </a:ext>
            </a:extLst>
          </p:cNvPr>
          <p:cNvPicPr>
            <a:picLocks noChangeAspect="1"/>
          </p:cNvPicPr>
          <p:nvPr/>
        </p:nvPicPr>
        <p:blipFill>
          <a:blip r:embed="rId2"/>
          <a:stretch>
            <a:fillRect/>
          </a:stretch>
        </p:blipFill>
        <p:spPr>
          <a:xfrm>
            <a:off x="880668" y="1709560"/>
            <a:ext cx="2957235" cy="4761652"/>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5256F6DB-7509-9343-915E-3D603891721A}"/>
              </a:ext>
            </a:extLst>
          </p:cNvPr>
          <p:cNvSpPr>
            <a:spLocks noGrp="1"/>
          </p:cNvSpPr>
          <p:nvPr>
            <p:ph idx="1"/>
          </p:nvPr>
        </p:nvSpPr>
        <p:spPr>
          <a:xfrm>
            <a:off x="6172769" y="619201"/>
            <a:ext cx="5653825" cy="6050536"/>
          </a:xfrm>
        </p:spPr>
        <p:txBody>
          <a:bodyPr>
            <a:normAutofit/>
          </a:bodyPr>
          <a:lstStyle/>
          <a:p>
            <a:pPr algn="just">
              <a:lnSpc>
                <a:spcPct val="110000"/>
              </a:lnSpc>
            </a:pPr>
            <a:r>
              <a:rPr lang="uk-UA" sz="1800" dirty="0">
                <a:solidFill>
                  <a:srgbClr val="FFFFFF"/>
                </a:solidFill>
              </a:rPr>
              <a:t>Найкращі традиції демократичних видань намагався продовжувати та розвивати літературно-науковий і громад­ський журнал «Світ» (1881 — 1882), де, за словами Франка, вперше на ґрунті прогресивних ідей зустрілися галичани, російські українці та українські емігранти. </a:t>
            </a:r>
          </a:p>
          <a:p>
            <a:pPr algn="just">
              <a:lnSpc>
                <a:spcPct val="110000"/>
              </a:lnSpc>
            </a:pPr>
            <a:r>
              <a:rPr lang="uk-UA" sz="1800" dirty="0">
                <a:solidFill>
                  <a:srgbClr val="FFFFFF"/>
                </a:solidFill>
              </a:rPr>
              <a:t>Новий етап у розвитку демократичної журналістики по­в’язаний із журналом «Народ» (1890— 1895), редагованим І. Франком і М. Павликом, — своєрідним органом галицької радикальної партії. </a:t>
            </a:r>
          </a:p>
          <a:p>
            <a:pPr algn="just">
              <a:lnSpc>
                <a:spcPct val="110000"/>
              </a:lnSpc>
            </a:pPr>
            <a:r>
              <a:rPr lang="uk-UA" sz="1800" dirty="0">
                <a:solidFill>
                  <a:srgbClr val="FFFFFF"/>
                </a:solidFill>
              </a:rPr>
              <a:t>Друкованим органом, навколо якого об’єдналися демократичні сили української культури, науки, літератури, став редагований І. Франком журнал «</a:t>
            </a:r>
            <a:r>
              <a:rPr lang="uk-UA" sz="1800" dirty="0" err="1">
                <a:solidFill>
                  <a:srgbClr val="FFFFFF"/>
                </a:solidFill>
              </a:rPr>
              <a:t>Житє</a:t>
            </a:r>
            <a:r>
              <a:rPr lang="uk-UA" sz="1800" dirty="0">
                <a:solidFill>
                  <a:srgbClr val="FFFFFF"/>
                </a:solidFill>
              </a:rPr>
              <a:t> і слово» (1894 — 1897) — спочатку загальнодемократичний науковий, а потім і громадсько-політичний та літературно-художній місячник. </a:t>
            </a:r>
          </a:p>
        </p:txBody>
      </p:sp>
    </p:spTree>
    <p:extLst>
      <p:ext uri="{BB962C8B-B14F-4D97-AF65-F5344CB8AC3E}">
        <p14:creationId xmlns:p14="http://schemas.microsoft.com/office/powerpoint/2010/main" val="3133833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34F5A-5005-344E-9AEC-AC16714D4777}"/>
              </a:ext>
            </a:extLst>
          </p:cNvPr>
          <p:cNvSpPr>
            <a:spLocks noGrp="1"/>
          </p:cNvSpPr>
          <p:nvPr>
            <p:ph type="title"/>
          </p:nvPr>
        </p:nvSpPr>
        <p:spPr>
          <a:xfrm>
            <a:off x="340153" y="261391"/>
            <a:ext cx="7048140" cy="1245437"/>
          </a:xfrm>
        </p:spPr>
        <p:txBody>
          <a:bodyPr>
            <a:noAutofit/>
          </a:bodyPr>
          <a:lstStyle/>
          <a:p>
            <a:pPr algn="ctr"/>
            <a:r>
              <a:rPr lang="uk-UA" sz="3600" dirty="0">
                <a:latin typeface="Times New Roman" panose="02020603050405020304" pitchFamily="18" charset="0"/>
                <a:cs typeface="Times New Roman" panose="02020603050405020304" pitchFamily="18" charset="0"/>
              </a:rPr>
              <a:t>Літературознавство кінця ХІХ ст.</a:t>
            </a:r>
            <a:br>
              <a:rPr lang="uk-UA" sz="3600" dirty="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Михайло Драгоманов (1838–1895)</a:t>
            </a:r>
            <a:endParaRPr lang="cs-CZ" sz="3600"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36C1361-C38B-DC41-8740-FEAAEAF09A61}"/>
              </a:ext>
            </a:extLst>
          </p:cNvPr>
          <p:cNvSpPr>
            <a:spLocks noGrp="1"/>
          </p:cNvSpPr>
          <p:nvPr>
            <p:ph idx="1"/>
          </p:nvPr>
        </p:nvSpPr>
        <p:spPr>
          <a:xfrm>
            <a:off x="738101" y="1639302"/>
            <a:ext cx="6252245" cy="5218698"/>
          </a:xfrm>
        </p:spPr>
        <p:txBody>
          <a:bodyPr>
            <a:normAutofit fontScale="77500" lnSpcReduction="20000"/>
          </a:bodyPr>
          <a:lstStyle/>
          <a:p>
            <a:pPr algn="just"/>
            <a:r>
              <a:rPr lang="uk-UA" sz="1800" dirty="0">
                <a:solidFill>
                  <a:srgbClr val="FFFFFF"/>
                </a:solidFill>
              </a:rPr>
              <a:t>Говорить про так зване «книжне» нашарування (яке відчутно у фольклорі кожного освіченого народу). Знявши все це, можна розпочинати наукові до­слідження, застосувавши одночасно й історичний (соціо­логічний), і порівняльний методи. </a:t>
            </a:r>
          </a:p>
          <a:p>
            <a:pPr algn="just"/>
            <a:r>
              <a:rPr lang="uk-UA" sz="1800" dirty="0">
                <a:solidFill>
                  <a:srgbClr val="FFFFFF"/>
                </a:solidFill>
              </a:rPr>
              <a:t>Кілька аспектів порівняння: українсько-російсько-білоруському, загальнослов’янському, арійському та інших (навіть ви­падкових), оскільки наш народ перебував у контактах з різними народами.</a:t>
            </a:r>
          </a:p>
          <a:p>
            <a:pPr algn="just"/>
            <a:r>
              <a:rPr lang="uk-UA" sz="1800" dirty="0">
                <a:solidFill>
                  <a:srgbClr val="FFFFFF"/>
                </a:solidFill>
              </a:rPr>
              <a:t>Легенда про Шолудивого </a:t>
            </a:r>
            <a:r>
              <a:rPr lang="uk-UA" sz="1800" dirty="0" err="1">
                <a:solidFill>
                  <a:srgbClr val="FFFFFF"/>
                </a:solidFill>
              </a:rPr>
              <a:t>Буняка</a:t>
            </a:r>
            <a:r>
              <a:rPr lang="uk-UA" sz="1800" dirty="0">
                <a:solidFill>
                  <a:srgbClr val="FFFFFF"/>
                </a:solidFill>
              </a:rPr>
              <a:t> – на український фольклор впливали і західноєвропейські сусіди (поляки, словаки, французи, німці), і ближча (донська) сторона, і далекі Монголія, Сибір, південна Азія, Кавказ, перська та гіндустанська традиції.</a:t>
            </a:r>
            <a:r>
              <a:rPr lang="cs-CZ" sz="1800" dirty="0">
                <a:solidFill>
                  <a:srgbClr val="FFFFFF"/>
                </a:solidFill>
              </a:rPr>
              <a:t> </a:t>
            </a:r>
            <a:endParaRPr lang="uk-UA" sz="1800" dirty="0">
              <a:solidFill>
                <a:srgbClr val="FFFFFF"/>
              </a:solidFill>
            </a:endParaRPr>
          </a:p>
          <a:p>
            <a:pPr algn="just"/>
            <a:r>
              <a:rPr lang="uk-UA" sz="1800" dirty="0">
                <a:solidFill>
                  <a:srgbClr val="FFFFFF"/>
                </a:solidFill>
              </a:rPr>
              <a:t>Метод Едуарда </a:t>
            </a:r>
            <a:r>
              <a:rPr lang="uk-UA" sz="1800" dirty="0" err="1">
                <a:solidFill>
                  <a:srgbClr val="FFFFFF"/>
                </a:solidFill>
              </a:rPr>
              <a:t>Тайлора</a:t>
            </a:r>
            <a:r>
              <a:rPr lang="uk-UA" sz="1800" dirty="0">
                <a:solidFill>
                  <a:srgbClr val="FFFFFF"/>
                </a:solidFill>
              </a:rPr>
              <a:t> – М. Драгоманов «Слов’янські </a:t>
            </a:r>
            <a:r>
              <a:rPr lang="uk-UA" sz="1800" dirty="0" err="1">
                <a:solidFill>
                  <a:srgbClr val="FFFFFF"/>
                </a:solidFill>
              </a:rPr>
              <a:t>перерібки</a:t>
            </a:r>
            <a:r>
              <a:rPr lang="uk-UA" sz="1800" dirty="0">
                <a:solidFill>
                  <a:srgbClr val="FFFFFF"/>
                </a:solidFill>
              </a:rPr>
              <a:t> </a:t>
            </a:r>
            <a:r>
              <a:rPr lang="uk-UA" sz="1800" dirty="0" err="1">
                <a:solidFill>
                  <a:srgbClr val="FFFFFF"/>
                </a:solidFill>
              </a:rPr>
              <a:t>Едіпової</a:t>
            </a:r>
            <a:r>
              <a:rPr lang="uk-UA" sz="1800" dirty="0">
                <a:solidFill>
                  <a:srgbClr val="FFFFFF"/>
                </a:solidFill>
              </a:rPr>
              <a:t> історії»</a:t>
            </a:r>
          </a:p>
          <a:p>
            <a:pPr algn="just"/>
            <a:r>
              <a:rPr lang="uk-UA" sz="1800" dirty="0">
                <a:solidFill>
                  <a:srgbClr val="FFFFFF"/>
                </a:solidFill>
              </a:rPr>
              <a:t>«Література російська, великоруська, українська і галицька», 1873; «Доповідь для літературного конгресу в Парижі», 1878; «Шевченко, українофіли і соціалізм», 1879. Літературні питання знайшли своє місце також у відомій дискусії М. Драгоманова і Бориса Грінченка («Листи на наддніпрянсь­ку Україну» та «Листи з України наддніпрянської».</a:t>
            </a:r>
          </a:p>
          <a:p>
            <a:pPr algn="just"/>
            <a:r>
              <a:rPr lang="uk-UA" sz="1800" dirty="0">
                <a:solidFill>
                  <a:srgbClr val="FFFFFF"/>
                </a:solidFill>
              </a:rPr>
              <a:t>Брошура «По </a:t>
            </a:r>
            <a:r>
              <a:rPr lang="uk-UA" sz="1800" dirty="0" err="1">
                <a:solidFill>
                  <a:srgbClr val="FFFFFF"/>
                </a:solidFill>
              </a:rPr>
              <a:t>вопросу</a:t>
            </a:r>
            <a:r>
              <a:rPr lang="uk-UA" sz="1800" dirty="0">
                <a:solidFill>
                  <a:srgbClr val="FFFFFF"/>
                </a:solidFill>
              </a:rPr>
              <a:t> о </a:t>
            </a:r>
            <a:r>
              <a:rPr lang="uk-UA" sz="1800" dirty="0" err="1">
                <a:solidFill>
                  <a:srgbClr val="FFFFFF"/>
                </a:solidFill>
              </a:rPr>
              <a:t>малорусской</a:t>
            </a:r>
            <a:r>
              <a:rPr lang="uk-UA" sz="1800" dirty="0">
                <a:solidFill>
                  <a:srgbClr val="FFFFFF"/>
                </a:solidFill>
              </a:rPr>
              <a:t> </a:t>
            </a:r>
            <a:r>
              <a:rPr lang="uk-UA" sz="1800" dirty="0" err="1">
                <a:solidFill>
                  <a:srgbClr val="FFFFFF"/>
                </a:solidFill>
              </a:rPr>
              <a:t>литературе</a:t>
            </a:r>
            <a:r>
              <a:rPr lang="uk-UA" sz="1800" dirty="0">
                <a:solidFill>
                  <a:srgbClr val="FFFFFF"/>
                </a:solidFill>
              </a:rPr>
              <a:t>» (1876) – заголовок «Література україн­ська, </a:t>
            </a:r>
            <a:r>
              <a:rPr lang="uk-UA" sz="1800" dirty="0" err="1">
                <a:solidFill>
                  <a:srgbClr val="FFFFFF"/>
                </a:solidFill>
              </a:rPr>
              <a:t>проскрибована</a:t>
            </a:r>
            <a:r>
              <a:rPr lang="uk-UA" sz="1800" dirty="0">
                <a:solidFill>
                  <a:srgbClr val="FFFFFF"/>
                </a:solidFill>
              </a:rPr>
              <a:t> урядом російським»</a:t>
            </a:r>
            <a:r>
              <a:rPr lang="cs-CZ" sz="1800" dirty="0">
                <a:solidFill>
                  <a:srgbClr val="FFFFFF"/>
                </a:solidFill>
              </a:rPr>
              <a:t> </a:t>
            </a:r>
          </a:p>
        </p:txBody>
      </p:sp>
      <p:pic>
        <p:nvPicPr>
          <p:cNvPr id="5" name="Obrázek 4" descr="Obsah obrázku osoba, nošení, oblek, staré&#10;&#10;Popis byl vytvořen automaticky">
            <a:extLst>
              <a:ext uri="{FF2B5EF4-FFF2-40B4-BE49-F238E27FC236}">
                <a16:creationId xmlns:a16="http://schemas.microsoft.com/office/drawing/2014/main" id="{961A365A-B451-4E4D-AB0D-072CBF7E0F55}"/>
              </a:ext>
            </a:extLst>
          </p:cNvPr>
          <p:cNvPicPr>
            <a:picLocks noChangeAspect="1"/>
          </p:cNvPicPr>
          <p:nvPr/>
        </p:nvPicPr>
        <p:blipFill rotWithShape="1">
          <a:blip r:embed="rId2"/>
          <a:srcRect l="5082" r="4062"/>
          <a:stretch/>
        </p:blipFill>
        <p:spPr>
          <a:xfrm>
            <a:off x="7612260" y="10"/>
            <a:ext cx="4579739" cy="6857990"/>
          </a:xfrm>
          <a:prstGeom prst="rect">
            <a:avLst/>
          </a:prstGeom>
        </p:spPr>
      </p:pic>
    </p:spTree>
    <p:extLst>
      <p:ext uri="{BB962C8B-B14F-4D97-AF65-F5344CB8AC3E}">
        <p14:creationId xmlns:p14="http://schemas.microsoft.com/office/powerpoint/2010/main" val="2223921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0A2491-6089-1344-80C3-C1FC141FCEB6}"/>
              </a:ext>
            </a:extLst>
          </p:cNvPr>
          <p:cNvSpPr>
            <a:spLocks noGrp="1"/>
          </p:cNvSpPr>
          <p:nvPr>
            <p:ph type="title"/>
          </p:nvPr>
        </p:nvSpPr>
        <p:spPr>
          <a:xfrm>
            <a:off x="5185045" y="563031"/>
            <a:ext cx="6176776" cy="1485900"/>
          </a:xfrm>
        </p:spPr>
        <p:txBody>
          <a:bodyPr>
            <a:normAutofit/>
          </a:bodyPr>
          <a:lstStyle/>
          <a:p>
            <a:r>
              <a:rPr lang="uk-UA" sz="3400" dirty="0"/>
              <a:t>Думки М. Драгоманова щодо існування української літератури</a:t>
            </a:r>
            <a:endParaRPr lang="cs-CZ" sz="3400" dirty="0"/>
          </a:p>
        </p:txBody>
      </p:sp>
      <p:pic>
        <p:nvPicPr>
          <p:cNvPr id="5" name="Obrázek 4" descr="Obsah obrázku zeď, osoba, interiér, muž&#10;&#10;Popis byl vytvořen automaticky">
            <a:extLst>
              <a:ext uri="{FF2B5EF4-FFF2-40B4-BE49-F238E27FC236}">
                <a16:creationId xmlns:a16="http://schemas.microsoft.com/office/drawing/2014/main" id="{146254FD-1240-B944-8ADD-64064A3FA8F6}"/>
              </a:ext>
            </a:extLst>
          </p:cNvPr>
          <p:cNvPicPr>
            <a:picLocks noChangeAspect="1"/>
          </p:cNvPicPr>
          <p:nvPr/>
        </p:nvPicPr>
        <p:blipFill rotWithShape="1">
          <a:blip r:embed="rId2"/>
          <a:srcRect l="11248" r="20363"/>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73534092-41DC-FB4E-99E7-614C5A2572D8}"/>
              </a:ext>
            </a:extLst>
          </p:cNvPr>
          <p:cNvSpPr>
            <a:spLocks noGrp="1"/>
          </p:cNvSpPr>
          <p:nvPr>
            <p:ph idx="1"/>
          </p:nvPr>
        </p:nvSpPr>
        <p:spPr>
          <a:xfrm>
            <a:off x="5100823" y="2285999"/>
            <a:ext cx="6549309" cy="4334933"/>
          </a:xfrm>
        </p:spPr>
        <p:txBody>
          <a:bodyPr>
            <a:normAutofit fontScale="92500" lnSpcReduction="10000"/>
          </a:bodyPr>
          <a:lstStyle/>
          <a:p>
            <a:pPr algn="just"/>
            <a:r>
              <a:rPr lang="uk-UA" sz="1800" dirty="0">
                <a:solidFill>
                  <a:srgbClr val="FFFFFF"/>
                </a:solidFill>
              </a:rPr>
              <a:t>Чотири варіанти літератури: література російська, великоруська, українська і галицька.</a:t>
            </a:r>
          </a:p>
          <a:p>
            <a:pPr algn="just"/>
            <a:r>
              <a:rPr lang="uk-UA" sz="1800" dirty="0">
                <a:solidFill>
                  <a:srgbClr val="FFFFFF"/>
                </a:solidFill>
              </a:rPr>
              <a:t>боротьба за народність літератури</a:t>
            </a:r>
          </a:p>
          <a:p>
            <a:pPr algn="just"/>
            <a:r>
              <a:rPr lang="uk-UA" sz="1800" dirty="0">
                <a:solidFill>
                  <a:srgbClr val="FFFFFF"/>
                </a:solidFill>
              </a:rPr>
              <a:t>Відсталість української народності пішла від того, «</a:t>
            </a:r>
            <a:r>
              <a:rPr lang="uk-UA" sz="1800" i="1" dirty="0">
                <a:solidFill>
                  <a:srgbClr val="FFFFFF"/>
                </a:solidFill>
              </a:rPr>
              <a:t>що в українофільстві дана була пе­ревага формальному боку, націоналізму, партикуляриз­му, і за ними незамічена була та середина, котра давала йому силу од Котляревського до Шевченка включно. А ця середина в тому і залежить, що українська муза тоді тіль­ки давала свіжі і дужі твори, коли завдавалась загальни­ми європейсько-російськими ідеями і напрямами – сентименталізмом, романтизмом, охотою до простонароднос­ті і т. </a:t>
            </a:r>
            <a:r>
              <a:rPr lang="uk-UA" sz="1800" i="1" dirty="0" err="1">
                <a:solidFill>
                  <a:srgbClr val="FFFFFF"/>
                </a:solidFill>
              </a:rPr>
              <a:t>д</a:t>
            </a:r>
            <a:r>
              <a:rPr lang="uk-UA" sz="1800" i="1" dirty="0">
                <a:solidFill>
                  <a:srgbClr val="FFFFFF"/>
                </a:solidFill>
              </a:rPr>
              <a:t>., – що українські національні ідеї і традиції то­ді тільки користувались симпатією громади, коли вони підходили під загальні тенденції..</a:t>
            </a:r>
            <a:r>
              <a:rPr lang="uk-UA" sz="1800" dirty="0">
                <a:solidFill>
                  <a:srgbClr val="FFFFFF"/>
                </a:solidFill>
              </a:rPr>
              <a:t>.»</a:t>
            </a:r>
            <a:endParaRPr lang="cs-CZ" sz="1800" dirty="0">
              <a:solidFill>
                <a:srgbClr val="FFFFFF"/>
              </a:solidFill>
            </a:endParaRPr>
          </a:p>
        </p:txBody>
      </p:sp>
    </p:spTree>
    <p:extLst>
      <p:ext uri="{BB962C8B-B14F-4D97-AF65-F5344CB8AC3E}">
        <p14:creationId xmlns:p14="http://schemas.microsoft.com/office/powerpoint/2010/main" val="360561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AE2FA-2386-8B4E-B753-CE1C9CA88DA9}"/>
              </a:ext>
            </a:extLst>
          </p:cNvPr>
          <p:cNvSpPr>
            <a:spLocks noGrp="1"/>
          </p:cNvSpPr>
          <p:nvPr>
            <p:ph type="title"/>
          </p:nvPr>
        </p:nvSpPr>
        <p:spPr>
          <a:xfrm>
            <a:off x="720000" y="619200"/>
            <a:ext cx="10728322" cy="655808"/>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Новаторський зміст творчості Івана Франка </a:t>
            </a: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B40BCD34-F591-B34C-9E1E-792C34E7CBE9}"/>
              </a:ext>
            </a:extLst>
          </p:cNvPr>
          <p:cNvSpPr>
            <a:spLocks noGrp="1"/>
          </p:cNvSpPr>
          <p:nvPr>
            <p:ph idx="1"/>
          </p:nvPr>
        </p:nvSpPr>
        <p:spPr>
          <a:xfrm>
            <a:off x="720000" y="1558344"/>
            <a:ext cx="10728325" cy="5048518"/>
          </a:xfrm>
        </p:spPr>
        <p:txBody>
          <a:bodyPr>
            <a:normAutofit/>
          </a:bodyPr>
          <a:lstStyle/>
          <a:p>
            <a:pPr algn="just"/>
            <a:r>
              <a:rPr lang="uk-UA" dirty="0">
                <a:solidFill>
                  <a:srgbClr val="FFFFFF"/>
                </a:solidFill>
              </a:rPr>
              <a:t>Особливості куль­турної та естетико-художньої діяльності Франка значною мірою визначив суспільно-культурний і просвітницький рух покоління, названого «молодою Україною».</a:t>
            </a:r>
          </a:p>
          <a:p>
            <a:pPr algn="just"/>
            <a:r>
              <a:rPr lang="uk-UA" b="1" i="1" dirty="0">
                <a:solidFill>
                  <a:srgbClr val="FFFFFF"/>
                </a:solidFill>
              </a:rPr>
              <a:t>Нова культурна ситуація </a:t>
            </a:r>
            <a:r>
              <a:rPr lang="uk-UA" dirty="0">
                <a:solidFill>
                  <a:srgbClr val="FFFFFF"/>
                </a:solidFill>
              </a:rPr>
              <a:t>зумовлювалася переходом від </a:t>
            </a:r>
            <a:r>
              <a:rPr lang="uk-UA" dirty="0" err="1">
                <a:solidFill>
                  <a:srgbClr val="FFFFFF"/>
                </a:solidFill>
              </a:rPr>
              <a:t>пізньо</a:t>
            </a:r>
            <a:r>
              <a:rPr lang="uk-UA" dirty="0">
                <a:solidFill>
                  <a:srgbClr val="FFFFFF"/>
                </a:solidFill>
              </a:rPr>
              <a:t>-романтичних літературних орієнтацій, етнографічного й реалістичного побутописання до суспільно-психологічної школи, близької до європейського натуралізму. Спиралася на ідею єдності національної традиції укра­їнської культури, з одного боку, і зміну форм художнього освоєння сучасності — з іншого. </a:t>
            </a:r>
          </a:p>
          <a:p>
            <a:pPr algn="just"/>
            <a:r>
              <a:rPr lang="uk-UA" dirty="0">
                <a:solidFill>
                  <a:srgbClr val="FFFFFF"/>
                </a:solidFill>
              </a:rPr>
              <a:t>Франкові судилося творити на </a:t>
            </a:r>
            <a:r>
              <a:rPr lang="uk-UA" dirty="0" err="1">
                <a:solidFill>
                  <a:srgbClr val="FFFFFF"/>
                </a:solidFill>
              </a:rPr>
              <a:t>рубежі</a:t>
            </a:r>
            <a:r>
              <a:rPr lang="uk-UA" dirty="0">
                <a:solidFill>
                  <a:srgbClr val="FFFFFF"/>
                </a:solidFill>
              </a:rPr>
              <a:t> різних епох (доби романтизму та позитивізму, позитивізму та модернізму), на межі геокультурних просторів. </a:t>
            </a:r>
          </a:p>
          <a:p>
            <a:r>
              <a:rPr lang="uk-UA" dirty="0">
                <a:solidFill>
                  <a:srgbClr val="FFFFFF"/>
                </a:solidFill>
              </a:rPr>
              <a:t>Перші літературні спроби І. Франка належать до часів навчання в нижчих класах Дрогобицької гімназії (перші твори — драма «</a:t>
            </a:r>
            <a:r>
              <a:rPr lang="uk-UA" dirty="0" err="1">
                <a:solidFill>
                  <a:srgbClr val="FFFFFF"/>
                </a:solidFill>
              </a:rPr>
              <a:t>Югурта</a:t>
            </a:r>
            <a:r>
              <a:rPr lang="uk-UA" dirty="0">
                <a:solidFill>
                  <a:srgbClr val="FFFFFF"/>
                </a:solidFill>
              </a:rPr>
              <a:t>», уривок драми «</a:t>
            </a:r>
            <a:r>
              <a:rPr lang="uk-UA" dirty="0" err="1">
                <a:solidFill>
                  <a:srgbClr val="FFFFFF"/>
                </a:solidFill>
              </a:rPr>
              <a:t>Ромул</a:t>
            </a:r>
            <a:r>
              <a:rPr lang="uk-UA" dirty="0">
                <a:solidFill>
                  <a:srgbClr val="FFFFFF"/>
                </a:solidFill>
              </a:rPr>
              <a:t> і Рем»).</a:t>
            </a:r>
            <a:endParaRPr lang="ru-RU" dirty="0"/>
          </a:p>
          <a:p>
            <a:endParaRPr lang="ru-RU" dirty="0">
              <a:solidFill>
                <a:srgbClr val="FFFFFF"/>
              </a:solidFill>
            </a:endParaRPr>
          </a:p>
          <a:p>
            <a:endParaRPr lang="cs-CZ" dirty="0">
              <a:solidFill>
                <a:srgbClr val="FFFFFF"/>
              </a:solidFill>
            </a:endParaRPr>
          </a:p>
        </p:txBody>
      </p:sp>
    </p:spTree>
    <p:extLst>
      <p:ext uri="{BB962C8B-B14F-4D97-AF65-F5344CB8AC3E}">
        <p14:creationId xmlns:p14="http://schemas.microsoft.com/office/powerpoint/2010/main" val="429482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AF79BB-8AE4-5E40-A0F3-3725FAA67E43}"/>
              </a:ext>
            </a:extLst>
          </p:cNvPr>
          <p:cNvSpPr>
            <a:spLocks noGrp="1"/>
          </p:cNvSpPr>
          <p:nvPr>
            <p:ph type="title"/>
          </p:nvPr>
        </p:nvSpPr>
        <p:spPr>
          <a:xfrm>
            <a:off x="720000" y="619200"/>
            <a:ext cx="10728322" cy="681566"/>
          </a:xfrm>
        </p:spPr>
        <p:txBody>
          <a:bodyPr/>
          <a:lstStyle/>
          <a:p>
            <a:pPr algn="ctr"/>
            <a:r>
              <a:rPr lang="uk-UA" dirty="0"/>
              <a:t>Рання поетична творчість Івана Франка</a:t>
            </a:r>
            <a:endParaRPr lang="cs-CZ" dirty="0"/>
          </a:p>
        </p:txBody>
      </p:sp>
      <p:sp>
        <p:nvSpPr>
          <p:cNvPr id="3" name="Zástupný obsah 2">
            <a:extLst>
              <a:ext uri="{FF2B5EF4-FFF2-40B4-BE49-F238E27FC236}">
                <a16:creationId xmlns:a16="http://schemas.microsoft.com/office/drawing/2014/main" id="{80FD0081-A06D-7845-A764-D7FC7545B712}"/>
              </a:ext>
            </a:extLst>
          </p:cNvPr>
          <p:cNvSpPr>
            <a:spLocks noGrp="1"/>
          </p:cNvSpPr>
          <p:nvPr>
            <p:ph idx="1"/>
          </p:nvPr>
        </p:nvSpPr>
        <p:spPr>
          <a:xfrm>
            <a:off x="720000" y="1442434"/>
            <a:ext cx="10728325" cy="5164428"/>
          </a:xfrm>
        </p:spPr>
        <p:txBody>
          <a:bodyPr>
            <a:normAutofit fontScale="92500" lnSpcReduction="10000"/>
          </a:bodyPr>
          <a:lstStyle/>
          <a:p>
            <a:pPr algn="just"/>
            <a:r>
              <a:rPr lang="uk-UA" dirty="0">
                <a:solidFill>
                  <a:srgbClr val="FFFFFF"/>
                </a:solidFill>
              </a:rPr>
              <a:t>Починаючи з 1874 р. Франко надсилає свої вірші до «москвофільського» студентського журналу «Друг». </a:t>
            </a:r>
          </a:p>
          <a:p>
            <a:pPr algn="just"/>
            <a:r>
              <a:rPr lang="uk-UA" dirty="0">
                <a:solidFill>
                  <a:srgbClr val="FFFFFF"/>
                </a:solidFill>
              </a:rPr>
              <a:t>Рання поетична творчість виявляє книжні зацікавлення Франка і розвивається переважно в руслі тогочасної га­лицької літературної традиції.</a:t>
            </a:r>
          </a:p>
          <a:p>
            <a:pPr algn="just"/>
            <a:r>
              <a:rPr lang="uk-UA" dirty="0" err="1">
                <a:solidFill>
                  <a:srgbClr val="FFFFFF"/>
                </a:solidFill>
              </a:rPr>
              <a:t>Пізньоромантичні</a:t>
            </a:r>
            <a:r>
              <a:rPr lang="uk-UA" dirty="0">
                <a:solidFill>
                  <a:srgbClr val="FFFFFF"/>
                </a:solidFill>
              </a:rPr>
              <a:t> та класи­цистичні уподобання відбиті у моралізаторських віршах-сентенціях («Дві дороги», «Божеське в людськім ду­сі»), баладних варіаціях традиційних романтичних мотивів («Могила», «Керманич», «Від’їзд гуцула», «Рибак серед моря») та обробці історичних переказів, легенд («Бунт </a:t>
            </a:r>
            <a:r>
              <a:rPr lang="uk-UA" dirty="0" err="1">
                <a:solidFill>
                  <a:srgbClr val="FFFFFF"/>
                </a:solidFill>
              </a:rPr>
              <a:t>Митуси</a:t>
            </a:r>
            <a:r>
              <a:rPr lang="uk-UA" dirty="0">
                <a:solidFill>
                  <a:srgbClr val="FFFFFF"/>
                </a:solidFill>
              </a:rPr>
              <a:t>», «Данина», «Аскольд і Дір під Цар-городом»). Значну частину поетичного доробку становлять переспіви з Гете («Помста за вбитого»), </a:t>
            </a:r>
            <a:r>
              <a:rPr lang="uk-UA" dirty="0" err="1">
                <a:solidFill>
                  <a:srgbClr val="FFFFFF"/>
                </a:solidFill>
              </a:rPr>
              <a:t>Гейне</a:t>
            </a:r>
            <a:r>
              <a:rPr lang="uk-UA" dirty="0">
                <a:solidFill>
                  <a:srgbClr val="FFFFFF"/>
                </a:solidFill>
              </a:rPr>
              <a:t> («Лицар»), Пушкіна («Русалка», «Князь Ігор», «Шотландська пісня»). Усі ці твори ввійшли до першої поетичної збірки Франка «</a:t>
            </a:r>
            <a:r>
              <a:rPr lang="uk-UA" b="1" dirty="0">
                <a:solidFill>
                  <a:srgbClr val="FFFFFF"/>
                </a:solidFill>
              </a:rPr>
              <a:t>Бала­ди і розкази</a:t>
            </a:r>
            <a:r>
              <a:rPr lang="uk-UA" dirty="0">
                <a:solidFill>
                  <a:srgbClr val="FFFFFF"/>
                </a:solidFill>
              </a:rPr>
              <a:t>» (1876) та були перевидані пізніше в збірці «</a:t>
            </a:r>
            <a:r>
              <a:rPr lang="uk-UA" b="1" dirty="0">
                <a:solidFill>
                  <a:srgbClr val="FFFFFF"/>
                </a:solidFill>
              </a:rPr>
              <a:t>Із літ моєї молодості</a:t>
            </a:r>
            <a:r>
              <a:rPr lang="uk-UA" dirty="0">
                <a:solidFill>
                  <a:srgbClr val="FFFFFF"/>
                </a:solidFill>
              </a:rPr>
              <a:t>» (1913).</a:t>
            </a:r>
          </a:p>
          <a:p>
            <a:pPr algn="just"/>
            <a:r>
              <a:rPr lang="uk-UA" dirty="0">
                <a:solidFill>
                  <a:srgbClr val="FFFFFF"/>
                </a:solidFill>
              </a:rPr>
              <a:t>Найвідоміші збірки Івана Франка: «З вершин і низин» (1887, 1893), «Зів’яле листя» (1896), «Мій </a:t>
            </a:r>
            <a:r>
              <a:rPr lang="uk-UA" dirty="0" err="1">
                <a:solidFill>
                  <a:srgbClr val="FFFFFF"/>
                </a:solidFill>
              </a:rPr>
              <a:t>Ізмарагд</a:t>
            </a:r>
            <a:r>
              <a:rPr lang="uk-UA" dirty="0">
                <a:solidFill>
                  <a:srgbClr val="FFFFFF"/>
                </a:solidFill>
              </a:rPr>
              <a:t>» (1898), «Із днів журби» (1900), «</a:t>
            </a:r>
            <a:r>
              <a:rPr lang="uk-UA" dirty="0" err="1">
                <a:solidFill>
                  <a:srgbClr val="FFFFFF"/>
                </a:solidFill>
              </a:rPr>
              <a:t>Semper</a:t>
            </a:r>
            <a:r>
              <a:rPr lang="uk-UA" dirty="0">
                <a:solidFill>
                  <a:srgbClr val="FFFFFF"/>
                </a:solidFill>
              </a:rPr>
              <a:t> </a:t>
            </a:r>
            <a:r>
              <a:rPr lang="uk-UA" dirty="0" err="1">
                <a:solidFill>
                  <a:srgbClr val="FFFFFF"/>
                </a:solidFill>
              </a:rPr>
              <a:t>tiro</a:t>
            </a:r>
            <a:r>
              <a:rPr lang="uk-UA" dirty="0">
                <a:solidFill>
                  <a:srgbClr val="FFFFFF"/>
                </a:solidFill>
              </a:rPr>
              <a:t>» (1906), «Давнє і нове» (як розширене видання збірки «Мій </a:t>
            </a:r>
            <a:r>
              <a:rPr lang="uk-UA" dirty="0" err="1">
                <a:solidFill>
                  <a:srgbClr val="FFFFFF"/>
                </a:solidFill>
              </a:rPr>
              <a:t>Ізмарагд</a:t>
            </a:r>
            <a:r>
              <a:rPr lang="uk-UA" dirty="0">
                <a:solidFill>
                  <a:srgbClr val="FFFFFF"/>
                </a:solidFill>
              </a:rPr>
              <a:t>», 1911), «Із літ моєї молодості» (1914). </a:t>
            </a:r>
          </a:p>
          <a:p>
            <a:pPr algn="just"/>
            <a:endParaRPr lang="uk-UA" dirty="0">
              <a:solidFill>
                <a:srgbClr val="FFFFFF"/>
              </a:solidFill>
            </a:endParaRPr>
          </a:p>
          <a:p>
            <a:endParaRPr lang="cs-CZ" dirty="0"/>
          </a:p>
        </p:txBody>
      </p:sp>
    </p:spTree>
    <p:extLst>
      <p:ext uri="{BB962C8B-B14F-4D97-AF65-F5344CB8AC3E}">
        <p14:creationId xmlns:p14="http://schemas.microsoft.com/office/powerpoint/2010/main" val="872887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D43DB-1EEB-6841-8467-53D3E48436CC}"/>
              </a:ext>
            </a:extLst>
          </p:cNvPr>
          <p:cNvSpPr>
            <a:spLocks noGrp="1"/>
          </p:cNvSpPr>
          <p:nvPr>
            <p:ph type="title"/>
          </p:nvPr>
        </p:nvSpPr>
        <p:spPr>
          <a:xfrm>
            <a:off x="720000" y="619200"/>
            <a:ext cx="10728322" cy="694445"/>
          </a:xfrm>
        </p:spPr>
        <p:txBody>
          <a:bodyPr>
            <a:normAutofit fontScale="90000"/>
          </a:bodyPr>
          <a:lstStyle/>
          <a:p>
            <a:r>
              <a:rPr lang="uk-UA" dirty="0"/>
              <a:t>Особливість поетичної манери Івана Франка </a:t>
            </a:r>
            <a:br>
              <a:rPr lang="uk-UA" dirty="0"/>
            </a:br>
            <a:endParaRPr lang="uk-UA" dirty="0"/>
          </a:p>
        </p:txBody>
      </p:sp>
      <p:sp>
        <p:nvSpPr>
          <p:cNvPr id="3" name="Zástupný obsah 2">
            <a:extLst>
              <a:ext uri="{FF2B5EF4-FFF2-40B4-BE49-F238E27FC236}">
                <a16:creationId xmlns:a16="http://schemas.microsoft.com/office/drawing/2014/main" id="{1641C91C-21ED-D241-89A0-460725E4FDDE}"/>
              </a:ext>
            </a:extLst>
          </p:cNvPr>
          <p:cNvSpPr>
            <a:spLocks noGrp="1"/>
          </p:cNvSpPr>
          <p:nvPr>
            <p:ph idx="1"/>
          </p:nvPr>
        </p:nvSpPr>
        <p:spPr>
          <a:xfrm>
            <a:off x="720000" y="1545466"/>
            <a:ext cx="10728325" cy="4881092"/>
          </a:xfrm>
        </p:spPr>
        <p:txBody>
          <a:bodyPr>
            <a:normAutofit fontScale="92500" lnSpcReduction="10000"/>
          </a:bodyPr>
          <a:lstStyle/>
          <a:p>
            <a:r>
              <a:rPr lang="uk-UA" dirty="0">
                <a:solidFill>
                  <a:srgbClr val="FFFFFF"/>
                </a:solidFill>
              </a:rPr>
              <a:t>Оригінальність поетичної манери Франка виявилася насамперед у </a:t>
            </a:r>
            <a:r>
              <a:rPr lang="uk-UA" dirty="0" err="1">
                <a:solidFill>
                  <a:srgbClr val="FFFFFF"/>
                </a:solidFill>
              </a:rPr>
              <a:t>нетрадицінності</a:t>
            </a:r>
            <a:r>
              <a:rPr lang="uk-UA" dirty="0">
                <a:solidFill>
                  <a:srgbClr val="FFFFFF"/>
                </a:solidFill>
              </a:rPr>
              <a:t> його художнього вибору, у відкиненні наслідуван­ня народнопоетичної художньої форми. Ця но­визна й своєрідна «неокласична» </a:t>
            </a:r>
            <a:r>
              <a:rPr lang="uk-UA" dirty="0" err="1">
                <a:solidFill>
                  <a:srgbClr val="FFFFFF"/>
                </a:solidFill>
              </a:rPr>
              <a:t>нетрадиційність</a:t>
            </a:r>
            <a:r>
              <a:rPr lang="uk-UA" dirty="0">
                <a:solidFill>
                  <a:srgbClr val="FFFFFF"/>
                </a:solidFill>
              </a:rPr>
              <a:t> Франка полягали в «</a:t>
            </a:r>
            <a:r>
              <a:rPr lang="uk-UA" dirty="0" err="1">
                <a:solidFill>
                  <a:srgbClr val="FFFFFF"/>
                </a:solidFill>
              </a:rPr>
              <a:t>невідчуванні</a:t>
            </a:r>
            <a:r>
              <a:rPr lang="uk-UA" dirty="0">
                <a:solidFill>
                  <a:srgbClr val="FFFFFF"/>
                </a:solidFill>
              </a:rPr>
              <a:t> історичної ро­мантики, зокрема «</a:t>
            </a:r>
            <a:r>
              <a:rPr lang="uk-UA" dirty="0" err="1">
                <a:solidFill>
                  <a:srgbClr val="FFFFFF"/>
                </a:solidFill>
              </a:rPr>
              <a:t>козакофільської</a:t>
            </a:r>
            <a:r>
              <a:rPr lang="uk-UA" dirty="0">
                <a:solidFill>
                  <a:srgbClr val="FFFFFF"/>
                </a:solidFill>
              </a:rPr>
              <a:t>».</a:t>
            </a:r>
          </a:p>
          <a:p>
            <a:pPr algn="just"/>
            <a:r>
              <a:rPr lang="uk-UA" dirty="0">
                <a:solidFill>
                  <a:srgbClr val="FFFFFF"/>
                </a:solidFill>
              </a:rPr>
              <a:t> У Франка часто класична форма соне­та, сповільнений ритм і книжна лексика служать розгор­танню ідеалізованих образів-алегорій — народного духу («Народна пісня»), божественної любові, що розбуджує поетичну творчість («Моя любов»), загальнолюдського ду­ху («Божеське в людські дусі»). </a:t>
            </a:r>
          </a:p>
          <a:p>
            <a:pPr algn="just"/>
            <a:r>
              <a:rPr lang="uk-UA" dirty="0">
                <a:solidFill>
                  <a:srgbClr val="FFFFFF"/>
                </a:solidFill>
              </a:rPr>
              <a:t>На основі </a:t>
            </a:r>
            <a:r>
              <a:rPr lang="uk-UA" dirty="0" err="1">
                <a:solidFill>
                  <a:srgbClr val="FFFFFF"/>
                </a:solidFill>
              </a:rPr>
              <a:t>просвітительськи</a:t>
            </a:r>
            <a:r>
              <a:rPr lang="uk-UA" dirty="0">
                <a:solidFill>
                  <a:srgbClr val="FFFFFF"/>
                </a:solidFill>
              </a:rPr>
              <a:t> трактованого платонізму й класицистичної традиції в ранній ліриці Франка викристалізовується особлива естетична якість, яка впливатиме на характер усієї його творчості,— ідеальна концепція творчості. </a:t>
            </a:r>
          </a:p>
          <a:p>
            <a:pPr algn="just"/>
            <a:r>
              <a:rPr lang="uk-UA" dirty="0">
                <a:solidFill>
                  <a:srgbClr val="FFFFFF"/>
                </a:solidFill>
              </a:rPr>
              <a:t> Пред­метом поезії, за його визначенням, «</a:t>
            </a:r>
            <a:r>
              <a:rPr lang="uk-UA" i="1" dirty="0">
                <a:solidFill>
                  <a:srgbClr val="FFFFFF"/>
                </a:solidFill>
              </a:rPr>
              <a:t>має бути не реальна, а вторинна, морально-інтелектуальна «природа», «розумне життя,— не просте </a:t>
            </a:r>
            <a:r>
              <a:rPr lang="uk-UA" i="1" dirty="0" err="1">
                <a:solidFill>
                  <a:srgbClr val="FFFFFF"/>
                </a:solidFill>
              </a:rPr>
              <a:t>органічеське</a:t>
            </a:r>
            <a:r>
              <a:rPr lang="uk-UA" i="1" dirty="0">
                <a:solidFill>
                  <a:srgbClr val="FFFFFF"/>
                </a:solidFill>
              </a:rPr>
              <a:t> </a:t>
            </a:r>
            <a:r>
              <a:rPr lang="uk-UA" i="1" dirty="0" err="1">
                <a:solidFill>
                  <a:srgbClr val="FFFFFF"/>
                </a:solidFill>
              </a:rPr>
              <a:t>вегетування</a:t>
            </a:r>
            <a:r>
              <a:rPr lang="uk-UA" dirty="0">
                <a:solidFill>
                  <a:srgbClr val="FFFFFF"/>
                </a:solidFill>
              </a:rPr>
              <a:t>».</a:t>
            </a:r>
          </a:p>
          <a:p>
            <a:pPr algn="just"/>
            <a:endParaRPr lang="uk-UA" dirty="0">
              <a:solidFill>
                <a:srgbClr val="FFFFFF"/>
              </a:solidFill>
            </a:endParaRPr>
          </a:p>
          <a:p>
            <a:pPr algn="just"/>
            <a:endParaRPr lang="uk-UA" dirty="0">
              <a:solidFill>
                <a:srgbClr val="FFFFFF"/>
              </a:solidFill>
            </a:endParaRP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241435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A00BFD-8A7B-164A-812C-DAAA1D8A6D1F}"/>
              </a:ext>
            </a:extLst>
          </p:cNvPr>
          <p:cNvSpPr>
            <a:spLocks noGrp="1"/>
          </p:cNvSpPr>
          <p:nvPr>
            <p:ph type="title"/>
          </p:nvPr>
        </p:nvSpPr>
        <p:spPr>
          <a:xfrm>
            <a:off x="731839" y="289775"/>
            <a:ext cx="10728322" cy="758839"/>
          </a:xfrm>
        </p:spPr>
        <p:txBody>
          <a:bodyPr>
            <a:normAutofit fontScale="90000"/>
          </a:bodyPr>
          <a:lstStyle/>
          <a:p>
            <a:pPr algn="ctr"/>
            <a:r>
              <a:rPr lang="uk-UA" dirty="0"/>
              <a:t>Журнал «Друг» та літературознавча діяльність Франка</a:t>
            </a:r>
            <a:endParaRPr lang="cs-CZ" dirty="0"/>
          </a:p>
        </p:txBody>
      </p:sp>
      <p:sp>
        <p:nvSpPr>
          <p:cNvPr id="3" name="Zástupný obsah 2">
            <a:extLst>
              <a:ext uri="{FF2B5EF4-FFF2-40B4-BE49-F238E27FC236}">
                <a16:creationId xmlns:a16="http://schemas.microsoft.com/office/drawing/2014/main" id="{4AB48EFD-5DCA-0D4C-A2F5-39AF38B471E6}"/>
              </a:ext>
            </a:extLst>
          </p:cNvPr>
          <p:cNvSpPr>
            <a:spLocks noGrp="1"/>
          </p:cNvSpPr>
          <p:nvPr>
            <p:ph idx="1"/>
          </p:nvPr>
        </p:nvSpPr>
        <p:spPr>
          <a:xfrm>
            <a:off x="720000" y="1481070"/>
            <a:ext cx="10728325" cy="5087155"/>
          </a:xfrm>
        </p:spPr>
        <p:txBody>
          <a:bodyPr>
            <a:normAutofit fontScale="92500" lnSpcReduction="20000"/>
          </a:bodyPr>
          <a:lstStyle/>
          <a:p>
            <a:pPr algn="just"/>
            <a:r>
              <a:rPr lang="uk-UA" dirty="0">
                <a:solidFill>
                  <a:srgbClr val="FFFFFF"/>
                </a:solidFill>
              </a:rPr>
              <a:t>Новий тип сві­домості, що на відміну від популярних тоді ідей «</a:t>
            </a:r>
            <a:r>
              <a:rPr lang="uk-UA" dirty="0" err="1">
                <a:solidFill>
                  <a:srgbClr val="FFFFFF"/>
                </a:solidFill>
              </a:rPr>
              <a:t>народовства</a:t>
            </a:r>
            <a:r>
              <a:rPr lang="uk-UA" dirty="0">
                <a:solidFill>
                  <a:srgbClr val="FFFFFF"/>
                </a:solidFill>
              </a:rPr>
              <a:t>» і «москвофільства» була названа радикальною. </a:t>
            </a:r>
          </a:p>
          <a:p>
            <a:pPr algn="just"/>
            <a:r>
              <a:rPr lang="uk-UA" dirty="0">
                <a:solidFill>
                  <a:srgbClr val="FFFFFF"/>
                </a:solidFill>
              </a:rPr>
              <a:t>Мо­лоді «народовці» («Друг» на той час став уже органом «</a:t>
            </a:r>
            <a:r>
              <a:rPr lang="uk-UA" dirty="0" err="1">
                <a:solidFill>
                  <a:srgbClr val="FFFFFF"/>
                </a:solidFill>
              </a:rPr>
              <a:t>народовського</a:t>
            </a:r>
            <a:r>
              <a:rPr lang="uk-UA" dirty="0">
                <a:solidFill>
                  <a:srgbClr val="FFFFFF"/>
                </a:solidFill>
              </a:rPr>
              <a:t>» напряму) виступили як «апостоли правди» і «християни» під гаслами прогресу, науки, соціальної і моральної свободи, за що були охрещені нігілістами та соціалістами.</a:t>
            </a:r>
          </a:p>
          <a:p>
            <a:r>
              <a:rPr lang="uk-UA" dirty="0">
                <a:solidFill>
                  <a:srgbClr val="FFFFFF"/>
                </a:solidFill>
              </a:rPr>
              <a:t>Своєрідним програмним узагальненням настроїв, ідей, </a:t>
            </a:r>
            <a:r>
              <a:rPr lang="uk-UA" dirty="0" err="1">
                <a:solidFill>
                  <a:srgbClr val="FFFFFF"/>
                </a:solidFill>
              </a:rPr>
              <a:t>філософсько</a:t>
            </a:r>
            <a:r>
              <a:rPr lang="uk-UA" dirty="0">
                <a:solidFill>
                  <a:srgbClr val="FFFFFF"/>
                </a:solidFill>
              </a:rPr>
              <a:t>-мо­ральних перепитій молодого покоління стала лірика Франка («Гімн», «Товаришам із тюрми», «Каменярі»).</a:t>
            </a:r>
          </a:p>
          <a:p>
            <a:r>
              <a:rPr lang="uk-UA" dirty="0">
                <a:solidFill>
                  <a:srgbClr val="FFFFFF"/>
                </a:solidFill>
              </a:rPr>
              <a:t>Естетичні погляди Франка раннього періоду творчості відбилися у статті «Поезія і її становисько в наших </a:t>
            </a:r>
            <a:r>
              <a:rPr lang="uk-UA" dirty="0" err="1">
                <a:solidFill>
                  <a:srgbClr val="FFFFFF"/>
                </a:solidFill>
              </a:rPr>
              <a:t>временах</a:t>
            </a:r>
            <a:r>
              <a:rPr lang="uk-UA" dirty="0">
                <a:solidFill>
                  <a:srgbClr val="FFFFFF"/>
                </a:solidFill>
              </a:rPr>
              <a:t>» (1876). </a:t>
            </a:r>
          </a:p>
          <a:p>
            <a:r>
              <a:rPr lang="uk-UA" dirty="0">
                <a:solidFill>
                  <a:srgbClr val="FFFFFF"/>
                </a:solidFill>
              </a:rPr>
              <a:t>Розрив з ідеалістичною естетичною традицією найвираз­ніше засвідчила стаття «Література, її завдання і найважніші </a:t>
            </a:r>
            <a:r>
              <a:rPr lang="uk-UA" dirty="0" err="1">
                <a:solidFill>
                  <a:srgbClr val="FFFFFF"/>
                </a:solidFill>
              </a:rPr>
              <a:t>ціхи</a:t>
            </a:r>
            <a:r>
              <a:rPr lang="uk-UA" dirty="0">
                <a:solidFill>
                  <a:srgbClr val="FFFFFF"/>
                </a:solidFill>
              </a:rPr>
              <a:t>» (1878).</a:t>
            </a:r>
          </a:p>
          <a:p>
            <a:r>
              <a:rPr lang="uk-UA" dirty="0">
                <a:solidFill>
                  <a:srgbClr val="FFFFFF"/>
                </a:solidFill>
              </a:rPr>
              <a:t>На кінець 70 — початок 80-х років припадає особливий інтерес Франка до робітничого руху — зв’язок із робітни­чими гуртками, участь у виданні робітничої польської газе­ти «</a:t>
            </a:r>
            <a:r>
              <a:rPr lang="uk-UA" dirty="0" err="1">
                <a:solidFill>
                  <a:srgbClr val="FFFFFF"/>
                </a:solidFill>
              </a:rPr>
              <a:t>Ргаса</a:t>
            </a:r>
            <a:r>
              <a:rPr lang="uk-UA" dirty="0">
                <a:solidFill>
                  <a:srgbClr val="FFFFFF"/>
                </a:solidFill>
              </a:rPr>
              <a:t>».</a:t>
            </a:r>
          </a:p>
          <a:p>
            <a:pPr algn="just"/>
            <a:endParaRPr lang="uk-UA" dirty="0">
              <a:solidFill>
                <a:srgbClr val="FFFFFF"/>
              </a:solidFill>
            </a:endParaRP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3795900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76A71-7C02-9244-A324-66F38C50258A}"/>
              </a:ext>
            </a:extLst>
          </p:cNvPr>
          <p:cNvSpPr>
            <a:spLocks noGrp="1"/>
          </p:cNvSpPr>
          <p:nvPr>
            <p:ph type="title"/>
          </p:nvPr>
        </p:nvSpPr>
        <p:spPr>
          <a:xfrm>
            <a:off x="720000" y="619200"/>
            <a:ext cx="10728322" cy="745961"/>
          </a:xfrm>
        </p:spPr>
        <p:txBody>
          <a:bodyPr/>
          <a:lstStyle/>
          <a:p>
            <a:pPr algn="ctr"/>
            <a:r>
              <a:rPr lang="uk-UA" dirty="0">
                <a:latin typeface="Times New Roman" panose="02020603050405020304" pitchFamily="18" charset="0"/>
                <a:cs typeface="Times New Roman" panose="02020603050405020304" pitchFamily="18" charset="0"/>
              </a:rPr>
              <a:t>Поетичні твори Франка початку 80-х рр.</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8B9C448-70DE-BE4B-A5D1-897719A47604}"/>
              </a:ext>
            </a:extLst>
          </p:cNvPr>
          <p:cNvSpPr>
            <a:spLocks noGrp="1"/>
          </p:cNvSpPr>
          <p:nvPr>
            <p:ph idx="1"/>
          </p:nvPr>
        </p:nvSpPr>
        <p:spPr>
          <a:xfrm>
            <a:off x="720000" y="1519707"/>
            <a:ext cx="10728325" cy="4932607"/>
          </a:xfrm>
        </p:spPr>
        <p:txBody>
          <a:bodyPr>
            <a:normAutofit fontScale="85000" lnSpcReduction="20000"/>
          </a:bodyPr>
          <a:lstStyle/>
          <a:p>
            <a:pPr algn="just"/>
            <a:r>
              <a:rPr lang="uk-UA" b="1" dirty="0">
                <a:solidFill>
                  <a:srgbClr val="FFFFFF"/>
                </a:solidFill>
              </a:rPr>
              <a:t>«З вершин і ни­зин». </a:t>
            </a:r>
            <a:r>
              <a:rPr lang="uk-UA" dirty="0">
                <a:solidFill>
                  <a:srgbClr val="FFFFFF"/>
                </a:solidFill>
              </a:rPr>
              <a:t>Уперше видана в 1887 р., згодом доповнена і перевидана 1893 р., — це свого роду під­сумкова на двадцятилітньому творчому шляху поета.</a:t>
            </a:r>
          </a:p>
          <a:p>
            <a:pPr algn="just"/>
            <a:r>
              <a:rPr lang="uk-UA" dirty="0">
                <a:solidFill>
                  <a:srgbClr val="FFFFFF"/>
                </a:solidFill>
              </a:rPr>
              <a:t>Поезії «Гріє сонечко!», «Гримить! Благодатна пора на­ ступає» за аналогією зближують настрої, викликані весня­ним пробудженням природи, вічним землеробським інстинктом селянина, з одного боку, та досить віддалений су­спільний контекст — передчуття перетворення й оновлення людського життя — з іншого.</a:t>
            </a:r>
          </a:p>
          <a:p>
            <a:pPr algn="just"/>
            <a:r>
              <a:rPr lang="uk-UA" dirty="0">
                <a:solidFill>
                  <a:srgbClr val="FFFFFF"/>
                </a:solidFill>
              </a:rPr>
              <a:t>Своєрідне образне </a:t>
            </a:r>
            <a:r>
              <a:rPr lang="uk-UA" dirty="0" err="1">
                <a:solidFill>
                  <a:srgbClr val="FFFFFF"/>
                </a:solidFill>
              </a:rPr>
              <a:t>візіонество</a:t>
            </a:r>
            <a:r>
              <a:rPr lang="uk-UA" dirty="0">
                <a:solidFill>
                  <a:srgbClr val="FFFFFF"/>
                </a:solidFill>
              </a:rPr>
              <a:t>, персоніфікація природи, одухотворення землі спираються в циклі «Веснянки» на міфологічні глибини ми­слення, колективні несвідомі почуття, відлунюють магіч­ними заклинаннями. Характерні також мотив молодості, пафос творчості для цих ритмічно виразних, багатих на оклики та риторичні звертання поезій. </a:t>
            </a:r>
          </a:p>
          <a:p>
            <a:pPr algn="just"/>
            <a:r>
              <a:rPr lang="uk-UA" dirty="0">
                <a:solidFill>
                  <a:srgbClr val="FFFFFF"/>
                </a:solidFill>
              </a:rPr>
              <a:t>«Встаньте, слухайте </a:t>
            </a:r>
            <a:r>
              <a:rPr lang="uk-UA" dirty="0" err="1">
                <a:solidFill>
                  <a:srgbClr val="FFFFFF"/>
                </a:solidFill>
              </a:rPr>
              <a:t>всемогущого</a:t>
            </a:r>
            <a:r>
              <a:rPr lang="uk-UA" dirty="0">
                <a:solidFill>
                  <a:srgbClr val="FFFFFF"/>
                </a:solidFill>
              </a:rPr>
              <a:t> поклику весни!» </a:t>
            </a:r>
          </a:p>
          <a:p>
            <a:pPr algn="just"/>
            <a:r>
              <a:rPr lang="uk-UA" dirty="0">
                <a:solidFill>
                  <a:srgbClr val="FFFFFF"/>
                </a:solidFill>
              </a:rPr>
              <a:t>Цикли «Скорбні пісні» і «Нічні думи» можна розглядати як ще один різновид гро­мадянської лірики Франка, де чимраз чіткіше окреслюється неповторна суб’єктивність ліричного героя. У них прори­вається ліричне, </a:t>
            </a:r>
            <a:r>
              <a:rPr lang="uk-UA" dirty="0" err="1">
                <a:solidFill>
                  <a:srgbClr val="FFFFFF"/>
                </a:solidFill>
              </a:rPr>
              <a:t>інтимно</a:t>
            </a:r>
            <a:r>
              <a:rPr lang="uk-UA" dirty="0">
                <a:solidFill>
                  <a:srgbClr val="FFFFFF"/>
                </a:solidFill>
              </a:rPr>
              <a:t>-суб’єктивне переживання в мо­мент зневіри, сум’яття, душевної боротьби. </a:t>
            </a:r>
          </a:p>
          <a:p>
            <a:pPr algn="just"/>
            <a:r>
              <a:rPr lang="uk-UA" dirty="0">
                <a:solidFill>
                  <a:srgbClr val="FFFFFF"/>
                </a:solidFill>
              </a:rPr>
              <a:t>Цикл «Думи пролетарія» (»На суді», «Ідеалісти», «Товаришам»)</a:t>
            </a:r>
          </a:p>
          <a:p>
            <a:pPr algn="just"/>
            <a:r>
              <a:rPr lang="uk-UA" dirty="0">
                <a:solidFill>
                  <a:srgbClr val="FFFFFF"/>
                </a:solidFill>
              </a:rPr>
              <a:t>Цикл «</a:t>
            </a:r>
            <a:r>
              <a:rPr lang="cs-CZ" dirty="0" err="1">
                <a:solidFill>
                  <a:srgbClr val="FFFFFF"/>
                </a:solidFill>
              </a:rPr>
              <a:t>Excelsior</a:t>
            </a:r>
            <a:r>
              <a:rPr lang="cs-CZ" dirty="0">
                <a:solidFill>
                  <a:srgbClr val="FFFFFF"/>
                </a:solidFill>
              </a:rPr>
              <a:t>!</a:t>
            </a:r>
            <a:r>
              <a:rPr lang="uk-UA" dirty="0">
                <a:solidFill>
                  <a:srgbClr val="FFFFFF"/>
                </a:solidFill>
              </a:rPr>
              <a:t>» складається з чотирьох частин – Беркут, Човен, Каменярі, Ідилія</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2192280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94502-2874-C34F-A155-4950EC3B766F}"/>
              </a:ext>
            </a:extLst>
          </p:cNvPr>
          <p:cNvSpPr>
            <a:spLocks noGrp="1"/>
          </p:cNvSpPr>
          <p:nvPr>
            <p:ph type="title"/>
          </p:nvPr>
        </p:nvSpPr>
        <p:spPr>
          <a:xfrm>
            <a:off x="720000" y="619200"/>
            <a:ext cx="10728322" cy="630051"/>
          </a:xfrm>
        </p:spPr>
        <p:txBody>
          <a:bodyPr>
            <a:normAutofit fontScale="90000"/>
          </a:bodyPr>
          <a:lstStyle/>
          <a:p>
            <a:pPr algn="ctr"/>
            <a:r>
              <a:rPr lang="uk-UA" b="1" dirty="0">
                <a:solidFill>
                  <a:srgbClr val="FFFFFF"/>
                </a:solidFill>
              </a:rPr>
              <a:t>«З вершин і ни­зин». </a:t>
            </a:r>
            <a:r>
              <a:rPr lang="uk-UA" dirty="0">
                <a:solidFill>
                  <a:srgbClr val="FFFFFF"/>
                </a:solidFill>
              </a:rPr>
              <a:t>Ц</a:t>
            </a:r>
            <a:r>
              <a:rPr lang="uk-UA" dirty="0"/>
              <a:t>икл «Га­лицькі образки» </a:t>
            </a:r>
            <a:r>
              <a:rPr lang="ru-RU" dirty="0"/>
              <a:t/>
            </a:r>
            <a:br>
              <a:rPr lang="ru-RU" dirty="0"/>
            </a:br>
            <a:endParaRPr lang="cs-CZ" dirty="0"/>
          </a:p>
        </p:txBody>
      </p:sp>
      <p:sp>
        <p:nvSpPr>
          <p:cNvPr id="3" name="Zástupný obsah 2">
            <a:extLst>
              <a:ext uri="{FF2B5EF4-FFF2-40B4-BE49-F238E27FC236}">
                <a16:creationId xmlns:a16="http://schemas.microsoft.com/office/drawing/2014/main" id="{EB7EE6A1-D301-384D-BD57-694A63C46241}"/>
              </a:ext>
            </a:extLst>
          </p:cNvPr>
          <p:cNvSpPr>
            <a:spLocks noGrp="1"/>
          </p:cNvSpPr>
          <p:nvPr>
            <p:ph idx="1"/>
          </p:nvPr>
        </p:nvSpPr>
        <p:spPr>
          <a:xfrm>
            <a:off x="720000" y="1249251"/>
            <a:ext cx="10728325" cy="5100033"/>
          </a:xfrm>
        </p:spPr>
        <p:txBody>
          <a:bodyPr>
            <a:normAutofit fontScale="92500" lnSpcReduction="10000"/>
          </a:bodyPr>
          <a:lstStyle/>
          <a:p>
            <a:pPr algn="just"/>
            <a:r>
              <a:rPr lang="uk-UA" dirty="0">
                <a:solidFill>
                  <a:srgbClr val="FFFFFF"/>
                </a:solidFill>
              </a:rPr>
              <a:t>Вірші-свідчення, сповіді, «людські документи» («Мак­сим </a:t>
            </a:r>
            <a:r>
              <a:rPr lang="uk-UA" dirty="0" err="1">
                <a:solidFill>
                  <a:srgbClr val="FFFFFF"/>
                </a:solidFill>
              </a:rPr>
              <a:t>Цюпик</a:t>
            </a:r>
            <a:r>
              <a:rPr lang="uk-UA" dirty="0">
                <a:solidFill>
                  <a:srgbClr val="FFFFFF"/>
                </a:solidFill>
              </a:rPr>
              <a:t>», «Баба </a:t>
            </a:r>
            <a:r>
              <a:rPr lang="uk-UA" dirty="0" err="1">
                <a:solidFill>
                  <a:srgbClr val="FFFFFF"/>
                </a:solidFill>
              </a:rPr>
              <a:t>Митриха</a:t>
            </a:r>
            <a:r>
              <a:rPr lang="uk-UA" dirty="0">
                <a:solidFill>
                  <a:srgbClr val="FFFFFF"/>
                </a:solidFill>
              </a:rPr>
              <a:t>», «Галаган»), ліричні рефлексії поета («Гадки над мужицькою скибою», «Гадки на межі») пройняті щирим співчуттям до народної недолі, пе­ренесенням уваги від алегоричних видінь і пророцтв бун­тарського духу, якими багата збірка «З вершин і низин», до </a:t>
            </a:r>
            <a:r>
              <a:rPr lang="uk-UA" dirty="0" err="1">
                <a:solidFill>
                  <a:srgbClr val="FFFFFF"/>
                </a:solidFill>
              </a:rPr>
              <a:t>прозаїзмів</a:t>
            </a:r>
            <a:r>
              <a:rPr lang="uk-UA" dirty="0">
                <a:solidFill>
                  <a:srgbClr val="FFFFFF"/>
                </a:solidFill>
              </a:rPr>
              <a:t> і розмовного мовлення, в якому фіксується історія характерів, ритміка безпосередньої бесіди. Тенден­ції «реальної» поезії, випробувані в циклі «Галицькі образ­ки», Франко розвиватиме та пізніше, надрукувавши в жур­налі «Народ» (1890) кілька поем — «</a:t>
            </a:r>
            <a:r>
              <a:rPr lang="uk-UA" dirty="0" err="1">
                <a:solidFill>
                  <a:srgbClr val="FFFFFF"/>
                </a:solidFill>
              </a:rPr>
              <a:t>Сурка</a:t>
            </a:r>
            <a:r>
              <a:rPr lang="uk-UA" dirty="0">
                <a:solidFill>
                  <a:srgbClr val="FFFFFF"/>
                </a:solidFill>
              </a:rPr>
              <a:t>», «У цадика», «По-людськи». </a:t>
            </a:r>
          </a:p>
          <a:p>
            <a:pPr algn="just"/>
            <a:r>
              <a:rPr lang="uk-UA" dirty="0">
                <a:solidFill>
                  <a:srgbClr val="FFFFFF"/>
                </a:solidFill>
              </a:rPr>
              <a:t>Пошуки Франка в царині поезії у 80-ті роки вилилися в цикли «вольних» і «тюремних» сонетів, які були включені до другого видання збірки «З вершин і низин». Цикл «Воль­ні сонети» об’єднує ряд творів, написаних у різні роки. Про­відною для нього стала ідея оновлення класичного змісту сонета. Нове значення його відкривається тоді, коли про­ являє себе гармонія і внутрішня діалектика жанру, онов­люється формально-змістовий взаємозв’язок класичного тексту, У «Вольних сонетах» Франко демонструє своєрідне переосмислення взаємозалежності «рабської» форми і «</a:t>
            </a:r>
            <a:r>
              <a:rPr lang="uk-UA" dirty="0" err="1">
                <a:solidFill>
                  <a:srgbClr val="FFFFFF"/>
                </a:solidFill>
              </a:rPr>
              <a:t>свобідноі</a:t>
            </a:r>
            <a:r>
              <a:rPr lang="uk-UA" dirty="0">
                <a:solidFill>
                  <a:srgbClr val="FFFFFF"/>
                </a:solidFill>
              </a:rPr>
              <a:t>̈» думки. </a:t>
            </a: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1788472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17D73-8CF4-444A-AA68-F119A316A490}"/>
              </a:ext>
            </a:extLst>
          </p:cNvPr>
          <p:cNvSpPr>
            <a:spLocks noGrp="1"/>
          </p:cNvSpPr>
          <p:nvPr>
            <p:ph type="title"/>
          </p:nvPr>
        </p:nvSpPr>
        <p:spPr>
          <a:xfrm>
            <a:off x="720000" y="619200"/>
            <a:ext cx="10728322" cy="758839"/>
          </a:xfrm>
        </p:spPr>
        <p:txBody>
          <a:bodyPr/>
          <a:lstStyle/>
          <a:p>
            <a:pPr algn="ctr"/>
            <a:r>
              <a:rPr lang="uk-UA" dirty="0">
                <a:latin typeface="Times New Roman" panose="02020603050405020304" pitchFamily="18" charset="0"/>
                <a:cs typeface="Times New Roman" panose="02020603050405020304" pitchFamily="18" charset="0"/>
              </a:rPr>
              <a:t>«Зів’яле листя» ті пізніші збірки</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6CF3000C-4680-FB4F-A67A-89B844331BB8}"/>
              </a:ext>
            </a:extLst>
          </p:cNvPr>
          <p:cNvSpPr>
            <a:spLocks noGrp="1"/>
          </p:cNvSpPr>
          <p:nvPr>
            <p:ph idx="1"/>
          </p:nvPr>
        </p:nvSpPr>
        <p:spPr>
          <a:xfrm>
            <a:off x="720000" y="1584102"/>
            <a:ext cx="10728325" cy="4654698"/>
          </a:xfrm>
        </p:spPr>
        <p:txBody>
          <a:bodyPr>
            <a:normAutofit fontScale="92500" lnSpcReduction="10000"/>
          </a:bodyPr>
          <a:lstStyle/>
          <a:p>
            <a:pPr algn="just"/>
            <a:r>
              <a:rPr lang="uk-UA" dirty="0">
                <a:solidFill>
                  <a:srgbClr val="FFFFFF"/>
                </a:solidFill>
              </a:rPr>
              <a:t>Поезія І. Франка 90-х років ХІХ століття має відгомін особистих трагедій («Із днів журби», «Зів’яле листя», деякі цикли із збірки «Мій </a:t>
            </a:r>
            <a:r>
              <a:rPr lang="uk-UA" dirty="0" err="1">
                <a:solidFill>
                  <a:srgbClr val="FFFFFF"/>
                </a:solidFill>
              </a:rPr>
              <a:t>Ізмарагд</a:t>
            </a:r>
            <a:r>
              <a:rPr lang="uk-UA" dirty="0">
                <a:solidFill>
                  <a:srgbClr val="FFFFFF"/>
                </a:solidFill>
              </a:rPr>
              <a:t>»). Життя, яке завжди було не особливо радісне, завдало йому кілька жорстоких ударів. </a:t>
            </a:r>
          </a:p>
          <a:p>
            <a:pPr algn="just"/>
            <a:r>
              <a:rPr lang="uk-UA" dirty="0">
                <a:solidFill>
                  <a:srgbClr val="FFFFFF"/>
                </a:solidFill>
              </a:rPr>
              <a:t>Інтимна лірика тих часів лише поглиблює сумні настрої і тривоги громадянина. </a:t>
            </a:r>
            <a:r>
              <a:rPr lang="uk-UA" dirty="0" err="1">
                <a:solidFill>
                  <a:srgbClr val="FFFFFF"/>
                </a:solidFill>
              </a:rPr>
              <a:t>Герои</a:t>
            </a:r>
            <a:r>
              <a:rPr lang="uk-UA" dirty="0">
                <a:solidFill>
                  <a:srgbClr val="FFFFFF"/>
                </a:solidFill>
              </a:rPr>
              <a:t>̆ ліричної поеми «Зів’яле листя» – «чоловік слабої волі та буйної фантазії, з глибоким чуттям та мало спосібний для практичного життя». Таким бачить І. Франко власне обличчя в дзеркалі тогочасної своєї лірики. Його </a:t>
            </a:r>
            <a:r>
              <a:rPr lang="uk-UA" dirty="0" err="1">
                <a:solidFill>
                  <a:srgbClr val="FFFFFF"/>
                </a:solidFill>
              </a:rPr>
              <a:t>alter</a:t>
            </a:r>
            <a:r>
              <a:rPr lang="uk-UA" dirty="0">
                <a:solidFill>
                  <a:srgbClr val="FFFFFF"/>
                </a:solidFill>
              </a:rPr>
              <a:t> </a:t>
            </a:r>
            <a:r>
              <a:rPr lang="uk-UA" dirty="0" err="1">
                <a:solidFill>
                  <a:srgbClr val="FFFFFF"/>
                </a:solidFill>
              </a:rPr>
              <a:t>ego</a:t>
            </a:r>
            <a:r>
              <a:rPr lang="uk-UA" dirty="0">
                <a:solidFill>
                  <a:srgbClr val="FFFFFF"/>
                </a:solidFill>
              </a:rPr>
              <a:t> – «</a:t>
            </a:r>
            <a:r>
              <a:rPr lang="uk-UA" dirty="0" err="1">
                <a:solidFill>
                  <a:srgbClr val="FFFFFF"/>
                </a:solidFill>
              </a:rPr>
              <a:t>кайданник</a:t>
            </a:r>
            <a:r>
              <a:rPr lang="uk-UA" dirty="0">
                <a:solidFill>
                  <a:srgbClr val="FFFFFF"/>
                </a:solidFill>
              </a:rPr>
              <a:t>», що волочить за собою власне горе, натомлений віл, що ледве дотягає до краю доручений йому плуг. І єдина мрія – вирватися «в Нірвани спокій». </a:t>
            </a:r>
          </a:p>
          <a:p>
            <a:pPr algn="just"/>
            <a:r>
              <a:rPr lang="uk-UA" dirty="0">
                <a:solidFill>
                  <a:srgbClr val="FFFFFF"/>
                </a:solidFill>
              </a:rPr>
              <a:t>У збірці «Із днів журби» І. Франко бачить себе </a:t>
            </a:r>
            <a:r>
              <a:rPr lang="uk-UA" dirty="0" err="1">
                <a:solidFill>
                  <a:srgbClr val="FFFFFF"/>
                </a:solidFill>
              </a:rPr>
              <a:t>наймитом</a:t>
            </a:r>
            <a:r>
              <a:rPr lang="uk-UA" dirty="0">
                <a:solidFill>
                  <a:srgbClr val="FFFFFF"/>
                </a:solidFill>
              </a:rPr>
              <a:t>, прикутим до життєвої тачки, яку повинен тягти, неспроможний розірвати ярмо, до самої могили.</a:t>
            </a:r>
          </a:p>
          <a:p>
            <a:pPr algn="just"/>
            <a:r>
              <a:rPr lang="uk-UA" dirty="0">
                <a:solidFill>
                  <a:srgbClr val="FFFFFF"/>
                </a:solidFill>
              </a:rPr>
              <a:t>Вершиною творчості І. Франка вважають поему «Мойсей», зміст якої ніби повторює триступеневий розвиток самого поета. </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8570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A815FCE-BC78-584D-BAF7-6CCD79AD56A1}"/>
              </a:ext>
            </a:extLst>
          </p:cNvPr>
          <p:cNvSpPr>
            <a:spLocks noGrp="1"/>
          </p:cNvSpPr>
          <p:nvPr>
            <p:ph idx="1"/>
          </p:nvPr>
        </p:nvSpPr>
        <p:spPr>
          <a:xfrm>
            <a:off x="725445" y="1621724"/>
            <a:ext cx="10968572" cy="5236276"/>
          </a:xfrm>
        </p:spPr>
        <p:txBody>
          <a:bodyPr>
            <a:normAutofit fontScale="92500" lnSpcReduction="10000"/>
          </a:bodyPr>
          <a:lstStyle/>
          <a:p>
            <a:pPr algn="just"/>
            <a:r>
              <a:rPr lang="uk-UA" dirty="0">
                <a:solidFill>
                  <a:srgbClr val="FFFFFF"/>
                </a:solidFill>
              </a:rPr>
              <a:t>Стецько </a:t>
            </a:r>
            <a:r>
              <a:rPr lang="uk-UA" dirty="0" err="1">
                <a:solidFill>
                  <a:srgbClr val="FFFFFF"/>
                </a:solidFill>
              </a:rPr>
              <a:t>Шереперя</a:t>
            </a:r>
            <a:r>
              <a:rPr lang="uk-UA" dirty="0">
                <a:solidFill>
                  <a:srgbClr val="FFFFFF"/>
                </a:solidFill>
              </a:rPr>
              <a:t> (справжнє ім’я і прізвище — Степан </a:t>
            </a:r>
            <a:r>
              <a:rPr lang="uk-UA" dirty="0" err="1">
                <a:solidFill>
                  <a:srgbClr val="FFFFFF"/>
                </a:solidFill>
              </a:rPr>
              <a:t>Писаревський</a:t>
            </a:r>
            <a:r>
              <a:rPr lang="uk-UA" dirty="0">
                <a:solidFill>
                  <a:srgbClr val="FFFFFF"/>
                </a:solidFill>
              </a:rPr>
              <a:t>) «Купала на </a:t>
            </a:r>
            <a:r>
              <a:rPr lang="uk-UA" dirty="0" err="1">
                <a:solidFill>
                  <a:srgbClr val="FFFFFF"/>
                </a:solidFill>
              </a:rPr>
              <a:t>Ивана</a:t>
            </a:r>
            <a:r>
              <a:rPr lang="uk-UA" dirty="0">
                <a:solidFill>
                  <a:srgbClr val="FFFFFF"/>
                </a:solidFill>
              </a:rPr>
              <a:t>». </a:t>
            </a:r>
          </a:p>
          <a:p>
            <a:pPr algn="just"/>
            <a:r>
              <a:rPr lang="uk-UA" dirty="0">
                <a:solidFill>
                  <a:srgbClr val="FFFFFF"/>
                </a:solidFill>
              </a:rPr>
              <a:t>Справжній зразок творчого використання фольклору показав трохи пізніше Шевченко. У драмі «Назар </a:t>
            </a:r>
            <a:r>
              <a:rPr lang="uk-UA" dirty="0" err="1">
                <a:solidFill>
                  <a:srgbClr val="FFFFFF"/>
                </a:solidFill>
              </a:rPr>
              <a:t>Стодоля</a:t>
            </a:r>
            <a:r>
              <a:rPr lang="uk-UA" dirty="0">
                <a:solidFill>
                  <a:srgbClr val="FFFFFF"/>
                </a:solidFill>
              </a:rPr>
              <a:t>» також зустрічаємо обрядові картини сватання та вечорниць.</a:t>
            </a:r>
          </a:p>
          <a:p>
            <a:pPr algn="just"/>
            <a:r>
              <a:rPr lang="uk-UA" dirty="0">
                <a:solidFill>
                  <a:srgbClr val="FFFFFF"/>
                </a:solidFill>
              </a:rPr>
              <a:t>На п’єсах Квітки-</a:t>
            </a:r>
            <a:r>
              <a:rPr lang="uk-UA" dirty="0" err="1">
                <a:solidFill>
                  <a:srgbClr val="FFFFFF"/>
                </a:solidFill>
              </a:rPr>
              <a:t>Основ’яненка</a:t>
            </a:r>
            <a:r>
              <a:rPr lang="uk-UA" dirty="0">
                <a:solidFill>
                  <a:srgbClr val="FFFFFF"/>
                </a:solidFill>
              </a:rPr>
              <a:t>, присвячених зображенню життя селянства, помітно відбились протиріччя між консервативними суспільно-політичними поглядами автора і тим, що він, як художник, бачив у дійсності.</a:t>
            </a:r>
          </a:p>
          <a:p>
            <a:pPr algn="just"/>
            <a:r>
              <a:rPr lang="uk-UA" dirty="0">
                <a:solidFill>
                  <a:srgbClr val="FFFFFF"/>
                </a:solidFill>
              </a:rPr>
              <a:t>Григорій Квітка-</a:t>
            </a:r>
            <a:r>
              <a:rPr lang="uk-UA" dirty="0" err="1">
                <a:solidFill>
                  <a:srgbClr val="FFFFFF"/>
                </a:solidFill>
              </a:rPr>
              <a:t>Основ’яненко</a:t>
            </a:r>
            <a:r>
              <a:rPr lang="uk-UA" dirty="0">
                <a:solidFill>
                  <a:srgbClr val="FFFFFF"/>
                </a:solidFill>
              </a:rPr>
              <a:t> «Сватання на Гончарівці» та «Щира любов» </a:t>
            </a:r>
          </a:p>
          <a:p>
            <a:pPr algn="just"/>
            <a:r>
              <a:rPr lang="uk-UA" dirty="0">
                <a:solidFill>
                  <a:srgbClr val="FFFFFF"/>
                </a:solidFill>
              </a:rPr>
              <a:t>Дуже симптоматичною була в п’єсах і критика окремих сторін кріпосницької дійсності. </a:t>
            </a:r>
          </a:p>
          <a:p>
            <a:pPr marL="0" indent="0" algn="just">
              <a:buNone/>
            </a:pPr>
            <a:r>
              <a:rPr lang="uk-UA" dirty="0">
                <a:solidFill>
                  <a:srgbClr val="FFFFFF"/>
                </a:solidFill>
              </a:rPr>
              <a:t>В найбільшій мірі така тенденція виявилася у двох комедіях Квітки-</a:t>
            </a:r>
            <a:r>
              <a:rPr lang="uk-UA" dirty="0" err="1">
                <a:solidFill>
                  <a:srgbClr val="FFFFFF"/>
                </a:solidFill>
              </a:rPr>
              <a:t>Основ’яненка</a:t>
            </a:r>
            <a:r>
              <a:rPr lang="uk-UA" dirty="0">
                <a:solidFill>
                  <a:srgbClr val="FFFFFF"/>
                </a:solidFill>
              </a:rPr>
              <a:t> «Шельменко – </a:t>
            </a:r>
            <a:r>
              <a:rPr lang="uk-UA" dirty="0" err="1">
                <a:solidFill>
                  <a:srgbClr val="FFFFFF"/>
                </a:solidFill>
              </a:rPr>
              <a:t>волостной</a:t>
            </a:r>
            <a:r>
              <a:rPr lang="uk-UA" dirty="0">
                <a:solidFill>
                  <a:srgbClr val="FFFFFF"/>
                </a:solidFill>
              </a:rPr>
              <a:t> </a:t>
            </a:r>
            <a:r>
              <a:rPr lang="uk-UA" dirty="0" err="1">
                <a:solidFill>
                  <a:srgbClr val="FFFFFF"/>
                </a:solidFill>
              </a:rPr>
              <a:t>писарь</a:t>
            </a:r>
            <a:r>
              <a:rPr lang="uk-UA" dirty="0">
                <a:solidFill>
                  <a:srgbClr val="FFFFFF"/>
                </a:solidFill>
              </a:rPr>
              <a:t>» і «Шельменко-денщик». Критика ця, звичайно, ще несмілива, одностороння, вона </a:t>
            </a:r>
            <a:r>
              <a:rPr lang="uk-UA" dirty="0" err="1">
                <a:solidFill>
                  <a:srgbClr val="FFFFFF"/>
                </a:solidFill>
              </a:rPr>
              <a:t>грунтувалася</a:t>
            </a:r>
            <a:r>
              <a:rPr lang="uk-UA" dirty="0">
                <a:solidFill>
                  <a:srgbClr val="FFFFFF"/>
                </a:solidFill>
              </a:rPr>
              <a:t> переважно на бажанні показати суспільні </a:t>
            </a:r>
            <a:r>
              <a:rPr lang="uk-UA" dirty="0" err="1">
                <a:solidFill>
                  <a:srgbClr val="FFFFFF"/>
                </a:solidFill>
              </a:rPr>
              <a:t>пороки</a:t>
            </a:r>
            <a:r>
              <a:rPr lang="uk-UA" dirty="0">
                <a:solidFill>
                  <a:srgbClr val="FFFFFF"/>
                </a:solidFill>
              </a:rPr>
              <a:t> як породження не всієї тодішньої системи, а окремих недоброчесних людей, яких, зрештою, закон переслідує і карає, але об’єктивний зміст її виходив за межі суб’єктивних авторських намірів.</a:t>
            </a:r>
          </a:p>
          <a:p>
            <a:pPr algn="just"/>
            <a:endParaRPr lang="uk-UA" dirty="0">
              <a:solidFill>
                <a:srgbClr val="FFFFFF">
                  <a:alpha val="58000"/>
                </a:srgbClr>
              </a:solidFill>
            </a:endParaRPr>
          </a:p>
          <a:p>
            <a:endParaRPr lang="uk-UA" dirty="0"/>
          </a:p>
          <a:p>
            <a:endParaRPr lang="uk-UA" dirty="0"/>
          </a:p>
          <a:p>
            <a:endParaRPr lang="cs-CZ" dirty="0"/>
          </a:p>
        </p:txBody>
      </p:sp>
      <p:sp>
        <p:nvSpPr>
          <p:cNvPr id="4" name="Nadpis 1">
            <a:extLst>
              <a:ext uri="{FF2B5EF4-FFF2-40B4-BE49-F238E27FC236}">
                <a16:creationId xmlns:a16="http://schemas.microsoft.com/office/drawing/2014/main" id="{110DEAFF-9A98-6247-9E23-A5ED225E5DF3}"/>
              </a:ext>
            </a:extLst>
          </p:cNvPr>
          <p:cNvSpPr>
            <a:spLocks noGrp="1"/>
          </p:cNvSpPr>
          <p:nvPr>
            <p:ph type="title"/>
          </p:nvPr>
        </p:nvSpPr>
        <p:spPr>
          <a:xfrm>
            <a:off x="725445" y="231819"/>
            <a:ext cx="11180079" cy="1158086"/>
          </a:xfrm>
        </p:spPr>
        <p:txBody>
          <a:bodyPr>
            <a:noAutofit/>
          </a:bodyPr>
          <a:lstStyle/>
          <a:p>
            <a:pPr algn="ctr"/>
            <a:r>
              <a:rPr lang="uk-UA" sz="3600" dirty="0">
                <a:solidFill>
                  <a:srgbClr val="FFFFFF"/>
                </a:solidFill>
                <a:latin typeface="Times New Roman" panose="02020603050405020304" pitchFamily="18" charset="0"/>
                <a:cs typeface="Times New Roman" panose="02020603050405020304" pitchFamily="18" charset="0"/>
              </a:rPr>
              <a:t>Початки </a:t>
            </a:r>
            <a:r>
              <a:rPr lang="uk-UA" sz="3600" dirty="0" err="1">
                <a:solidFill>
                  <a:srgbClr val="FFFFFF"/>
                </a:solidFill>
                <a:latin typeface="Times New Roman" panose="02020603050405020304" pitchFamily="18" charset="0"/>
                <a:cs typeface="Times New Roman" panose="02020603050405020304" pitchFamily="18" charset="0"/>
              </a:rPr>
              <a:t>новодобого</a:t>
            </a:r>
            <a:r>
              <a:rPr lang="uk-UA" sz="3600" dirty="0">
                <a:solidFill>
                  <a:srgbClr val="FFFFFF"/>
                </a:solidFill>
                <a:latin typeface="Times New Roman" panose="02020603050405020304" pitchFamily="18" charset="0"/>
                <a:cs typeface="Times New Roman" panose="02020603050405020304" pitchFamily="18" charset="0"/>
              </a:rPr>
              <a:t> українського театру </a:t>
            </a:r>
            <a:br>
              <a:rPr lang="uk-UA" sz="3600" dirty="0">
                <a:solidFill>
                  <a:srgbClr val="FFFFFF"/>
                </a:solidFill>
                <a:latin typeface="Times New Roman" panose="02020603050405020304" pitchFamily="18" charset="0"/>
                <a:cs typeface="Times New Roman" panose="02020603050405020304" pitchFamily="18" charset="0"/>
              </a:rPr>
            </a:br>
            <a:r>
              <a:rPr lang="uk-UA" sz="3600" dirty="0">
                <a:solidFill>
                  <a:srgbClr val="FFFFFF"/>
                </a:solidFill>
                <a:latin typeface="Times New Roman" panose="02020603050405020304" pitchFamily="18" charset="0"/>
                <a:cs typeface="Times New Roman" panose="02020603050405020304" pitchFamily="18" charset="0"/>
              </a:rPr>
              <a:t>(драматична творчість)</a:t>
            </a:r>
            <a:endParaRPr lang="cs-CZ" sz="3600" dirty="0"/>
          </a:p>
        </p:txBody>
      </p:sp>
    </p:spTree>
    <p:extLst>
      <p:ext uri="{BB962C8B-B14F-4D97-AF65-F5344CB8AC3E}">
        <p14:creationId xmlns:p14="http://schemas.microsoft.com/office/powerpoint/2010/main" val="1154552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8177CA-07C1-2A41-A5DE-4F46CDB3FDA2}"/>
              </a:ext>
            </a:extLst>
          </p:cNvPr>
          <p:cNvSpPr>
            <a:spLocks noGrp="1"/>
          </p:cNvSpPr>
          <p:nvPr>
            <p:ph type="title"/>
          </p:nvPr>
        </p:nvSpPr>
        <p:spPr>
          <a:xfrm>
            <a:off x="784743" y="685800"/>
            <a:ext cx="5793475" cy="1485900"/>
          </a:xfrm>
        </p:spPr>
        <p:txBody>
          <a:bodyPr>
            <a:normAutofit fontScale="90000"/>
          </a:bodyPr>
          <a:lstStyle/>
          <a:p>
            <a:pPr algn="ctr"/>
            <a:r>
              <a:rPr lang="uk-UA" sz="4100" dirty="0"/>
              <a:t>Поезія Івана Франка</a:t>
            </a:r>
            <a:br>
              <a:rPr lang="uk-UA" sz="4100" dirty="0"/>
            </a:br>
            <a:r>
              <a:rPr lang="uk-UA" sz="4100" dirty="0"/>
              <a:t>«Гадки на межі» (поема)</a:t>
            </a:r>
            <a:endParaRPr lang="cs-CZ" sz="4100" dirty="0"/>
          </a:p>
        </p:txBody>
      </p:sp>
      <p:sp>
        <p:nvSpPr>
          <p:cNvPr id="3" name="Zástupný obsah 2">
            <a:extLst>
              <a:ext uri="{FF2B5EF4-FFF2-40B4-BE49-F238E27FC236}">
                <a16:creationId xmlns:a16="http://schemas.microsoft.com/office/drawing/2014/main" id="{D8A879C7-1664-B049-B48F-2CED51DF6503}"/>
              </a:ext>
            </a:extLst>
          </p:cNvPr>
          <p:cNvSpPr>
            <a:spLocks noGrp="1"/>
          </p:cNvSpPr>
          <p:nvPr>
            <p:ph idx="1"/>
          </p:nvPr>
        </p:nvSpPr>
        <p:spPr>
          <a:xfrm>
            <a:off x="784743" y="2286000"/>
            <a:ext cx="5793475" cy="3581400"/>
          </a:xfrm>
        </p:spPr>
        <p:txBody>
          <a:bodyPr>
            <a:normAutofit/>
          </a:bodyPr>
          <a:lstStyle/>
          <a:p>
            <a:r>
              <a:rPr lang="uk-UA" dirty="0">
                <a:solidFill>
                  <a:srgbClr val="FFFFFF"/>
                </a:solidFill>
              </a:rPr>
              <a:t>Складається із чотирьох частин</a:t>
            </a:r>
          </a:p>
          <a:p>
            <a:r>
              <a:rPr lang="uk-UA" dirty="0">
                <a:solidFill>
                  <a:srgbClr val="FFFFFF"/>
                </a:solidFill>
              </a:rPr>
              <a:t>1 частина: ліричні герої – Трохим і Михайло</a:t>
            </a:r>
          </a:p>
          <a:p>
            <a:r>
              <a:rPr lang="uk-UA" dirty="0">
                <a:solidFill>
                  <a:srgbClr val="FFFFFF"/>
                </a:solidFill>
              </a:rPr>
              <a:t>2 частина: спогад про минуле, роздуми про людську зажерливість</a:t>
            </a:r>
          </a:p>
          <a:p>
            <a:r>
              <a:rPr lang="uk-UA" dirty="0">
                <a:solidFill>
                  <a:srgbClr val="FFFFFF"/>
                </a:solidFill>
              </a:rPr>
              <a:t>3 частина: конфлікт між внуками, які дідове поле розділили на маленькі частини</a:t>
            </a:r>
          </a:p>
          <a:p>
            <a:r>
              <a:rPr lang="uk-UA" dirty="0">
                <a:solidFill>
                  <a:srgbClr val="FFFFFF"/>
                </a:solidFill>
              </a:rPr>
              <a:t>4 частина: огляд тогочасної України</a:t>
            </a:r>
            <a:endParaRPr lang="cs-CZ" dirty="0">
              <a:solidFill>
                <a:srgbClr val="FFFFFF"/>
              </a:solidFill>
            </a:endParaRPr>
          </a:p>
        </p:txBody>
      </p:sp>
      <p:pic>
        <p:nvPicPr>
          <p:cNvPr id="5" name="Obrázek 4" descr="Obsah obrázku text, kniha, zeď, různé&#10;&#10;Popis byl vytvořen automaticky">
            <a:extLst>
              <a:ext uri="{FF2B5EF4-FFF2-40B4-BE49-F238E27FC236}">
                <a16:creationId xmlns:a16="http://schemas.microsoft.com/office/drawing/2014/main" id="{5562EF7C-0811-5744-98C7-3C4327222915}"/>
              </a:ext>
            </a:extLst>
          </p:cNvPr>
          <p:cNvPicPr>
            <a:picLocks noChangeAspect="1"/>
          </p:cNvPicPr>
          <p:nvPr/>
        </p:nvPicPr>
        <p:blipFill rotWithShape="1">
          <a:blip r:embed="rId2"/>
          <a:srcRect l="9757"/>
          <a:stretch/>
        </p:blipFill>
        <p:spPr>
          <a:xfrm>
            <a:off x="7612260" y="10"/>
            <a:ext cx="4579739" cy="6857990"/>
          </a:xfrm>
          <a:prstGeom prst="rect">
            <a:avLst/>
          </a:prstGeom>
        </p:spPr>
      </p:pic>
    </p:spTree>
    <p:extLst>
      <p:ext uri="{BB962C8B-B14F-4D97-AF65-F5344CB8AC3E}">
        <p14:creationId xmlns:p14="http://schemas.microsoft.com/office/powerpoint/2010/main" val="3452995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F6C6BA-AD62-5548-8146-849CD5AF9012}"/>
              </a:ext>
            </a:extLst>
          </p:cNvPr>
          <p:cNvSpPr>
            <a:spLocks noGrp="1"/>
          </p:cNvSpPr>
          <p:nvPr>
            <p:ph type="title"/>
          </p:nvPr>
        </p:nvSpPr>
        <p:spPr>
          <a:xfrm>
            <a:off x="1081626" y="699901"/>
            <a:ext cx="5793475" cy="1485900"/>
          </a:xfrm>
        </p:spPr>
        <p:txBody>
          <a:bodyPr>
            <a:normAutofit/>
          </a:bodyPr>
          <a:lstStyle/>
          <a:p>
            <a:pPr algn="ctr"/>
            <a:r>
              <a:rPr lang="uk-UA" dirty="0"/>
              <a:t>Поезія Івана Франка</a:t>
            </a:r>
            <a:endParaRPr lang="cs-CZ" dirty="0"/>
          </a:p>
        </p:txBody>
      </p:sp>
      <p:sp>
        <p:nvSpPr>
          <p:cNvPr id="3" name="Zástupný obsah 2">
            <a:extLst>
              <a:ext uri="{FF2B5EF4-FFF2-40B4-BE49-F238E27FC236}">
                <a16:creationId xmlns:a16="http://schemas.microsoft.com/office/drawing/2014/main" id="{06ABCC14-12E3-F147-A96D-3AA3AC0C6C73}"/>
              </a:ext>
            </a:extLst>
          </p:cNvPr>
          <p:cNvSpPr>
            <a:spLocks noGrp="1"/>
          </p:cNvSpPr>
          <p:nvPr>
            <p:ph idx="1"/>
          </p:nvPr>
        </p:nvSpPr>
        <p:spPr>
          <a:xfrm>
            <a:off x="784743" y="1579417"/>
            <a:ext cx="6197948" cy="5142017"/>
          </a:xfrm>
        </p:spPr>
        <p:txBody>
          <a:bodyPr>
            <a:normAutofit lnSpcReduction="10000"/>
          </a:bodyPr>
          <a:lstStyle/>
          <a:p>
            <a:pPr algn="just"/>
            <a:r>
              <a:rPr lang="uk-UA" sz="1600" dirty="0">
                <a:solidFill>
                  <a:srgbClr val="FFFFFF"/>
                </a:solidFill>
              </a:rPr>
              <a:t>«Наймит» -- новаторська поезія (журнал «Друг» 1876)</a:t>
            </a:r>
          </a:p>
          <a:p>
            <a:pPr algn="just"/>
            <a:r>
              <a:rPr lang="uk-UA" sz="1600" dirty="0">
                <a:solidFill>
                  <a:srgbClr val="FFFFFF"/>
                </a:solidFill>
              </a:rPr>
              <a:t>Наймит – український народ, що працює на чужому полі. Народ, що все пережив (руїни, татарщину, панське ярмо), і все чекає своєї долі.  Франко підбурює народ, щоб орав чужу землю співаючи, саме тоді, на думку автора, він дочекається того, що і він буде своїм паном на своїй землі.</a:t>
            </a:r>
          </a:p>
          <a:p>
            <a:pPr algn="just"/>
            <a:r>
              <a:rPr lang="uk-UA" sz="1600" dirty="0">
                <a:solidFill>
                  <a:srgbClr val="FFFFFF"/>
                </a:solidFill>
              </a:rPr>
              <a:t>Єдиний порятунок ліричного героя – пісня («</a:t>
            </a:r>
            <a:r>
              <a:rPr lang="uk-UA" sz="1600" i="1" dirty="0">
                <a:solidFill>
                  <a:srgbClr val="FFFFFF"/>
                </a:solidFill>
              </a:rPr>
              <a:t>а спів той – наче брат, що гонить з серця горе</a:t>
            </a:r>
            <a:r>
              <a:rPr lang="uk-UA" sz="1600" dirty="0">
                <a:solidFill>
                  <a:srgbClr val="FFFFFF"/>
                </a:solidFill>
              </a:rPr>
              <a:t>»)</a:t>
            </a:r>
          </a:p>
          <a:p>
            <a:pPr algn="just"/>
            <a:r>
              <a:rPr lang="uk-UA" sz="1600" dirty="0">
                <a:solidFill>
                  <a:srgbClr val="FFFFFF"/>
                </a:solidFill>
              </a:rPr>
              <a:t>«Іван Вишенський» – історична поема; присвячено А. Кримському. 12 частин</a:t>
            </a:r>
          </a:p>
          <a:p>
            <a:pPr algn="just"/>
            <a:r>
              <a:rPr lang="uk-UA" sz="1600" dirty="0">
                <a:solidFill>
                  <a:srgbClr val="FFFFFF"/>
                </a:solidFill>
              </a:rPr>
              <a:t>Поема «Мойсей» (1905). Тема – народ і пророк, про пророка Мойсея, який вивів єврейський народ з єгипетської неволі. Мойсей присвятив своє життя служінню народові. Трагедія Мойсея в тому, що люди, яким він віддав всі свої сили, відвернулися в рішучу хвилину від нього. Віра в майбутнє народу: «</a:t>
            </a:r>
            <a:r>
              <a:rPr lang="uk-UA" sz="1600" i="1" dirty="0">
                <a:solidFill>
                  <a:srgbClr val="FFFFFF"/>
                </a:solidFill>
              </a:rPr>
              <a:t>Вірю в силу духа і в день </a:t>
            </a:r>
            <a:r>
              <a:rPr lang="uk-UA" sz="1600" i="1" dirty="0" err="1">
                <a:solidFill>
                  <a:srgbClr val="FFFFFF"/>
                </a:solidFill>
              </a:rPr>
              <a:t>воскресний</a:t>
            </a:r>
            <a:r>
              <a:rPr lang="uk-UA" sz="1600" i="1" dirty="0">
                <a:solidFill>
                  <a:srgbClr val="FFFFFF"/>
                </a:solidFill>
              </a:rPr>
              <a:t> </a:t>
            </a:r>
            <a:r>
              <a:rPr lang="uk-UA" sz="1600" i="1" dirty="0" err="1">
                <a:solidFill>
                  <a:srgbClr val="FFFFFF"/>
                </a:solidFill>
              </a:rPr>
              <a:t>твойого</a:t>
            </a:r>
            <a:r>
              <a:rPr lang="uk-UA" sz="1600" i="1" dirty="0">
                <a:solidFill>
                  <a:srgbClr val="FFFFFF"/>
                </a:solidFill>
              </a:rPr>
              <a:t> повстання</a:t>
            </a:r>
            <a:r>
              <a:rPr lang="uk-UA" sz="1600" dirty="0">
                <a:solidFill>
                  <a:srgbClr val="FFFFFF"/>
                </a:solidFill>
              </a:rPr>
              <a:t>».</a:t>
            </a:r>
          </a:p>
          <a:p>
            <a:pPr algn="just"/>
            <a:endParaRPr lang="cs-CZ" sz="1600" dirty="0">
              <a:solidFill>
                <a:srgbClr val="FFFFFF"/>
              </a:solidFill>
            </a:endParaRPr>
          </a:p>
        </p:txBody>
      </p:sp>
      <p:pic>
        <p:nvPicPr>
          <p:cNvPr id="7" name="Obrázek 6" descr="Obsah obrázku interiér, savci&#10;&#10;Popis byl vytvořen automaticky">
            <a:extLst>
              <a:ext uri="{FF2B5EF4-FFF2-40B4-BE49-F238E27FC236}">
                <a16:creationId xmlns:a16="http://schemas.microsoft.com/office/drawing/2014/main" id="{2DE11F84-0E94-3043-9334-CD64E9FD302C}"/>
              </a:ext>
            </a:extLst>
          </p:cNvPr>
          <p:cNvPicPr>
            <a:picLocks noChangeAspect="1"/>
          </p:cNvPicPr>
          <p:nvPr/>
        </p:nvPicPr>
        <p:blipFill rotWithShape="1">
          <a:blip r:embed="rId2"/>
          <a:srcRect r="10761"/>
          <a:stretch/>
        </p:blipFill>
        <p:spPr>
          <a:xfrm>
            <a:off x="7612260" y="-1"/>
            <a:ext cx="4579739" cy="3438457"/>
          </a:xfrm>
          <a:prstGeom prst="rect">
            <a:avLst/>
          </a:prstGeom>
        </p:spPr>
      </p:pic>
      <p:pic>
        <p:nvPicPr>
          <p:cNvPr id="5" name="Obrázek 4" descr="Obsah obrázku text&#10;&#10;Popis byl vytvořen automaticky">
            <a:extLst>
              <a:ext uri="{FF2B5EF4-FFF2-40B4-BE49-F238E27FC236}">
                <a16:creationId xmlns:a16="http://schemas.microsoft.com/office/drawing/2014/main" id="{68780848-71E0-AD41-AC0B-43C67C9717CB}"/>
              </a:ext>
            </a:extLst>
          </p:cNvPr>
          <p:cNvPicPr>
            <a:picLocks noChangeAspect="1"/>
          </p:cNvPicPr>
          <p:nvPr/>
        </p:nvPicPr>
        <p:blipFill rotWithShape="1">
          <a:blip r:embed="rId3"/>
          <a:srcRect t="16361" r="1" b="30286"/>
          <a:stretch/>
        </p:blipFill>
        <p:spPr>
          <a:xfrm>
            <a:off x="7612260" y="3438457"/>
            <a:ext cx="4579739" cy="3429000"/>
          </a:xfrm>
          <a:prstGeom prst="rect">
            <a:avLst/>
          </a:prstGeom>
        </p:spPr>
      </p:pic>
    </p:spTree>
    <p:extLst>
      <p:ext uri="{BB962C8B-B14F-4D97-AF65-F5344CB8AC3E}">
        <p14:creationId xmlns:p14="http://schemas.microsoft.com/office/powerpoint/2010/main" val="381289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964AD7-500C-664B-9381-35082C47972C}"/>
              </a:ext>
            </a:extLst>
          </p:cNvPr>
          <p:cNvSpPr>
            <a:spLocks noGrp="1"/>
          </p:cNvSpPr>
          <p:nvPr>
            <p:ph type="title"/>
          </p:nvPr>
        </p:nvSpPr>
        <p:spPr>
          <a:xfrm>
            <a:off x="720000" y="619200"/>
            <a:ext cx="10728322" cy="694445"/>
          </a:xfrm>
        </p:spPr>
        <p:txBody>
          <a:bodyPr/>
          <a:lstStyle/>
          <a:p>
            <a:pPr algn="ctr"/>
            <a:r>
              <a:rPr lang="uk-UA" dirty="0"/>
              <a:t>Мала проза Івана Франка</a:t>
            </a:r>
            <a:endParaRPr lang="cs-CZ" dirty="0"/>
          </a:p>
        </p:txBody>
      </p:sp>
      <p:sp>
        <p:nvSpPr>
          <p:cNvPr id="3" name="Zástupný obsah 2">
            <a:extLst>
              <a:ext uri="{FF2B5EF4-FFF2-40B4-BE49-F238E27FC236}">
                <a16:creationId xmlns:a16="http://schemas.microsoft.com/office/drawing/2014/main" id="{4A3B16E7-C3CD-964F-B848-ABFFEA16B4F9}"/>
              </a:ext>
            </a:extLst>
          </p:cNvPr>
          <p:cNvSpPr>
            <a:spLocks noGrp="1"/>
          </p:cNvSpPr>
          <p:nvPr>
            <p:ph idx="1"/>
          </p:nvPr>
        </p:nvSpPr>
        <p:spPr>
          <a:xfrm>
            <a:off x="720000" y="1648496"/>
            <a:ext cx="10728325" cy="4971245"/>
          </a:xfrm>
        </p:spPr>
        <p:txBody>
          <a:bodyPr>
            <a:normAutofit fontScale="92500" lnSpcReduction="10000"/>
          </a:bodyPr>
          <a:lstStyle/>
          <a:p>
            <a:pPr algn="just"/>
            <a:r>
              <a:rPr lang="uk-UA" dirty="0">
                <a:solidFill>
                  <a:srgbClr val="FFFFFF"/>
                </a:solidFill>
              </a:rPr>
              <a:t>На початку 80-х років Франко у жанрі прози створює серію малих творів — студій буденного життя, «правних понять і </a:t>
            </a:r>
            <a:r>
              <a:rPr lang="uk-UA" dirty="0" err="1">
                <a:solidFill>
                  <a:srgbClr val="FFFFFF"/>
                </a:solidFill>
              </a:rPr>
              <a:t>обичаїв</a:t>
            </a:r>
            <a:r>
              <a:rPr lang="uk-UA" dirty="0">
                <a:solidFill>
                  <a:srgbClr val="FFFFFF"/>
                </a:solidFill>
              </a:rPr>
              <a:t>» люду, записаних із вуст оповідача, де авторська оцінка досить тонко ховається за іронічним, хоча зовні цілком нейтральним тоном оповідача («Добрий </a:t>
            </a:r>
            <a:r>
              <a:rPr lang="uk-UA" dirty="0" err="1">
                <a:solidFill>
                  <a:srgbClr val="FFFFFF"/>
                </a:solidFill>
              </a:rPr>
              <a:t>заробок</a:t>
            </a:r>
            <a:r>
              <a:rPr lang="uk-UA" dirty="0">
                <a:solidFill>
                  <a:srgbClr val="FFFFFF"/>
                </a:solidFill>
              </a:rPr>
              <a:t>», «Історія моєї січкарні», «Хлопська комісія». «Домаш­ній промисел», «Сам собі винен»). Ці оповідання майстер­но переводять пізнавальний і соціологічний інтерес письменника в серію індивідуальних характерів, де розпо­віді героя-свідка або учасника події роблять зображуване фактом суспільної історії. </a:t>
            </a:r>
          </a:p>
          <a:p>
            <a:pPr algn="just"/>
            <a:r>
              <a:rPr lang="uk-UA" dirty="0">
                <a:solidFill>
                  <a:srgbClr val="FFFFFF"/>
                </a:solidFill>
              </a:rPr>
              <a:t>В малій прозі цього періоду Франка цікавить процес становлення людського характеру, особливий світ дитин­ства, де формуються перші враження про добро й зло. Окремі сторінки життя «маленької» людини відтворюються найпереконливіше через дитячу психологію. В оповіданнях «Малий Мирон», «</a:t>
            </a:r>
            <a:r>
              <a:rPr lang="uk-UA" dirty="0" err="1">
                <a:solidFill>
                  <a:srgbClr val="FFFFFF"/>
                </a:solidFill>
              </a:rPr>
              <a:t>Оловець</a:t>
            </a:r>
            <a:r>
              <a:rPr lang="uk-UA" dirty="0">
                <a:solidFill>
                  <a:srgbClr val="FFFFFF"/>
                </a:solidFill>
              </a:rPr>
              <a:t>», «Грицева шкільна наука», «Злісний Сидір», «</a:t>
            </a:r>
            <a:r>
              <a:rPr lang="uk-UA" dirty="0" err="1">
                <a:solidFill>
                  <a:srgbClr val="FFFFFF"/>
                </a:solidFill>
              </a:rPr>
              <a:t>Микитичів</a:t>
            </a:r>
            <a:r>
              <a:rPr lang="uk-UA" dirty="0">
                <a:solidFill>
                  <a:srgbClr val="FFFFFF"/>
                </a:solidFill>
              </a:rPr>
              <a:t> дуб» розгорталась історія формування особистості, «починаючи від перших проблисків власного думання» і закінчуючи зародженням протесту проти «усякого неволення та тиранства».</a:t>
            </a:r>
          </a:p>
        </p:txBody>
      </p:sp>
    </p:spTree>
    <p:extLst>
      <p:ext uri="{BB962C8B-B14F-4D97-AF65-F5344CB8AC3E}">
        <p14:creationId xmlns:p14="http://schemas.microsoft.com/office/powerpoint/2010/main" val="3359411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D1D4D-0038-4F44-9ED7-B97DD948E7C9}"/>
              </a:ext>
            </a:extLst>
          </p:cNvPr>
          <p:cNvSpPr>
            <a:spLocks noGrp="1"/>
          </p:cNvSpPr>
          <p:nvPr>
            <p:ph type="title"/>
          </p:nvPr>
        </p:nvSpPr>
        <p:spPr>
          <a:xfrm>
            <a:off x="5100824" y="685800"/>
            <a:ext cx="6176776" cy="1485900"/>
          </a:xfrm>
        </p:spPr>
        <p:txBody>
          <a:bodyPr>
            <a:normAutofit/>
          </a:bodyPr>
          <a:lstStyle/>
          <a:p>
            <a:r>
              <a:rPr lang="uk-UA" dirty="0"/>
              <a:t>Проза Івана Франка</a:t>
            </a:r>
            <a:endParaRPr lang="cs-CZ"/>
          </a:p>
        </p:txBody>
      </p:sp>
      <p:pic>
        <p:nvPicPr>
          <p:cNvPr id="5" name="Obrázek 4" descr="Obsah obrázku text, muž, staré&#10;&#10;Popis byl vytvořen automaticky">
            <a:extLst>
              <a:ext uri="{FF2B5EF4-FFF2-40B4-BE49-F238E27FC236}">
                <a16:creationId xmlns:a16="http://schemas.microsoft.com/office/drawing/2014/main" id="{155E1062-99A4-A548-B61A-142153F6B7D4}"/>
              </a:ext>
            </a:extLst>
          </p:cNvPr>
          <p:cNvPicPr>
            <a:picLocks noChangeAspect="1"/>
          </p:cNvPicPr>
          <p:nvPr/>
        </p:nvPicPr>
        <p:blipFill>
          <a:blip r:embed="rId2"/>
          <a:stretch>
            <a:fillRect/>
          </a:stretch>
        </p:blipFill>
        <p:spPr>
          <a:xfrm>
            <a:off x="203786" y="140890"/>
            <a:ext cx="2560117" cy="3657310"/>
          </a:xfrm>
          <a:prstGeom prst="rect">
            <a:avLst/>
          </a:prstGeom>
          <a:ln>
            <a:noFill/>
          </a:ln>
          <a:effectLst/>
        </p:spPr>
      </p:pic>
      <p:pic>
        <p:nvPicPr>
          <p:cNvPr id="7" name="Obrázek 6" descr="Obsah obrázku text, tkanina&#10;&#10;Popis byl vytvořen automaticky">
            <a:extLst>
              <a:ext uri="{FF2B5EF4-FFF2-40B4-BE49-F238E27FC236}">
                <a16:creationId xmlns:a16="http://schemas.microsoft.com/office/drawing/2014/main" id="{FA1E7D57-30FF-BE43-BB9A-DEE9DED9ABF2}"/>
              </a:ext>
            </a:extLst>
          </p:cNvPr>
          <p:cNvPicPr>
            <a:picLocks noChangeAspect="1"/>
          </p:cNvPicPr>
          <p:nvPr/>
        </p:nvPicPr>
        <p:blipFill>
          <a:blip r:embed="rId3"/>
          <a:stretch>
            <a:fillRect/>
          </a:stretch>
        </p:blipFill>
        <p:spPr>
          <a:xfrm>
            <a:off x="1813428" y="3455584"/>
            <a:ext cx="2560116" cy="3402604"/>
          </a:xfrm>
          <a:prstGeom prst="rect">
            <a:avLst/>
          </a:prstGeom>
          <a:ln>
            <a:noFill/>
          </a:ln>
          <a:effectLst/>
        </p:spPr>
      </p:pic>
      <p:sp>
        <p:nvSpPr>
          <p:cNvPr id="3" name="Zástupný obsah 2">
            <a:extLst>
              <a:ext uri="{FF2B5EF4-FFF2-40B4-BE49-F238E27FC236}">
                <a16:creationId xmlns:a16="http://schemas.microsoft.com/office/drawing/2014/main" id="{AA703C51-AE23-6C48-AE56-F1048FC0D82F}"/>
              </a:ext>
            </a:extLst>
          </p:cNvPr>
          <p:cNvSpPr>
            <a:spLocks noGrp="1"/>
          </p:cNvSpPr>
          <p:nvPr>
            <p:ph idx="1"/>
          </p:nvPr>
        </p:nvSpPr>
        <p:spPr>
          <a:xfrm>
            <a:off x="5100823" y="1603169"/>
            <a:ext cx="6675455" cy="4916384"/>
          </a:xfrm>
        </p:spPr>
        <p:txBody>
          <a:bodyPr>
            <a:normAutofit fontScale="92500" lnSpcReduction="10000"/>
          </a:bodyPr>
          <a:lstStyle/>
          <a:p>
            <a:pPr algn="just"/>
            <a:r>
              <a:rPr lang="uk-UA" sz="1600" dirty="0">
                <a:solidFill>
                  <a:srgbClr val="FFFFFF"/>
                </a:solidFill>
              </a:rPr>
              <a:t>Оповідання «</a:t>
            </a:r>
            <a:r>
              <a:rPr lang="uk-UA" sz="1600" b="1" dirty="0">
                <a:solidFill>
                  <a:srgbClr val="FFFFFF"/>
                </a:solidFill>
              </a:rPr>
              <a:t>Малий Мирон»</a:t>
            </a:r>
          </a:p>
          <a:p>
            <a:pPr algn="just"/>
            <a:r>
              <a:rPr lang="uk-UA" sz="1600" dirty="0">
                <a:solidFill>
                  <a:srgbClr val="FFFFFF"/>
                </a:solidFill>
              </a:rPr>
              <a:t>Про хлопчика, який виділяється своїм мисленням. Всі його за це сварять, що «він як не в людей!» Вкінці оповідання автор роздумує, що буде з Мироном – якщо батьки надалі товктимуть йому в голову, що все має бути «як у людей», то він стане поганим господарем, або розбишакою. Якщо </a:t>
            </a:r>
            <a:r>
              <a:rPr lang="uk-UA" sz="1600" dirty="0" err="1">
                <a:solidFill>
                  <a:srgbClr val="FFFFFF"/>
                </a:solidFill>
              </a:rPr>
              <a:t>віддадуть</a:t>
            </a:r>
            <a:r>
              <a:rPr lang="uk-UA" sz="1600" dirty="0">
                <a:solidFill>
                  <a:srgbClr val="FFFFFF"/>
                </a:solidFill>
              </a:rPr>
              <a:t> в школу, то буде добре вчитися, але однаково зазнає всіляких страждань від поганих людей. Оповідання закінчується словами: «Бідний Мирон!».</a:t>
            </a:r>
          </a:p>
          <a:p>
            <a:pPr algn="just"/>
            <a:r>
              <a:rPr lang="uk-UA" sz="1600" dirty="0">
                <a:solidFill>
                  <a:srgbClr val="FFFFFF"/>
                </a:solidFill>
              </a:rPr>
              <a:t>Персонаж незвичайної, обдарованої дитини, хлопчика Мирона знайдемо і в інших творах автора</a:t>
            </a:r>
          </a:p>
          <a:p>
            <a:pPr algn="just"/>
            <a:r>
              <a:rPr lang="uk-UA" sz="1600" dirty="0">
                <a:solidFill>
                  <a:srgbClr val="FFFFFF"/>
                </a:solidFill>
              </a:rPr>
              <a:t>Повість «</a:t>
            </a:r>
            <a:r>
              <a:rPr lang="uk-UA" sz="1600" b="1" dirty="0">
                <a:solidFill>
                  <a:srgbClr val="FFFFFF"/>
                </a:solidFill>
              </a:rPr>
              <a:t>Борислав сміється»</a:t>
            </a:r>
          </a:p>
          <a:p>
            <a:pPr algn="just"/>
            <a:r>
              <a:rPr lang="uk-UA" sz="1600" i="1" dirty="0">
                <a:solidFill>
                  <a:srgbClr val="FFFFFF"/>
                </a:solidFill>
              </a:rPr>
              <a:t>Повість "Борислав сміється" зображує зародження капіталізму на західноукраїнських землях. Визискування та пригноблення робітників сприяє поступовому формуванню свідомого робітничого руху, але це є процес довгий і болісний. Образ </a:t>
            </a:r>
            <a:r>
              <a:rPr lang="uk-UA" sz="1600" i="1" dirty="0" err="1">
                <a:solidFill>
                  <a:srgbClr val="FFFFFF"/>
                </a:solidFill>
              </a:rPr>
              <a:t>Бенедя</a:t>
            </a:r>
            <a:r>
              <a:rPr lang="uk-UA" sz="1600" i="1" dirty="0">
                <a:solidFill>
                  <a:srgbClr val="FFFFFF"/>
                </a:solidFill>
              </a:rPr>
              <a:t> Синиці — образ свідомого робітника, який прагне мирним шляхом поліпшити становище робітничого класу. </a:t>
            </a:r>
            <a:endParaRPr lang="uk-UA" sz="1600" dirty="0">
              <a:solidFill>
                <a:srgbClr val="FFFFFF"/>
              </a:solidFill>
            </a:endParaRPr>
          </a:p>
        </p:txBody>
      </p:sp>
    </p:spTree>
    <p:extLst>
      <p:ext uri="{BB962C8B-B14F-4D97-AF65-F5344CB8AC3E}">
        <p14:creationId xmlns:p14="http://schemas.microsoft.com/office/powerpoint/2010/main" val="59825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0699C0-926B-344C-B825-642C25D0DAD4}"/>
              </a:ext>
            </a:extLst>
          </p:cNvPr>
          <p:cNvSpPr>
            <a:spLocks noGrp="1"/>
          </p:cNvSpPr>
          <p:nvPr>
            <p:ph type="title"/>
          </p:nvPr>
        </p:nvSpPr>
        <p:spPr>
          <a:xfrm>
            <a:off x="720000" y="619200"/>
            <a:ext cx="10728322" cy="900507"/>
          </a:xfrm>
        </p:spPr>
        <p:txBody>
          <a:bodyPr/>
          <a:lstStyle/>
          <a:p>
            <a:pPr algn="ctr"/>
            <a:r>
              <a:rPr lang="uk-UA" dirty="0"/>
              <a:t>«Борислав сміється»</a:t>
            </a:r>
            <a:endParaRPr lang="cs-CZ" dirty="0"/>
          </a:p>
        </p:txBody>
      </p:sp>
      <p:sp>
        <p:nvSpPr>
          <p:cNvPr id="3" name="Zástupný obsah 2">
            <a:extLst>
              <a:ext uri="{FF2B5EF4-FFF2-40B4-BE49-F238E27FC236}">
                <a16:creationId xmlns:a16="http://schemas.microsoft.com/office/drawing/2014/main" id="{8BC80BAF-06BD-A94F-A75E-6D5C302EE631}"/>
              </a:ext>
            </a:extLst>
          </p:cNvPr>
          <p:cNvSpPr>
            <a:spLocks noGrp="1"/>
          </p:cNvSpPr>
          <p:nvPr>
            <p:ph idx="1"/>
          </p:nvPr>
        </p:nvSpPr>
        <p:spPr>
          <a:xfrm>
            <a:off x="720000" y="1661376"/>
            <a:ext cx="10728325" cy="4739424"/>
          </a:xfrm>
        </p:spPr>
        <p:txBody>
          <a:bodyPr>
            <a:normAutofit lnSpcReduction="10000"/>
          </a:bodyPr>
          <a:lstStyle/>
          <a:p>
            <a:pPr algn="just"/>
            <a:r>
              <a:rPr lang="uk-UA" dirty="0">
                <a:solidFill>
                  <a:srgbClr val="FFFFFF"/>
                </a:solidFill>
              </a:rPr>
              <a:t>Протягом 1881—1882 рр. Франко друкує натуралістич­ний роман із життя робітників </a:t>
            </a:r>
            <a:r>
              <a:rPr lang="uk-UA" b="1" i="1" dirty="0">
                <a:solidFill>
                  <a:srgbClr val="FFFFFF"/>
                </a:solidFill>
              </a:rPr>
              <a:t>«Борислав сміється», </a:t>
            </a:r>
            <a:r>
              <a:rPr lang="uk-UA" dirty="0">
                <a:solidFill>
                  <a:srgbClr val="FFFFFF"/>
                </a:solidFill>
              </a:rPr>
              <a:t>У ньо­му переплітаються пропагандистські і власне літературні цілі автора. Експериментальна заданість роману сформу­льована Франком як намір «дати небувале в окрасці бува­лого», показати вповні «те, що тепер існує в народі», «но­вих людей» «при роботі».  Ідеальний смисл твору стосувався зображення масового руху бориславських робіт­ників. Організований страйк і повстання робітничого Бори­слава, які стали об’єктом зображення, художньо й ідеоло­гічно домислювалися автором. Однак твір не є шаблонною політичною агіткою, ілюстрацією соціалістичних ідей («бо­ротьби праці і капіталу»). Не став твір і новою утопією (на зразок популярних соціалістичних утопій). Реальність і аналітизм зображення характерів героїв, відомих із по­передніх творів бориславського циклу, живописність описів і пластичність масових сцен, увага до індивідуального, ду­ховного світу, введення паралельної сюжетної лінії життя галицьких буржуа забезпечили художню самоцінність твору.</a:t>
            </a:r>
          </a:p>
          <a:p>
            <a:pPr algn="just"/>
            <a:endParaRPr lang="uk-UA" dirty="0">
              <a:solidFill>
                <a:srgbClr val="FFFFFF"/>
              </a:solidFill>
            </a:endParaRPr>
          </a:p>
        </p:txBody>
      </p:sp>
    </p:spTree>
    <p:extLst>
      <p:ext uri="{BB962C8B-B14F-4D97-AF65-F5344CB8AC3E}">
        <p14:creationId xmlns:p14="http://schemas.microsoft.com/office/powerpoint/2010/main" val="3565426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75300-F139-8743-853A-420F71CB1050}"/>
              </a:ext>
            </a:extLst>
          </p:cNvPr>
          <p:cNvSpPr>
            <a:spLocks noGrp="1"/>
          </p:cNvSpPr>
          <p:nvPr>
            <p:ph type="title"/>
          </p:nvPr>
        </p:nvSpPr>
        <p:spPr>
          <a:xfrm>
            <a:off x="1371600" y="247650"/>
            <a:ext cx="9601200" cy="742950"/>
          </a:xfrm>
        </p:spPr>
        <p:txBody>
          <a:bodyPr>
            <a:normAutofit fontScale="90000"/>
          </a:bodyPr>
          <a:lstStyle/>
          <a:p>
            <a:pPr algn="ctr"/>
            <a:r>
              <a:rPr lang="uk-UA" dirty="0"/>
              <a:t>«</a:t>
            </a:r>
            <a:r>
              <a:rPr lang="uk-UA" b="1" dirty="0"/>
              <a:t>Борислав сміється»</a:t>
            </a:r>
            <a:br>
              <a:rPr lang="uk-UA" b="1" dirty="0"/>
            </a:br>
            <a:endParaRPr lang="cs-CZ" dirty="0"/>
          </a:p>
        </p:txBody>
      </p:sp>
      <p:sp>
        <p:nvSpPr>
          <p:cNvPr id="3" name="Zástupný obsah 2">
            <a:extLst>
              <a:ext uri="{FF2B5EF4-FFF2-40B4-BE49-F238E27FC236}">
                <a16:creationId xmlns:a16="http://schemas.microsoft.com/office/drawing/2014/main" id="{51B1A367-F1FB-7C48-B79B-772820A8CB03}"/>
              </a:ext>
            </a:extLst>
          </p:cNvPr>
          <p:cNvSpPr>
            <a:spLocks noGrp="1"/>
          </p:cNvSpPr>
          <p:nvPr>
            <p:ph idx="1"/>
          </p:nvPr>
        </p:nvSpPr>
        <p:spPr>
          <a:xfrm>
            <a:off x="859874" y="990600"/>
            <a:ext cx="10984676" cy="5867400"/>
          </a:xfrm>
        </p:spPr>
        <p:txBody>
          <a:bodyPr>
            <a:normAutofit lnSpcReduction="10000"/>
          </a:bodyPr>
          <a:lstStyle/>
          <a:p>
            <a:pPr marL="0" indent="0">
              <a:buNone/>
            </a:pPr>
            <a:r>
              <a:rPr lang="uk-UA" sz="1400" dirty="0">
                <a:solidFill>
                  <a:srgbClr val="FFFFFF"/>
                </a:solidFill>
              </a:rPr>
              <a:t>На закладинах будинку капіталіста Леона </a:t>
            </a:r>
            <a:r>
              <a:rPr lang="uk-UA" sz="1400" dirty="0" err="1">
                <a:solidFill>
                  <a:srgbClr val="FFFFFF"/>
                </a:solidFill>
              </a:rPr>
              <a:t>Гаммершляга</a:t>
            </a:r>
            <a:r>
              <a:rPr lang="uk-UA" sz="1400" dirty="0">
                <a:solidFill>
                  <a:srgbClr val="FFFFFF"/>
                </a:solidFill>
              </a:rPr>
              <a:t>, що прибув у Дрогобич з Відня, покалічило робітника </a:t>
            </a:r>
            <a:r>
              <a:rPr lang="uk-UA" sz="1400" dirty="0" err="1">
                <a:solidFill>
                  <a:srgbClr val="FFFFFF"/>
                </a:solidFill>
              </a:rPr>
              <a:t>Бенедя</a:t>
            </a:r>
            <a:r>
              <a:rPr lang="uk-UA" sz="1400" dirty="0">
                <a:solidFill>
                  <a:srgbClr val="FFFFFF"/>
                </a:solidFill>
              </a:rPr>
              <a:t> Синицю. За пропозицією майстра робітники збирають гроші, щоб допомогти його родині. Не дає грошей тільки будівничий, який, крім того, погрожує звільнити майстра з роботи. </a:t>
            </a:r>
            <a:br>
              <a:rPr lang="uk-UA" sz="1400" dirty="0">
                <a:solidFill>
                  <a:srgbClr val="FFFFFF"/>
                </a:solidFill>
              </a:rPr>
            </a:br>
            <a:r>
              <a:rPr lang="uk-UA" sz="1400" dirty="0">
                <a:solidFill>
                  <a:srgbClr val="FFFFFF"/>
                </a:solidFill>
              </a:rPr>
              <a:t>Герман думає про свого сина </a:t>
            </a:r>
            <a:r>
              <a:rPr lang="uk-UA" sz="1400" dirty="0" err="1">
                <a:solidFill>
                  <a:srgbClr val="FFFFFF"/>
                </a:solidFill>
              </a:rPr>
              <a:t>Готліба</a:t>
            </a:r>
            <a:r>
              <a:rPr lang="uk-UA" sz="1400" dirty="0">
                <a:solidFill>
                  <a:srgbClr val="FFFFFF"/>
                </a:solidFill>
              </a:rPr>
              <a:t>, який зовсім ні до чого не придатний. Навіть під час дворічного навчання у львівського купця він нічого не навчився, тільки дарма витратив гроші та знущався з інших. </a:t>
            </a:r>
            <a:br>
              <a:rPr lang="uk-UA" sz="1400" dirty="0">
                <a:solidFill>
                  <a:srgbClr val="FFFFFF"/>
                </a:solidFill>
              </a:rPr>
            </a:br>
            <a:r>
              <a:rPr lang="uk-UA" sz="1400" dirty="0">
                <a:solidFill>
                  <a:srgbClr val="FFFFFF"/>
                </a:solidFill>
              </a:rPr>
              <a:t>Львівський купець повідомляє про зникнення </a:t>
            </a:r>
            <a:r>
              <a:rPr lang="uk-UA" sz="1400" dirty="0" err="1">
                <a:solidFill>
                  <a:srgbClr val="FFFFFF"/>
                </a:solidFill>
              </a:rPr>
              <a:t>Готліба</a:t>
            </a:r>
            <a:r>
              <a:rPr lang="uk-UA" sz="1400" dirty="0">
                <a:solidFill>
                  <a:srgbClr val="FFFFFF"/>
                </a:solidFill>
              </a:rPr>
              <a:t>. Є припущення, що він утопився, бо знайшли тільки одяг. </a:t>
            </a:r>
            <a:r>
              <a:rPr lang="uk-UA" sz="1400" dirty="0" err="1">
                <a:solidFill>
                  <a:srgbClr val="FFFFFF"/>
                </a:solidFill>
              </a:rPr>
              <a:t>Рифка</a:t>
            </a:r>
            <a:r>
              <a:rPr lang="uk-UA" sz="1400" dirty="0">
                <a:solidFill>
                  <a:srgbClr val="FFFFFF"/>
                </a:solidFill>
              </a:rPr>
              <a:t> кричить у розпачі на Германа, звинувачуючи його в усьому. Герман вирушає у Львів шукати сина, який у цей час повертається в Дрогобич, одягнений, як вугляр. Він вимагає від матері грошей, а потім зникає. </a:t>
            </a:r>
            <a:br>
              <a:rPr lang="uk-UA" sz="1400" dirty="0">
                <a:solidFill>
                  <a:srgbClr val="FFFFFF"/>
                </a:solidFill>
              </a:rPr>
            </a:br>
            <a:r>
              <a:rPr lang="uk-UA" sz="1400" dirty="0">
                <a:solidFill>
                  <a:srgbClr val="FFFFFF"/>
                </a:solidFill>
              </a:rPr>
              <a:t>Одужавши, </a:t>
            </a:r>
            <a:r>
              <a:rPr lang="uk-UA" sz="1400" dirty="0" err="1">
                <a:solidFill>
                  <a:srgbClr val="FFFFFF"/>
                </a:solidFill>
              </a:rPr>
              <a:t>Бенедьо</a:t>
            </a:r>
            <a:r>
              <a:rPr lang="uk-UA" sz="1400" dirty="0">
                <a:solidFill>
                  <a:srgbClr val="FFFFFF"/>
                </a:solidFill>
              </a:rPr>
              <a:t> повертається на роботу, але будівничий не приймає його, звинувативши у п’янстві, через яке того, мовляв, і покалічило. </a:t>
            </a:r>
            <a:br>
              <a:rPr lang="uk-UA" sz="1400" dirty="0">
                <a:solidFill>
                  <a:srgbClr val="FFFFFF"/>
                </a:solidFill>
              </a:rPr>
            </a:br>
            <a:r>
              <a:rPr lang="uk-UA" sz="1400" dirty="0">
                <a:solidFill>
                  <a:srgbClr val="FFFFFF"/>
                </a:solidFill>
              </a:rPr>
              <a:t>Робітник іде до самого </a:t>
            </a:r>
            <a:r>
              <a:rPr lang="uk-UA" sz="1400" dirty="0" err="1">
                <a:solidFill>
                  <a:srgbClr val="FFFFFF"/>
                </a:solidFill>
              </a:rPr>
              <a:t>Гаммершляга</a:t>
            </a:r>
            <a:r>
              <a:rPr lang="uk-UA" sz="1400" dirty="0">
                <a:solidFill>
                  <a:srgbClr val="FFFFFF"/>
                </a:solidFill>
              </a:rPr>
              <a:t>, і той пропонує йому роботу муляра на будівництві парового млина в Бориславі. Наступного дня </a:t>
            </a:r>
            <a:r>
              <a:rPr lang="uk-UA" sz="1400" dirty="0" err="1">
                <a:solidFill>
                  <a:srgbClr val="FFFFFF"/>
                </a:solidFill>
              </a:rPr>
              <a:t>Бенедьо</a:t>
            </a:r>
            <a:r>
              <a:rPr lang="uk-UA" sz="1400" dirty="0">
                <a:solidFill>
                  <a:srgbClr val="FFFFFF"/>
                </a:solidFill>
              </a:rPr>
              <a:t> йде до Борислава та винаймає помешкання у старого селянина Матія. У хаті Матія збираються побратими: брати </a:t>
            </a:r>
            <a:r>
              <a:rPr lang="uk-UA" sz="1400" dirty="0" err="1">
                <a:solidFill>
                  <a:srgbClr val="FFFFFF"/>
                </a:solidFill>
              </a:rPr>
              <a:t>Басараби</a:t>
            </a:r>
            <a:r>
              <a:rPr lang="uk-UA" sz="1400" dirty="0">
                <a:solidFill>
                  <a:srgbClr val="FFFFFF"/>
                </a:solidFill>
              </a:rPr>
              <a:t>, "</a:t>
            </a:r>
            <a:r>
              <a:rPr lang="uk-UA" sz="1400" dirty="0" err="1">
                <a:solidFill>
                  <a:srgbClr val="FFFFFF"/>
                </a:solidFill>
              </a:rPr>
              <a:t>карбовий</a:t>
            </a:r>
            <a:r>
              <a:rPr lang="uk-UA" sz="1400" dirty="0">
                <a:solidFill>
                  <a:srgbClr val="FFFFFF"/>
                </a:solidFill>
              </a:rPr>
              <a:t>" Деркач, </a:t>
            </a:r>
            <a:r>
              <a:rPr lang="uk-UA" sz="1400" dirty="0" err="1">
                <a:solidFill>
                  <a:srgbClr val="FFFFFF"/>
                </a:solidFill>
              </a:rPr>
              <a:t>Прийдеволя</a:t>
            </a:r>
            <a:r>
              <a:rPr lang="uk-UA" sz="1400" dirty="0">
                <a:solidFill>
                  <a:srgbClr val="FFFFFF"/>
                </a:solidFill>
              </a:rPr>
              <a:t>, </a:t>
            </a:r>
            <a:r>
              <a:rPr lang="uk-UA" sz="1400" dirty="0" err="1">
                <a:solidFill>
                  <a:srgbClr val="FFFFFF"/>
                </a:solidFill>
              </a:rPr>
              <a:t>Стасюра</a:t>
            </a:r>
            <a:r>
              <a:rPr lang="uk-UA" sz="1400" dirty="0">
                <a:solidFill>
                  <a:srgbClr val="FFFFFF"/>
                </a:solidFill>
              </a:rPr>
              <a:t> та інші. Вони приходять для того, щоб розповідати одне одному про свої й чужі кривди від панів та карбувати їх на палицях, чекаючи відплати. </a:t>
            </a:r>
            <a:r>
              <a:rPr lang="uk-UA" sz="1400" dirty="0" err="1">
                <a:solidFill>
                  <a:srgbClr val="FFFFFF"/>
                </a:solidFill>
              </a:rPr>
              <a:t>Бенедя</a:t>
            </a:r>
            <a:r>
              <a:rPr lang="uk-UA" sz="1400" dirty="0">
                <a:solidFill>
                  <a:srgbClr val="FFFFFF"/>
                </a:solidFill>
              </a:rPr>
              <a:t> приймають до братства, але він говорить, що помста не є виходом з тяжкого становища. </a:t>
            </a:r>
            <a:br>
              <a:rPr lang="uk-UA" sz="1400" dirty="0">
                <a:solidFill>
                  <a:srgbClr val="FFFFFF"/>
                </a:solidFill>
              </a:rPr>
            </a:br>
            <a:r>
              <a:rPr lang="uk-UA" sz="1400" dirty="0">
                <a:solidFill>
                  <a:srgbClr val="FFFFFF"/>
                </a:solidFill>
              </a:rPr>
              <a:t>У Відні бельгійський хімік Ван-</a:t>
            </a:r>
            <a:r>
              <a:rPr lang="uk-UA" sz="1400" dirty="0" err="1">
                <a:solidFill>
                  <a:srgbClr val="FFFFFF"/>
                </a:solidFill>
              </a:rPr>
              <a:t>Гехт</a:t>
            </a:r>
            <a:r>
              <a:rPr lang="uk-UA" sz="1400" dirty="0">
                <a:solidFill>
                  <a:srgbClr val="FFFFFF"/>
                </a:solidFill>
              </a:rPr>
              <a:t> винайшов досконалий спосіб очищення земного воску, в результаті чого той не поступається бджолиному. Дізнавшись про це, Леон підкупає асистента вченого. Сподіваючись на величезні прибутки, він укладає угоду з російською "Восковою спілкою" про доставку великої кількості церезину. </a:t>
            </a:r>
            <a:br>
              <a:rPr lang="uk-UA" sz="1400" dirty="0">
                <a:solidFill>
                  <a:srgbClr val="FFFFFF"/>
                </a:solidFill>
              </a:rPr>
            </a:br>
            <a:r>
              <a:rPr lang="uk-UA" sz="1400" dirty="0">
                <a:solidFill>
                  <a:srgbClr val="FFFFFF"/>
                </a:solidFill>
              </a:rPr>
              <a:t>Під виглядом парового млина </a:t>
            </a:r>
            <a:r>
              <a:rPr lang="uk-UA" sz="1400" dirty="0" err="1">
                <a:solidFill>
                  <a:srgbClr val="FFFFFF"/>
                </a:solidFill>
              </a:rPr>
              <a:t>Гаммершляг</a:t>
            </a:r>
            <a:r>
              <a:rPr lang="uk-UA" sz="1400" dirty="0">
                <a:solidFill>
                  <a:srgbClr val="FFFFFF"/>
                </a:solidFill>
              </a:rPr>
              <a:t> будує нафтарню. Будівничий кидає роботу, бо не хоче працювати таємно. Його місце займає </a:t>
            </a:r>
            <a:r>
              <a:rPr lang="uk-UA" sz="1400" dirty="0" err="1">
                <a:solidFill>
                  <a:srgbClr val="FFFFFF"/>
                </a:solidFill>
              </a:rPr>
              <a:t>Бенедьо</a:t>
            </a:r>
            <a:r>
              <a:rPr lang="uk-UA" sz="1400" dirty="0">
                <a:solidFill>
                  <a:srgbClr val="FFFFFF"/>
                </a:solidFill>
              </a:rPr>
              <a:t>. </a:t>
            </a:r>
            <a:br>
              <a:rPr lang="uk-UA" sz="1400" dirty="0">
                <a:solidFill>
                  <a:srgbClr val="FFFFFF"/>
                </a:solidFill>
              </a:rPr>
            </a:br>
            <a:r>
              <a:rPr lang="uk-UA" sz="1400" dirty="0">
                <a:solidFill>
                  <a:srgbClr val="FFFFFF"/>
                </a:solidFill>
              </a:rPr>
              <a:t>Найнявши поліцію для розшуків сина, Герман їде у Відень у своїх справах. Він домовляється з Ван-</a:t>
            </a:r>
            <a:r>
              <a:rPr lang="uk-UA" sz="1400" dirty="0" err="1">
                <a:solidFill>
                  <a:srgbClr val="FFFFFF"/>
                </a:solidFill>
              </a:rPr>
              <a:t>Гехтом</a:t>
            </a:r>
            <a:r>
              <a:rPr lang="uk-UA" sz="1400" dirty="0">
                <a:solidFill>
                  <a:srgbClr val="FFFFFF"/>
                </a:solidFill>
              </a:rPr>
              <a:t> і запрошує його до Борислава працювати консультантом при будівлі нафтарні й видобутку церезину. Таким чином він перебиває плани Леона. </a:t>
            </a:r>
            <a:br>
              <a:rPr lang="uk-UA" sz="1400" dirty="0">
                <a:solidFill>
                  <a:srgbClr val="FFFFFF"/>
                </a:solidFill>
              </a:rPr>
            </a:br>
            <a:r>
              <a:rPr lang="uk-UA" sz="1400" dirty="0">
                <a:solidFill>
                  <a:srgbClr val="FFFFFF"/>
                </a:solidFill>
              </a:rPr>
              <a:t>Після посухи починається голод, поширюються хвороби, що забирають життя багатьох людей. Герман радіє з народного горя, бо зможе знизити платню робітникам. </a:t>
            </a:r>
          </a:p>
        </p:txBody>
      </p:sp>
    </p:spTree>
    <p:extLst>
      <p:ext uri="{BB962C8B-B14F-4D97-AF65-F5344CB8AC3E}">
        <p14:creationId xmlns:p14="http://schemas.microsoft.com/office/powerpoint/2010/main" val="3402723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99FBB3-89A8-FA49-B3C6-E338926DF6FF}"/>
              </a:ext>
            </a:extLst>
          </p:cNvPr>
          <p:cNvSpPr>
            <a:spLocks noGrp="1"/>
          </p:cNvSpPr>
          <p:nvPr>
            <p:ph type="title"/>
          </p:nvPr>
        </p:nvSpPr>
        <p:spPr>
          <a:xfrm>
            <a:off x="731839" y="361622"/>
            <a:ext cx="10728322" cy="668687"/>
          </a:xfrm>
        </p:spPr>
        <p:txBody>
          <a:bodyPr>
            <a:normAutofit fontScale="90000"/>
          </a:bodyPr>
          <a:lstStyle/>
          <a:p>
            <a:pPr algn="ctr"/>
            <a:r>
              <a:rPr lang="uk-UA" dirty="0"/>
              <a:t>«</a:t>
            </a:r>
            <a:r>
              <a:rPr lang="uk-UA" b="1" dirty="0"/>
              <a:t>Борислав сміється»</a:t>
            </a:r>
            <a:br>
              <a:rPr lang="uk-UA" b="1" dirty="0"/>
            </a:br>
            <a:endParaRPr lang="cs-CZ" dirty="0"/>
          </a:p>
        </p:txBody>
      </p:sp>
      <p:sp>
        <p:nvSpPr>
          <p:cNvPr id="3" name="Zástupný obsah 2">
            <a:extLst>
              <a:ext uri="{FF2B5EF4-FFF2-40B4-BE49-F238E27FC236}">
                <a16:creationId xmlns:a16="http://schemas.microsoft.com/office/drawing/2014/main" id="{87159B25-FF06-9949-A443-AF13CD179B7E}"/>
              </a:ext>
            </a:extLst>
          </p:cNvPr>
          <p:cNvSpPr>
            <a:spLocks noGrp="1"/>
          </p:cNvSpPr>
          <p:nvPr>
            <p:ph idx="1"/>
          </p:nvPr>
        </p:nvSpPr>
        <p:spPr>
          <a:xfrm>
            <a:off x="525278" y="1030308"/>
            <a:ext cx="11490711" cy="5827691"/>
          </a:xfrm>
        </p:spPr>
        <p:txBody>
          <a:bodyPr>
            <a:normAutofit fontScale="85000" lnSpcReduction="10000"/>
          </a:bodyPr>
          <a:lstStyle/>
          <a:p>
            <a:pPr marL="0" indent="0">
              <a:buNone/>
            </a:pPr>
            <a:r>
              <a:rPr lang="uk-UA" sz="1600" dirty="0">
                <a:solidFill>
                  <a:srgbClr val="FFFFFF"/>
                </a:solidFill>
                <a:cs typeface="Times New Roman" panose="02020603050405020304" pitchFamily="18" charset="0"/>
              </a:rPr>
              <a:t>У Львові він дізнається про долю сина й приїжджає додому. </a:t>
            </a:r>
            <a:r>
              <a:rPr lang="uk-UA" sz="1600" dirty="0" err="1">
                <a:solidFill>
                  <a:srgbClr val="FFFFFF"/>
                </a:solidFill>
                <a:cs typeface="Times New Roman" panose="02020603050405020304" pitchFamily="18" charset="0"/>
              </a:rPr>
              <a:t>Рифка</a:t>
            </a:r>
            <a:r>
              <a:rPr lang="uk-UA" sz="1600" dirty="0">
                <a:solidFill>
                  <a:srgbClr val="FFFFFF"/>
                </a:solidFill>
                <a:cs typeface="Times New Roman" panose="02020603050405020304" pitchFamily="18" charset="0"/>
              </a:rPr>
              <a:t> в цей час отримує від сина листи та таємно передає йому гроші.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Матій розповідає Андрусеві та </a:t>
            </a:r>
            <a:r>
              <a:rPr lang="uk-UA" sz="1600" dirty="0" err="1">
                <a:solidFill>
                  <a:srgbClr val="FFFFFF"/>
                </a:solidFill>
                <a:cs typeface="Times New Roman" panose="02020603050405020304" pitchFamily="18" charset="0"/>
              </a:rPr>
              <a:t>Бенедьові</a:t>
            </a:r>
            <a:r>
              <a:rPr lang="uk-UA" sz="1600" dirty="0">
                <a:solidFill>
                  <a:srgbClr val="FFFFFF"/>
                </a:solidFill>
                <a:cs typeface="Times New Roman" panose="02020603050405020304" pitchFamily="18" charset="0"/>
              </a:rPr>
              <a:t> про стихійний селянський бунт проти дрібних підприємців, що стався чотирнадцять років тому. Спричинили його шахрайські видурювання у селян їхньої землі. Тоді було вбито селянина Максима, дворічну дочку якого, Марту, Матій забрав до себе . Потім вона виросла, вийшла заміж за робітника Івана </a:t>
            </a:r>
            <a:r>
              <a:rPr lang="uk-UA" sz="1600" dirty="0" err="1">
                <a:solidFill>
                  <a:srgbClr val="FFFFFF"/>
                </a:solidFill>
                <a:cs typeface="Times New Roman" panose="02020603050405020304" pitchFamily="18" charset="0"/>
              </a:rPr>
              <a:t>Півторака</a:t>
            </a:r>
            <a:r>
              <a:rPr lang="uk-UA" sz="1600" dirty="0">
                <a:solidFill>
                  <a:srgbClr val="FFFFFF"/>
                </a:solidFill>
                <a:cs typeface="Times New Roman" panose="02020603050405020304" pitchFamily="18" charset="0"/>
              </a:rPr>
              <a:t>. Чоловік Марти сподівався купити на зароблені гроші ґрунт у селі, а гроші віддавав на зберігання </a:t>
            </a:r>
            <a:r>
              <a:rPr lang="uk-UA" sz="1600" dirty="0" err="1">
                <a:solidFill>
                  <a:srgbClr val="FFFFFF"/>
                </a:solidFill>
                <a:cs typeface="Times New Roman" panose="02020603050405020304" pitchFamily="18" charset="0"/>
              </a:rPr>
              <a:t>Морткові</a:t>
            </a:r>
            <a:r>
              <a:rPr lang="uk-UA" sz="1600" dirty="0">
                <a:solidFill>
                  <a:srgbClr val="FFFFFF"/>
                </a:solidFill>
                <a:cs typeface="Times New Roman" panose="02020603050405020304" pitchFamily="18" charset="0"/>
              </a:rPr>
              <a:t>. В день отримання грошей Іван зник, а потім його знайшли в нафтовій ямі.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Матій підозрює </a:t>
            </a:r>
            <a:r>
              <a:rPr lang="uk-UA" sz="1600" dirty="0" err="1">
                <a:solidFill>
                  <a:srgbClr val="FFFFFF"/>
                </a:solidFill>
                <a:cs typeface="Times New Roman" panose="02020603050405020304" pitchFamily="18" charset="0"/>
              </a:rPr>
              <a:t>Мортка</a:t>
            </a:r>
            <a:r>
              <a:rPr lang="uk-UA" sz="1600" dirty="0">
                <a:solidFill>
                  <a:srgbClr val="FFFFFF"/>
                </a:solidFill>
                <a:cs typeface="Times New Roman" panose="02020603050405020304" pitchFamily="18" charset="0"/>
              </a:rPr>
              <a:t> в убивстві, але судовий процес було припинено.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Андрусь пригадав, що того рокового дня бачив Івана в корчмі з </a:t>
            </a:r>
            <a:r>
              <a:rPr lang="uk-UA" sz="1600" dirty="0" err="1">
                <a:solidFill>
                  <a:srgbClr val="FFFFFF"/>
                </a:solidFill>
                <a:cs typeface="Times New Roman" panose="02020603050405020304" pitchFamily="18" charset="0"/>
              </a:rPr>
              <a:t>Мортком</a:t>
            </a:r>
            <a:r>
              <a:rPr lang="uk-UA" sz="1600" dirty="0">
                <a:solidFill>
                  <a:srgbClr val="FFFFFF"/>
                </a:solidFill>
                <a:cs typeface="Times New Roman" panose="02020603050405020304" pitchFamily="18" charset="0"/>
              </a:rPr>
              <a:t>. Зрадівши, що знайшовся свідок, Матій вирішує знову розпочати процес. </a:t>
            </a:r>
            <a:br>
              <a:rPr lang="uk-UA" sz="1600" dirty="0">
                <a:solidFill>
                  <a:srgbClr val="FFFFFF"/>
                </a:solidFill>
                <a:cs typeface="Times New Roman" panose="02020603050405020304" pitchFamily="18" charset="0"/>
              </a:rPr>
            </a:b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вважає, що робітникам треба об’єднатися в боротьбі за свої права. Він говорить про це побратимам і пропонує створити загальну касу. Товариство побратимів збільшується, бо незадоволення робітників своїм становищем все більше зростає. </a:t>
            </a:r>
          </a:p>
          <a:p>
            <a:pPr marL="0" indent="0">
              <a:buNone/>
            </a:pPr>
            <a:r>
              <a:rPr lang="uk-UA" sz="1600" dirty="0">
                <a:solidFill>
                  <a:srgbClr val="FFFFFF"/>
                </a:solidFill>
                <a:cs typeface="Times New Roman" panose="02020603050405020304" pitchFamily="18" charset="0"/>
              </a:rPr>
              <a:t>Початок боротьбі поклало розкрите шахрайство одного з касирів, який недоплачував робітникам по одній копійці за кожен день роботи.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На нараді </a:t>
            </a: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пропонує, щоб кожна кошара мала свою касу, частину якої мусить витрачати на свої нужди, а частину здавати до головної каси.</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Леон задоволений, що </a:t>
            </a: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закінчив будівництво достроково, і доручає йому підібрати трьох чесних робітників, які б не розголосили таємниці виготовлення церезину. </a:t>
            </a:r>
          </a:p>
          <a:p>
            <a:pPr marL="0" indent="0">
              <a:buNone/>
            </a:pPr>
            <a:r>
              <a:rPr lang="uk-UA" sz="1600" dirty="0" err="1">
                <a:solidFill>
                  <a:srgbClr val="FFFFFF"/>
                </a:solidFill>
                <a:cs typeface="Times New Roman" panose="02020603050405020304" pitchFamily="18" charset="0"/>
              </a:rPr>
              <a:t>Гетліб</a:t>
            </a:r>
            <a:r>
              <a:rPr lang="uk-UA" sz="1600" dirty="0">
                <a:solidFill>
                  <a:srgbClr val="FFFFFF"/>
                </a:solidFill>
                <a:cs typeface="Times New Roman" panose="02020603050405020304" pitchFamily="18" charset="0"/>
              </a:rPr>
              <a:t> і </a:t>
            </a:r>
            <a:r>
              <a:rPr lang="uk-UA" sz="1600" dirty="0" err="1">
                <a:solidFill>
                  <a:srgbClr val="FFFFFF"/>
                </a:solidFill>
                <a:cs typeface="Times New Roman" panose="02020603050405020304" pitchFamily="18" charset="0"/>
              </a:rPr>
              <a:t>Фанні</a:t>
            </a:r>
            <a:r>
              <a:rPr lang="uk-UA" sz="1600" dirty="0">
                <a:solidFill>
                  <a:srgbClr val="FFFFFF"/>
                </a:solidFill>
                <a:cs typeface="Times New Roman" panose="02020603050405020304" pitchFamily="18" charset="0"/>
              </a:rPr>
              <a:t> знайомляться, хлопець говорить, що він зовсім не </a:t>
            </a:r>
            <a:r>
              <a:rPr lang="uk-UA" sz="1600" dirty="0" err="1">
                <a:solidFill>
                  <a:srgbClr val="FFFFFF"/>
                </a:solidFill>
                <a:cs typeface="Times New Roman" panose="02020603050405020304" pitchFamily="18" charset="0"/>
              </a:rPr>
              <a:t>вуглярчук</a:t>
            </a:r>
            <a:r>
              <a:rPr lang="uk-UA" sz="1600" dirty="0">
                <a:solidFill>
                  <a:srgbClr val="FFFFFF"/>
                </a:solidFill>
                <a:cs typeface="Times New Roman" panose="02020603050405020304" pitchFamily="18" charset="0"/>
              </a:rPr>
              <a:t>. Тепер він мусить з’явитися перед дівчиною в гарному одязі, тому знову вимагає грошей у матері. Але та вже не може допомогти. Герман здогадується про місцезнаходження сина, але мовчить. Він вимагає його повернення й відмовляється давати гроші. Це призводить до сварки між чоловіком і жінкою.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Герман повністю зайнятий справами побудови нафтарні. Вирішує перебудувати стару для нових потреб. Голод дає йому змогу використовувати робочі руки майже задарма. </a:t>
            </a:r>
            <a:r>
              <a:rPr lang="uk-UA" sz="1600" dirty="0">
                <a:solidFill>
                  <a:srgbClr val="FFFFFF"/>
                </a:solidFill>
                <a:latin typeface="Times New Roman" panose="02020603050405020304" pitchFamily="18" charset="0"/>
                <a:cs typeface="Times New Roman" panose="02020603050405020304" pitchFamily="18" charset="0"/>
              </a:rPr>
              <a:t/>
            </a:r>
            <a:br>
              <a:rPr lang="uk-UA" sz="1600" dirty="0">
                <a:solidFill>
                  <a:srgbClr val="FFFFFF"/>
                </a:solidFill>
                <a:latin typeface="Times New Roman" panose="02020603050405020304" pitchFamily="18" charset="0"/>
                <a:cs typeface="Times New Roman" panose="02020603050405020304" pitchFamily="18" charset="0"/>
              </a:rPr>
            </a:br>
            <a:endParaRPr lang="uk-UA" sz="1600" dirty="0">
              <a:solidFill>
                <a:srgbClr val="FFFFFF"/>
              </a:solidFill>
              <a:latin typeface="Times New Roman" panose="02020603050405020304" pitchFamily="18" charset="0"/>
              <a:cs typeface="Times New Roman" panose="02020603050405020304" pitchFamily="18" charset="0"/>
            </a:endParaRPr>
          </a:p>
          <a:p>
            <a:pPr marL="0" indent="0">
              <a:buNone/>
            </a:pPr>
            <a:endParaRPr lang="cs-CZ" sz="16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816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982704F-0735-BA4B-9B61-658F3F56EC0A}"/>
              </a:ext>
            </a:extLst>
          </p:cNvPr>
          <p:cNvSpPr>
            <a:spLocks noGrp="1"/>
          </p:cNvSpPr>
          <p:nvPr>
            <p:ph idx="1"/>
          </p:nvPr>
        </p:nvSpPr>
        <p:spPr>
          <a:xfrm>
            <a:off x="736270" y="825334"/>
            <a:ext cx="11125172" cy="5936074"/>
          </a:xfrm>
        </p:spPr>
        <p:txBody>
          <a:bodyPr>
            <a:noAutofit/>
          </a:bodyPr>
          <a:lstStyle/>
          <a:p>
            <a:pPr marL="0" indent="0">
              <a:buNone/>
            </a:pPr>
            <a:r>
              <a:rPr lang="uk-UA" sz="1400" dirty="0">
                <a:solidFill>
                  <a:srgbClr val="FFFFFF"/>
                </a:solidFill>
              </a:rPr>
              <a:t>Робітники готуються до страйку, але намагаються приховати свої плани. Підприємці, заспокоєні поведінкою робітників, починають ще жорстокіше їх експлуатувати. </a:t>
            </a:r>
            <a:br>
              <a:rPr lang="uk-UA" sz="1400" dirty="0">
                <a:solidFill>
                  <a:srgbClr val="FFFFFF"/>
                </a:solidFill>
              </a:rPr>
            </a:br>
            <a:r>
              <a:rPr lang="uk-UA" sz="1400" dirty="0">
                <a:solidFill>
                  <a:srgbClr val="FFFFFF"/>
                </a:solidFill>
              </a:rPr>
              <a:t>Для початку страйку ще не вистачає грошей. Щоб поповнити касу, Сень </a:t>
            </a:r>
            <a:r>
              <a:rPr lang="uk-UA" sz="1400" dirty="0" err="1">
                <a:solidFill>
                  <a:srgbClr val="FFFFFF"/>
                </a:solidFill>
              </a:rPr>
              <a:t>Басараб</a:t>
            </a:r>
            <a:r>
              <a:rPr lang="uk-UA" sz="1400" dirty="0">
                <a:solidFill>
                  <a:srgbClr val="FFFFFF"/>
                </a:solidFill>
              </a:rPr>
              <a:t> та </a:t>
            </a:r>
            <a:r>
              <a:rPr lang="uk-UA" sz="1400" dirty="0" err="1">
                <a:solidFill>
                  <a:srgbClr val="FFFFFF"/>
                </a:solidFill>
              </a:rPr>
              <a:t>ІІрийдеволя</a:t>
            </a:r>
            <a:r>
              <a:rPr lang="uk-UA" sz="1400" dirty="0">
                <a:solidFill>
                  <a:srgbClr val="FFFFFF"/>
                </a:solidFill>
              </a:rPr>
              <a:t> обкрадають квартиру </a:t>
            </a:r>
            <a:r>
              <a:rPr lang="uk-UA" sz="1400" dirty="0" err="1">
                <a:solidFill>
                  <a:srgbClr val="FFFFFF"/>
                </a:solidFill>
              </a:rPr>
              <a:t>Іцика</a:t>
            </a:r>
            <a:r>
              <a:rPr lang="uk-UA" sz="1400" dirty="0">
                <a:solidFill>
                  <a:srgbClr val="FFFFFF"/>
                </a:solidFill>
              </a:rPr>
              <a:t> </a:t>
            </a:r>
            <a:r>
              <a:rPr lang="uk-UA" sz="1400" dirty="0" err="1">
                <a:solidFill>
                  <a:srgbClr val="FFFFFF"/>
                </a:solidFill>
              </a:rPr>
              <a:t>Бауха</a:t>
            </a:r>
            <a:r>
              <a:rPr lang="uk-UA" sz="1400" dirty="0">
                <a:solidFill>
                  <a:srgbClr val="FFFFFF"/>
                </a:solidFill>
              </a:rPr>
              <a:t>, який від переляку вмирає. </a:t>
            </a:r>
            <a:br>
              <a:rPr lang="uk-UA" sz="1400" dirty="0">
                <a:solidFill>
                  <a:srgbClr val="FFFFFF"/>
                </a:solidFill>
              </a:rPr>
            </a:br>
            <a:r>
              <a:rPr lang="uk-UA" sz="1400" dirty="0" err="1">
                <a:solidFill>
                  <a:srgbClr val="FFFFFF"/>
                </a:solidFill>
              </a:rPr>
              <a:t>Бенедьо</a:t>
            </a:r>
            <a:r>
              <a:rPr lang="uk-UA" sz="1400" dirty="0">
                <a:solidFill>
                  <a:srgbClr val="FFFFFF"/>
                </a:solidFill>
              </a:rPr>
              <a:t> проти таких заходів, але іншого виходу немає. На вкрадені гроші закуповуються продукти. У різних місцях робітники розставляють свої сили, щоб не пустити заробітчан до страйкуючого Борислава. </a:t>
            </a:r>
            <a:br>
              <a:rPr lang="uk-UA" sz="1400" dirty="0">
                <a:solidFill>
                  <a:srgbClr val="FFFFFF"/>
                </a:solidFill>
              </a:rPr>
            </a:br>
            <a:r>
              <a:rPr lang="uk-UA" sz="1400" dirty="0">
                <a:solidFill>
                  <a:srgbClr val="FFFFFF"/>
                </a:solidFill>
              </a:rPr>
              <a:t>Посланці з Борислава йдуть у навколишні села, щоб розповісти про страйк та організувати підтримку.</a:t>
            </a:r>
            <a:br>
              <a:rPr lang="uk-UA" sz="1400" dirty="0">
                <a:solidFill>
                  <a:srgbClr val="FFFFFF"/>
                </a:solidFill>
              </a:rPr>
            </a:br>
            <a:r>
              <a:rPr lang="uk-UA" sz="1400" dirty="0">
                <a:solidFill>
                  <a:srgbClr val="FFFFFF"/>
                </a:solidFill>
              </a:rPr>
              <a:t>Страйк починається. </a:t>
            </a:r>
            <a:br>
              <a:rPr lang="uk-UA" sz="1400" dirty="0">
                <a:solidFill>
                  <a:srgbClr val="FFFFFF"/>
                </a:solidFill>
              </a:rPr>
            </a:br>
            <a:r>
              <a:rPr lang="uk-UA" sz="1400" dirty="0" err="1">
                <a:solidFill>
                  <a:srgbClr val="FFFFFF"/>
                </a:solidFill>
              </a:rPr>
              <a:t>Фанні</a:t>
            </a:r>
            <a:r>
              <a:rPr lang="uk-UA" sz="1400" dirty="0">
                <a:solidFill>
                  <a:srgbClr val="FFFFFF"/>
                </a:solidFill>
              </a:rPr>
              <a:t> чекає свого романтичного героя, і ось перед нею з’являється добре одягнений </a:t>
            </a:r>
            <a:r>
              <a:rPr lang="uk-UA" sz="1400" dirty="0" err="1">
                <a:solidFill>
                  <a:srgbClr val="FFFFFF"/>
                </a:solidFill>
              </a:rPr>
              <a:t>Готліб</a:t>
            </a:r>
            <a:r>
              <a:rPr lang="uk-UA" sz="1400" dirty="0">
                <a:solidFill>
                  <a:srgbClr val="FFFFFF"/>
                </a:solidFill>
              </a:rPr>
              <a:t> та розповідає, що він — син </a:t>
            </a:r>
            <a:r>
              <a:rPr lang="uk-UA" sz="1400" dirty="0" err="1">
                <a:solidFill>
                  <a:srgbClr val="FFFFFF"/>
                </a:solidFill>
              </a:rPr>
              <a:t>Гольдкремера</a:t>
            </a:r>
            <a:r>
              <a:rPr lang="uk-UA" sz="1400" dirty="0">
                <a:solidFill>
                  <a:srgbClr val="FFFFFF"/>
                </a:solidFill>
              </a:rPr>
              <a:t>. Виявляється, що батько </a:t>
            </a:r>
            <a:r>
              <a:rPr lang="uk-UA" sz="1400" dirty="0" err="1">
                <a:solidFill>
                  <a:srgbClr val="FFFFFF"/>
                </a:solidFill>
              </a:rPr>
              <a:t>Фанні</a:t>
            </a:r>
            <a:r>
              <a:rPr lang="uk-UA" sz="1400" dirty="0">
                <a:solidFill>
                  <a:srgbClr val="FFFFFF"/>
                </a:solidFill>
              </a:rPr>
              <a:t> вже просив про їхнє одруження, але мати </a:t>
            </a:r>
            <a:r>
              <a:rPr lang="uk-UA" sz="1400" dirty="0" err="1">
                <a:solidFill>
                  <a:srgbClr val="FFFFFF"/>
                </a:solidFill>
              </a:rPr>
              <a:t>Готліба</a:t>
            </a:r>
            <a:r>
              <a:rPr lang="uk-UA" sz="1400" dirty="0">
                <a:solidFill>
                  <a:srgbClr val="FFFFFF"/>
                </a:solidFill>
              </a:rPr>
              <a:t> не хоче про це й чути. </a:t>
            </a:r>
            <a:br>
              <a:rPr lang="uk-UA" sz="1400" dirty="0">
                <a:solidFill>
                  <a:srgbClr val="FFFFFF"/>
                </a:solidFill>
              </a:rPr>
            </a:br>
            <a:r>
              <a:rPr lang="uk-UA" sz="1400" dirty="0">
                <a:solidFill>
                  <a:srgbClr val="FFFFFF"/>
                </a:solidFill>
              </a:rPr>
              <a:t>Розгніваний хлопець іде до матері і змушує вирішити питання про його одруження. </a:t>
            </a:r>
            <a:br>
              <a:rPr lang="uk-UA" sz="1400" dirty="0">
                <a:solidFill>
                  <a:srgbClr val="FFFFFF"/>
                </a:solidFill>
              </a:rPr>
            </a:br>
            <a:r>
              <a:rPr lang="uk-UA" sz="1400" dirty="0">
                <a:solidFill>
                  <a:srgbClr val="FFFFFF"/>
                </a:solidFill>
              </a:rPr>
              <a:t>В цей час починається страйк, і Герман виїжджає до Борислава. </a:t>
            </a:r>
            <a:br>
              <a:rPr lang="uk-UA" sz="1400" dirty="0">
                <a:solidFill>
                  <a:srgbClr val="FFFFFF"/>
                </a:solidFill>
              </a:rPr>
            </a:br>
            <a:r>
              <a:rPr lang="uk-UA" sz="1400" dirty="0">
                <a:solidFill>
                  <a:srgbClr val="FFFFFF"/>
                </a:solidFill>
              </a:rPr>
              <a:t>Бориславські робітники викликають у Германа тривогу. Він просить Леона привести інших працівників, щоб зламати опір страйкарів. На нараді у Германа Леон розповідає, що страйкарі побили його, коли він намагався привести інших робітників. </a:t>
            </a:r>
            <a:br>
              <a:rPr lang="uk-UA" sz="1400" dirty="0">
                <a:solidFill>
                  <a:srgbClr val="FFFFFF"/>
                </a:solidFill>
              </a:rPr>
            </a:br>
            <a:r>
              <a:rPr lang="uk-UA" sz="1400" dirty="0" err="1">
                <a:solidFill>
                  <a:srgbClr val="FFFFFF"/>
                </a:solidFill>
              </a:rPr>
              <a:t>Гольдкремер</a:t>
            </a:r>
            <a:r>
              <a:rPr lang="uk-UA" sz="1400" dirty="0">
                <a:solidFill>
                  <a:srgbClr val="FFFFFF"/>
                </a:solidFill>
              </a:rPr>
              <a:t> вмовляє робітників припинити страйк. Ті висувають свої вимоги, які підприємець тепер має обговорити з іншими. Леон пропонує допомогти страйкарям, підприємці поповнюють їхню касу, яку </a:t>
            </a:r>
            <a:r>
              <a:rPr lang="uk-UA" sz="1400" dirty="0" err="1">
                <a:solidFill>
                  <a:srgbClr val="FFFFFF"/>
                </a:solidFill>
              </a:rPr>
              <a:t>Мортко</a:t>
            </a:r>
            <a:r>
              <a:rPr lang="uk-UA" sz="1400" dirty="0">
                <a:solidFill>
                  <a:srgbClr val="FFFFFF"/>
                </a:solidFill>
              </a:rPr>
              <a:t> потім викрадає. </a:t>
            </a:r>
            <a:br>
              <a:rPr lang="uk-UA" sz="1400" dirty="0">
                <a:solidFill>
                  <a:srgbClr val="FFFFFF"/>
                </a:solidFill>
              </a:rPr>
            </a:br>
            <a:r>
              <a:rPr lang="uk-UA" sz="1400" dirty="0">
                <a:solidFill>
                  <a:srgbClr val="FFFFFF"/>
                </a:solidFill>
              </a:rPr>
              <a:t>Ван-</a:t>
            </a:r>
            <a:r>
              <a:rPr lang="uk-UA" sz="1400" dirty="0" err="1">
                <a:solidFill>
                  <a:srgbClr val="FFFFFF"/>
                </a:solidFill>
              </a:rPr>
              <a:t>Гехт</a:t>
            </a:r>
            <a:r>
              <a:rPr lang="uk-UA" sz="1400" dirty="0">
                <a:solidFill>
                  <a:srgbClr val="FFFFFF"/>
                </a:solidFill>
              </a:rPr>
              <a:t> довідується про те, що хтось збирається постачати в Росію церезин. Приїхавши до Дрогобича, він радиться з Германом і випадково дізнається про діяльність свого колишнього асистента. </a:t>
            </a:r>
            <a:br>
              <a:rPr lang="uk-UA" sz="1400" dirty="0">
                <a:solidFill>
                  <a:srgbClr val="FFFFFF"/>
                </a:solidFill>
              </a:rPr>
            </a:br>
            <a:r>
              <a:rPr lang="uk-UA" sz="1400" dirty="0" err="1">
                <a:solidFill>
                  <a:srgbClr val="FFFFFF"/>
                </a:solidFill>
              </a:rPr>
              <a:t>Готліб</a:t>
            </a:r>
            <a:r>
              <a:rPr lang="uk-UA" sz="1400" dirty="0">
                <a:solidFill>
                  <a:srgbClr val="FFFFFF"/>
                </a:solidFill>
              </a:rPr>
              <a:t> дізнається, що тепер батько </a:t>
            </a:r>
            <a:r>
              <a:rPr lang="uk-UA" sz="1400" dirty="0" err="1">
                <a:solidFill>
                  <a:srgbClr val="FFFFFF"/>
                </a:solidFill>
              </a:rPr>
              <a:t>Фанні</a:t>
            </a:r>
            <a:r>
              <a:rPr lang="uk-UA" sz="1400" dirty="0">
                <a:solidFill>
                  <a:srgbClr val="FFFFFF"/>
                </a:solidFill>
              </a:rPr>
              <a:t> не хоче їхнього одруження. Молоді вирішують, що якби Леон був бідний, то згодився б на їхній шлюб. </a:t>
            </a:r>
            <a:r>
              <a:rPr lang="uk-UA" sz="1400" dirty="0" err="1">
                <a:solidFill>
                  <a:srgbClr val="FFFFFF"/>
                </a:solidFill>
              </a:rPr>
              <a:t>Рифка</a:t>
            </a:r>
            <a:r>
              <a:rPr lang="uk-UA" sz="1400" dirty="0">
                <a:solidFill>
                  <a:srgbClr val="FFFFFF"/>
                </a:solidFill>
              </a:rPr>
              <a:t> радить синові підпалити фабрику церезину. </a:t>
            </a:r>
            <a:r>
              <a:rPr lang="uk-UA" sz="1400" dirty="0" err="1">
                <a:solidFill>
                  <a:srgbClr val="FFFFFF"/>
                </a:solidFill>
              </a:rPr>
              <a:t>Готліб</a:t>
            </a:r>
            <a:r>
              <a:rPr lang="uk-UA" sz="1400" dirty="0">
                <a:solidFill>
                  <a:srgbClr val="FFFFFF"/>
                </a:solidFill>
              </a:rPr>
              <a:t> з радістю погоджується. </a:t>
            </a:r>
            <a:br>
              <a:rPr lang="uk-UA" sz="1400" dirty="0">
                <a:solidFill>
                  <a:srgbClr val="FFFFFF"/>
                </a:solidFill>
              </a:rPr>
            </a:br>
            <a:r>
              <a:rPr lang="uk-UA" sz="1400" dirty="0">
                <a:solidFill>
                  <a:srgbClr val="FFFFFF"/>
                </a:solidFill>
              </a:rPr>
              <a:t>У хаті Матія зібралися на раду побратими. Ніхто не знає, що робити далі. Андрусь </a:t>
            </a:r>
            <a:r>
              <a:rPr lang="uk-UA" sz="1400" dirty="0" err="1">
                <a:solidFill>
                  <a:srgbClr val="FFFFFF"/>
                </a:solidFill>
              </a:rPr>
              <a:t>Басараб</a:t>
            </a:r>
            <a:r>
              <a:rPr lang="uk-UA" sz="1400" dirty="0">
                <a:solidFill>
                  <a:srgbClr val="FFFFFF"/>
                </a:solidFill>
              </a:rPr>
              <a:t> пропонує підпалити гніздо панів і закликає всіх до помсти. </a:t>
            </a:r>
            <a:r>
              <a:rPr lang="uk-UA" sz="1400" dirty="0" err="1">
                <a:solidFill>
                  <a:srgbClr val="FFFFFF"/>
                </a:solidFill>
              </a:rPr>
              <a:t>Бенедьо</a:t>
            </a:r>
            <a:r>
              <a:rPr lang="uk-UA" sz="1400" dirty="0">
                <a:solidFill>
                  <a:srgbClr val="FFFFFF"/>
                </a:solidFill>
              </a:rPr>
              <a:t> не погоджується, тому побратими розколюються на дві партії. Синицю підтримують всього двоє, надії його не справдилися. </a:t>
            </a:r>
          </a:p>
        </p:txBody>
      </p:sp>
      <p:sp>
        <p:nvSpPr>
          <p:cNvPr id="4" name="Nadpis 1">
            <a:extLst>
              <a:ext uri="{FF2B5EF4-FFF2-40B4-BE49-F238E27FC236}">
                <a16:creationId xmlns:a16="http://schemas.microsoft.com/office/drawing/2014/main" id="{658770D1-C453-6646-A873-5486C538E07C}"/>
              </a:ext>
            </a:extLst>
          </p:cNvPr>
          <p:cNvSpPr txBox="1">
            <a:spLocks/>
          </p:cNvSpPr>
          <p:nvPr/>
        </p:nvSpPr>
        <p:spPr>
          <a:xfrm>
            <a:off x="1295400" y="96592"/>
            <a:ext cx="9601200" cy="825335"/>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uk-UA" sz="4000" dirty="0"/>
              <a:t>«</a:t>
            </a:r>
            <a:r>
              <a:rPr lang="uk-UA" sz="4000" b="1" dirty="0"/>
              <a:t>Борислав сміється»</a:t>
            </a:r>
            <a:endParaRPr lang="cs-CZ" sz="4000" dirty="0"/>
          </a:p>
        </p:txBody>
      </p:sp>
    </p:spTree>
    <p:extLst>
      <p:ext uri="{BB962C8B-B14F-4D97-AF65-F5344CB8AC3E}">
        <p14:creationId xmlns:p14="http://schemas.microsoft.com/office/powerpoint/2010/main" val="142485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BB2A0-1D94-DD4B-87AE-B226C0834152}"/>
              </a:ext>
            </a:extLst>
          </p:cNvPr>
          <p:cNvSpPr>
            <a:spLocks noGrp="1"/>
          </p:cNvSpPr>
          <p:nvPr>
            <p:ph type="title"/>
          </p:nvPr>
        </p:nvSpPr>
        <p:spPr>
          <a:xfrm>
            <a:off x="720000" y="619200"/>
            <a:ext cx="10728322" cy="655808"/>
          </a:xfrm>
        </p:spPr>
        <p:txBody>
          <a:bodyPr/>
          <a:lstStyle/>
          <a:p>
            <a:pPr algn="ctr"/>
            <a:r>
              <a:rPr lang="uk-UA" dirty="0"/>
              <a:t>Гостропсихологічна повість «На дні»</a:t>
            </a:r>
            <a:endParaRPr lang="cs-CZ" dirty="0"/>
          </a:p>
        </p:txBody>
      </p:sp>
      <p:sp>
        <p:nvSpPr>
          <p:cNvPr id="3" name="Zástupný obsah 2">
            <a:extLst>
              <a:ext uri="{FF2B5EF4-FFF2-40B4-BE49-F238E27FC236}">
                <a16:creationId xmlns:a16="http://schemas.microsoft.com/office/drawing/2014/main" id="{D24C5253-229F-6F48-A0F8-66436A69BE1D}"/>
              </a:ext>
            </a:extLst>
          </p:cNvPr>
          <p:cNvSpPr>
            <a:spLocks noGrp="1"/>
          </p:cNvSpPr>
          <p:nvPr>
            <p:ph idx="1"/>
          </p:nvPr>
        </p:nvSpPr>
        <p:spPr>
          <a:xfrm>
            <a:off x="848789" y="1429557"/>
            <a:ext cx="10728325" cy="5286776"/>
          </a:xfrm>
        </p:spPr>
        <p:txBody>
          <a:bodyPr>
            <a:normAutofit fontScale="92500" lnSpcReduction="10000"/>
          </a:bodyPr>
          <a:lstStyle/>
          <a:p>
            <a:pPr algn="just"/>
            <a:r>
              <a:rPr lang="uk-UA" dirty="0">
                <a:solidFill>
                  <a:srgbClr val="FFFFFF"/>
                </a:solidFill>
              </a:rPr>
              <a:t>У повісті «На дні» основну увагу автор звертає на студіювання насамперед морально-психологічного досві­ду, духовного життя, будучи більше «психопатологом», по­дібно до Достоєвського. Гуманістична («поступова») тенденція звучить так само виразно, як і в попередніх бориславських творах, з тією лише відміною, що</a:t>
            </a:r>
            <a:r>
              <a:rPr lang="uk-UA" b="1" dirty="0">
                <a:solidFill>
                  <a:srgbClr val="FFFFFF"/>
                </a:solidFill>
              </a:rPr>
              <a:t> </a:t>
            </a:r>
            <a:r>
              <a:rPr lang="uk-UA" dirty="0">
                <a:solidFill>
                  <a:srgbClr val="FFFFFF"/>
                </a:solidFill>
              </a:rPr>
              <a:t>втрачає </a:t>
            </a:r>
            <a:r>
              <a:rPr lang="uk-UA" dirty="0" err="1">
                <a:solidFill>
                  <a:srgbClr val="FFFFFF"/>
                </a:solidFill>
              </a:rPr>
              <a:t>абстрактно</a:t>
            </a:r>
            <a:r>
              <a:rPr lang="uk-UA" dirty="0">
                <a:solidFill>
                  <a:srgbClr val="FFFFFF"/>
                </a:solidFill>
              </a:rPr>
              <a:t>-просвітительський характер і проймається «нещасною свідомістю» новочасної буржуазної епохи, в якій особливо гостро виявляється роз­двоєння суб’єктивного та об’єктивного, ідеалу й реальності.</a:t>
            </a:r>
          </a:p>
          <a:p>
            <a:pPr algn="just"/>
            <a:r>
              <a:rPr lang="uk-UA" dirty="0">
                <a:solidFill>
                  <a:srgbClr val="FFFFFF"/>
                </a:solidFill>
              </a:rPr>
              <a:t>Письменник проектує самосвідомість «нового» героя — інтелігента Андрія </a:t>
            </a:r>
            <a:r>
              <a:rPr lang="uk-UA" dirty="0" err="1">
                <a:solidFill>
                  <a:srgbClr val="FFFFFF"/>
                </a:solidFill>
              </a:rPr>
              <a:t>Темери</a:t>
            </a:r>
            <a:r>
              <a:rPr lang="uk-UA" dirty="0">
                <a:solidFill>
                  <a:srgbClr val="FFFFFF"/>
                </a:solidFill>
              </a:rPr>
              <a:t> на площину реальності, соціально та морально багатопланової, яка особливо гостро виявлена на «дні» (в тюремній камері). Водночас він індивідуалізує саме «дно» — мешканці камери не лише відрізняються со­ціально, а й виявляються різними морально-психологічни­ми тинами. Усі вони, за задумом Франка, мали представ­ляти цілий «ряд </a:t>
            </a:r>
            <a:r>
              <a:rPr lang="uk-UA" dirty="0" err="1">
                <a:solidFill>
                  <a:srgbClr val="FFFFFF"/>
                </a:solidFill>
              </a:rPr>
              <a:t>пролетаріїв</a:t>
            </a:r>
            <a:r>
              <a:rPr lang="uk-UA" dirty="0">
                <a:solidFill>
                  <a:srgbClr val="FFFFFF"/>
                </a:solidFill>
              </a:rPr>
              <a:t>» — від «інтелігентного» (Ан­дрій </a:t>
            </a:r>
            <a:r>
              <a:rPr lang="uk-UA" dirty="0" err="1">
                <a:solidFill>
                  <a:srgbClr val="FFFFFF"/>
                </a:solidFill>
              </a:rPr>
              <a:t>Темера</a:t>
            </a:r>
            <a:r>
              <a:rPr lang="uk-UA" dirty="0">
                <a:solidFill>
                  <a:srgbClr val="FFFFFF"/>
                </a:solidFill>
              </a:rPr>
              <a:t>) до «найнижче затолоченого» (Бовдур),— що відображає типи та ступені соціального відчуження, симво­лізує «</a:t>
            </a:r>
            <a:r>
              <a:rPr lang="uk-UA" dirty="0" err="1">
                <a:solidFill>
                  <a:srgbClr val="FFFFFF"/>
                </a:solidFill>
              </a:rPr>
              <a:t>пропасть</a:t>
            </a:r>
            <a:r>
              <a:rPr lang="uk-UA" dirty="0">
                <a:solidFill>
                  <a:srgbClr val="FFFFFF"/>
                </a:solidFill>
              </a:rPr>
              <a:t> між людьми з людьми». Полюси ряду виявляють трагічну напруженість суперечностей жит­тя й ідеалу, духу й тіла, «вершин» і «низин» людської культури.</a:t>
            </a:r>
          </a:p>
          <a:p>
            <a:pPr algn="just"/>
            <a:endParaRPr lang="uk-UA" dirty="0">
              <a:solidFill>
                <a:srgbClr val="FFFFFF"/>
              </a:solidFill>
            </a:endParaRPr>
          </a:p>
        </p:txBody>
      </p:sp>
    </p:spTree>
    <p:extLst>
      <p:ext uri="{BB962C8B-B14F-4D97-AF65-F5344CB8AC3E}">
        <p14:creationId xmlns:p14="http://schemas.microsoft.com/office/powerpoint/2010/main" val="1048264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DC33D-7AAB-9A4D-B60C-D970FF6E3D68}"/>
              </a:ext>
            </a:extLst>
          </p:cNvPr>
          <p:cNvSpPr>
            <a:spLocks noGrp="1"/>
          </p:cNvSpPr>
          <p:nvPr>
            <p:ph type="title"/>
          </p:nvPr>
        </p:nvSpPr>
        <p:spPr>
          <a:xfrm>
            <a:off x="5631543" y="177646"/>
            <a:ext cx="5828618" cy="1071605"/>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Повість</a:t>
            </a:r>
            <a:r>
              <a:rPr lang="ru-RU" b="1" dirty="0">
                <a:latin typeface="Times New Roman" panose="02020603050405020304" pitchFamily="18" charset="0"/>
                <a:cs typeface="Times New Roman" panose="02020603050405020304" pitchFamily="18" charset="0"/>
              </a:rPr>
              <a:t> </a:t>
            </a:r>
            <a:br>
              <a:rPr lang="ru-RU" b="1" dirty="0">
                <a:latin typeface="Times New Roman" panose="02020603050405020304" pitchFamily="18" charset="0"/>
                <a:cs typeface="Times New Roman" panose="02020603050405020304" pitchFamily="18" charset="0"/>
              </a:rPr>
            </a:br>
            <a:r>
              <a:rPr lang="cs-CZ" b="1" dirty="0">
                <a:latin typeface="Times New Roman" panose="02020603050405020304" pitchFamily="18" charset="0"/>
                <a:cs typeface="Times New Roman" panose="02020603050405020304" pitchFamily="18" charset="0"/>
              </a:rPr>
              <a:t>«</a:t>
            </a:r>
            <a:r>
              <a:rPr lang="cs-CZ" b="1" dirty="0" err="1">
                <a:latin typeface="Times New Roman" panose="02020603050405020304" pitchFamily="18" charset="0"/>
                <a:cs typeface="Times New Roman" panose="02020603050405020304" pitchFamily="18" charset="0"/>
              </a:rPr>
              <a:t>Воa</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constrictor</a:t>
            </a:r>
            <a:r>
              <a:rPr lang="cs-CZ" b="1" dirty="0">
                <a:latin typeface="Times New Roman" panose="02020603050405020304" pitchFamily="18" charset="0"/>
                <a:cs typeface="Times New Roman" panose="02020603050405020304" pitchFamily="18" charset="0"/>
              </a:rPr>
              <a:t>» </a:t>
            </a:r>
            <a:r>
              <a:rPr lang="cs-CZ" dirty="0"/>
              <a:t/>
            </a:r>
            <a:br>
              <a:rPr lang="cs-CZ" dirty="0"/>
            </a:br>
            <a:endParaRPr lang="cs-CZ" dirty="0"/>
          </a:p>
        </p:txBody>
      </p:sp>
      <p:sp>
        <p:nvSpPr>
          <p:cNvPr id="3" name="Zástupný obsah 2">
            <a:extLst>
              <a:ext uri="{FF2B5EF4-FFF2-40B4-BE49-F238E27FC236}">
                <a16:creationId xmlns:a16="http://schemas.microsoft.com/office/drawing/2014/main" id="{E9132233-BCE6-5842-8589-64D9C95BB537}"/>
              </a:ext>
            </a:extLst>
          </p:cNvPr>
          <p:cNvSpPr>
            <a:spLocks noGrp="1"/>
          </p:cNvSpPr>
          <p:nvPr>
            <p:ph idx="1"/>
          </p:nvPr>
        </p:nvSpPr>
        <p:spPr>
          <a:xfrm>
            <a:off x="5631543" y="1426897"/>
            <a:ext cx="6155514" cy="5431103"/>
          </a:xfrm>
        </p:spPr>
        <p:txBody>
          <a:bodyPr>
            <a:normAutofit fontScale="92500" lnSpcReduction="10000"/>
          </a:bodyPr>
          <a:lstStyle/>
          <a:p>
            <a:pPr algn="just"/>
            <a:r>
              <a:rPr lang="uk-UA" dirty="0">
                <a:solidFill>
                  <a:srgbClr val="FFFFFF"/>
                </a:solidFill>
              </a:rPr>
              <a:t>Можна вважати першою власне натуралістичною повістю в українській літературі. Структуру її визначає особливий психологізм, заснований на елементах самоспостереження (інтроспекції) та психо­логічної сугестії. Важливою ознакою повісті став натура­лістичний спосіб узагальнення, за яким людина в соціаль­ному процесі відіграє роль жертви, а сам процес стає фа­тальним і </a:t>
            </a:r>
            <a:r>
              <a:rPr lang="uk-UA" dirty="0" err="1">
                <a:solidFill>
                  <a:srgbClr val="FFFFFF"/>
                </a:solidFill>
              </a:rPr>
              <a:t>міфологізується</a:t>
            </a:r>
            <a:r>
              <a:rPr lang="uk-UA" dirty="0">
                <a:solidFill>
                  <a:srgbClr val="FFFFFF"/>
                </a:solidFill>
              </a:rPr>
              <a:t> (символом його стає змій-полоз, уособлення «золотої гарячки»). Таке мислення передбачає особливе, фатально-випадкове злиття характеру особис­тості й обставин її життя. Між ними існує напруження і навіть взаємна боротьба, що символічно (і навіть фізіоло­гічно) відбито в сценах боротьби Германа за оволодіння богинею щастя. </a:t>
            </a:r>
          </a:p>
          <a:p>
            <a:pPr algn="just"/>
            <a:endParaRPr lang="cs-CZ" dirty="0">
              <a:solidFill>
                <a:srgbClr val="FFFFFF"/>
              </a:solidFill>
            </a:endParaRPr>
          </a:p>
        </p:txBody>
      </p:sp>
      <p:pic>
        <p:nvPicPr>
          <p:cNvPr id="5" name="Obrázek 4" descr="Obsah obrázku text, staré, staré ale dobré&#10;&#10;Popis byl vytvořen automaticky">
            <a:extLst>
              <a:ext uri="{FF2B5EF4-FFF2-40B4-BE49-F238E27FC236}">
                <a16:creationId xmlns:a16="http://schemas.microsoft.com/office/drawing/2014/main" id="{4C8AB451-9F52-9C4B-A665-233046FC8F3D}"/>
              </a:ext>
            </a:extLst>
          </p:cNvPr>
          <p:cNvPicPr>
            <a:picLocks noChangeAspect="1"/>
          </p:cNvPicPr>
          <p:nvPr/>
        </p:nvPicPr>
        <p:blipFill>
          <a:blip r:embed="rId2"/>
          <a:stretch>
            <a:fillRect/>
          </a:stretch>
        </p:blipFill>
        <p:spPr>
          <a:xfrm>
            <a:off x="0" y="0"/>
            <a:ext cx="5304647" cy="6858000"/>
          </a:xfrm>
          <a:prstGeom prst="rect">
            <a:avLst/>
          </a:prstGeom>
        </p:spPr>
      </p:pic>
    </p:spTree>
    <p:extLst>
      <p:ext uri="{BB962C8B-B14F-4D97-AF65-F5344CB8AC3E}">
        <p14:creationId xmlns:p14="http://schemas.microsoft.com/office/powerpoint/2010/main" val="425696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CF112-CE49-4CE6-991F-E4A6FCAD4E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muž, osoba, zeď, oblek&#10;&#10;Popis byl vytvořen automaticky">
            <a:extLst>
              <a:ext uri="{FF2B5EF4-FFF2-40B4-BE49-F238E27FC236}">
                <a16:creationId xmlns:a16="http://schemas.microsoft.com/office/drawing/2014/main" id="{89EBD509-256C-AB4F-8DB2-ECB13D6D189B}"/>
              </a:ext>
            </a:extLst>
          </p:cNvPr>
          <p:cNvPicPr>
            <a:picLocks noChangeAspect="1"/>
          </p:cNvPicPr>
          <p:nvPr/>
        </p:nvPicPr>
        <p:blipFill rotWithShape="1">
          <a:blip r:embed="rId2"/>
          <a:srcRect r="18800"/>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Nadpis 1">
            <a:extLst>
              <a:ext uri="{FF2B5EF4-FFF2-40B4-BE49-F238E27FC236}">
                <a16:creationId xmlns:a16="http://schemas.microsoft.com/office/drawing/2014/main" id="{15DC0580-E0AE-DD4B-B0A4-13559CEF7492}"/>
              </a:ext>
            </a:extLst>
          </p:cNvPr>
          <p:cNvSpPr>
            <a:spLocks noGrp="1"/>
          </p:cNvSpPr>
          <p:nvPr>
            <p:ph type="title"/>
          </p:nvPr>
        </p:nvSpPr>
        <p:spPr>
          <a:xfrm>
            <a:off x="781781" y="671730"/>
            <a:ext cx="6923812" cy="1477328"/>
          </a:xfrm>
        </p:spPr>
        <p:txBody>
          <a:bodyPr wrap="square" anchor="ctr">
            <a:normAutofit/>
          </a:bodyPr>
          <a:lstStyle/>
          <a:p>
            <a:r>
              <a:rPr lang="uk-UA" sz="3200" dirty="0"/>
              <a:t>Драматична творчість Миколи Костомарова та Тараса Шевченка</a:t>
            </a:r>
            <a:endParaRPr lang="cs-CZ" sz="3200" dirty="0"/>
          </a:p>
        </p:txBody>
      </p:sp>
      <p:sp>
        <p:nvSpPr>
          <p:cNvPr id="3" name="Zástupný obsah 2">
            <a:extLst>
              <a:ext uri="{FF2B5EF4-FFF2-40B4-BE49-F238E27FC236}">
                <a16:creationId xmlns:a16="http://schemas.microsoft.com/office/drawing/2014/main" id="{F9A5FA98-8618-384E-B326-1894F1930D9C}"/>
              </a:ext>
            </a:extLst>
          </p:cNvPr>
          <p:cNvSpPr>
            <a:spLocks noGrp="1"/>
          </p:cNvSpPr>
          <p:nvPr>
            <p:ph idx="1"/>
          </p:nvPr>
        </p:nvSpPr>
        <p:spPr>
          <a:xfrm>
            <a:off x="658219" y="2212438"/>
            <a:ext cx="7047374" cy="4142272"/>
          </a:xfrm>
        </p:spPr>
        <p:txBody>
          <a:bodyPr>
            <a:normAutofit/>
          </a:bodyPr>
          <a:lstStyle/>
          <a:p>
            <a:pPr>
              <a:lnSpc>
                <a:spcPct val="110000"/>
              </a:lnSpc>
            </a:pPr>
            <a:r>
              <a:rPr lang="uk-UA" dirty="0">
                <a:solidFill>
                  <a:srgbClr val="FFFFFF"/>
                </a:solidFill>
              </a:rPr>
              <a:t>В кінці 30-х </a:t>
            </a:r>
            <a:r>
              <a:rPr lang="cs-CZ" dirty="0">
                <a:solidFill>
                  <a:srgbClr val="FFFFFF"/>
                </a:solidFill>
              </a:rPr>
              <a:t>–</a:t>
            </a:r>
            <a:r>
              <a:rPr lang="uk-UA" dirty="0">
                <a:solidFill>
                  <a:srgbClr val="FFFFFF"/>
                </a:solidFill>
              </a:rPr>
              <a:t> на початку 40-х років з’являються історичні драми М. Костомарова «Сава Чалий», «Переяславська ніч» і «</a:t>
            </a:r>
            <a:r>
              <a:rPr lang="uk-UA" dirty="0" err="1">
                <a:solidFill>
                  <a:srgbClr val="FFFFFF"/>
                </a:solidFill>
              </a:rPr>
              <a:t>Украинские</a:t>
            </a:r>
            <a:r>
              <a:rPr lang="uk-UA" dirty="0">
                <a:solidFill>
                  <a:srgbClr val="FFFFFF"/>
                </a:solidFill>
              </a:rPr>
              <a:t> </a:t>
            </a:r>
            <a:r>
              <a:rPr lang="uk-UA" dirty="0" err="1">
                <a:solidFill>
                  <a:srgbClr val="FFFFFF"/>
                </a:solidFill>
              </a:rPr>
              <a:t>сцены</a:t>
            </a:r>
            <a:r>
              <a:rPr lang="uk-UA" dirty="0">
                <a:solidFill>
                  <a:srgbClr val="FFFFFF"/>
                </a:solidFill>
              </a:rPr>
              <a:t> </a:t>
            </a:r>
            <a:r>
              <a:rPr lang="uk-UA" dirty="0" err="1">
                <a:solidFill>
                  <a:srgbClr val="FFFFFF"/>
                </a:solidFill>
              </a:rPr>
              <a:t>из</a:t>
            </a:r>
            <a:r>
              <a:rPr lang="uk-UA" dirty="0">
                <a:solidFill>
                  <a:srgbClr val="FFFFFF"/>
                </a:solidFill>
              </a:rPr>
              <a:t> 1649 </a:t>
            </a:r>
            <a:r>
              <a:rPr lang="uk-UA" dirty="0" err="1">
                <a:solidFill>
                  <a:srgbClr val="FFFFFF"/>
                </a:solidFill>
              </a:rPr>
              <a:t>года</a:t>
            </a:r>
            <a:r>
              <a:rPr lang="uk-UA" dirty="0">
                <a:solidFill>
                  <a:srgbClr val="FFFFFF"/>
                </a:solidFill>
              </a:rPr>
              <a:t>» </a:t>
            </a:r>
            <a:r>
              <a:rPr lang="cs-CZ" dirty="0">
                <a:solidFill>
                  <a:srgbClr val="FFFFFF"/>
                </a:solidFill>
              </a:rPr>
              <a:t>– </a:t>
            </a:r>
            <a:r>
              <a:rPr lang="uk-UA" dirty="0">
                <a:solidFill>
                  <a:srgbClr val="FFFFFF"/>
                </a:solidFill>
              </a:rPr>
              <a:t>перші спроби історичного жанру в новій українській драматургії.</a:t>
            </a:r>
          </a:p>
          <a:p>
            <a:pPr>
              <a:lnSpc>
                <a:spcPct val="110000"/>
              </a:lnSpc>
            </a:pPr>
            <a:r>
              <a:rPr lang="uk-UA" dirty="0">
                <a:solidFill>
                  <a:srgbClr val="FFFFFF"/>
                </a:solidFill>
              </a:rPr>
              <a:t>Основоположником демократичного спрямування в українській історичній драматургії був Шевченко.</a:t>
            </a:r>
          </a:p>
          <a:p>
            <a:pPr>
              <a:lnSpc>
                <a:spcPct val="110000"/>
              </a:lnSpc>
            </a:pPr>
            <a:r>
              <a:rPr lang="uk-UA" dirty="0">
                <a:solidFill>
                  <a:srgbClr val="FFFFFF"/>
                </a:solidFill>
              </a:rPr>
              <a:t>Шевченко - трагедія «</a:t>
            </a:r>
            <a:r>
              <a:rPr lang="uk-UA" dirty="0" err="1">
                <a:solidFill>
                  <a:srgbClr val="FFFFFF"/>
                </a:solidFill>
              </a:rPr>
              <a:t>Никита</a:t>
            </a:r>
            <a:r>
              <a:rPr lang="uk-UA" dirty="0">
                <a:solidFill>
                  <a:srgbClr val="FFFFFF"/>
                </a:solidFill>
              </a:rPr>
              <a:t> Гайдай» </a:t>
            </a:r>
          </a:p>
          <a:p>
            <a:pPr>
              <a:lnSpc>
                <a:spcPct val="110000"/>
              </a:lnSpc>
            </a:pPr>
            <a:r>
              <a:rPr lang="uk-UA" dirty="0">
                <a:solidFill>
                  <a:srgbClr val="FFFFFF"/>
                </a:solidFill>
              </a:rPr>
              <a:t>Велику роль у розвитку української драматургії і театру відіграла драма Шевченка «Назар </a:t>
            </a:r>
            <a:r>
              <a:rPr lang="uk-UA" dirty="0" err="1">
                <a:solidFill>
                  <a:srgbClr val="FFFFFF"/>
                </a:solidFill>
              </a:rPr>
              <a:t>Стодоля</a:t>
            </a:r>
            <a:r>
              <a:rPr lang="uk-UA" dirty="0">
                <a:solidFill>
                  <a:srgbClr val="FFFFFF"/>
                </a:solidFill>
              </a:rPr>
              <a:t>».</a:t>
            </a:r>
          </a:p>
          <a:p>
            <a:pPr>
              <a:lnSpc>
                <a:spcPct val="110000"/>
              </a:lnSpc>
            </a:pPr>
            <a:endParaRPr lang="cs-CZ" sz="1700" dirty="0"/>
          </a:p>
          <a:p>
            <a:pPr>
              <a:lnSpc>
                <a:spcPct val="110000"/>
              </a:lnSpc>
            </a:pPr>
            <a:endParaRPr lang="cs-CZ" sz="1700" dirty="0"/>
          </a:p>
        </p:txBody>
      </p:sp>
    </p:spTree>
    <p:extLst>
      <p:ext uri="{BB962C8B-B14F-4D97-AF65-F5344CB8AC3E}">
        <p14:creationId xmlns:p14="http://schemas.microsoft.com/office/powerpoint/2010/main" val="3480254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9F5F70-4B20-814F-A50F-09783BAF7511}"/>
              </a:ext>
            </a:extLst>
          </p:cNvPr>
          <p:cNvSpPr>
            <a:spLocks noGrp="1"/>
          </p:cNvSpPr>
          <p:nvPr>
            <p:ph type="title"/>
          </p:nvPr>
        </p:nvSpPr>
        <p:spPr>
          <a:xfrm>
            <a:off x="1371600" y="685800"/>
            <a:ext cx="9601200" cy="739239"/>
          </a:xfrm>
        </p:spPr>
        <p:txBody>
          <a:bodyPr/>
          <a:lstStyle/>
          <a:p>
            <a:pPr algn="ctr"/>
            <a:r>
              <a:rPr lang="uk-UA" dirty="0"/>
              <a:t>Роман «Перехресні стежки» (1900)</a:t>
            </a:r>
            <a:endParaRPr lang="cs-CZ" dirty="0"/>
          </a:p>
        </p:txBody>
      </p:sp>
      <p:sp>
        <p:nvSpPr>
          <p:cNvPr id="3" name="Zástupný obsah 2">
            <a:extLst>
              <a:ext uri="{FF2B5EF4-FFF2-40B4-BE49-F238E27FC236}">
                <a16:creationId xmlns:a16="http://schemas.microsoft.com/office/drawing/2014/main" id="{FFB0BAD3-DBBB-C544-8876-DEF6FB2941D3}"/>
              </a:ext>
            </a:extLst>
          </p:cNvPr>
          <p:cNvSpPr>
            <a:spLocks noGrp="1"/>
          </p:cNvSpPr>
          <p:nvPr>
            <p:ph idx="1"/>
          </p:nvPr>
        </p:nvSpPr>
        <p:spPr>
          <a:xfrm>
            <a:off x="1371600" y="1860468"/>
            <a:ext cx="9601200" cy="4311732"/>
          </a:xfrm>
        </p:spPr>
        <p:txBody>
          <a:bodyPr>
            <a:normAutofit fontScale="77500" lnSpcReduction="20000"/>
          </a:bodyPr>
          <a:lstStyle/>
          <a:p>
            <a:pPr algn="just"/>
            <a:r>
              <a:rPr lang="uk-UA" dirty="0">
                <a:solidFill>
                  <a:srgbClr val="FFFFFF"/>
                </a:solidFill>
              </a:rPr>
              <a:t>Всі події обертаються навколо головного героя Євгенія </a:t>
            </a:r>
            <a:r>
              <a:rPr lang="uk-UA" dirty="0" err="1">
                <a:solidFill>
                  <a:srgbClr val="FFFFFF"/>
                </a:solidFill>
              </a:rPr>
              <a:t>Рафаловича</a:t>
            </a:r>
            <a:r>
              <a:rPr lang="uk-UA" dirty="0">
                <a:solidFill>
                  <a:srgbClr val="FFFFFF"/>
                </a:solidFill>
              </a:rPr>
              <a:t>, але водночас з кожною сторінкою все ширше розгортається картина суспільного буття Галичини, </a:t>
            </a:r>
            <a:r>
              <a:rPr lang="uk-UA" dirty="0" err="1">
                <a:solidFill>
                  <a:srgbClr val="FFFFFF"/>
                </a:solidFill>
              </a:rPr>
              <a:t>зв’язків</a:t>
            </a:r>
            <a:r>
              <a:rPr lang="uk-UA" dirty="0">
                <a:solidFill>
                  <a:srgbClr val="FFFFFF"/>
                </a:solidFill>
              </a:rPr>
              <a:t> героя і суспільства.</a:t>
            </a:r>
          </a:p>
          <a:p>
            <a:pPr algn="just"/>
            <a:r>
              <a:rPr lang="uk-UA" dirty="0">
                <a:solidFill>
                  <a:srgbClr val="FFFFFF"/>
                </a:solidFill>
              </a:rPr>
              <a:t>Наявні дві сюжетні лінії: романічна, побудована на історії кохання Євгенія і </a:t>
            </a:r>
            <a:r>
              <a:rPr lang="uk-UA" dirty="0" err="1">
                <a:solidFill>
                  <a:srgbClr val="FFFFFF"/>
                </a:solidFill>
              </a:rPr>
              <a:t>Реґіни</a:t>
            </a:r>
            <a:r>
              <a:rPr lang="uk-UA" dirty="0">
                <a:solidFill>
                  <a:srgbClr val="FFFFFF"/>
                </a:solidFill>
              </a:rPr>
              <a:t>, та громадянська, пов’язана з боротьбою </a:t>
            </a:r>
            <a:r>
              <a:rPr lang="uk-UA" dirty="0" err="1">
                <a:solidFill>
                  <a:srgbClr val="FFFFFF"/>
                </a:solidFill>
              </a:rPr>
              <a:t>Рафаловича</a:t>
            </a:r>
            <a:r>
              <a:rPr lang="uk-UA" dirty="0">
                <a:solidFill>
                  <a:srgbClr val="FFFFFF"/>
                </a:solidFill>
              </a:rPr>
              <a:t> за права народу.</a:t>
            </a:r>
          </a:p>
          <a:p>
            <a:pPr algn="just"/>
            <a:r>
              <a:rPr lang="uk-UA" dirty="0">
                <a:solidFill>
                  <a:srgbClr val="FFFFFF"/>
                </a:solidFill>
              </a:rPr>
              <a:t>Молодий адвокат прибув у містечко з метою стати народним захисником, спонукаючи селян до боротьби за соціальні й національні права. Та його життєві стежки перетинаються з долею </a:t>
            </a:r>
            <a:r>
              <a:rPr lang="uk-UA" dirty="0" err="1">
                <a:solidFill>
                  <a:srgbClr val="FFFFFF"/>
                </a:solidFill>
              </a:rPr>
              <a:t>Реґіни</a:t>
            </a:r>
            <a:r>
              <a:rPr lang="uk-UA" dirty="0">
                <a:solidFill>
                  <a:srgbClr val="FFFFFF"/>
                </a:solidFill>
              </a:rPr>
              <a:t> — його юнацької любові, а тепер дружини </a:t>
            </a:r>
            <a:r>
              <a:rPr lang="uk-UA" dirty="0" err="1">
                <a:solidFill>
                  <a:srgbClr val="FFFFFF"/>
                </a:solidFill>
              </a:rPr>
              <a:t>Стальського</a:t>
            </a:r>
            <a:r>
              <a:rPr lang="uk-UA" dirty="0">
                <a:solidFill>
                  <a:srgbClr val="FFFFFF"/>
                </a:solidFill>
              </a:rPr>
              <a:t>, чоловіка деспота. Такою є зав’язка роману (4 розділ). Передісторія закоханих викладена в 13—17 розділах. Розвиток дії обертається навколо мотиву неможливості «украденого щастя» (розділи 20—26). Цей компонент сюжету сформований перипетіями і несподіваними колізіями, відтворює страшні поневіряння жінки, будується на спогадах і монологах героїні, снах пророцтвах, антитезах і символах (діамантова корона — розбите скло) (52—53). Кульмінація — візит </a:t>
            </a:r>
            <a:r>
              <a:rPr lang="uk-UA" dirty="0" err="1">
                <a:solidFill>
                  <a:srgbClr val="FFFFFF"/>
                </a:solidFill>
              </a:rPr>
              <a:t>Реґіни</a:t>
            </a:r>
            <a:r>
              <a:rPr lang="uk-UA" dirty="0">
                <a:solidFill>
                  <a:srgbClr val="FFFFFF"/>
                </a:solidFill>
              </a:rPr>
              <a:t> до Євгенія, остання можливість героїв повернути колишнє кохання (54 розділ). Розв’язка несподівана — </a:t>
            </a:r>
            <a:r>
              <a:rPr lang="uk-UA" dirty="0" err="1">
                <a:solidFill>
                  <a:srgbClr val="FFFFFF"/>
                </a:solidFill>
              </a:rPr>
              <a:t>Реґіна</a:t>
            </a:r>
            <a:r>
              <a:rPr lang="uk-UA" dirty="0">
                <a:solidFill>
                  <a:srgbClr val="FFFFFF"/>
                </a:solidFill>
              </a:rPr>
              <a:t> помстилася </a:t>
            </a:r>
            <a:r>
              <a:rPr lang="uk-UA" dirty="0" err="1">
                <a:solidFill>
                  <a:srgbClr val="FFFFFF"/>
                </a:solidFill>
              </a:rPr>
              <a:t>Стальському</a:t>
            </a:r>
            <a:r>
              <a:rPr lang="uk-UA" dirty="0">
                <a:solidFill>
                  <a:srgbClr val="FFFFFF"/>
                </a:solidFill>
              </a:rPr>
              <a:t> за десятирічні знущання, але загинула від руки божевільного Барана.</a:t>
            </a:r>
          </a:p>
        </p:txBody>
      </p:sp>
    </p:spTree>
    <p:extLst>
      <p:ext uri="{BB962C8B-B14F-4D97-AF65-F5344CB8AC3E}">
        <p14:creationId xmlns:p14="http://schemas.microsoft.com/office/powerpoint/2010/main" val="3399381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21318DB-BB74-CE44-A351-A0DF5AF76F17}"/>
              </a:ext>
            </a:extLst>
          </p:cNvPr>
          <p:cNvSpPr>
            <a:spLocks noGrp="1"/>
          </p:cNvSpPr>
          <p:nvPr>
            <p:ph idx="1"/>
          </p:nvPr>
        </p:nvSpPr>
        <p:spPr>
          <a:xfrm>
            <a:off x="1371600" y="1567543"/>
            <a:ext cx="9601200" cy="4833257"/>
          </a:xfrm>
        </p:spPr>
        <p:txBody>
          <a:bodyPr>
            <a:normAutofit fontScale="85000" lnSpcReduction="10000"/>
          </a:bodyPr>
          <a:lstStyle/>
          <a:p>
            <a:pPr algn="just"/>
            <a:r>
              <a:rPr lang="uk-UA" dirty="0">
                <a:solidFill>
                  <a:srgbClr val="FFFFFF"/>
                </a:solidFill>
              </a:rPr>
              <a:t>Друга сюжетна лінія охоплює всі сюжетні вузли. Експозиція нетрадиційна: вона починається з середини життєвого шляху головного героя, який зустрічається біля будинку карного суду з колишнім наставником </a:t>
            </a:r>
            <a:r>
              <a:rPr lang="uk-UA" dirty="0" err="1">
                <a:solidFill>
                  <a:srgbClr val="FFFFFF"/>
                </a:solidFill>
              </a:rPr>
              <a:t>Стальським</a:t>
            </a:r>
            <a:r>
              <a:rPr lang="uk-UA" dirty="0">
                <a:solidFill>
                  <a:srgbClr val="FFFFFF"/>
                </a:solidFill>
              </a:rPr>
              <a:t>. Зав’язка вибудовується в суперечці Євгенія з бургомістром </a:t>
            </a:r>
            <a:r>
              <a:rPr lang="uk-UA" dirty="0" err="1">
                <a:solidFill>
                  <a:srgbClr val="FFFFFF"/>
                </a:solidFill>
              </a:rPr>
              <a:t>Рессельбер</a:t>
            </a:r>
            <a:r>
              <a:rPr lang="uk-UA" dirty="0">
                <a:solidFill>
                  <a:srgbClr val="FFFFFF"/>
                </a:solidFill>
              </a:rPr>
              <a:t> гом. Розвиток дії охоплює громадську діяльність </a:t>
            </a:r>
            <a:r>
              <a:rPr lang="uk-UA" dirty="0" err="1">
                <a:solidFill>
                  <a:srgbClr val="FFFFFF"/>
                </a:solidFill>
              </a:rPr>
              <a:t>Рафаловича</a:t>
            </a:r>
            <a:r>
              <a:rPr lang="uk-UA" dirty="0">
                <a:solidFill>
                  <a:srgbClr val="FFFFFF"/>
                </a:solidFill>
              </a:rPr>
              <a:t>, роботу з селянами, розчарування і подолання зневіри, зустрічі з священиками, участь у судовому процесі, а також сутички зі </a:t>
            </a:r>
            <a:r>
              <a:rPr lang="uk-UA" dirty="0" err="1">
                <a:solidFill>
                  <a:srgbClr val="FFFFFF"/>
                </a:solidFill>
              </a:rPr>
              <a:t>Шнадельським</a:t>
            </a:r>
            <a:r>
              <a:rPr lang="uk-UA" dirty="0">
                <a:solidFill>
                  <a:srgbClr val="FFFFFF"/>
                </a:solidFill>
              </a:rPr>
              <a:t>. У Євгенія виникає ідея народного віча і політичної організації. Колізії виникають в епізодах </a:t>
            </a:r>
            <a:r>
              <a:rPr lang="uk-UA" dirty="0" err="1">
                <a:solidFill>
                  <a:srgbClr val="FFFFFF"/>
                </a:solidFill>
              </a:rPr>
              <a:t>зобра</a:t>
            </a:r>
            <a:r>
              <a:rPr lang="uk-UA" dirty="0">
                <a:solidFill>
                  <a:srgbClr val="FFFFFF"/>
                </a:solidFill>
              </a:rPr>
              <a:t> </a:t>
            </a:r>
            <a:r>
              <a:rPr lang="uk-UA" dirty="0" err="1">
                <a:solidFill>
                  <a:srgbClr val="FFFFFF"/>
                </a:solidFill>
              </a:rPr>
              <a:t>ження</a:t>
            </a:r>
            <a:r>
              <a:rPr lang="uk-UA" dirty="0">
                <a:solidFill>
                  <a:srgbClr val="FFFFFF"/>
                </a:solidFill>
              </a:rPr>
              <a:t> ворогів народного оборонця — </a:t>
            </a:r>
            <a:r>
              <a:rPr lang="uk-UA" dirty="0" err="1">
                <a:solidFill>
                  <a:srgbClr val="FFFFFF"/>
                </a:solidFill>
              </a:rPr>
              <a:t>маршалка</a:t>
            </a:r>
            <a:r>
              <a:rPr lang="uk-UA" dirty="0">
                <a:solidFill>
                  <a:srgbClr val="FFFFFF"/>
                </a:solidFill>
              </a:rPr>
              <a:t> (повітового голови) </a:t>
            </a:r>
            <a:r>
              <a:rPr lang="uk-UA" dirty="0" err="1">
                <a:solidFill>
                  <a:srgbClr val="FFFFFF"/>
                </a:solidFill>
              </a:rPr>
              <a:t>Брикальського</a:t>
            </a:r>
            <a:r>
              <a:rPr lang="uk-UA" dirty="0">
                <a:solidFill>
                  <a:srgbClr val="FFFFFF"/>
                </a:solidFill>
              </a:rPr>
              <a:t> і графа </a:t>
            </a:r>
            <a:r>
              <a:rPr lang="uk-UA" dirty="0" err="1">
                <a:solidFill>
                  <a:srgbClr val="FFFFFF"/>
                </a:solidFill>
              </a:rPr>
              <a:t>Кшивотульського</a:t>
            </a:r>
            <a:r>
              <a:rPr lang="uk-UA" dirty="0">
                <a:solidFill>
                  <a:srgbClr val="FFFFFF"/>
                </a:solidFill>
              </a:rPr>
              <a:t>, </a:t>
            </a:r>
            <a:r>
              <a:rPr lang="uk-UA" dirty="0" err="1">
                <a:solidFill>
                  <a:srgbClr val="FFFFFF"/>
                </a:solidFill>
              </a:rPr>
              <a:t>Шварца</a:t>
            </a:r>
            <a:r>
              <a:rPr lang="uk-UA" dirty="0">
                <a:solidFill>
                  <a:srgbClr val="FFFFFF"/>
                </a:solidFill>
              </a:rPr>
              <a:t>. Додають творові динаміки події, пов’язані з образами </a:t>
            </a:r>
            <a:r>
              <a:rPr lang="uk-UA" dirty="0" err="1">
                <a:solidFill>
                  <a:srgbClr val="FFFFFF"/>
                </a:solidFill>
              </a:rPr>
              <a:t>Вагмана</a:t>
            </a:r>
            <a:r>
              <a:rPr lang="uk-UA" dirty="0">
                <a:solidFill>
                  <a:srgbClr val="FFFFFF"/>
                </a:solidFill>
              </a:rPr>
              <a:t>, божевільного Барана, який уявив себе месією, </a:t>
            </a:r>
            <a:r>
              <a:rPr lang="uk-UA" dirty="0" err="1">
                <a:solidFill>
                  <a:srgbClr val="FFFFFF"/>
                </a:solidFill>
              </a:rPr>
              <a:t>прагнучи</a:t>
            </a:r>
            <a:r>
              <a:rPr lang="uk-UA" dirty="0">
                <a:solidFill>
                  <a:srgbClr val="FFFFFF"/>
                </a:solidFill>
              </a:rPr>
              <a:t> врятувати людей від «антихриста» </a:t>
            </a:r>
            <a:r>
              <a:rPr lang="uk-UA" dirty="0" err="1">
                <a:solidFill>
                  <a:srgbClr val="FFFFFF"/>
                </a:solidFill>
              </a:rPr>
              <a:t>Рафаловича</a:t>
            </a:r>
            <a:r>
              <a:rPr lang="uk-UA" dirty="0">
                <a:solidFill>
                  <a:srgbClr val="FFFFFF"/>
                </a:solidFill>
              </a:rPr>
              <a:t>. Важливим фактором у діяльності головного героя є підготовка до віча та опір старости. Кульмінація — змалювання народного віча, арешт Євгенія, спроба звинуватити його у вбивстві </a:t>
            </a:r>
            <a:r>
              <a:rPr lang="uk-UA" dirty="0" err="1">
                <a:solidFill>
                  <a:srgbClr val="FFFFFF"/>
                </a:solidFill>
              </a:rPr>
              <a:t>Стальського</a:t>
            </a:r>
            <a:r>
              <a:rPr lang="uk-UA" dirty="0">
                <a:solidFill>
                  <a:srgbClr val="FFFFFF"/>
                </a:solidFill>
              </a:rPr>
              <a:t>, смерть </a:t>
            </a:r>
            <a:r>
              <a:rPr lang="uk-UA" dirty="0" err="1">
                <a:solidFill>
                  <a:srgbClr val="FFFFFF"/>
                </a:solidFill>
              </a:rPr>
              <a:t>Вагмана</a:t>
            </a:r>
            <a:r>
              <a:rPr lang="uk-UA" dirty="0">
                <a:solidFill>
                  <a:srgbClr val="FFFFFF"/>
                </a:solidFill>
              </a:rPr>
              <a:t> від рук </a:t>
            </a:r>
            <a:r>
              <a:rPr lang="uk-UA" dirty="0" err="1">
                <a:solidFill>
                  <a:srgbClr val="FFFFFF"/>
                </a:solidFill>
              </a:rPr>
              <a:t>Шварца</a:t>
            </a:r>
            <a:r>
              <a:rPr lang="uk-UA" dirty="0">
                <a:solidFill>
                  <a:srgbClr val="FFFFFF"/>
                </a:solidFill>
              </a:rPr>
              <a:t> і </a:t>
            </a:r>
            <a:r>
              <a:rPr lang="uk-UA" dirty="0" err="1">
                <a:solidFill>
                  <a:srgbClr val="FFFFFF"/>
                </a:solidFill>
              </a:rPr>
              <a:t>Шнадельського</a:t>
            </a:r>
            <a:r>
              <a:rPr lang="uk-UA" dirty="0">
                <a:solidFill>
                  <a:srgbClr val="FFFFFF"/>
                </a:solidFill>
              </a:rPr>
              <a:t>. Розв’язка оптимістична: звільнення невинного Євгенія </a:t>
            </a:r>
            <a:r>
              <a:rPr lang="uk-UA" dirty="0" err="1">
                <a:solidFill>
                  <a:srgbClr val="FFFFFF"/>
                </a:solidFill>
              </a:rPr>
              <a:t>зпід</a:t>
            </a:r>
            <a:r>
              <a:rPr lang="uk-UA" dirty="0">
                <a:solidFill>
                  <a:srgbClr val="FFFFFF"/>
                </a:solidFill>
              </a:rPr>
              <a:t> варти. </a:t>
            </a:r>
            <a:r>
              <a:rPr lang="uk-UA" dirty="0" err="1">
                <a:solidFill>
                  <a:srgbClr val="FFFFFF"/>
                </a:solidFill>
              </a:rPr>
              <a:t>Борецьполітик</a:t>
            </a:r>
            <a:r>
              <a:rPr lang="uk-UA" dirty="0">
                <a:solidFill>
                  <a:srgbClr val="FFFFFF"/>
                </a:solidFill>
              </a:rPr>
              <a:t> бачить нові шляхи боротьби за волю.</a:t>
            </a:r>
          </a:p>
        </p:txBody>
      </p:sp>
      <p:sp>
        <p:nvSpPr>
          <p:cNvPr id="4" name="Nadpis 1">
            <a:extLst>
              <a:ext uri="{FF2B5EF4-FFF2-40B4-BE49-F238E27FC236}">
                <a16:creationId xmlns:a16="http://schemas.microsoft.com/office/drawing/2014/main" id="{F35E3A75-FF15-EF44-89D0-ADB8D3AABDA5}"/>
              </a:ext>
            </a:extLst>
          </p:cNvPr>
          <p:cNvSpPr>
            <a:spLocks noGrp="1"/>
          </p:cNvSpPr>
          <p:nvPr>
            <p:ph type="title"/>
          </p:nvPr>
        </p:nvSpPr>
        <p:spPr>
          <a:xfrm>
            <a:off x="1371600" y="685800"/>
            <a:ext cx="9601200" cy="739239"/>
          </a:xfrm>
        </p:spPr>
        <p:txBody>
          <a:bodyPr/>
          <a:lstStyle/>
          <a:p>
            <a:pPr algn="ctr"/>
            <a:r>
              <a:rPr lang="uk-UA" dirty="0">
                <a:latin typeface="Times New Roman" panose="02020603050405020304" pitchFamily="18" charset="0"/>
                <a:cs typeface="Times New Roman" panose="02020603050405020304" pitchFamily="18" charset="0"/>
              </a:rPr>
              <a:t>Роман «Перехресні стежки» (1900)</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268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1E53D-B7B1-934F-B4E3-BFE6B1BB05DD}"/>
              </a:ext>
            </a:extLst>
          </p:cNvPr>
          <p:cNvSpPr>
            <a:spLocks noGrp="1"/>
          </p:cNvSpPr>
          <p:nvPr>
            <p:ph type="title"/>
          </p:nvPr>
        </p:nvSpPr>
        <p:spPr>
          <a:xfrm>
            <a:off x="1495998" y="243445"/>
            <a:ext cx="9601200" cy="1485900"/>
          </a:xfrm>
        </p:spPr>
        <p:txBody>
          <a:bodyPr>
            <a:normAutofit/>
          </a:bodyPr>
          <a:lstStyle/>
          <a:p>
            <a:pPr algn="ctr"/>
            <a:r>
              <a:rPr lang="uk-UA" sz="4000" dirty="0"/>
              <a:t>Роман «Перехресні стежки» </a:t>
            </a:r>
            <a:r>
              <a:rPr lang="uk-UA" sz="4000" dirty="0">
                <a:latin typeface="Times New Roman" panose="02020603050405020304" pitchFamily="18" charset="0"/>
                <a:cs typeface="Times New Roman" panose="02020603050405020304" pitchFamily="18" charset="0"/>
              </a:rPr>
              <a:t>(1900)</a:t>
            </a:r>
            <a:r>
              <a:rPr lang="cs-CZ" sz="4000" dirty="0">
                <a:latin typeface="Times New Roman" panose="02020603050405020304" pitchFamily="18" charset="0"/>
                <a:cs typeface="Times New Roman" panose="02020603050405020304" pitchFamily="18" charset="0"/>
              </a:rPr>
              <a:t/>
            </a:r>
            <a:br>
              <a:rPr lang="cs-CZ" sz="4000" dirty="0">
                <a:latin typeface="Times New Roman" panose="02020603050405020304" pitchFamily="18" charset="0"/>
                <a:cs typeface="Times New Roman" panose="02020603050405020304" pitchFamily="18" charset="0"/>
              </a:rPr>
            </a:br>
            <a:r>
              <a:rPr lang="ru-RU" sz="4000" dirty="0" err="1"/>
              <a:t>Євген</a:t>
            </a:r>
            <a:r>
              <a:rPr lang="ru-RU" sz="4000" dirty="0"/>
              <a:t> Рафалович</a:t>
            </a:r>
            <a:endParaRPr lang="cs-CZ" sz="4000" dirty="0"/>
          </a:p>
        </p:txBody>
      </p:sp>
      <p:sp>
        <p:nvSpPr>
          <p:cNvPr id="3" name="Zástupný obsah 2">
            <a:extLst>
              <a:ext uri="{FF2B5EF4-FFF2-40B4-BE49-F238E27FC236}">
                <a16:creationId xmlns:a16="http://schemas.microsoft.com/office/drawing/2014/main" id="{606A3DA2-7D32-1B40-834C-0E5A081D6024}"/>
              </a:ext>
            </a:extLst>
          </p:cNvPr>
          <p:cNvSpPr>
            <a:spLocks noGrp="1"/>
          </p:cNvSpPr>
          <p:nvPr>
            <p:ph idx="1"/>
          </p:nvPr>
        </p:nvSpPr>
        <p:spPr>
          <a:xfrm>
            <a:off x="927279" y="1429555"/>
            <a:ext cx="10738638" cy="5185000"/>
          </a:xfrm>
        </p:spPr>
        <p:txBody>
          <a:bodyPr>
            <a:normAutofit fontScale="70000" lnSpcReduction="20000"/>
          </a:bodyPr>
          <a:lstStyle/>
          <a:p>
            <a:pPr marL="0" indent="0" algn="just">
              <a:buNone/>
            </a:pPr>
            <a:r>
              <a:rPr lang="uk-UA" dirty="0">
                <a:solidFill>
                  <a:srgbClr val="FFFFFF"/>
                </a:solidFill>
              </a:rPr>
              <a:t>Образ інтелігента Євгенія </a:t>
            </a:r>
            <a:r>
              <a:rPr lang="uk-UA" dirty="0" err="1">
                <a:solidFill>
                  <a:srgbClr val="FFFFFF"/>
                </a:solidFill>
              </a:rPr>
              <a:t>Рафаловича</a:t>
            </a:r>
            <a:r>
              <a:rPr lang="uk-UA" dirty="0">
                <a:solidFill>
                  <a:srgbClr val="FFFFFF"/>
                </a:solidFill>
              </a:rPr>
              <a:t>, прототипом якого був знайомий автора Євген </a:t>
            </a:r>
            <a:r>
              <a:rPr lang="uk-UA" dirty="0" err="1">
                <a:solidFill>
                  <a:srgbClr val="FFFFFF"/>
                </a:solidFill>
              </a:rPr>
              <a:t>Олесницький</a:t>
            </a:r>
            <a:r>
              <a:rPr lang="uk-UA" dirty="0">
                <a:solidFill>
                  <a:srgbClr val="FFFFFF"/>
                </a:solidFill>
              </a:rPr>
              <a:t> — адвокат зі Стрия. Художньо повнокровний образ національно свідомого інтелігента був новаторським в українській літературі. Митець використовує різноманітні засоби творення характеру: змалювання дитинства і юності героя, портрет, самохарактеристику і </a:t>
            </a:r>
            <a:r>
              <a:rPr lang="uk-UA" dirty="0" err="1">
                <a:solidFill>
                  <a:srgbClr val="FFFFFF"/>
                </a:solidFill>
              </a:rPr>
              <a:t>взаємохарактеристику</a:t>
            </a:r>
            <a:r>
              <a:rPr lang="uk-UA" dirty="0">
                <a:solidFill>
                  <a:srgbClr val="FFFFFF"/>
                </a:solidFill>
              </a:rPr>
              <a:t> іншими героями, відтворення психологічних </a:t>
            </a:r>
            <a:r>
              <a:rPr lang="uk-UA" dirty="0" err="1">
                <a:solidFill>
                  <a:srgbClr val="FFFFFF"/>
                </a:solidFill>
              </a:rPr>
              <a:t>передчуттів</a:t>
            </a:r>
            <a:r>
              <a:rPr lang="uk-UA" dirty="0">
                <a:solidFill>
                  <a:srgbClr val="FFFFFF"/>
                </a:solidFill>
              </a:rPr>
              <a:t> персонажа, його спогадів, внутрішнього мовлення. У житті Євгеній дотримується правила: зберігати рівновагу духу, стоїчно переносити випробування долі. З цією метою розповідач переплітає особистісне і громадянське в життєвій драмі Євгенія. Письменник віднайшов влучний прийом: піддати героя етичній перевірці, випробуванню небезпекою. У цих вимірах кристалізується характер народного інтелігента як духовного провідника нації.</a:t>
            </a:r>
          </a:p>
          <a:p>
            <a:pPr marL="0" indent="0" algn="just">
              <a:buNone/>
            </a:pPr>
            <a:r>
              <a:rPr lang="uk-UA" dirty="0">
                <a:solidFill>
                  <a:srgbClr val="FFFFFF"/>
                </a:solidFill>
              </a:rPr>
              <a:t>Десять років тому Євгеній і </a:t>
            </a:r>
            <a:r>
              <a:rPr lang="uk-UA" dirty="0" err="1">
                <a:solidFill>
                  <a:srgbClr val="FFFFFF"/>
                </a:solidFill>
              </a:rPr>
              <a:t>Реґіна</a:t>
            </a:r>
            <a:r>
              <a:rPr lang="uk-UA" dirty="0">
                <a:solidFill>
                  <a:srgbClr val="FFFFFF"/>
                </a:solidFill>
              </a:rPr>
              <a:t> були щасливими, проте доля жорстоко розлучила їх. У душі </a:t>
            </a:r>
            <a:r>
              <a:rPr lang="uk-UA" dirty="0" err="1">
                <a:solidFill>
                  <a:srgbClr val="FFFFFF"/>
                </a:solidFill>
              </a:rPr>
              <a:t>Рафаловича</a:t>
            </a:r>
            <a:r>
              <a:rPr lang="uk-UA" dirty="0">
                <a:solidFill>
                  <a:srgbClr val="FFFFFF"/>
                </a:solidFill>
              </a:rPr>
              <a:t> це кохання було світлим променем, що зігрівав його у життєвих негараздах. Євген, дізнавшись про гірке заміжжя </a:t>
            </a:r>
            <a:r>
              <a:rPr lang="uk-UA" dirty="0" err="1">
                <a:solidFill>
                  <a:srgbClr val="FFFFFF"/>
                </a:solidFill>
              </a:rPr>
              <a:t>Реґіни</a:t>
            </a:r>
            <a:r>
              <a:rPr lang="uk-UA" dirty="0">
                <a:solidFill>
                  <a:srgbClr val="FFFFFF"/>
                </a:solidFill>
              </a:rPr>
              <a:t>, мав намір покинути громадську працю задля коханої, але, вчинивши так, все одно б не знайшов щастя. Воно приходить тільки через духовну єдність з народом — носієм високої моралі. Герой міркує про працю задля блага простолюду як про найсвятіший обов’язок: «</a:t>
            </a:r>
            <a:r>
              <a:rPr lang="uk-UA" i="1" dirty="0">
                <a:solidFill>
                  <a:srgbClr val="FFFFFF"/>
                </a:solidFill>
              </a:rPr>
              <a:t>Вихований, вигодуваний хлібом, працею і потом свого народу, він повинен своєю працею відплатити йому</a:t>
            </a:r>
            <a:r>
              <a:rPr lang="uk-UA" dirty="0">
                <a:solidFill>
                  <a:srgbClr val="FFFFFF"/>
                </a:solidFill>
              </a:rPr>
              <a:t>».</a:t>
            </a:r>
          </a:p>
          <a:p>
            <a:pPr marL="0" indent="0" algn="just">
              <a:buNone/>
            </a:pPr>
            <a:r>
              <a:rPr lang="uk-UA" dirty="0">
                <a:solidFill>
                  <a:srgbClr val="FFFFFF"/>
                </a:solidFill>
              </a:rPr>
              <a:t>Франко змальовує </a:t>
            </a:r>
            <a:r>
              <a:rPr lang="uk-UA" dirty="0" err="1">
                <a:solidFill>
                  <a:srgbClr val="FFFFFF"/>
                </a:solidFill>
              </a:rPr>
              <a:t>Рафаловича</a:t>
            </a:r>
            <a:r>
              <a:rPr lang="uk-UA" dirty="0">
                <a:solidFill>
                  <a:srgbClr val="FFFFFF"/>
                </a:solidFill>
              </a:rPr>
              <a:t> в його суспільних зв’язках. Адвокат перейнятий духовним відродженням народу, дбаючи водночас про свідому економічну й політичну діяльність, в якій убачав шлях до здобуття Україною незалежності. Розповідач милується мужністю, незламним духом і стійкістю героя. Він наділяє його високою принциповістю (відмовляється від можливості придбати маєток, бо дорожить своєю честю перед селянами), оптимізмом, життєлюбством, «святою вірою в народ, у непропащу силу рідної нації і кращу будущину».</a:t>
            </a:r>
          </a:p>
        </p:txBody>
      </p:sp>
    </p:spTree>
    <p:extLst>
      <p:ext uri="{BB962C8B-B14F-4D97-AF65-F5344CB8AC3E}">
        <p14:creationId xmlns:p14="http://schemas.microsoft.com/office/powerpoint/2010/main" val="1868486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BBAE6EC-17A6-FC40-A2EE-6423C7498B78}"/>
              </a:ext>
            </a:extLst>
          </p:cNvPr>
          <p:cNvSpPr>
            <a:spLocks noGrp="1"/>
          </p:cNvSpPr>
          <p:nvPr>
            <p:ph idx="1"/>
          </p:nvPr>
        </p:nvSpPr>
        <p:spPr>
          <a:xfrm>
            <a:off x="940158" y="1729345"/>
            <a:ext cx="10547797" cy="4790208"/>
          </a:xfrm>
        </p:spPr>
        <p:txBody>
          <a:bodyPr>
            <a:normAutofit fontScale="92500" lnSpcReduction="10000"/>
          </a:bodyPr>
          <a:lstStyle/>
          <a:p>
            <a:pPr algn="just"/>
            <a:r>
              <a:rPr lang="uk-UA" sz="1600" dirty="0">
                <a:solidFill>
                  <a:srgbClr val="FFFFFF"/>
                </a:solidFill>
              </a:rPr>
              <a:t>У системі жіночих образів романіста </a:t>
            </a:r>
            <a:r>
              <a:rPr lang="uk-UA" sz="1600" dirty="0" err="1">
                <a:solidFill>
                  <a:srgbClr val="FFFFFF"/>
                </a:solidFill>
              </a:rPr>
              <a:t>Реґіна</a:t>
            </a:r>
            <a:r>
              <a:rPr lang="uk-UA" sz="1600" dirty="0">
                <a:solidFill>
                  <a:srgbClr val="FFFFFF"/>
                </a:solidFill>
              </a:rPr>
              <a:t> завершує тип «фатальної жінки», доля до якої немилосердна. У цьому образі прозвучала тема зневаженої, скривдженої, горем посіченої людської душі. З цією метою романіст використав такі способи зображення героїні: психологічний портрет, характеристика оповідача і </a:t>
            </a:r>
            <a:r>
              <a:rPr lang="uk-UA" sz="1600" dirty="0" err="1">
                <a:solidFill>
                  <a:srgbClr val="FFFFFF"/>
                </a:solidFill>
              </a:rPr>
              <a:t>взаємохарактеристики</a:t>
            </a:r>
            <a:r>
              <a:rPr lang="uk-UA" sz="1600" dirty="0">
                <a:solidFill>
                  <a:srgbClr val="FFFFFF"/>
                </a:solidFill>
              </a:rPr>
              <a:t> персонажів, застосування внутрішнього мовлення як засобу психологічного аналізу багатого внутрішнього світу, відтворення логіки вчинків і помислів жінки, здатної на самопожертву в ім’я пробудження народу, глибока релігійність і шляхетність душі, поєднання в характері пасивності й активності.</a:t>
            </a:r>
          </a:p>
          <a:p>
            <a:pPr algn="just"/>
            <a:r>
              <a:rPr lang="uk-UA" sz="1600" dirty="0">
                <a:solidFill>
                  <a:srgbClr val="FFFFFF"/>
                </a:solidFill>
              </a:rPr>
              <a:t>Франко відтворив мораль і систему поглядів галицького суспільства, зокрема й на жінку. В романі </a:t>
            </a:r>
            <a:r>
              <a:rPr lang="uk-UA" sz="1600" dirty="0" err="1">
                <a:solidFill>
                  <a:srgbClr val="FFFFFF"/>
                </a:solidFill>
              </a:rPr>
              <a:t>антилюдяний</a:t>
            </a:r>
            <a:r>
              <a:rPr lang="uk-UA" sz="1600" dirty="0">
                <a:solidFill>
                  <a:srgbClr val="FFFFFF"/>
                </a:solidFill>
              </a:rPr>
              <a:t> шлюб героїні </a:t>
            </a:r>
            <a:r>
              <a:rPr lang="uk-UA" sz="1600" dirty="0" err="1">
                <a:solidFill>
                  <a:srgbClr val="FFFFFF"/>
                </a:solidFill>
              </a:rPr>
              <a:t>найнещасливіший</a:t>
            </a:r>
            <a:r>
              <a:rPr lang="uk-UA" sz="1600" dirty="0">
                <a:solidFill>
                  <a:srgbClr val="FFFFFF"/>
                </a:solidFill>
              </a:rPr>
              <a:t>. Конфлікт між чоловіком і жінкою непримиренний, вирішити його неможливо: рід не може продовжитись. Це грубе панування чоловічого права, заснованого на насильстві до дружини, повністю залежної від чоловіка деспота. Майстерно відтворено внутрішній світ </a:t>
            </a:r>
            <a:r>
              <a:rPr lang="uk-UA" sz="1600" dirty="0" err="1">
                <a:solidFill>
                  <a:srgbClr val="FFFFFF"/>
                </a:solidFill>
              </a:rPr>
              <a:t>Реґіни</a:t>
            </a:r>
            <a:r>
              <a:rPr lang="uk-UA" sz="1600" dirty="0">
                <a:solidFill>
                  <a:srgbClr val="FFFFFF"/>
                </a:solidFill>
              </a:rPr>
              <a:t>, досліджено психіку особи в найпотаємніших порухах, її боротьбу з самою собою і жорстоким світом. Всезнаючий розповідач немовби поселяється в душу персонажа, дивиться очима героїні на світ, і немов проступає приховане підсвідоме людини.</a:t>
            </a:r>
          </a:p>
          <a:p>
            <a:pPr algn="just"/>
            <a:r>
              <a:rPr lang="uk-UA" sz="1600" dirty="0">
                <a:solidFill>
                  <a:srgbClr val="FFFFFF"/>
                </a:solidFill>
              </a:rPr>
              <a:t>Франко </a:t>
            </a:r>
            <a:r>
              <a:rPr lang="uk-UA" sz="1600" dirty="0" err="1">
                <a:solidFill>
                  <a:srgbClr val="FFFFFF"/>
                </a:solidFill>
              </a:rPr>
              <a:t>одухотворює</a:t>
            </a:r>
            <a:r>
              <a:rPr lang="uk-UA" sz="1600" dirty="0">
                <a:solidFill>
                  <a:srgbClr val="FFFFFF"/>
                </a:solidFill>
              </a:rPr>
              <a:t> образ </a:t>
            </a:r>
            <a:r>
              <a:rPr lang="uk-UA" sz="1600" dirty="0" err="1">
                <a:solidFill>
                  <a:srgbClr val="FFFFFF"/>
                </a:solidFill>
              </a:rPr>
              <a:t>Реґіни</a:t>
            </a:r>
            <a:r>
              <a:rPr lang="uk-UA" sz="1600" dirty="0">
                <a:solidFill>
                  <a:srgbClr val="FFFFFF"/>
                </a:solidFill>
              </a:rPr>
              <a:t>. Молячись, вона благає Божу Матір допомогти, щоб образ </a:t>
            </a:r>
            <a:r>
              <a:rPr lang="uk-UA" sz="1600" dirty="0" err="1">
                <a:solidFill>
                  <a:srgbClr val="FFFFFF"/>
                </a:solidFill>
              </a:rPr>
              <a:t>Реґіни</a:t>
            </a:r>
            <a:r>
              <a:rPr lang="uk-UA" sz="1600" dirty="0">
                <a:solidFill>
                  <a:srgbClr val="FFFFFF"/>
                </a:solidFill>
              </a:rPr>
              <a:t> став для Євгена «</a:t>
            </a:r>
            <a:r>
              <a:rPr lang="uk-UA" sz="1600" i="1" dirty="0">
                <a:solidFill>
                  <a:srgbClr val="FFFFFF"/>
                </a:solidFill>
              </a:rPr>
              <a:t>найвищим, найкращим, чим </a:t>
            </a:r>
            <a:r>
              <a:rPr lang="uk-UA" sz="1600" i="1" dirty="0" err="1">
                <a:solidFill>
                  <a:srgbClr val="FFFFFF"/>
                </a:solidFill>
              </a:rPr>
              <a:t>тілько</a:t>
            </a:r>
            <a:r>
              <a:rPr lang="uk-UA" sz="1600" i="1" dirty="0">
                <a:solidFill>
                  <a:srgbClr val="FFFFFF"/>
                </a:solidFill>
              </a:rPr>
              <a:t> може бути жінка для мужа! Щоб я вела його до всього, що високе і чесне!</a:t>
            </a:r>
            <a:r>
              <a:rPr lang="uk-UA" sz="1600" dirty="0">
                <a:solidFill>
                  <a:srgbClr val="FFFFFF"/>
                </a:solidFill>
              </a:rPr>
              <a:t>».</a:t>
            </a:r>
            <a:r>
              <a:rPr lang="uk-UA" sz="1600" i="1" dirty="0">
                <a:solidFill>
                  <a:srgbClr val="FFFFFF"/>
                </a:solidFill>
              </a:rPr>
              <a:t> </a:t>
            </a:r>
            <a:r>
              <a:rPr lang="uk-UA" sz="1600" dirty="0">
                <a:solidFill>
                  <a:srgbClr val="FFFFFF"/>
                </a:solidFill>
              </a:rPr>
              <a:t>Жінка уподібнюється біблійному образові Магдалини, що повірила Месії, який врятував її душу. </a:t>
            </a:r>
            <a:r>
              <a:rPr lang="uk-UA" sz="1600" dirty="0" err="1">
                <a:solidFill>
                  <a:srgbClr val="FFFFFF"/>
                </a:solidFill>
              </a:rPr>
              <a:t>Реґіна</a:t>
            </a:r>
            <a:r>
              <a:rPr lang="uk-UA" sz="1600" dirty="0">
                <a:solidFill>
                  <a:srgbClr val="FFFFFF"/>
                </a:solidFill>
              </a:rPr>
              <a:t> готова на самопожертву в ім’я коханого і його праці, тому пропонує </a:t>
            </a:r>
            <a:r>
              <a:rPr lang="uk-UA" sz="1600" dirty="0" err="1">
                <a:solidFill>
                  <a:srgbClr val="FFFFFF"/>
                </a:solidFill>
              </a:rPr>
              <a:t>Рафаловичу</a:t>
            </a:r>
            <a:r>
              <a:rPr lang="uk-UA" sz="1600" dirty="0">
                <a:solidFill>
                  <a:srgbClr val="FFFFFF"/>
                </a:solidFill>
              </a:rPr>
              <a:t> свої коштовності для народної справи.</a:t>
            </a:r>
          </a:p>
        </p:txBody>
      </p:sp>
      <p:sp>
        <p:nvSpPr>
          <p:cNvPr id="4" name="Nadpis 1">
            <a:extLst>
              <a:ext uri="{FF2B5EF4-FFF2-40B4-BE49-F238E27FC236}">
                <a16:creationId xmlns:a16="http://schemas.microsoft.com/office/drawing/2014/main" id="{BA5E025A-E839-0844-BEED-567698AB48C9}"/>
              </a:ext>
            </a:extLst>
          </p:cNvPr>
          <p:cNvSpPr>
            <a:spLocks noGrp="1"/>
          </p:cNvSpPr>
          <p:nvPr>
            <p:ph type="title"/>
          </p:nvPr>
        </p:nvSpPr>
        <p:spPr>
          <a:xfrm>
            <a:off x="1537853" y="243445"/>
            <a:ext cx="9601200" cy="1485900"/>
          </a:xfrm>
        </p:spPr>
        <p:txBody>
          <a:bodyPr/>
          <a:lstStyle/>
          <a:p>
            <a:pPr algn="ctr"/>
            <a:r>
              <a:rPr lang="uk-UA" dirty="0"/>
              <a:t>Роман «Перехресні стежки» </a:t>
            </a:r>
            <a:r>
              <a:rPr lang="uk-UA" dirty="0">
                <a:latin typeface="Times New Roman" panose="02020603050405020304" pitchFamily="18" charset="0"/>
                <a:cs typeface="Times New Roman" panose="02020603050405020304" pitchFamily="18" charset="0"/>
              </a:rPr>
              <a:t>(1900)</a:t>
            </a:r>
            <a:r>
              <a:rPr lang="cs-CZ" dirty="0"/>
              <a:t/>
            </a:r>
            <a:br>
              <a:rPr lang="cs-CZ" dirty="0"/>
            </a:br>
            <a:r>
              <a:rPr lang="ru-RU" dirty="0" err="1"/>
              <a:t>Реґіна</a:t>
            </a:r>
            <a:endParaRPr lang="cs-CZ" dirty="0"/>
          </a:p>
        </p:txBody>
      </p:sp>
    </p:spTree>
    <p:extLst>
      <p:ext uri="{BB962C8B-B14F-4D97-AF65-F5344CB8AC3E}">
        <p14:creationId xmlns:p14="http://schemas.microsoft.com/office/powerpoint/2010/main" val="1026120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5F8542-E3A6-9E43-A6F6-93D1C39C43DC}"/>
              </a:ext>
            </a:extLst>
          </p:cNvPr>
          <p:cNvSpPr>
            <a:spLocks noGrp="1"/>
          </p:cNvSpPr>
          <p:nvPr>
            <p:ph idx="1"/>
          </p:nvPr>
        </p:nvSpPr>
        <p:spPr/>
        <p:txBody>
          <a:bodyPr>
            <a:normAutofit lnSpcReduction="10000"/>
          </a:bodyPr>
          <a:lstStyle/>
          <a:p>
            <a:pPr algn="just"/>
            <a:r>
              <a:rPr lang="uk-UA" dirty="0">
                <a:solidFill>
                  <a:srgbClr val="FFFFFF"/>
                </a:solidFill>
              </a:rPr>
              <a:t>У галереї образів євреїв нетрадиційною є постать найспритнішого лихваря </a:t>
            </a:r>
            <a:r>
              <a:rPr lang="uk-UA" dirty="0" err="1">
                <a:solidFill>
                  <a:srgbClr val="FFFFFF"/>
                </a:solidFill>
              </a:rPr>
              <a:t>Вагмана</a:t>
            </a:r>
            <a:r>
              <a:rPr lang="uk-UA" dirty="0">
                <a:solidFill>
                  <a:srgbClr val="FFFFFF"/>
                </a:solidFill>
              </a:rPr>
              <a:t>. Усе власницьке у </a:t>
            </a:r>
            <a:r>
              <a:rPr lang="uk-UA" dirty="0" err="1">
                <a:solidFill>
                  <a:srgbClr val="FFFFFF"/>
                </a:solidFill>
              </a:rPr>
              <a:t>Вагмана</a:t>
            </a:r>
            <a:r>
              <a:rPr lang="uk-UA" dirty="0">
                <a:solidFill>
                  <a:srgbClr val="FFFFFF"/>
                </a:solidFill>
              </a:rPr>
              <a:t> — глибоко типове і соціально зумовлене, проте персонаж наділений індивідуальними рисами і світорозумінням. Він роздумує над роллю євреїв у Галичині. За </a:t>
            </a:r>
            <a:r>
              <a:rPr lang="uk-UA" dirty="0" err="1">
                <a:solidFill>
                  <a:srgbClr val="FFFFFF"/>
                </a:solidFill>
              </a:rPr>
              <a:t>Вагманом</a:t>
            </a:r>
            <a:r>
              <a:rPr lang="uk-UA" dirty="0">
                <a:solidFill>
                  <a:srgbClr val="FFFFFF"/>
                </a:solidFill>
              </a:rPr>
              <a:t>, вони «</a:t>
            </a:r>
            <a:r>
              <a:rPr lang="uk-UA" i="1" dirty="0">
                <a:solidFill>
                  <a:srgbClr val="FFFFFF"/>
                </a:solidFill>
              </a:rPr>
              <a:t>звичайно асимілюються не з тими, хто ближче, а з тими, хто дужчий</a:t>
            </a:r>
            <a:r>
              <a:rPr lang="uk-UA" dirty="0">
                <a:solidFill>
                  <a:srgbClr val="FFFFFF"/>
                </a:solidFill>
              </a:rPr>
              <a:t>». </a:t>
            </a:r>
          </a:p>
          <a:p>
            <a:pPr algn="just"/>
            <a:r>
              <a:rPr lang="uk-UA" dirty="0" err="1">
                <a:solidFill>
                  <a:srgbClr val="FFFFFF"/>
                </a:solidFill>
              </a:rPr>
              <a:t>Вагман</a:t>
            </a:r>
            <a:r>
              <a:rPr lang="uk-UA" dirty="0">
                <a:solidFill>
                  <a:srgbClr val="FFFFFF"/>
                </a:solidFill>
              </a:rPr>
              <a:t> проголошує програму співпраці євреїв не з панівною (польською), а з поневоленою нацією. Він бачить історичну потребу «будувати міст і до руського берега», вважаючи, що українська нація побудує свою державу. А тому й закликає співвітчизників допомогти пригнобленим українцям уже тепер.</a:t>
            </a:r>
          </a:p>
        </p:txBody>
      </p:sp>
      <p:sp>
        <p:nvSpPr>
          <p:cNvPr id="4" name="Nadpis 1">
            <a:extLst>
              <a:ext uri="{FF2B5EF4-FFF2-40B4-BE49-F238E27FC236}">
                <a16:creationId xmlns:a16="http://schemas.microsoft.com/office/drawing/2014/main" id="{0D89D36C-F9CC-3544-AB74-2DF184837E2D}"/>
              </a:ext>
            </a:extLst>
          </p:cNvPr>
          <p:cNvSpPr txBox="1">
            <a:spLocks/>
          </p:cNvSpPr>
          <p:nvPr/>
        </p:nvSpPr>
        <p:spPr>
          <a:xfrm>
            <a:off x="1561603" y="54032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uk-UA" dirty="0"/>
              <a:t>Роман «Перехресні стежки» (1900)</a:t>
            </a:r>
            <a:br>
              <a:rPr lang="uk-UA" dirty="0"/>
            </a:br>
            <a:r>
              <a:rPr lang="uk-UA" dirty="0"/>
              <a:t>Образ євреїв</a:t>
            </a:r>
          </a:p>
        </p:txBody>
      </p:sp>
    </p:spTree>
    <p:extLst>
      <p:ext uri="{BB962C8B-B14F-4D97-AF65-F5344CB8AC3E}">
        <p14:creationId xmlns:p14="http://schemas.microsoft.com/office/powerpoint/2010/main" val="3614132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B6769C-EEFA-E643-ACD2-E44BE97E1ADF}"/>
              </a:ext>
            </a:extLst>
          </p:cNvPr>
          <p:cNvSpPr>
            <a:spLocks noGrp="1"/>
          </p:cNvSpPr>
          <p:nvPr>
            <p:ph type="title"/>
          </p:nvPr>
        </p:nvSpPr>
        <p:spPr>
          <a:xfrm>
            <a:off x="1537855" y="243444"/>
            <a:ext cx="9601200" cy="1485900"/>
          </a:xfrm>
        </p:spPr>
        <p:txBody>
          <a:bodyPr/>
          <a:lstStyle/>
          <a:p>
            <a:pPr algn="ctr"/>
            <a:r>
              <a:rPr lang="uk-UA" dirty="0"/>
              <a:t>Драма Івана Франка</a:t>
            </a:r>
            <a:br>
              <a:rPr lang="uk-UA" dirty="0"/>
            </a:br>
            <a:r>
              <a:rPr lang="uk-UA" dirty="0"/>
              <a:t>“Украдене щастя“</a:t>
            </a:r>
            <a:endParaRPr lang="cs-CZ" dirty="0"/>
          </a:p>
        </p:txBody>
      </p:sp>
      <p:sp>
        <p:nvSpPr>
          <p:cNvPr id="3" name="Zástupný obsah 2">
            <a:extLst>
              <a:ext uri="{FF2B5EF4-FFF2-40B4-BE49-F238E27FC236}">
                <a16:creationId xmlns:a16="http://schemas.microsoft.com/office/drawing/2014/main" id="{40F5D73C-A75E-ED4D-9C69-AAFE5F69F001}"/>
              </a:ext>
            </a:extLst>
          </p:cNvPr>
          <p:cNvSpPr>
            <a:spLocks noGrp="1"/>
          </p:cNvSpPr>
          <p:nvPr>
            <p:ph idx="1"/>
          </p:nvPr>
        </p:nvSpPr>
        <p:spPr>
          <a:xfrm>
            <a:off x="1371600" y="1626919"/>
            <a:ext cx="10159340" cy="5231081"/>
          </a:xfrm>
        </p:spPr>
        <p:txBody>
          <a:bodyPr>
            <a:normAutofit fontScale="77500" lnSpcReduction="20000"/>
          </a:bodyPr>
          <a:lstStyle/>
          <a:p>
            <a:pPr algn="just"/>
            <a:r>
              <a:rPr lang="uk-UA" dirty="0">
                <a:solidFill>
                  <a:srgbClr val="FFFFFF"/>
                </a:solidFill>
              </a:rPr>
              <a:t>Конфлікт трьох центральних персонажів — Анни, її чоловіка Миколи Задорожного і жандарма Михайла Гурмана — сягає передісторії, яка уже відбулася в минулому. Анна походить із багатої селянської родини. Вона покохала відважного Михайла Гурмана, сина бідної </a:t>
            </a:r>
            <a:r>
              <a:rPr lang="uk-UA" dirty="0" err="1">
                <a:solidFill>
                  <a:srgbClr val="FFFFFF"/>
                </a:solidFill>
              </a:rPr>
              <a:t>вдови</a:t>
            </a:r>
            <a:r>
              <a:rPr lang="uk-UA" dirty="0">
                <a:solidFill>
                  <a:srgbClr val="FFFFFF"/>
                </a:solidFill>
              </a:rPr>
              <a:t>. Після смерті батька її жадібні і жорстокі брати знущаються з сестри. Щоб не ділитися з нею батьковою спадщиною, вони, знаючи наполегливість Михайла, бояться його як майбутнього зятя, що відбере у них </a:t>
            </a:r>
            <a:r>
              <a:rPr lang="uk-UA" dirty="0" err="1">
                <a:solidFill>
                  <a:srgbClr val="FFFFFF"/>
                </a:solidFill>
              </a:rPr>
              <a:t>Аннин</a:t>
            </a:r>
            <a:r>
              <a:rPr lang="uk-UA" dirty="0">
                <a:solidFill>
                  <a:srgbClr val="FFFFFF"/>
                </a:solidFill>
              </a:rPr>
              <a:t> у долю спадку, а тому шахрайством віддають Михайла до австрійського війська. Незабаром захланні брати підробили лист, запевнивши Анну, що Михайло загинув, і силоміць одружили сестру красуню з бідняком Миколою Задорожним, який не претендував на посаг дівчини. Цими злочинами вони забрали в Анни щастя. Отож дія починається з </a:t>
            </a:r>
            <a:r>
              <a:rPr lang="uk-UA" dirty="0" err="1">
                <a:solidFill>
                  <a:srgbClr val="FFFFFF"/>
                </a:solidFill>
              </a:rPr>
              <a:t>переддня</a:t>
            </a:r>
            <a:r>
              <a:rPr lang="uk-UA" dirty="0">
                <a:solidFill>
                  <a:srgbClr val="FFFFFF"/>
                </a:solidFill>
              </a:rPr>
              <a:t> катастрофи, коли все вже готове до вибуху.</a:t>
            </a:r>
          </a:p>
          <a:p>
            <a:pPr algn="just"/>
            <a:r>
              <a:rPr lang="uk-UA" dirty="0">
                <a:solidFill>
                  <a:srgbClr val="FFFFFF"/>
                </a:solidFill>
              </a:rPr>
              <a:t>В експозиції дійові особи змальовуються на тлі снігової бурі, що символізує круговорот життя героїв, який затягує їх у своє коло і вийти з якого вони прагнуть, вперто шукаючи своє щастя. Такою промовистою деталлю є знаряддя вбивства, з яким увійшов до хати Задорожного жандарм у першій дії. У п’ятій — сокира в руках Миколи принесла смерть Михайлові. Новаторство драматурга полягає в тому, що він застосував ретроспективно-аналітичну композицію.</a:t>
            </a:r>
          </a:p>
          <a:p>
            <a:pPr algn="just"/>
            <a:r>
              <a:rPr lang="uk-UA" dirty="0">
                <a:solidFill>
                  <a:srgbClr val="FFFFFF"/>
                </a:solidFill>
              </a:rPr>
              <a:t>Переказ п’єси Івана Франка від </a:t>
            </a:r>
            <a:r>
              <a:rPr lang="uk-UA" dirty="0" err="1">
                <a:solidFill>
                  <a:srgbClr val="FFFFFF"/>
                </a:solidFill>
              </a:rPr>
              <a:t>Костантина</a:t>
            </a:r>
            <a:r>
              <a:rPr lang="uk-UA" dirty="0">
                <a:solidFill>
                  <a:srgbClr val="FFFFFF"/>
                </a:solidFill>
              </a:rPr>
              <a:t> Мельника: </a:t>
            </a:r>
            <a:r>
              <a:rPr lang="uk-UA" dirty="0">
                <a:solidFill>
                  <a:srgbClr val="FFFFFF"/>
                </a:solidFill>
                <a:hlinkClick r:id="rId2">
                  <a:extLst>
                    <a:ext uri="{A12FA001-AC4F-418D-AE19-62706E023703}">
                      <ahyp:hlinkClr xmlns="" xmlns:ahyp="http://schemas.microsoft.com/office/drawing/2018/hyperlinkcolor" val="tx"/>
                    </a:ext>
                  </a:extLst>
                </a:hlinkClick>
              </a:rPr>
              <a:t>https://youtu.be/d9223y-wx_I</a:t>
            </a:r>
            <a:endParaRPr lang="uk-UA" dirty="0">
              <a:solidFill>
                <a:srgbClr val="FFFFFF"/>
              </a:solidFill>
            </a:endParaRPr>
          </a:p>
          <a:p>
            <a:pPr algn="just"/>
            <a:r>
              <a:rPr lang="uk-UA" dirty="0">
                <a:solidFill>
                  <a:srgbClr val="FFFFFF"/>
                </a:solidFill>
              </a:rPr>
              <a:t>Фільм (1984): </a:t>
            </a:r>
            <a:r>
              <a:rPr lang="cs-CZ" dirty="0">
                <a:solidFill>
                  <a:srgbClr val="FFFFFF"/>
                </a:solidFill>
                <a:hlinkClick r:id="rId3">
                  <a:extLst>
                    <a:ext uri="{A12FA001-AC4F-418D-AE19-62706E023703}">
                      <ahyp:hlinkClr xmlns="" xmlns:ahyp="http://schemas.microsoft.com/office/drawing/2018/hyperlinkcolor" val="tx"/>
                    </a:ext>
                  </a:extLst>
                </a:hlinkClick>
              </a:rPr>
              <a:t>https://www.youtube.com/watch?v=n5S9XYIz4A8</a:t>
            </a:r>
            <a:endParaRPr lang="uk-UA" dirty="0">
              <a:solidFill>
                <a:srgbClr val="FFFFFF"/>
              </a:solidFill>
            </a:endParaRPr>
          </a:p>
          <a:p>
            <a:pPr marL="0" indent="0" algn="just">
              <a:buNone/>
            </a:pPr>
            <a:r>
              <a:rPr lang="uk-UA" dirty="0">
                <a:solidFill>
                  <a:srgbClr val="FFFFFF"/>
                </a:solidFill>
              </a:rPr>
              <a:t> </a:t>
            </a:r>
          </a:p>
          <a:p>
            <a:pPr algn="just"/>
            <a:endParaRPr lang="uk-UA" dirty="0">
              <a:solidFill>
                <a:srgbClr val="FFFFFF"/>
              </a:solidFill>
            </a:endParaRPr>
          </a:p>
        </p:txBody>
      </p:sp>
    </p:spTree>
    <p:extLst>
      <p:ext uri="{BB962C8B-B14F-4D97-AF65-F5344CB8AC3E}">
        <p14:creationId xmlns:p14="http://schemas.microsoft.com/office/powerpoint/2010/main" val="127458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200859-C2DF-A74C-BF19-0134886E72CB}"/>
              </a:ext>
            </a:extLst>
          </p:cNvPr>
          <p:cNvSpPr>
            <a:spLocks noGrp="1"/>
          </p:cNvSpPr>
          <p:nvPr>
            <p:ph type="title"/>
          </p:nvPr>
        </p:nvSpPr>
        <p:spPr>
          <a:xfrm>
            <a:off x="6480000" y="619200"/>
            <a:ext cx="4991961" cy="1477328"/>
          </a:xfrm>
        </p:spPr>
        <p:txBody>
          <a:bodyPr wrap="square" anchor="ctr">
            <a:normAutofit/>
          </a:bodyPr>
          <a:lstStyle/>
          <a:p>
            <a:r>
              <a:rPr lang="uk-UA" sz="3200" dirty="0"/>
              <a:t>Покутська трійця</a:t>
            </a:r>
            <a:endParaRPr lang="cs-CZ" sz="3200" dirty="0"/>
          </a:p>
        </p:txBody>
      </p:sp>
      <p:pic>
        <p:nvPicPr>
          <p:cNvPr id="5" name="Obrázek 4" descr="Obsah obrázku text, osoba, exteriér, staré&#10;&#10;Popis byl vytvořen automaticky">
            <a:extLst>
              <a:ext uri="{FF2B5EF4-FFF2-40B4-BE49-F238E27FC236}">
                <a16:creationId xmlns:a16="http://schemas.microsoft.com/office/drawing/2014/main" id="{F63BBAD2-B85C-0441-A4B7-BC34CE0EC2EB}"/>
              </a:ext>
            </a:extLst>
          </p:cNvPr>
          <p:cNvPicPr>
            <a:picLocks noChangeAspect="1"/>
          </p:cNvPicPr>
          <p:nvPr/>
        </p:nvPicPr>
        <p:blipFill rotWithShape="1">
          <a:blip r:embed="rId2"/>
          <a:srcRect r="7436"/>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Zástupný obsah 2">
            <a:extLst>
              <a:ext uri="{FF2B5EF4-FFF2-40B4-BE49-F238E27FC236}">
                <a16:creationId xmlns:a16="http://schemas.microsoft.com/office/drawing/2014/main" id="{C235162F-95D3-3243-B62A-2445E876175D}"/>
              </a:ext>
            </a:extLst>
          </p:cNvPr>
          <p:cNvSpPr>
            <a:spLocks noGrp="1"/>
          </p:cNvSpPr>
          <p:nvPr>
            <p:ph idx="1"/>
          </p:nvPr>
        </p:nvSpPr>
        <p:spPr>
          <a:xfrm>
            <a:off x="6479999" y="2096528"/>
            <a:ext cx="4991962" cy="3673207"/>
          </a:xfrm>
        </p:spPr>
        <p:txBody>
          <a:bodyPr>
            <a:normAutofit/>
          </a:bodyPr>
          <a:lstStyle/>
          <a:p>
            <a:pPr algn="just">
              <a:lnSpc>
                <a:spcPct val="110000"/>
              </a:lnSpc>
            </a:pPr>
            <a:r>
              <a:rPr lang="uk-UA" sz="1800" dirty="0">
                <a:solidFill>
                  <a:srgbClr val="FFFFFF"/>
                </a:solidFill>
              </a:rPr>
              <a:t>Марко Черемшина, Василь Стефаник, Лесь Мартович</a:t>
            </a:r>
          </a:p>
          <a:p>
            <a:pPr algn="just">
              <a:lnSpc>
                <a:spcPct val="110000"/>
              </a:lnSpc>
            </a:pPr>
            <a:r>
              <a:rPr lang="uk-UA" sz="1800" dirty="0">
                <a:solidFill>
                  <a:srgbClr val="FFFFFF"/>
                </a:solidFill>
              </a:rPr>
              <a:t>Іван Франко</a:t>
            </a:r>
          </a:p>
          <a:p>
            <a:pPr algn="just">
              <a:lnSpc>
                <a:spcPct val="110000"/>
              </a:lnSpc>
            </a:pPr>
            <a:r>
              <a:rPr lang="uk-UA" sz="1800" dirty="0">
                <a:solidFill>
                  <a:srgbClr val="FFFFFF"/>
                </a:solidFill>
              </a:rPr>
              <a:t>Назва походить від регіону, оскільки усі троє походили з Покуття.</a:t>
            </a:r>
          </a:p>
          <a:p>
            <a:pPr algn="just">
              <a:lnSpc>
                <a:spcPct val="110000"/>
              </a:lnSpc>
            </a:pPr>
            <a:r>
              <a:rPr lang="uk-UA" sz="1800" dirty="0">
                <a:solidFill>
                  <a:srgbClr val="FFFFFF"/>
                </a:solidFill>
              </a:rPr>
              <a:t>Сільське життя, в основі творів лежало вкрай важке життя селян Покуття, Буковини та Галичини за часів правління Австро-Угорщини</a:t>
            </a:r>
          </a:p>
          <a:p>
            <a:pPr algn="just">
              <a:lnSpc>
                <a:spcPct val="110000"/>
              </a:lnSpc>
            </a:pPr>
            <a:r>
              <a:rPr lang="uk-UA" sz="1800" dirty="0">
                <a:solidFill>
                  <a:srgbClr val="FFFFFF"/>
                </a:solidFill>
              </a:rPr>
              <a:t>Новели, етюди</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a:p>
            <a:pPr algn="just">
              <a:lnSpc>
                <a:spcPct val="110000"/>
              </a:lnSpc>
            </a:pPr>
            <a:endParaRPr lang="cs-CZ" sz="1800" dirty="0">
              <a:solidFill>
                <a:srgbClr val="FFFFFF"/>
              </a:solidFill>
            </a:endParaRPr>
          </a:p>
        </p:txBody>
      </p:sp>
    </p:spTree>
    <p:extLst>
      <p:ext uri="{BB962C8B-B14F-4D97-AF65-F5344CB8AC3E}">
        <p14:creationId xmlns:p14="http://schemas.microsoft.com/office/powerpoint/2010/main" val="3426408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A47F83-B840-2340-B1B8-6290ACFA124B}"/>
              </a:ext>
            </a:extLst>
          </p:cNvPr>
          <p:cNvSpPr>
            <a:spLocks noGrp="1"/>
          </p:cNvSpPr>
          <p:nvPr>
            <p:ph type="title"/>
          </p:nvPr>
        </p:nvSpPr>
        <p:spPr>
          <a:xfrm>
            <a:off x="4756439" y="151410"/>
            <a:ext cx="6176776" cy="1485900"/>
          </a:xfrm>
        </p:spPr>
        <p:txBody>
          <a:bodyPr>
            <a:normAutofit/>
          </a:bodyPr>
          <a:lstStyle/>
          <a:p>
            <a:pPr algn="ctr"/>
            <a:r>
              <a:rPr lang="uk-UA" dirty="0"/>
              <a:t>Василь Стефаник</a:t>
            </a:r>
            <a:br>
              <a:rPr lang="uk-UA" dirty="0"/>
            </a:br>
            <a:r>
              <a:rPr lang="uk-UA" sz="3600" dirty="0"/>
              <a:t>член «Покутської трійці»</a:t>
            </a:r>
            <a:endParaRPr lang="cs-CZ" sz="3600" dirty="0"/>
          </a:p>
        </p:txBody>
      </p:sp>
      <p:pic>
        <p:nvPicPr>
          <p:cNvPr id="5" name="Obrázek 4" descr="Obsah obrázku text, osoba, muž, nošení&#10;&#10;Popis byl vytvořen automaticky">
            <a:extLst>
              <a:ext uri="{FF2B5EF4-FFF2-40B4-BE49-F238E27FC236}">
                <a16:creationId xmlns:a16="http://schemas.microsoft.com/office/drawing/2014/main" id="{F83CDA14-6817-C545-96C6-803CBA23F2B6}"/>
              </a:ext>
            </a:extLst>
          </p:cNvPr>
          <p:cNvPicPr>
            <a:picLocks noChangeAspect="1"/>
          </p:cNvPicPr>
          <p:nvPr/>
        </p:nvPicPr>
        <p:blipFill rotWithShape="1">
          <a:blip r:embed="rId2"/>
          <a:srcRect l="11057" r="24034"/>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D1646813-CB1E-7143-B9FD-F794F90C8361}"/>
              </a:ext>
            </a:extLst>
          </p:cNvPr>
          <p:cNvSpPr>
            <a:spLocks noGrp="1"/>
          </p:cNvSpPr>
          <p:nvPr>
            <p:ph idx="1"/>
          </p:nvPr>
        </p:nvSpPr>
        <p:spPr>
          <a:xfrm>
            <a:off x="4756439" y="1383476"/>
            <a:ext cx="7185271" cy="5474524"/>
          </a:xfrm>
        </p:spPr>
        <p:txBody>
          <a:bodyPr>
            <a:normAutofit fontScale="85000" lnSpcReduction="20000"/>
          </a:bodyPr>
          <a:lstStyle/>
          <a:p>
            <a:pPr algn="just"/>
            <a:r>
              <a:rPr lang="uk-UA" sz="1800" dirty="0">
                <a:solidFill>
                  <a:srgbClr val="FFFFFF"/>
                </a:solidFill>
              </a:rPr>
              <a:t>Психологічні новели, часто моторошні сюжети, сюжети вбивств і самогубств. Перший український експресіоніст, майстер експресіоністичної, соціально-психологічної новели.</a:t>
            </a:r>
          </a:p>
          <a:p>
            <a:pPr algn="just"/>
            <a:r>
              <a:rPr lang="uk-UA" sz="1800" dirty="0">
                <a:solidFill>
                  <a:srgbClr val="FFFFFF"/>
                </a:solidFill>
              </a:rPr>
              <a:t>1897 – публікація у чернівецькій газеті «Праця» перших новел («Синя книжечка», «Побожна», «Стратився»)</a:t>
            </a:r>
          </a:p>
          <a:p>
            <a:pPr algn="just"/>
            <a:r>
              <a:rPr lang="uk-UA" sz="1800" dirty="0">
                <a:solidFill>
                  <a:srgbClr val="FFFFFF"/>
                </a:solidFill>
              </a:rPr>
              <a:t>1899 – перша збірка «Синя книжечка»</a:t>
            </a:r>
          </a:p>
          <a:p>
            <a:pPr algn="just"/>
            <a:r>
              <a:rPr lang="uk-UA" sz="1800" dirty="0">
                <a:solidFill>
                  <a:srgbClr val="FFFFFF"/>
                </a:solidFill>
              </a:rPr>
              <a:t>1990 – друга збірка «Камінний хрест»</a:t>
            </a:r>
          </a:p>
          <a:p>
            <a:pPr algn="just"/>
            <a:r>
              <a:rPr lang="uk-UA" sz="1800" dirty="0">
                <a:solidFill>
                  <a:srgbClr val="FFFFFF"/>
                </a:solidFill>
              </a:rPr>
              <a:t>1903 – третя збірка «Дорога»</a:t>
            </a:r>
          </a:p>
          <a:p>
            <a:pPr algn="just"/>
            <a:r>
              <a:rPr lang="uk-UA" sz="1800" dirty="0">
                <a:solidFill>
                  <a:srgbClr val="FFFFFF"/>
                </a:solidFill>
              </a:rPr>
              <a:t>1905 - нова збірка «Моє слово», увійшли дві новели «Моє слово» і «Суд»</a:t>
            </a:r>
          </a:p>
          <a:p>
            <a:pPr algn="just"/>
            <a:r>
              <a:rPr lang="uk-UA" sz="1800" dirty="0">
                <a:solidFill>
                  <a:srgbClr val="FFFFFF"/>
                </a:solidFill>
              </a:rPr>
              <a:t>Два періоди творчості:</a:t>
            </a:r>
          </a:p>
          <a:p>
            <a:pPr algn="just"/>
            <a:r>
              <a:rPr lang="uk-UA" sz="1800" dirty="0">
                <a:solidFill>
                  <a:srgbClr val="FFFFFF"/>
                </a:solidFill>
              </a:rPr>
              <a:t>1. – 1897 – 1902</a:t>
            </a:r>
          </a:p>
          <a:p>
            <a:pPr algn="just"/>
            <a:r>
              <a:rPr lang="uk-UA" sz="1800" dirty="0">
                <a:solidFill>
                  <a:srgbClr val="FFFFFF"/>
                </a:solidFill>
              </a:rPr>
              <a:t>2. – 1902 – 1916 (роки вимушеної перерви у творчості, яка тривала 15 років)</a:t>
            </a:r>
          </a:p>
          <a:p>
            <a:pPr algn="just"/>
            <a:r>
              <a:rPr lang="uk-UA" sz="1800" dirty="0">
                <a:solidFill>
                  <a:srgbClr val="FFFFFF"/>
                </a:solidFill>
              </a:rPr>
              <a:t>1908 – 1918 – посол (депутат) австрійського парламенту у Відні.</a:t>
            </a:r>
          </a:p>
          <a:p>
            <a:pPr algn="just"/>
            <a:r>
              <a:rPr lang="uk-UA" sz="1800" dirty="0">
                <a:solidFill>
                  <a:srgbClr val="FFFFFF"/>
                </a:solidFill>
              </a:rPr>
              <a:t>Автор книги новел «Земля», що вийшла 1926 року у Львові</a:t>
            </a:r>
          </a:p>
          <a:p>
            <a:pPr algn="just"/>
            <a:r>
              <a:rPr lang="uk-UA" sz="1800" dirty="0">
                <a:solidFill>
                  <a:srgbClr val="FFFFFF"/>
                </a:solidFill>
              </a:rPr>
              <a:t>Автор новел про життя покутських селян «Дід Гриць», «</a:t>
            </a:r>
            <a:r>
              <a:rPr lang="cs-CZ" sz="1800" dirty="0" err="1">
                <a:solidFill>
                  <a:srgbClr val="FFFFFF"/>
                </a:solidFill>
              </a:rPr>
              <a:t>Morituri</a:t>
            </a:r>
            <a:r>
              <a:rPr lang="uk-UA" sz="1800" dirty="0">
                <a:solidFill>
                  <a:srgbClr val="FFFFFF"/>
                </a:solidFill>
              </a:rPr>
              <a:t>», «Воєнні шкоди»</a:t>
            </a:r>
          </a:p>
          <a:p>
            <a:endParaRPr lang="uk-UA" sz="800" dirty="0">
              <a:solidFill>
                <a:srgbClr val="FFFFFF"/>
              </a:solidFill>
            </a:endParaRPr>
          </a:p>
          <a:p>
            <a:endParaRPr lang="cs-CZ" sz="800" dirty="0">
              <a:solidFill>
                <a:srgbClr val="FFFFFF"/>
              </a:solidFill>
            </a:endParaRPr>
          </a:p>
        </p:txBody>
      </p:sp>
    </p:spTree>
    <p:extLst>
      <p:ext uri="{BB962C8B-B14F-4D97-AF65-F5344CB8AC3E}">
        <p14:creationId xmlns:p14="http://schemas.microsoft.com/office/powerpoint/2010/main" val="4144303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1E71F0-4142-8D4D-AB1D-37FDC6486A89}"/>
              </a:ext>
            </a:extLst>
          </p:cNvPr>
          <p:cNvSpPr>
            <a:spLocks noGrp="1"/>
          </p:cNvSpPr>
          <p:nvPr>
            <p:ph type="title"/>
          </p:nvPr>
        </p:nvSpPr>
        <p:spPr>
          <a:xfrm>
            <a:off x="1211918" y="555171"/>
            <a:ext cx="5793475" cy="1485900"/>
          </a:xfrm>
        </p:spPr>
        <p:txBody>
          <a:bodyPr>
            <a:normAutofit/>
          </a:bodyPr>
          <a:lstStyle/>
          <a:p>
            <a:r>
              <a:rPr lang="uk-UA" dirty="0"/>
              <a:t>Василь Стефаник</a:t>
            </a:r>
            <a:endParaRPr lang="cs-CZ" dirty="0"/>
          </a:p>
        </p:txBody>
      </p:sp>
      <p:sp>
        <p:nvSpPr>
          <p:cNvPr id="3" name="Zástupný obsah 2">
            <a:extLst>
              <a:ext uri="{FF2B5EF4-FFF2-40B4-BE49-F238E27FC236}">
                <a16:creationId xmlns:a16="http://schemas.microsoft.com/office/drawing/2014/main" id="{B52BB371-E928-704A-AF56-DB686BB9613C}"/>
              </a:ext>
            </a:extLst>
          </p:cNvPr>
          <p:cNvSpPr>
            <a:spLocks noGrp="1"/>
          </p:cNvSpPr>
          <p:nvPr>
            <p:ph idx="1"/>
          </p:nvPr>
        </p:nvSpPr>
        <p:spPr>
          <a:xfrm>
            <a:off x="404733" y="1428749"/>
            <a:ext cx="6435454" cy="5090803"/>
          </a:xfrm>
        </p:spPr>
        <p:txBody>
          <a:bodyPr>
            <a:normAutofit fontScale="92500" lnSpcReduction="10000"/>
          </a:bodyPr>
          <a:lstStyle/>
          <a:p>
            <a:pPr algn="just"/>
            <a:r>
              <a:rPr lang="uk-UA" sz="1600" dirty="0">
                <a:solidFill>
                  <a:srgbClr val="FFFFFF"/>
                </a:solidFill>
              </a:rPr>
              <a:t>Теми новел – голод, злидні, вбивство, алкоголізм</a:t>
            </a:r>
          </a:p>
          <a:p>
            <a:pPr algn="just"/>
            <a:r>
              <a:rPr lang="uk-UA" sz="1600" dirty="0">
                <a:solidFill>
                  <a:srgbClr val="FFFFFF"/>
                </a:solidFill>
              </a:rPr>
              <a:t>Новела «Лесева фамілія» -- матір змушує дітей бити свого батька-пияка, рятуючись від злиднів та голоду.</a:t>
            </a:r>
          </a:p>
          <a:p>
            <a:pPr algn="just"/>
            <a:r>
              <a:rPr lang="uk-UA" sz="1600" dirty="0">
                <a:solidFill>
                  <a:srgbClr val="FFFFFF"/>
                </a:solidFill>
              </a:rPr>
              <a:t>Тема </a:t>
            </a:r>
            <a:r>
              <a:rPr lang="uk-UA" sz="1600" dirty="0" err="1">
                <a:solidFill>
                  <a:srgbClr val="FFFFFF"/>
                </a:solidFill>
              </a:rPr>
              <a:t>солдатчини</a:t>
            </a:r>
            <a:r>
              <a:rPr lang="uk-UA" sz="1600" dirty="0">
                <a:solidFill>
                  <a:srgbClr val="FFFFFF"/>
                </a:solidFill>
              </a:rPr>
              <a:t> у новелі «Виводили з села»</a:t>
            </a:r>
          </a:p>
          <a:p>
            <a:pPr algn="just"/>
            <a:r>
              <a:rPr lang="uk-UA" sz="1600" dirty="0">
                <a:solidFill>
                  <a:srgbClr val="FFFFFF"/>
                </a:solidFill>
              </a:rPr>
              <a:t>Новела «Новина» – тема: вбивство дітей батьком, зумовлене соціальними причинами. В основі новели дійсний факт дітовбивства в с. Трійця. Герой твору Гриць Летючий, скоївши злочин, сам іде признаватися в поліцію.</a:t>
            </a:r>
          </a:p>
          <a:p>
            <a:pPr algn="just"/>
            <a:r>
              <a:rPr lang="uk-UA" sz="1600" dirty="0">
                <a:solidFill>
                  <a:srgbClr val="FFFFFF"/>
                </a:solidFill>
              </a:rPr>
              <a:t>Новела «Камінний хрест» -- тема: еміграція українців до Канади в пошуках кращого життя, реквієм свого народу.</a:t>
            </a:r>
          </a:p>
          <a:p>
            <a:pPr algn="just"/>
            <a:r>
              <a:rPr lang="uk-UA" sz="1600" dirty="0">
                <a:solidFill>
                  <a:srgbClr val="FFFFFF"/>
                </a:solidFill>
              </a:rPr>
              <a:t>Новела «Катруся», «Клинові листки» -- проблематика дітей без дитинства, вмираюча матір просить старших боронити молодших від мачухи.</a:t>
            </a:r>
          </a:p>
          <a:p>
            <a:pPr algn="just"/>
            <a:r>
              <a:rPr lang="uk-UA" sz="1600" dirty="0">
                <a:solidFill>
                  <a:srgbClr val="FFFFFF"/>
                </a:solidFill>
              </a:rPr>
              <a:t>Новела «Лан» -- трагічна доля матері, яка, народивши дитину, змушена одразу повертатися на важку роботу на поле. Її немовля лежить під деревом, тихо вмирає, поки матір змушена важко працювати.</a:t>
            </a:r>
            <a:endParaRPr lang="cs-CZ" sz="1600" dirty="0">
              <a:solidFill>
                <a:srgbClr val="FFFFFF"/>
              </a:solidFill>
            </a:endParaRPr>
          </a:p>
        </p:txBody>
      </p:sp>
      <p:pic>
        <p:nvPicPr>
          <p:cNvPr id="5" name="Obrázek 4" descr="Obsah obrázku text&#10;&#10;Popis byl vytvořen automaticky">
            <a:extLst>
              <a:ext uri="{FF2B5EF4-FFF2-40B4-BE49-F238E27FC236}">
                <a16:creationId xmlns:a16="http://schemas.microsoft.com/office/drawing/2014/main" id="{26643E31-D757-EA44-BD50-B9FDB5521749}"/>
              </a:ext>
            </a:extLst>
          </p:cNvPr>
          <p:cNvPicPr>
            <a:picLocks noChangeAspect="1"/>
          </p:cNvPicPr>
          <p:nvPr/>
        </p:nvPicPr>
        <p:blipFill rotWithShape="1">
          <a:blip r:embed="rId2"/>
          <a:srcRect l="13186" r="3" b="3"/>
          <a:stretch/>
        </p:blipFill>
        <p:spPr>
          <a:xfrm>
            <a:off x="7612260" y="10"/>
            <a:ext cx="4579739" cy="6857990"/>
          </a:xfrm>
          <a:prstGeom prst="rect">
            <a:avLst/>
          </a:prstGeom>
        </p:spPr>
      </p:pic>
    </p:spTree>
    <p:extLst>
      <p:ext uri="{BB962C8B-B14F-4D97-AF65-F5344CB8AC3E}">
        <p14:creationId xmlns:p14="http://schemas.microsoft.com/office/powerpoint/2010/main" val="2027134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66BB2-6BF2-DB46-940F-CB044FEAE88D}"/>
              </a:ext>
            </a:extLst>
          </p:cNvPr>
          <p:cNvSpPr>
            <a:spLocks noGrp="1"/>
          </p:cNvSpPr>
          <p:nvPr>
            <p:ph type="title"/>
          </p:nvPr>
        </p:nvSpPr>
        <p:spPr>
          <a:xfrm>
            <a:off x="4966322" y="426392"/>
            <a:ext cx="7225678" cy="1485900"/>
          </a:xfrm>
        </p:spPr>
        <p:txBody>
          <a:bodyPr>
            <a:normAutofit/>
          </a:bodyPr>
          <a:lstStyle/>
          <a:p>
            <a:r>
              <a:rPr lang="uk-UA" dirty="0"/>
              <a:t>Василь Стефаник «Палій»</a:t>
            </a:r>
            <a:endParaRPr lang="cs-CZ" dirty="0"/>
          </a:p>
        </p:txBody>
      </p:sp>
      <p:pic>
        <p:nvPicPr>
          <p:cNvPr id="5" name="Obrázek 4" descr="Obsah obrázku text, muž, osoba, kniha&#10;&#10;Popis byl vytvořen automaticky">
            <a:extLst>
              <a:ext uri="{FF2B5EF4-FFF2-40B4-BE49-F238E27FC236}">
                <a16:creationId xmlns:a16="http://schemas.microsoft.com/office/drawing/2014/main" id="{AFCC40B0-8437-CC44-94F7-1F9FF3B664AA}"/>
              </a:ext>
            </a:extLst>
          </p:cNvPr>
          <p:cNvPicPr>
            <a:picLocks noChangeAspect="1"/>
          </p:cNvPicPr>
          <p:nvPr/>
        </p:nvPicPr>
        <p:blipFill rotWithShape="1">
          <a:blip r:embed="rId2"/>
          <a:srcRect l="6767" r="4644"/>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22F9FB35-C455-8C48-8301-9FF5428580CB}"/>
              </a:ext>
            </a:extLst>
          </p:cNvPr>
          <p:cNvSpPr>
            <a:spLocks noGrp="1"/>
          </p:cNvSpPr>
          <p:nvPr>
            <p:ph idx="1"/>
          </p:nvPr>
        </p:nvSpPr>
        <p:spPr>
          <a:xfrm>
            <a:off x="4720813" y="1169718"/>
            <a:ext cx="6993092" cy="5688281"/>
          </a:xfrm>
        </p:spPr>
        <p:txBody>
          <a:bodyPr>
            <a:normAutofit fontScale="70000" lnSpcReduction="20000"/>
          </a:bodyPr>
          <a:lstStyle/>
          <a:p>
            <a:pPr marL="514350" indent="-514350" algn="just">
              <a:buFont typeface="+mj-lt"/>
              <a:buAutoNum type="romanUcPeriod"/>
            </a:pPr>
            <a:r>
              <a:rPr lang="uk-UA" sz="1900" dirty="0">
                <a:solidFill>
                  <a:srgbClr val="FFFFFF"/>
                </a:solidFill>
              </a:rPr>
              <a:t>Андрій Курочка – сільський багач, Федір – старий дід, його робітник. Федір просить в Курочки два леви на зиму. Зав’язується розмова про селян. Андрій скаржиться, що праця така, що і платити нема за що. Що селяни готові раз в день їсти, аби тільки не працювати.</a:t>
            </a:r>
          </a:p>
          <a:p>
            <a:pPr marL="514350" indent="-514350" algn="just">
              <a:buFont typeface="+mj-lt"/>
              <a:buAutoNum type="romanUcPeriod"/>
            </a:pPr>
            <a:r>
              <a:rPr lang="uk-UA" sz="1900" dirty="0">
                <a:solidFill>
                  <a:srgbClr val="FFFFFF"/>
                </a:solidFill>
              </a:rPr>
              <a:t>Про життя Федора. Федір пішов зі свого села, коли йому було 16 років. Працював – носив важкі мішки, від цього в нього боліла спина, а він заливав біль горілкою. Довгими роками працював у Курочки наймитом, потім хату будував, багато працював, щоб змогти її побудувати. Одружився і народилось у нього двоє дітей. Діти виростають. Катерина – жінка його помирає. Настя і Марійка – його доньки. Від вагітної Насті йде чоловік. А тому Федір ще більше працює. Боліло його ціле тіло, він лягав під вишню і уявляв, як трава висмоктує з його тіла біль. Але прийшов час, що і неділя вже не допомагала йому, він захворів.</a:t>
            </a:r>
          </a:p>
          <a:p>
            <a:pPr marL="514350" indent="-514350" algn="just">
              <a:buFont typeface="+mj-lt"/>
              <a:buAutoNum type="romanUcPeriod"/>
            </a:pPr>
            <a:r>
              <a:rPr lang="uk-UA" sz="1900" dirty="0">
                <a:solidFill>
                  <a:srgbClr val="FFFFFF"/>
                </a:solidFill>
              </a:rPr>
              <a:t>Взимку не виходив з хати. Лежав на печі. Їв тільки тоненьку скибку хліба в день. Хворів (сцени снів-марень від гарячки). На весну побілів, як папір, але почав готуватися до роботи – чистити чоботи і сорочки латати.</a:t>
            </a:r>
          </a:p>
          <a:p>
            <a:pPr marL="514350" indent="-514350" algn="just">
              <a:buFont typeface="+mj-lt"/>
              <a:buAutoNum type="romanUcPeriod"/>
            </a:pPr>
            <a:r>
              <a:rPr lang="uk-UA" sz="1900" dirty="0">
                <a:solidFill>
                  <a:srgbClr val="FFFFFF"/>
                </a:solidFill>
              </a:rPr>
              <a:t>Пішов до стайні, де відбулась зустріч з усіма селянами. Його, старого чоловіка, не поважно образили, не дозволивши спати в «яслах» (місце де волам дають воду та сіно).</a:t>
            </a:r>
          </a:p>
          <a:p>
            <a:pPr marL="514350" indent="-514350" algn="just">
              <a:buFont typeface="+mj-lt"/>
              <a:buAutoNum type="romanUcPeriod"/>
            </a:pPr>
            <a:r>
              <a:rPr lang="uk-UA" sz="1900" dirty="0">
                <a:solidFill>
                  <a:srgbClr val="FFFFFF"/>
                </a:solidFill>
              </a:rPr>
              <a:t>Після цього вирішує туди більше не ходити. Дочка його, Марія, виходить заміж за </a:t>
            </a:r>
            <a:r>
              <a:rPr lang="uk-UA" sz="1900" dirty="0" err="1">
                <a:solidFill>
                  <a:srgbClr val="FFFFFF"/>
                </a:solidFill>
              </a:rPr>
              <a:t>фірмана</a:t>
            </a:r>
            <a:r>
              <a:rPr lang="uk-UA" sz="1900" dirty="0">
                <a:solidFill>
                  <a:srgbClr val="FFFFFF"/>
                </a:solidFill>
              </a:rPr>
              <a:t>, поляка.</a:t>
            </a:r>
            <a:r>
              <a:rPr lang="cs-CZ" sz="1900" dirty="0">
                <a:solidFill>
                  <a:srgbClr val="FFFFFF"/>
                </a:solidFill>
              </a:rPr>
              <a:t> </a:t>
            </a:r>
            <a:r>
              <a:rPr lang="uk-UA" sz="1900" dirty="0">
                <a:solidFill>
                  <a:srgbClr val="FFFFFF"/>
                </a:solidFill>
              </a:rPr>
              <a:t>Переїздить кудись на службу, тому Федір хоче хату у спадок Насті залишити, бо вона одна-однісінька. П’яний Федір йде до стайні, історію його життя вислуховують хлопи і, зжалившись, дозволяють лягти у «яслах».</a:t>
            </a:r>
          </a:p>
          <a:p>
            <a:pPr marL="514350" indent="-514350" algn="just">
              <a:buFont typeface="+mj-lt"/>
              <a:buAutoNum type="romanUcPeriod"/>
            </a:pPr>
            <a:r>
              <a:rPr lang="uk-UA" sz="1900" dirty="0">
                <a:solidFill>
                  <a:srgbClr val="FFFFFF"/>
                </a:solidFill>
              </a:rPr>
              <a:t>Битва в шинку між панами і мужиками.</a:t>
            </a:r>
          </a:p>
          <a:p>
            <a:pPr marL="514350" indent="-514350" algn="just">
              <a:buFont typeface="+mj-lt"/>
              <a:buAutoNum type="romanUcPeriod"/>
            </a:pPr>
            <a:r>
              <a:rPr lang="uk-UA" sz="1900" dirty="0">
                <a:solidFill>
                  <a:srgbClr val="FFFFFF"/>
                </a:solidFill>
              </a:rPr>
              <a:t>Федір палить свою хату, сміючись, як божевільний.</a:t>
            </a:r>
          </a:p>
          <a:p>
            <a:pPr marL="514350" indent="-514350" algn="just">
              <a:buFont typeface="+mj-lt"/>
              <a:buAutoNum type="romanUcPeriod"/>
            </a:pPr>
            <a:endParaRPr lang="cs-CZ" sz="800" dirty="0">
              <a:solidFill>
                <a:srgbClr val="FFFFFF"/>
              </a:solidFill>
            </a:endParaRPr>
          </a:p>
        </p:txBody>
      </p:sp>
    </p:spTree>
    <p:extLst>
      <p:ext uri="{BB962C8B-B14F-4D97-AF65-F5344CB8AC3E}">
        <p14:creationId xmlns:p14="http://schemas.microsoft.com/office/powerpoint/2010/main" val="208806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00C45-023C-431E-B774-053A3C686B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6A8151FD-E26B-480E-A623-CFBFE3713A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C659FD1C-B60B-004C-B916-4BC6DA499A34}"/>
              </a:ext>
            </a:extLst>
          </p:cNvPr>
          <p:cNvSpPr>
            <a:spLocks noGrp="1"/>
          </p:cNvSpPr>
          <p:nvPr>
            <p:ph type="title"/>
          </p:nvPr>
        </p:nvSpPr>
        <p:spPr>
          <a:xfrm>
            <a:off x="720000" y="619200"/>
            <a:ext cx="5015505" cy="1477328"/>
          </a:xfrm>
        </p:spPr>
        <p:txBody>
          <a:bodyPr>
            <a:normAutofit/>
          </a:bodyPr>
          <a:lstStyle/>
          <a:p>
            <a:r>
              <a:rPr lang="uk-UA" sz="3200">
                <a:latin typeface="Times New Roman" panose="02020603050405020304" pitchFamily="18" charset="0"/>
                <a:cs typeface="Times New Roman" panose="02020603050405020304" pitchFamily="18" charset="0"/>
              </a:rPr>
              <a:t>Народження та розвиток українського критичного реалізму</a:t>
            </a:r>
            <a:endParaRPr lang="cs-CZ" sz="3200"/>
          </a:p>
        </p:txBody>
      </p:sp>
      <p:pic>
        <p:nvPicPr>
          <p:cNvPr id="5" name="Obrázek 4" descr="Obsah obrázku text, osoba&#10;&#10;Popis byl vytvořen automaticky">
            <a:extLst>
              <a:ext uri="{FF2B5EF4-FFF2-40B4-BE49-F238E27FC236}">
                <a16:creationId xmlns:a16="http://schemas.microsoft.com/office/drawing/2014/main" id="{33E4A2DE-6DCF-F648-99CD-7C343B249078}"/>
              </a:ext>
            </a:extLst>
          </p:cNvPr>
          <p:cNvPicPr>
            <a:picLocks noChangeAspect="1"/>
          </p:cNvPicPr>
          <p:nvPr/>
        </p:nvPicPr>
        <p:blipFill rotWithShape="1">
          <a:blip r:embed="rId2"/>
          <a:srcRect t="10847" r="-1" b="12795"/>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48F6933B-1709-1C4F-BF49-54B2216866C9}"/>
              </a:ext>
            </a:extLst>
          </p:cNvPr>
          <p:cNvSpPr>
            <a:spLocks noGrp="1"/>
          </p:cNvSpPr>
          <p:nvPr>
            <p:ph idx="1"/>
          </p:nvPr>
        </p:nvSpPr>
        <p:spPr>
          <a:xfrm>
            <a:off x="6172769" y="442366"/>
            <a:ext cx="5726806" cy="5973263"/>
          </a:xfrm>
        </p:spPr>
        <p:txBody>
          <a:bodyPr>
            <a:normAutofit/>
          </a:bodyPr>
          <a:lstStyle/>
          <a:p>
            <a:pPr marL="0" indent="0" algn="just">
              <a:lnSpc>
                <a:spcPct val="110000"/>
              </a:lnSpc>
              <a:buNone/>
            </a:pPr>
            <a:r>
              <a:rPr lang="uk-UA" dirty="0">
                <a:solidFill>
                  <a:srgbClr val="FFFFFF"/>
                </a:solidFill>
              </a:rPr>
              <a:t>Принципи критичного реалізму :</a:t>
            </a:r>
          </a:p>
          <a:p>
            <a:pPr lvl="0" algn="just">
              <a:lnSpc>
                <a:spcPct val="110000"/>
              </a:lnSpc>
            </a:pPr>
            <a:r>
              <a:rPr lang="uk-UA" dirty="0">
                <a:solidFill>
                  <a:srgbClr val="FFFFFF"/>
                </a:solidFill>
              </a:rPr>
              <a:t>правдивість деталей; правдивість типових характерів; достовірність типових обставин.</a:t>
            </a:r>
          </a:p>
          <a:p>
            <a:pPr lvl="0" algn="just">
              <a:lnSpc>
                <a:spcPct val="110000"/>
              </a:lnSpc>
            </a:pPr>
            <a:r>
              <a:rPr lang="uk-UA" dirty="0">
                <a:solidFill>
                  <a:srgbClr val="FFFFFF"/>
                </a:solidFill>
              </a:rPr>
              <a:t>Однією з головних рис критичного реалізму є відтворення життя «у формах самого життя». </a:t>
            </a:r>
          </a:p>
          <a:p>
            <a:pPr algn="just">
              <a:lnSpc>
                <a:spcPct val="110000"/>
              </a:lnSpc>
            </a:pPr>
            <a:r>
              <a:rPr lang="uk-UA" dirty="0">
                <a:solidFill>
                  <a:srgbClr val="FFFFFF"/>
                </a:solidFill>
              </a:rPr>
              <a:t>Для творів українського критичного реалізму характерним є всебічне змалювання дійсності, показ життя народу не тільки в побуті, а і в його соціальних виявах, класових суперечностях, засудження не тільки окремих вад тогочасного суспільства, а й нещадне викриття з позицій народних прагнень і інтересів всього експлуататорського ладу, самодержавства, національного гноблення, утвердження громадянських прав трудящих людей.</a:t>
            </a:r>
          </a:p>
          <a:p>
            <a:pPr lvl="0" algn="just">
              <a:lnSpc>
                <a:spcPct val="110000"/>
              </a:lnSpc>
            </a:pPr>
            <a:endParaRPr lang="uk-UA" dirty="0">
              <a:solidFill>
                <a:srgbClr val="FFFFFF"/>
              </a:solidFill>
            </a:endParaRPr>
          </a:p>
          <a:p>
            <a:pPr algn="just">
              <a:lnSpc>
                <a:spcPct val="110000"/>
              </a:lnSpc>
            </a:pPr>
            <a:endParaRPr lang="uk-UA" dirty="0">
              <a:solidFill>
                <a:srgbClr val="FFFFFF"/>
              </a:solidFill>
            </a:endParaRPr>
          </a:p>
        </p:txBody>
      </p:sp>
    </p:spTree>
    <p:extLst>
      <p:ext uri="{BB962C8B-B14F-4D97-AF65-F5344CB8AC3E}">
        <p14:creationId xmlns:p14="http://schemas.microsoft.com/office/powerpoint/2010/main" val="3757191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60B31-A536-6442-8EE3-1F24F75B8F76}"/>
              </a:ext>
            </a:extLst>
          </p:cNvPr>
          <p:cNvSpPr>
            <a:spLocks noGrp="1"/>
          </p:cNvSpPr>
          <p:nvPr>
            <p:ph type="title"/>
          </p:nvPr>
        </p:nvSpPr>
        <p:spPr>
          <a:xfrm>
            <a:off x="1461300" y="800099"/>
            <a:ext cx="5793475" cy="1485900"/>
          </a:xfrm>
        </p:spPr>
        <p:txBody>
          <a:bodyPr>
            <a:normAutofit/>
          </a:bodyPr>
          <a:lstStyle/>
          <a:p>
            <a:r>
              <a:rPr lang="uk-UA" dirty="0"/>
              <a:t>Василь Стефаник </a:t>
            </a:r>
            <a:br>
              <a:rPr lang="uk-UA" dirty="0"/>
            </a:br>
            <a:r>
              <a:rPr lang="uk-UA" dirty="0"/>
              <a:t>«Синя книжечка»</a:t>
            </a:r>
            <a:endParaRPr lang="cs-CZ" dirty="0"/>
          </a:p>
        </p:txBody>
      </p:sp>
      <p:sp>
        <p:nvSpPr>
          <p:cNvPr id="3" name="Zástupný obsah 2">
            <a:extLst>
              <a:ext uri="{FF2B5EF4-FFF2-40B4-BE49-F238E27FC236}">
                <a16:creationId xmlns:a16="http://schemas.microsoft.com/office/drawing/2014/main" id="{CBF38D10-FDD7-DC41-A0E3-6430161C71FC}"/>
              </a:ext>
            </a:extLst>
          </p:cNvPr>
          <p:cNvSpPr>
            <a:spLocks noGrp="1"/>
          </p:cNvSpPr>
          <p:nvPr>
            <p:ph idx="1"/>
          </p:nvPr>
        </p:nvSpPr>
        <p:spPr>
          <a:xfrm>
            <a:off x="784743" y="2285999"/>
            <a:ext cx="6081570" cy="3965171"/>
          </a:xfrm>
        </p:spPr>
        <p:txBody>
          <a:bodyPr>
            <a:normAutofit fontScale="92500" lnSpcReduction="20000"/>
          </a:bodyPr>
          <a:lstStyle/>
          <a:p>
            <a:pPr algn="just"/>
            <a:r>
              <a:rPr lang="uk-UA" sz="2400" dirty="0">
                <a:solidFill>
                  <a:srgbClr val="FFFFFF"/>
                </a:solidFill>
              </a:rPr>
              <a:t>Головний герой – Антін. Невдаха: купить корову – вона помре, купить свиню – захворіє. Померла і його жінка Марія і його два сини – Василь і Юра. Він спився і пропив все: поле, город, хату. Взяв у </a:t>
            </a:r>
            <a:r>
              <a:rPr lang="uk-UA" sz="2400" dirty="0" err="1">
                <a:solidFill>
                  <a:srgbClr val="FFFFFF"/>
                </a:solidFill>
              </a:rPr>
              <a:t>війта</a:t>
            </a:r>
            <a:r>
              <a:rPr lang="uk-UA" sz="2400" dirty="0">
                <a:solidFill>
                  <a:srgbClr val="FFFFFF"/>
                </a:solidFill>
              </a:rPr>
              <a:t> синю книжечку (паспорт), хотів йти шукати роботу наймитом. Розповідає по селі, як все пропив. Говорить, що пив, п’є і буде пити. Вважає, що синя книжечка відкриє йому шлях усюди. І до пана, і до жида, і по всьому світі.</a:t>
            </a:r>
          </a:p>
        </p:txBody>
      </p:sp>
      <p:pic>
        <p:nvPicPr>
          <p:cNvPr id="5" name="Obrázek 4" descr="Obsah obrázku text&#10;&#10;Popis byl vytvořen automaticky">
            <a:extLst>
              <a:ext uri="{FF2B5EF4-FFF2-40B4-BE49-F238E27FC236}">
                <a16:creationId xmlns:a16="http://schemas.microsoft.com/office/drawing/2014/main" id="{754E7CA2-B22E-0543-9316-2EE19C011594}"/>
              </a:ext>
            </a:extLst>
          </p:cNvPr>
          <p:cNvPicPr>
            <a:picLocks noChangeAspect="1"/>
          </p:cNvPicPr>
          <p:nvPr/>
        </p:nvPicPr>
        <p:blipFill rotWithShape="1">
          <a:blip r:embed="rId2"/>
          <a:srcRect l="26074" r="23006" b="-1"/>
          <a:stretch/>
        </p:blipFill>
        <p:spPr>
          <a:xfrm>
            <a:off x="7612260" y="10"/>
            <a:ext cx="4579739" cy="6857990"/>
          </a:xfrm>
          <a:prstGeom prst="rect">
            <a:avLst/>
          </a:prstGeom>
        </p:spPr>
      </p:pic>
    </p:spTree>
    <p:extLst>
      <p:ext uri="{BB962C8B-B14F-4D97-AF65-F5344CB8AC3E}">
        <p14:creationId xmlns:p14="http://schemas.microsoft.com/office/powerpoint/2010/main" val="477072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1C8AAD-0146-244E-AA86-E28BB0428171}"/>
              </a:ext>
            </a:extLst>
          </p:cNvPr>
          <p:cNvSpPr>
            <a:spLocks noGrp="1"/>
          </p:cNvSpPr>
          <p:nvPr>
            <p:ph type="title"/>
          </p:nvPr>
        </p:nvSpPr>
        <p:spPr>
          <a:xfrm>
            <a:off x="326943" y="460125"/>
            <a:ext cx="6176776" cy="1485900"/>
          </a:xfrm>
        </p:spPr>
        <p:txBody>
          <a:bodyPr>
            <a:normAutofit/>
          </a:bodyPr>
          <a:lstStyle/>
          <a:p>
            <a:r>
              <a:rPr lang="uk-UA" sz="4000" dirty="0"/>
              <a:t>Василь Стефаник </a:t>
            </a:r>
            <a:br>
              <a:rPr lang="uk-UA" sz="4000" dirty="0"/>
            </a:br>
            <a:r>
              <a:rPr lang="uk-UA" sz="4000" dirty="0"/>
              <a:t>«Кленові листки»</a:t>
            </a:r>
            <a:endParaRPr lang="cs-CZ" sz="4000" dirty="0"/>
          </a:p>
        </p:txBody>
      </p:sp>
      <p:pic>
        <p:nvPicPr>
          <p:cNvPr id="5" name="Obrázek 4" descr="Obsah obrázku text, perokresba&#10;&#10;Popis byl vytvořen automaticky">
            <a:extLst>
              <a:ext uri="{FF2B5EF4-FFF2-40B4-BE49-F238E27FC236}">
                <a16:creationId xmlns:a16="http://schemas.microsoft.com/office/drawing/2014/main" id="{C31A1136-06C6-F94C-AC23-886016229A30}"/>
              </a:ext>
            </a:extLst>
          </p:cNvPr>
          <p:cNvPicPr>
            <a:picLocks noChangeAspect="1"/>
          </p:cNvPicPr>
          <p:nvPr/>
        </p:nvPicPr>
        <p:blipFill>
          <a:blip r:embed="rId2"/>
          <a:stretch>
            <a:fillRect/>
          </a:stretch>
        </p:blipFill>
        <p:spPr>
          <a:xfrm>
            <a:off x="469007" y="1791975"/>
            <a:ext cx="3577595" cy="4403193"/>
          </a:xfrm>
          <a:prstGeom prst="rect">
            <a:avLst/>
          </a:prstGeom>
        </p:spPr>
      </p:pic>
      <p:sp>
        <p:nvSpPr>
          <p:cNvPr id="3" name="Zástupný obsah 2">
            <a:extLst>
              <a:ext uri="{FF2B5EF4-FFF2-40B4-BE49-F238E27FC236}">
                <a16:creationId xmlns:a16="http://schemas.microsoft.com/office/drawing/2014/main" id="{BDC0402A-53DD-2F4E-BE60-DC24E1B6FEB9}"/>
              </a:ext>
            </a:extLst>
          </p:cNvPr>
          <p:cNvSpPr>
            <a:spLocks noGrp="1"/>
          </p:cNvSpPr>
          <p:nvPr>
            <p:ph idx="1"/>
          </p:nvPr>
        </p:nvSpPr>
        <p:spPr>
          <a:xfrm>
            <a:off x="4670815" y="460125"/>
            <a:ext cx="7194242" cy="5676405"/>
          </a:xfrm>
        </p:spPr>
        <p:txBody>
          <a:bodyPr>
            <a:noAutofit/>
          </a:bodyPr>
          <a:lstStyle/>
          <a:p>
            <a:pPr marL="514350" indent="-514350" algn="just">
              <a:buFont typeface="+mj-lt"/>
              <a:buAutoNum type="romanUcPeriod"/>
            </a:pPr>
            <a:r>
              <a:rPr lang="uk-UA" sz="1600" dirty="0">
                <a:solidFill>
                  <a:srgbClr val="FFFFFF"/>
                </a:solidFill>
              </a:rPr>
              <a:t>В Івана народилася дитина на жнива. І він не знає, чи йти жати, чи піклуватися про жінку з дітьми. Нарікає на бога, що подарував йому ще одну дитину. На хрестини зібралися куми, зав’язується дискусія, чому в такій бідності родяться діти, що батьки навіть не чекають, поки дитина вивчиться, а щоб тільки навчилась ходити, щоб її якнайшвидше віддати в наймити. А дитина, будучи в наймах, обов’язково щось вкраде, бо нічого в світі не бачила. Жандарми потім батька зіб’ють, а дитина на віки залишиться «злодієм» у селі. Якби до Канади недалеко, то Іван би взяв дітей у мішок і подався із ними туди.</a:t>
            </a:r>
          </a:p>
          <a:p>
            <a:pPr marL="514350" indent="-514350" algn="just">
              <a:buFont typeface="+mj-lt"/>
              <a:buAutoNum type="romanUcPeriod"/>
            </a:pPr>
            <a:r>
              <a:rPr lang="uk-UA" sz="1600" dirty="0">
                <a:solidFill>
                  <a:srgbClr val="FFFFFF"/>
                </a:solidFill>
              </a:rPr>
              <a:t>Старший син Семенко допомагає матері по господарству. Носить батькові обід в поле.</a:t>
            </a:r>
          </a:p>
          <a:p>
            <a:pPr marL="514350" indent="-514350" algn="just">
              <a:buFont typeface="+mj-lt"/>
              <a:buAutoNum type="romanUcPeriod"/>
            </a:pPr>
            <a:r>
              <a:rPr lang="uk-UA" sz="1600" dirty="0">
                <a:solidFill>
                  <a:srgbClr val="FFFFFF"/>
                </a:solidFill>
              </a:rPr>
              <a:t>Дорогою у поле, Семенка хотіли покусати пси, але йому допомогла жінка, яка теж йшла у поле. Семен їй розповідає, що його матір дуже хвора після народження останньої дитини.</a:t>
            </a:r>
          </a:p>
          <a:p>
            <a:pPr marL="514350" indent="-514350" algn="just">
              <a:buFont typeface="+mj-lt"/>
              <a:buAutoNum type="romanUcPeriod"/>
            </a:pPr>
            <a:r>
              <a:rPr lang="uk-UA" sz="1600" dirty="0">
                <a:solidFill>
                  <a:srgbClr val="FFFFFF"/>
                </a:solidFill>
              </a:rPr>
              <a:t>Матір вмирає на ліжку. Семенко господарює за неї. Матір просить його, щоб він захищав менших братів і сестер перед мачухою. Що вона буде їх бити і не даватиме їм їсти. Матір, вмираючи, співає, щоб найменша дитина не плакала. Семенко колише немовля. Пісня про те, що ніхто не міг позбирати кленові листочки. Пісня наче намагалась вилетіти на вулицю за кленовими листочками.</a:t>
            </a:r>
          </a:p>
        </p:txBody>
      </p:sp>
    </p:spTree>
    <p:extLst>
      <p:ext uri="{BB962C8B-B14F-4D97-AF65-F5344CB8AC3E}">
        <p14:creationId xmlns:p14="http://schemas.microsoft.com/office/powerpoint/2010/main" val="2316651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D70542-466A-5C44-BC21-B000CE49DD37}"/>
              </a:ext>
            </a:extLst>
          </p:cNvPr>
          <p:cNvSpPr>
            <a:spLocks noGrp="1"/>
          </p:cNvSpPr>
          <p:nvPr>
            <p:ph type="title"/>
          </p:nvPr>
        </p:nvSpPr>
        <p:spPr>
          <a:xfrm>
            <a:off x="5100824" y="685800"/>
            <a:ext cx="6176776" cy="1485900"/>
          </a:xfrm>
        </p:spPr>
        <p:txBody>
          <a:bodyPr>
            <a:normAutofit/>
          </a:bodyPr>
          <a:lstStyle/>
          <a:p>
            <a:pPr algn="ctr"/>
            <a:r>
              <a:rPr lang="uk-UA" dirty="0"/>
              <a:t>Лесь Мартович</a:t>
            </a:r>
            <a:br>
              <a:rPr lang="uk-UA" dirty="0"/>
            </a:br>
            <a:r>
              <a:rPr lang="uk-UA" sz="2400" dirty="0"/>
              <a:t>член “Покутської трійці»</a:t>
            </a:r>
            <a:endParaRPr lang="cs-CZ" dirty="0"/>
          </a:p>
        </p:txBody>
      </p:sp>
      <p:pic>
        <p:nvPicPr>
          <p:cNvPr id="4" name="Obrázek 3" descr="Obsah obrázku text, muž, osoba, oblečení&#10;&#10;Popis byl vytvořen automaticky">
            <a:extLst>
              <a:ext uri="{FF2B5EF4-FFF2-40B4-BE49-F238E27FC236}">
                <a16:creationId xmlns:a16="http://schemas.microsoft.com/office/drawing/2014/main" id="{2B8FB972-891B-A042-B801-96DB619A4654}"/>
              </a:ext>
            </a:extLst>
          </p:cNvPr>
          <p:cNvPicPr>
            <a:picLocks noChangeAspect="1"/>
          </p:cNvPicPr>
          <p:nvPr/>
        </p:nvPicPr>
        <p:blipFill rotWithShape="1">
          <a:blip r:embed="rId2"/>
          <a:srcRect l="24148" r="9937"/>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5C7D01FC-DD4B-B54C-A020-87B014013C63}"/>
              </a:ext>
            </a:extLst>
          </p:cNvPr>
          <p:cNvSpPr>
            <a:spLocks noGrp="1"/>
          </p:cNvSpPr>
          <p:nvPr>
            <p:ph idx="1"/>
          </p:nvPr>
        </p:nvSpPr>
        <p:spPr>
          <a:xfrm>
            <a:off x="5100824" y="2033649"/>
            <a:ext cx="6465742" cy="4138551"/>
          </a:xfrm>
        </p:spPr>
        <p:txBody>
          <a:bodyPr>
            <a:normAutofit fontScale="92500" lnSpcReduction="20000"/>
          </a:bodyPr>
          <a:lstStyle/>
          <a:p>
            <a:r>
              <a:rPr lang="uk-UA" sz="1800" dirty="0">
                <a:solidFill>
                  <a:srgbClr val="FFFFFF"/>
                </a:solidFill>
              </a:rPr>
              <a:t>Мала проза – темніші сторони життя в галицьких селах, змальовував життя селян, осуджуючи панів, попів, багатіїв.</a:t>
            </a:r>
          </a:p>
          <a:p>
            <a:r>
              <a:rPr lang="uk-UA" sz="1800" dirty="0">
                <a:solidFill>
                  <a:srgbClr val="FFFFFF"/>
                </a:solidFill>
              </a:rPr>
              <a:t>27 оповідань, повість «Забобон»</a:t>
            </a:r>
          </a:p>
          <a:p>
            <a:r>
              <a:rPr lang="uk-UA" sz="1800" dirty="0">
                <a:solidFill>
                  <a:srgbClr val="FFFFFF"/>
                </a:solidFill>
              </a:rPr>
              <a:t>Виразна риса його художнього стилю – поєднання трагічного з комічним, гумор, який часом переходить у гостру сатиру. Особливо вдалися Мартовичу образи селян у жартівливій повісті «Забобон» (1911).</a:t>
            </a:r>
          </a:p>
          <a:p>
            <a:r>
              <a:rPr lang="uk-UA" sz="1800" dirty="0">
                <a:solidFill>
                  <a:srgbClr val="FFFFFF"/>
                </a:solidFill>
              </a:rPr>
              <a:t>1900 – перша збірка «Не-читальник»</a:t>
            </a:r>
          </a:p>
          <a:p>
            <a:r>
              <a:rPr lang="uk-UA" sz="1800" dirty="0">
                <a:solidFill>
                  <a:srgbClr val="FFFFFF"/>
                </a:solidFill>
              </a:rPr>
              <a:t>1903 – друга збірка «Хитрий Панько і інші оповідання»</a:t>
            </a:r>
          </a:p>
          <a:p>
            <a:r>
              <a:rPr lang="uk-UA" sz="1800" dirty="0">
                <a:solidFill>
                  <a:srgbClr val="FFFFFF"/>
                </a:solidFill>
              </a:rPr>
              <a:t>1905 – третя збірка «</a:t>
            </a:r>
            <a:r>
              <a:rPr lang="uk-UA" sz="1800" dirty="0" err="1">
                <a:solidFill>
                  <a:srgbClr val="FFFFFF"/>
                </a:solidFill>
              </a:rPr>
              <a:t>Стрибожий</a:t>
            </a:r>
            <a:r>
              <a:rPr lang="uk-UA" sz="1800" dirty="0">
                <a:solidFill>
                  <a:srgbClr val="FFFFFF"/>
                </a:solidFill>
              </a:rPr>
              <a:t> дарунок і інші оповідання»</a:t>
            </a:r>
          </a:p>
          <a:p>
            <a:r>
              <a:rPr lang="uk-UA" sz="1800" dirty="0">
                <a:solidFill>
                  <a:srgbClr val="FFFFFF"/>
                </a:solidFill>
              </a:rPr>
              <a:t>Працював над драмою «Політична справа», однак не закінчив її.</a:t>
            </a:r>
          </a:p>
        </p:txBody>
      </p:sp>
    </p:spTree>
    <p:extLst>
      <p:ext uri="{BB962C8B-B14F-4D97-AF65-F5344CB8AC3E}">
        <p14:creationId xmlns:p14="http://schemas.microsoft.com/office/powerpoint/2010/main" val="4005466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3F533E-2004-3A4D-96A9-1A69C63CD935}"/>
              </a:ext>
            </a:extLst>
          </p:cNvPr>
          <p:cNvSpPr>
            <a:spLocks noGrp="1"/>
          </p:cNvSpPr>
          <p:nvPr>
            <p:ph type="title"/>
          </p:nvPr>
        </p:nvSpPr>
        <p:spPr>
          <a:xfrm>
            <a:off x="795093" y="231568"/>
            <a:ext cx="5793475" cy="1485900"/>
          </a:xfrm>
        </p:spPr>
        <p:txBody>
          <a:bodyPr>
            <a:normAutofit/>
          </a:bodyPr>
          <a:lstStyle/>
          <a:p>
            <a:r>
              <a:rPr lang="uk-UA" dirty="0"/>
              <a:t>Лесь Мартович </a:t>
            </a:r>
            <a:br>
              <a:rPr lang="uk-UA" dirty="0"/>
            </a:br>
            <a:r>
              <a:rPr lang="uk-UA" dirty="0"/>
              <a:t>оповідання</a:t>
            </a:r>
            <a:endParaRPr lang="cs-CZ" dirty="0"/>
          </a:p>
        </p:txBody>
      </p:sp>
      <p:sp>
        <p:nvSpPr>
          <p:cNvPr id="3" name="Zástupný obsah 2">
            <a:extLst>
              <a:ext uri="{FF2B5EF4-FFF2-40B4-BE49-F238E27FC236}">
                <a16:creationId xmlns:a16="http://schemas.microsoft.com/office/drawing/2014/main" id="{6CF8AF5F-30F0-BB4A-863B-D72799828FBB}"/>
              </a:ext>
            </a:extLst>
          </p:cNvPr>
          <p:cNvSpPr>
            <a:spLocks noGrp="1"/>
          </p:cNvSpPr>
          <p:nvPr>
            <p:ph idx="1"/>
          </p:nvPr>
        </p:nvSpPr>
        <p:spPr>
          <a:xfrm>
            <a:off x="503791" y="1657651"/>
            <a:ext cx="6376078" cy="5140532"/>
          </a:xfrm>
        </p:spPr>
        <p:txBody>
          <a:bodyPr>
            <a:normAutofit fontScale="85000" lnSpcReduction="20000"/>
          </a:bodyPr>
          <a:lstStyle/>
          <a:p>
            <a:pPr algn="just"/>
            <a:r>
              <a:rPr lang="uk-UA" sz="1600" b="1" dirty="0">
                <a:solidFill>
                  <a:srgbClr val="FFFFFF"/>
                </a:solidFill>
              </a:rPr>
              <a:t>«Нічний гість» </a:t>
            </a:r>
            <a:r>
              <a:rPr lang="uk-UA" sz="1600" dirty="0">
                <a:solidFill>
                  <a:srgbClr val="FFFFFF"/>
                </a:solidFill>
              </a:rPr>
              <a:t>– головний герой, Іван, повинен щодня працювати на полі, щоб оплатити своє навчання в гімназії. Зі сторони однокласників знущання. В результаті тяжкої роботи й бідування захворів на туберкульоз.</a:t>
            </a:r>
          </a:p>
          <a:p>
            <a:pPr algn="just"/>
            <a:r>
              <a:rPr lang="uk-UA" sz="1600" b="1" dirty="0">
                <a:solidFill>
                  <a:srgbClr val="FFFFFF"/>
                </a:solidFill>
              </a:rPr>
              <a:t>«Не-читальник» </a:t>
            </a:r>
            <a:r>
              <a:rPr lang="uk-UA" sz="1600" dirty="0">
                <a:solidFill>
                  <a:srgbClr val="FFFFFF"/>
                </a:solidFill>
              </a:rPr>
              <a:t>-- головний герой неосвічений селянин, який скаржиться на всіх і все. Підозрює кожного у змові й вважає, що інші тільки хочуть його обікрасти. Скаржиться на читання, адже сам не вміє, вважає читання дурницею, непотрібною справою. Все нове для нього погане. Для відображення образу героя автор використовує гротеск і карикатуру.</a:t>
            </a:r>
          </a:p>
          <a:p>
            <a:pPr algn="just"/>
            <a:r>
              <a:rPr lang="uk-UA" sz="1600" b="1" dirty="0">
                <a:solidFill>
                  <a:srgbClr val="FFFFFF"/>
                </a:solidFill>
              </a:rPr>
              <a:t>«</a:t>
            </a:r>
            <a:r>
              <a:rPr lang="uk-UA" sz="1600" b="1" dirty="0" err="1">
                <a:solidFill>
                  <a:srgbClr val="FFFFFF"/>
                </a:solidFill>
              </a:rPr>
              <a:t>Лумера</a:t>
            </a:r>
            <a:r>
              <a:rPr lang="uk-UA" sz="1600" b="1" dirty="0">
                <a:solidFill>
                  <a:srgbClr val="FFFFFF"/>
                </a:solidFill>
              </a:rPr>
              <a:t>» </a:t>
            </a:r>
            <a:r>
              <a:rPr lang="uk-UA" sz="1600" dirty="0">
                <a:solidFill>
                  <a:srgbClr val="FFFFFF"/>
                </a:solidFill>
              </a:rPr>
              <a:t>– головні герої Іван Притика й </a:t>
            </a:r>
            <a:r>
              <a:rPr lang="uk-UA" sz="1600" dirty="0" err="1">
                <a:solidFill>
                  <a:srgbClr val="FFFFFF"/>
                </a:solidFill>
              </a:rPr>
              <a:t>Аниця</a:t>
            </a:r>
            <a:r>
              <a:rPr lang="uk-UA" sz="1600" dirty="0">
                <a:solidFill>
                  <a:srgbClr val="FFFFFF"/>
                </a:solidFill>
              </a:rPr>
              <a:t> (його дружина), довго не можуть знайти роботу, пізніше працюють наймитами, працюють важко на полі. Чоловік хворий, однак далі працює, всі свої гроші віддають отцеві </a:t>
            </a:r>
            <a:r>
              <a:rPr lang="uk-UA" sz="1600" dirty="0" err="1">
                <a:solidFill>
                  <a:srgbClr val="FFFFFF"/>
                </a:solidFill>
              </a:rPr>
              <a:t>Кабановичу</a:t>
            </a:r>
            <a:r>
              <a:rPr lang="uk-UA" sz="1600" dirty="0">
                <a:solidFill>
                  <a:srgbClr val="FFFFFF"/>
                </a:solidFill>
              </a:rPr>
              <a:t> (той підтримував їх, коли не працювали, позика однак виростає з кожним днем). Сатиричний образ попа, який вміє лише хвалитися своїм достатком.</a:t>
            </a:r>
          </a:p>
          <a:p>
            <a:pPr algn="just"/>
            <a:r>
              <a:rPr lang="uk-UA" sz="1600" b="1" dirty="0">
                <a:solidFill>
                  <a:srgbClr val="FFFFFF"/>
                </a:solidFill>
              </a:rPr>
              <a:t>«Мужицька смерть»</a:t>
            </a:r>
            <a:r>
              <a:rPr lang="uk-UA" sz="1600" dirty="0">
                <a:solidFill>
                  <a:srgbClr val="FFFFFF"/>
                </a:solidFill>
              </a:rPr>
              <a:t> -- автор планував написати 3 частини твору, однак написав лише 1-шу (задум був написати про невільника, селянина, і нового селянина).</a:t>
            </a:r>
          </a:p>
          <a:p>
            <a:pPr algn="just"/>
            <a:r>
              <a:rPr lang="uk-UA" sz="1600" b="1" dirty="0">
                <a:solidFill>
                  <a:srgbClr val="FFFFFF"/>
                </a:solidFill>
              </a:rPr>
              <a:t>«Хитрий </a:t>
            </a:r>
            <a:r>
              <a:rPr lang="uk-UA" sz="1600" b="1" dirty="0" err="1">
                <a:solidFill>
                  <a:srgbClr val="FFFFFF"/>
                </a:solidFill>
              </a:rPr>
              <a:t>панько</a:t>
            </a:r>
            <a:r>
              <a:rPr lang="uk-UA" sz="1600" b="1" dirty="0">
                <a:solidFill>
                  <a:srgbClr val="FFFFFF"/>
                </a:solidFill>
              </a:rPr>
              <a:t>» </a:t>
            </a:r>
            <a:r>
              <a:rPr lang="uk-UA" sz="1600" dirty="0">
                <a:solidFill>
                  <a:srgbClr val="FFFFFF"/>
                </a:solidFill>
              </a:rPr>
              <a:t>– про відважного діда, автор висміює свободу вибору, оскільки в тогочасності йшлося про пародію на свободу вибору. </a:t>
            </a:r>
            <a:endParaRPr lang="cs-CZ" sz="1600" dirty="0">
              <a:solidFill>
                <a:srgbClr val="FFFFFF"/>
              </a:solidFill>
            </a:endParaRPr>
          </a:p>
        </p:txBody>
      </p:sp>
      <p:pic>
        <p:nvPicPr>
          <p:cNvPr id="7" name="Obrázek 6" descr="Obsah obrázku text, osoba, oblek, muž&#10;&#10;Popis byl vytvořen automaticky">
            <a:extLst>
              <a:ext uri="{FF2B5EF4-FFF2-40B4-BE49-F238E27FC236}">
                <a16:creationId xmlns:a16="http://schemas.microsoft.com/office/drawing/2014/main" id="{CC40DD2E-3974-9340-9C0B-50164EC5A448}"/>
              </a:ext>
            </a:extLst>
          </p:cNvPr>
          <p:cNvPicPr>
            <a:picLocks noChangeAspect="1"/>
          </p:cNvPicPr>
          <p:nvPr/>
        </p:nvPicPr>
        <p:blipFill rotWithShape="1">
          <a:blip r:embed="rId2"/>
          <a:srcRect l="11851" r="1" b="1"/>
          <a:stretch/>
        </p:blipFill>
        <p:spPr>
          <a:xfrm>
            <a:off x="7612260" y="10"/>
            <a:ext cx="4579739" cy="6857990"/>
          </a:xfrm>
          <a:prstGeom prst="rect">
            <a:avLst/>
          </a:prstGeom>
        </p:spPr>
      </p:pic>
    </p:spTree>
    <p:extLst>
      <p:ext uri="{BB962C8B-B14F-4D97-AF65-F5344CB8AC3E}">
        <p14:creationId xmlns:p14="http://schemas.microsoft.com/office/powerpoint/2010/main" val="1933776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34F40-10F7-F14B-84CD-64062A93A05D}"/>
              </a:ext>
            </a:extLst>
          </p:cNvPr>
          <p:cNvSpPr>
            <a:spLocks noGrp="1"/>
          </p:cNvSpPr>
          <p:nvPr>
            <p:ph type="title"/>
          </p:nvPr>
        </p:nvSpPr>
        <p:spPr>
          <a:xfrm>
            <a:off x="1295400" y="341910"/>
            <a:ext cx="9601200" cy="679368"/>
          </a:xfrm>
        </p:spPr>
        <p:txBody>
          <a:bodyPr>
            <a:normAutofit/>
          </a:bodyPr>
          <a:lstStyle/>
          <a:p>
            <a:pPr algn="ctr"/>
            <a:r>
              <a:rPr lang="uk-UA" dirty="0"/>
              <a:t>Повість «Забобон» (1911)</a:t>
            </a:r>
            <a:endParaRPr lang="cs-CZ" dirty="0"/>
          </a:p>
        </p:txBody>
      </p:sp>
      <p:sp>
        <p:nvSpPr>
          <p:cNvPr id="3" name="Zástupný obsah 2">
            <a:extLst>
              <a:ext uri="{FF2B5EF4-FFF2-40B4-BE49-F238E27FC236}">
                <a16:creationId xmlns:a16="http://schemas.microsoft.com/office/drawing/2014/main" id="{2D225642-3D05-8546-BECF-3D4DEA56DAD6}"/>
              </a:ext>
            </a:extLst>
          </p:cNvPr>
          <p:cNvSpPr>
            <a:spLocks noGrp="1"/>
          </p:cNvSpPr>
          <p:nvPr>
            <p:ph idx="1"/>
          </p:nvPr>
        </p:nvSpPr>
        <p:spPr>
          <a:xfrm>
            <a:off x="605307" y="1202377"/>
            <a:ext cx="11294771" cy="5655623"/>
          </a:xfrm>
        </p:spPr>
        <p:txBody>
          <a:bodyPr>
            <a:noAutofit/>
          </a:bodyPr>
          <a:lstStyle/>
          <a:p>
            <a:r>
              <a:rPr lang="uk-UA" sz="1400" dirty="0">
                <a:solidFill>
                  <a:srgbClr val="FFFFFF"/>
                </a:solidFill>
              </a:rPr>
              <a:t>Видана після смерті автора, у 1917 році. Ситуація в Галичині передвоєнного періоду. Контраст у повісті: холод і голод селян – благополуччя попів</a:t>
            </a:r>
          </a:p>
          <a:p>
            <a:r>
              <a:rPr lang="uk-UA" sz="1400" dirty="0">
                <a:solidFill>
                  <a:srgbClr val="FFFFFF"/>
                </a:solidFill>
              </a:rPr>
              <a:t>Образ отця </a:t>
            </a:r>
            <a:r>
              <a:rPr lang="uk-UA" sz="1400" dirty="0" err="1">
                <a:solidFill>
                  <a:srgbClr val="FFFFFF"/>
                </a:solidFill>
              </a:rPr>
              <a:t>Матчука</a:t>
            </a:r>
            <a:r>
              <a:rPr lang="uk-UA" sz="1400" dirty="0">
                <a:solidFill>
                  <a:srgbClr val="FFFFFF"/>
                </a:solidFill>
              </a:rPr>
              <a:t>, який вміє тільки грати в карти та сваритися. </a:t>
            </a:r>
          </a:p>
          <a:p>
            <a:r>
              <a:rPr lang="uk-UA" sz="1400" dirty="0">
                <a:solidFill>
                  <a:srgbClr val="FFFFFF"/>
                </a:solidFill>
              </a:rPr>
              <a:t>М. Грушевський про образ попа: «</a:t>
            </a:r>
            <a:r>
              <a:rPr lang="uk-UA" sz="1400" i="1" dirty="0">
                <a:solidFill>
                  <a:srgbClr val="FFFFFF"/>
                </a:solidFill>
              </a:rPr>
              <a:t>Парох </a:t>
            </a:r>
            <a:r>
              <a:rPr lang="uk-UA" sz="1400" i="1" dirty="0" err="1">
                <a:solidFill>
                  <a:srgbClr val="FFFFFF"/>
                </a:solidFill>
              </a:rPr>
              <a:t>Матчук</a:t>
            </a:r>
            <a:r>
              <a:rPr lang="uk-UA" sz="1400" i="1" dirty="0">
                <a:solidFill>
                  <a:srgbClr val="FFFFFF"/>
                </a:solidFill>
              </a:rPr>
              <a:t> – се чистої води паразит. Людина, яка з «теології» не винесла нічого, крім гри в карти і різних збитків, яка взагалі нічим в світі не інтересується, крім доброї їди і спокійного спання, а потреба в діяльності виявляється у неї в причіпках до домашніх або кого Господь </a:t>
            </a:r>
            <a:r>
              <a:rPr lang="uk-UA" sz="1400" i="1" dirty="0" err="1">
                <a:solidFill>
                  <a:srgbClr val="FFFFFF"/>
                </a:solidFill>
              </a:rPr>
              <a:t>пошле</a:t>
            </a:r>
            <a:r>
              <a:rPr lang="uk-UA" sz="1400" i="1" dirty="0">
                <a:solidFill>
                  <a:srgbClr val="FFFFFF"/>
                </a:solidFill>
              </a:rPr>
              <a:t> з сторонських, в сварці за те, що той чи інший зробили йому щось «на шкоду», «на збитки», «навмисне» (улюблені його вирази й теми, з котрими безконечне число разів, в </a:t>
            </a:r>
            <a:r>
              <a:rPr lang="uk-UA" sz="1400" i="1" dirty="0" err="1">
                <a:solidFill>
                  <a:srgbClr val="FFFFFF"/>
                </a:solidFill>
              </a:rPr>
              <a:t>істно</a:t>
            </a:r>
            <a:r>
              <a:rPr lang="uk-UA" sz="1400" i="1" dirty="0">
                <a:solidFill>
                  <a:srgbClr val="FFFFFF"/>
                </a:solidFill>
              </a:rPr>
              <a:t> комічних ситуаціях виводить його автор) – більшої приємності для нього не може бути, як мати таку нагоду до причіпки</a:t>
            </a:r>
            <a:r>
              <a:rPr lang="uk-UA" sz="1400" dirty="0">
                <a:solidFill>
                  <a:srgbClr val="FFFFFF"/>
                </a:solidFill>
              </a:rPr>
              <a:t>.»</a:t>
            </a:r>
          </a:p>
          <a:p>
            <a:r>
              <a:rPr lang="uk-UA" sz="1400" dirty="0">
                <a:solidFill>
                  <a:srgbClr val="FFFFFF"/>
                </a:solidFill>
              </a:rPr>
              <a:t>Його син, Славко – образ деградації людини, типове зображення життя паразита.</a:t>
            </a:r>
          </a:p>
          <a:p>
            <a:pPr algn="just"/>
            <a:r>
              <a:rPr lang="uk-UA" sz="1400" dirty="0">
                <a:solidFill>
                  <a:srgbClr val="FFFFFF"/>
                </a:solidFill>
              </a:rPr>
              <a:t>М. Грушевський про образ сина: «</a:t>
            </a:r>
            <a:r>
              <a:rPr lang="uk-UA" sz="1400" i="1" dirty="0">
                <a:solidFill>
                  <a:srgbClr val="FFFFFF"/>
                </a:solidFill>
              </a:rPr>
              <a:t>І син сей, властивий герой повісті, виростає, дійсно, чистим «йолопом», який і сам признає себе. Через гімназію він якось з бідою </a:t>
            </a:r>
            <a:r>
              <a:rPr lang="uk-UA" sz="1400" i="1" dirty="0" err="1">
                <a:solidFill>
                  <a:srgbClr val="FFFFFF"/>
                </a:solidFill>
              </a:rPr>
              <a:t>перепхався</a:t>
            </a:r>
            <a:r>
              <a:rPr lang="uk-UA" sz="1400" i="1" dirty="0">
                <a:solidFill>
                  <a:srgbClr val="FFFFFF"/>
                </a:solidFill>
              </a:rPr>
              <a:t>, якомога менше стараючись вчитись, а як більше обдурити професорів, «</a:t>
            </a:r>
            <a:r>
              <a:rPr lang="uk-UA" sz="1400" i="1" dirty="0" err="1">
                <a:solidFill>
                  <a:srgbClr val="FFFFFF"/>
                </a:solidFill>
              </a:rPr>
              <a:t>стовк</a:t>
            </a:r>
            <a:r>
              <a:rPr lang="uk-UA" sz="1400" i="1" dirty="0">
                <a:solidFill>
                  <a:srgbClr val="FFFFFF"/>
                </a:solidFill>
              </a:rPr>
              <a:t> </a:t>
            </a:r>
            <a:r>
              <a:rPr lang="uk-UA" sz="1400" i="1" dirty="0" err="1">
                <a:solidFill>
                  <a:srgbClr val="FFFFFF"/>
                </a:solidFill>
              </a:rPr>
              <a:t>матуру</a:t>
            </a:r>
            <a:r>
              <a:rPr lang="uk-UA" sz="1400" i="1" dirty="0">
                <a:solidFill>
                  <a:srgbClr val="FFFFFF"/>
                </a:solidFill>
              </a:rPr>
              <a:t>», – але тут і прийшла йому </a:t>
            </a:r>
            <a:r>
              <a:rPr lang="uk-UA" sz="1400" i="1" dirty="0" err="1">
                <a:solidFill>
                  <a:srgbClr val="FFFFFF"/>
                </a:solidFill>
              </a:rPr>
              <a:t>погибіль</a:t>
            </a:r>
            <a:r>
              <a:rPr lang="uk-UA" sz="1400" i="1" dirty="0">
                <a:solidFill>
                  <a:srgbClr val="FFFFFF"/>
                </a:solidFill>
              </a:rPr>
              <a:t>, коли, </a:t>
            </a:r>
            <a:r>
              <a:rPr lang="uk-UA" sz="1400" i="1" dirty="0" err="1">
                <a:solidFill>
                  <a:srgbClr val="FFFFFF"/>
                </a:solidFill>
              </a:rPr>
              <a:t>записавшися</a:t>
            </a:r>
            <a:r>
              <a:rPr lang="uk-UA" sz="1400" i="1" dirty="0">
                <a:solidFill>
                  <a:srgbClr val="FFFFFF"/>
                </a:solidFill>
              </a:rPr>
              <a:t> на права й діставши всяких «</a:t>
            </a:r>
            <a:r>
              <a:rPr lang="uk-UA" sz="1400" i="1" dirty="0" err="1">
                <a:solidFill>
                  <a:srgbClr val="FFFFFF"/>
                </a:solidFill>
              </a:rPr>
              <a:t>скриптів</a:t>
            </a:r>
            <a:r>
              <a:rPr lang="uk-UA" sz="1400" i="1" dirty="0">
                <a:solidFill>
                  <a:srgbClr val="FFFFFF"/>
                </a:solidFill>
              </a:rPr>
              <a:t>» – безтолкових студентських видань університетських курсів, звичаєм, прийнятим для всіх, хто не мусить заробляти на прожиток, поїхав до батьків на село, щоб «учитись до іспитів», не витрачаючись на львівське життя. Не виробивши в собі ніякої навички до праці, опинившись поза примусом шкільної дисципліни, а не маючи нізвідки розумного проводу, він розледащів, до ніякого іспиту не міг навчитись і скінчив на тім, що за кожним разом замість іспиту писав собі фальшиве свідоцтво і привозив на потіху батькам.</a:t>
            </a:r>
            <a:r>
              <a:rPr lang="uk-UA" sz="1400" dirty="0">
                <a:solidFill>
                  <a:srgbClr val="FFFFFF"/>
                </a:solidFill>
              </a:rPr>
              <a:t>»</a:t>
            </a:r>
          </a:p>
          <a:p>
            <a:r>
              <a:rPr lang="uk-UA" sz="1400" dirty="0">
                <a:solidFill>
                  <a:srgbClr val="FFFFFF"/>
                </a:solidFill>
              </a:rPr>
              <a:t>Образ студента, освіченої людини – надія, що люди слухатимуться освіченого провідника (пророка).</a:t>
            </a:r>
          </a:p>
          <a:p>
            <a:r>
              <a:rPr lang="uk-UA" sz="1400" dirty="0">
                <a:solidFill>
                  <a:srgbClr val="FFFFFF"/>
                </a:solidFill>
              </a:rPr>
              <a:t>Образ життя селян ХІХ століття.</a:t>
            </a:r>
          </a:p>
        </p:txBody>
      </p:sp>
    </p:spTree>
    <p:extLst>
      <p:ext uri="{BB962C8B-B14F-4D97-AF65-F5344CB8AC3E}">
        <p14:creationId xmlns:p14="http://schemas.microsoft.com/office/powerpoint/2010/main" val="1832239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8CB6BA-202A-447F-BD8F-0ECB71556B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9CD88B-E283-445B-982A-948845C20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5D7AE479-00C2-40D2-BA87-A560C40C13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2A0A3472-8411-9D44-94E1-CFCD3AA80323}"/>
              </a:ext>
            </a:extLst>
          </p:cNvPr>
          <p:cNvSpPr>
            <a:spLocks noGrp="1"/>
          </p:cNvSpPr>
          <p:nvPr>
            <p:ph type="title"/>
          </p:nvPr>
        </p:nvSpPr>
        <p:spPr>
          <a:xfrm>
            <a:off x="719999" y="619200"/>
            <a:ext cx="5003799" cy="1476000"/>
          </a:xfrm>
        </p:spPr>
        <p:txBody>
          <a:bodyPr>
            <a:normAutofit/>
          </a:bodyPr>
          <a:lstStyle/>
          <a:p>
            <a:r>
              <a:rPr lang="uk-UA" dirty="0"/>
              <a:t>Іван </a:t>
            </a:r>
            <a:r>
              <a:rPr lang="uk-UA" dirty="0" err="1"/>
              <a:t>Семанюк</a:t>
            </a:r>
            <a:r>
              <a:rPr lang="uk-UA" dirty="0"/>
              <a:t> – Марко Черемшина</a:t>
            </a:r>
            <a:endParaRPr lang="cs-CZ"/>
          </a:p>
        </p:txBody>
      </p:sp>
      <p:pic>
        <p:nvPicPr>
          <p:cNvPr id="5" name="Obrázek 4" descr="Obsah obrázku text, staré, muž, osoba&#10;&#10;Popis byl vytvořen automaticky">
            <a:extLst>
              <a:ext uri="{FF2B5EF4-FFF2-40B4-BE49-F238E27FC236}">
                <a16:creationId xmlns:a16="http://schemas.microsoft.com/office/drawing/2014/main" id="{82EDCE6D-7D95-3D48-BE6B-93D0E875C8B1}"/>
              </a:ext>
            </a:extLst>
          </p:cNvPr>
          <p:cNvPicPr>
            <a:picLocks noChangeAspect="1"/>
          </p:cNvPicPr>
          <p:nvPr/>
        </p:nvPicPr>
        <p:blipFill>
          <a:blip r:embed="rId2"/>
          <a:stretch>
            <a:fillRect/>
          </a:stretch>
        </p:blipFill>
        <p:spPr>
          <a:xfrm>
            <a:off x="271028" y="1915988"/>
            <a:ext cx="2577948" cy="2846813"/>
          </a:xfrm>
          <a:custGeom>
            <a:avLst/>
            <a:gdLst/>
            <a:ahLst/>
            <a:cxnLst/>
            <a:rect l="l" t="t" r="r" b="b"/>
            <a:pathLst>
              <a:path w="2327820" h="3132135">
                <a:moveTo>
                  <a:pt x="0" y="0"/>
                </a:moveTo>
                <a:lnTo>
                  <a:pt x="2327820" y="0"/>
                </a:lnTo>
                <a:lnTo>
                  <a:pt x="2327820" y="3132135"/>
                </a:lnTo>
                <a:lnTo>
                  <a:pt x="0" y="3132135"/>
                </a:lnTo>
                <a:close/>
              </a:path>
            </a:pathLst>
          </a:custGeom>
        </p:spPr>
      </p:pic>
      <p:sp>
        <p:nvSpPr>
          <p:cNvPr id="3" name="Zástupný obsah 2">
            <a:extLst>
              <a:ext uri="{FF2B5EF4-FFF2-40B4-BE49-F238E27FC236}">
                <a16:creationId xmlns:a16="http://schemas.microsoft.com/office/drawing/2014/main" id="{30071350-AEEB-194F-892D-33D1D821D678}"/>
              </a:ext>
            </a:extLst>
          </p:cNvPr>
          <p:cNvSpPr>
            <a:spLocks noGrp="1"/>
          </p:cNvSpPr>
          <p:nvPr>
            <p:ph idx="1"/>
          </p:nvPr>
        </p:nvSpPr>
        <p:spPr>
          <a:xfrm>
            <a:off x="6324424" y="633599"/>
            <a:ext cx="5596547" cy="6224399"/>
          </a:xfrm>
        </p:spPr>
        <p:txBody>
          <a:bodyPr>
            <a:normAutofit fontScale="92500" lnSpcReduction="10000"/>
          </a:bodyPr>
          <a:lstStyle/>
          <a:p>
            <a:r>
              <a:rPr lang="uk-UA" dirty="0">
                <a:solidFill>
                  <a:srgbClr val="FFFFFF"/>
                </a:solidFill>
              </a:rPr>
              <a:t>Майстер психологічної новели, ліризм</a:t>
            </a:r>
          </a:p>
          <a:p>
            <a:r>
              <a:rPr lang="uk-UA" dirty="0">
                <a:solidFill>
                  <a:srgbClr val="FFFFFF"/>
                </a:solidFill>
              </a:rPr>
              <a:t>Видав 3 книжки новел та оповідань</a:t>
            </a:r>
          </a:p>
          <a:p>
            <a:r>
              <a:rPr lang="uk-UA" dirty="0">
                <a:solidFill>
                  <a:srgbClr val="FFFFFF"/>
                </a:solidFill>
              </a:rPr>
              <a:t>1901 р. – перша збірка «Карби» – важка доля гуцулів за часів правління Австро-Угорщини</a:t>
            </a:r>
          </a:p>
          <a:p>
            <a:r>
              <a:rPr lang="uk-UA" dirty="0">
                <a:solidFill>
                  <a:srgbClr val="FFFFFF"/>
                </a:solidFill>
              </a:rPr>
              <a:t>1905 р. – «Село вигибає» - тема Першої світової війни</a:t>
            </a:r>
          </a:p>
          <a:p>
            <a:r>
              <a:rPr lang="uk-UA" dirty="0">
                <a:solidFill>
                  <a:srgbClr val="FFFFFF"/>
                </a:solidFill>
              </a:rPr>
              <a:t>1929 р. – збірка «Верховина» – оповідання про життя селянства під гнітом польської влади</a:t>
            </a:r>
          </a:p>
          <a:p>
            <a:r>
              <a:rPr lang="uk-UA" dirty="0">
                <a:solidFill>
                  <a:srgbClr val="FFFFFF"/>
                </a:solidFill>
              </a:rPr>
              <a:t>Працював у журналі «Буковина», перше оповідання «Керманич» надрукував 1896 р.</a:t>
            </a:r>
          </a:p>
          <a:p>
            <a:r>
              <a:rPr lang="uk-UA" dirty="0">
                <a:solidFill>
                  <a:srgbClr val="FFFFFF"/>
                </a:solidFill>
              </a:rPr>
              <a:t>Поезія в прозі «Листки», «</a:t>
            </a:r>
            <a:r>
              <a:rPr lang="uk-UA" dirty="0" err="1">
                <a:solidFill>
                  <a:srgbClr val="FFFFFF"/>
                </a:solidFill>
              </a:rPr>
              <a:t>Нечаянна</a:t>
            </a:r>
            <a:r>
              <a:rPr lang="uk-UA" dirty="0">
                <a:solidFill>
                  <a:srgbClr val="FFFFFF"/>
                </a:solidFill>
              </a:rPr>
              <a:t> смерть», 1897–1898 рр.</a:t>
            </a:r>
          </a:p>
          <a:p>
            <a:r>
              <a:rPr lang="uk-UA" dirty="0">
                <a:solidFill>
                  <a:srgbClr val="FFFFFF"/>
                </a:solidFill>
              </a:rPr>
              <a:t>«Щоденник» – </a:t>
            </a:r>
            <a:r>
              <a:rPr lang="uk-UA" dirty="0" err="1">
                <a:solidFill>
                  <a:srgbClr val="FFFFFF"/>
                </a:solidFill>
              </a:rPr>
              <a:t>противоєнні</a:t>
            </a:r>
            <a:r>
              <a:rPr lang="uk-UA" dirty="0">
                <a:solidFill>
                  <a:srgbClr val="FFFFFF"/>
                </a:solidFill>
              </a:rPr>
              <a:t> оповідання</a:t>
            </a:r>
          </a:p>
          <a:p>
            <a:r>
              <a:rPr lang="uk-UA" dirty="0">
                <a:solidFill>
                  <a:srgbClr val="FFFFFF"/>
                </a:solidFill>
              </a:rPr>
              <a:t>Драма «Несамовитий»</a:t>
            </a:r>
          </a:p>
        </p:txBody>
      </p:sp>
      <p:pic>
        <p:nvPicPr>
          <p:cNvPr id="7" name="Obrázek 6" descr="Obsah obrázku text, kniha&#10;&#10;Popis byl vytvořen automaticky">
            <a:extLst>
              <a:ext uri="{FF2B5EF4-FFF2-40B4-BE49-F238E27FC236}">
                <a16:creationId xmlns:a16="http://schemas.microsoft.com/office/drawing/2014/main" id="{16D7AE29-7B7A-734E-A8F9-A32DD08F7871}"/>
              </a:ext>
            </a:extLst>
          </p:cNvPr>
          <p:cNvPicPr>
            <a:picLocks noChangeAspect="1"/>
          </p:cNvPicPr>
          <p:nvPr/>
        </p:nvPicPr>
        <p:blipFill>
          <a:blip r:embed="rId3"/>
          <a:stretch>
            <a:fillRect/>
          </a:stretch>
        </p:blipFill>
        <p:spPr>
          <a:xfrm>
            <a:off x="3000631" y="3541691"/>
            <a:ext cx="2205344" cy="3316308"/>
          </a:xfrm>
          <a:custGeom>
            <a:avLst/>
            <a:gdLst/>
            <a:ahLst/>
            <a:cxnLst/>
            <a:rect l="l" t="t" r="r" b="b"/>
            <a:pathLst>
              <a:path w="2327819" h="3132135">
                <a:moveTo>
                  <a:pt x="0" y="0"/>
                </a:moveTo>
                <a:lnTo>
                  <a:pt x="2327819" y="0"/>
                </a:lnTo>
                <a:lnTo>
                  <a:pt x="2327819" y="3132135"/>
                </a:lnTo>
                <a:lnTo>
                  <a:pt x="0" y="3132135"/>
                </a:lnTo>
                <a:close/>
              </a:path>
            </a:pathLst>
          </a:custGeom>
        </p:spPr>
      </p:pic>
    </p:spTree>
    <p:extLst>
      <p:ext uri="{BB962C8B-B14F-4D97-AF65-F5344CB8AC3E}">
        <p14:creationId xmlns:p14="http://schemas.microsoft.com/office/powerpoint/2010/main" val="1570059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02AD4-BCB7-AD4E-83ED-7CD4EACB20A8}"/>
              </a:ext>
            </a:extLst>
          </p:cNvPr>
          <p:cNvSpPr>
            <a:spLocks noGrp="1"/>
          </p:cNvSpPr>
          <p:nvPr>
            <p:ph type="title"/>
          </p:nvPr>
        </p:nvSpPr>
        <p:spPr>
          <a:xfrm>
            <a:off x="720000" y="619200"/>
            <a:ext cx="10728322" cy="707324"/>
          </a:xfrm>
        </p:spPr>
        <p:txBody>
          <a:bodyPr/>
          <a:lstStyle/>
          <a:p>
            <a:pPr algn="ctr"/>
            <a:r>
              <a:rPr lang="uk-UA" dirty="0"/>
              <a:t>Творчість Марка Черемшини</a:t>
            </a:r>
            <a:endParaRPr lang="cs-CZ" dirty="0"/>
          </a:p>
        </p:txBody>
      </p:sp>
      <p:sp>
        <p:nvSpPr>
          <p:cNvPr id="3" name="Zástupný obsah 2">
            <a:extLst>
              <a:ext uri="{FF2B5EF4-FFF2-40B4-BE49-F238E27FC236}">
                <a16:creationId xmlns:a16="http://schemas.microsoft.com/office/drawing/2014/main" id="{3D50DCBF-1300-BE4F-AF4D-90F89A7F0CDA}"/>
              </a:ext>
            </a:extLst>
          </p:cNvPr>
          <p:cNvSpPr>
            <a:spLocks noGrp="1"/>
          </p:cNvSpPr>
          <p:nvPr>
            <p:ph idx="1"/>
          </p:nvPr>
        </p:nvSpPr>
        <p:spPr>
          <a:xfrm>
            <a:off x="720000" y="1481070"/>
            <a:ext cx="10728325" cy="4984124"/>
          </a:xfrm>
        </p:spPr>
        <p:txBody>
          <a:bodyPr>
            <a:normAutofit lnSpcReduction="10000"/>
          </a:bodyPr>
          <a:lstStyle/>
          <a:p>
            <a:r>
              <a:rPr lang="uk-UA" dirty="0">
                <a:solidFill>
                  <a:srgbClr val="FFFFFF"/>
                </a:solidFill>
              </a:rPr>
              <a:t>Поезія в прозі «Листки» – алегорична форма, політичні фігури, фольклорні образи, вдалі мініатюри (наприклад, «Весна»)</a:t>
            </a:r>
          </a:p>
          <a:p>
            <a:r>
              <a:rPr lang="uk-UA" dirty="0">
                <a:solidFill>
                  <a:srgbClr val="FFFFFF"/>
                </a:solidFill>
              </a:rPr>
              <a:t>Найшов свій жанр у психологічній новелі</a:t>
            </a:r>
          </a:p>
          <a:p>
            <a:r>
              <a:rPr lang="uk-UA" dirty="0">
                <a:solidFill>
                  <a:srgbClr val="FFFFFF"/>
                </a:solidFill>
              </a:rPr>
              <a:t>Збірка «Карби» - знедолене життя гуцулів, внутрішня психологія селян, нещастя села</a:t>
            </a:r>
          </a:p>
          <a:p>
            <a:r>
              <a:rPr lang="uk-UA" dirty="0">
                <a:solidFill>
                  <a:srgbClr val="FFFFFF"/>
                </a:solidFill>
              </a:rPr>
              <a:t>Оповідання «Карби» – маленький Петрик бачить нещастя життя у селі, вплив жорстокої долі на психіку дитини, на якій залишаються рани реальності, шрами - «</a:t>
            </a:r>
            <a:r>
              <a:rPr lang="uk-UA" i="1" dirty="0">
                <a:solidFill>
                  <a:srgbClr val="FFFFFF"/>
                </a:solidFill>
              </a:rPr>
              <a:t>карби</a:t>
            </a:r>
            <a:r>
              <a:rPr lang="uk-UA" dirty="0">
                <a:solidFill>
                  <a:srgbClr val="FFFFFF"/>
                </a:solidFill>
              </a:rPr>
              <a:t>».</a:t>
            </a:r>
          </a:p>
          <a:p>
            <a:r>
              <a:rPr lang="uk-UA" dirty="0">
                <a:solidFill>
                  <a:srgbClr val="FFFFFF"/>
                </a:solidFill>
              </a:rPr>
              <a:t>«Раз мати родила» - жандарм свою коханку видає заміж за бідного вдівця, але продовжує ходити до неї. Психологічний стан головного героя.</a:t>
            </a:r>
          </a:p>
          <a:p>
            <a:r>
              <a:rPr lang="uk-UA" dirty="0">
                <a:solidFill>
                  <a:srgbClr val="FFFFFF"/>
                </a:solidFill>
              </a:rPr>
              <a:t>«Більмо» - бідні батьки, їхня дочка </a:t>
            </a:r>
            <a:r>
              <a:rPr lang="uk-UA" dirty="0" err="1">
                <a:solidFill>
                  <a:srgbClr val="FFFFFF"/>
                </a:solidFill>
              </a:rPr>
              <a:t>Аничка</a:t>
            </a:r>
            <a:r>
              <a:rPr lang="uk-UA" dirty="0">
                <a:solidFill>
                  <a:srgbClr val="FFFFFF"/>
                </a:solidFill>
              </a:rPr>
              <a:t> йде в найми до лісничого, за одяг і їжу.</a:t>
            </a:r>
          </a:p>
          <a:p>
            <a:r>
              <a:rPr lang="uk-UA" dirty="0" err="1">
                <a:solidFill>
                  <a:srgbClr val="FFFFFF"/>
                </a:solidFill>
              </a:rPr>
              <a:t>Противоєнні</a:t>
            </a:r>
            <a:r>
              <a:rPr lang="uk-UA" dirty="0">
                <a:solidFill>
                  <a:srgbClr val="FFFFFF"/>
                </a:solidFill>
              </a:rPr>
              <a:t> оповідання «Село вигибає» - воєнні епізоди, жах війни, але також лірична тематика, де присутні фольклорні елементи (вийшла посмертно). </a:t>
            </a:r>
          </a:p>
        </p:txBody>
      </p:sp>
    </p:spTree>
    <p:extLst>
      <p:ext uri="{BB962C8B-B14F-4D97-AF65-F5344CB8AC3E}">
        <p14:creationId xmlns:p14="http://schemas.microsoft.com/office/powerpoint/2010/main" val="15967481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2911C-75C7-4D46-BF79-233EE61D4E50}"/>
              </a:ext>
            </a:extLst>
          </p:cNvPr>
          <p:cNvSpPr>
            <a:spLocks noGrp="1"/>
          </p:cNvSpPr>
          <p:nvPr>
            <p:ph type="title"/>
          </p:nvPr>
        </p:nvSpPr>
        <p:spPr>
          <a:xfrm>
            <a:off x="1211918" y="567047"/>
            <a:ext cx="5793475" cy="1485900"/>
          </a:xfrm>
        </p:spPr>
        <p:txBody>
          <a:bodyPr>
            <a:normAutofit/>
          </a:bodyPr>
          <a:lstStyle/>
          <a:p>
            <a:r>
              <a:rPr lang="uk-UA" dirty="0"/>
              <a:t>Ольга Кобилянська</a:t>
            </a:r>
            <a:endParaRPr lang="cs-CZ" dirty="0"/>
          </a:p>
        </p:txBody>
      </p:sp>
      <p:sp>
        <p:nvSpPr>
          <p:cNvPr id="3" name="Zástupný obsah 2">
            <a:extLst>
              <a:ext uri="{FF2B5EF4-FFF2-40B4-BE49-F238E27FC236}">
                <a16:creationId xmlns:a16="http://schemas.microsoft.com/office/drawing/2014/main" id="{14F26FCC-95CF-F746-903C-17226854E659}"/>
              </a:ext>
            </a:extLst>
          </p:cNvPr>
          <p:cNvSpPr>
            <a:spLocks noGrp="1"/>
          </p:cNvSpPr>
          <p:nvPr>
            <p:ph idx="1"/>
          </p:nvPr>
        </p:nvSpPr>
        <p:spPr>
          <a:xfrm>
            <a:off x="833650" y="1469571"/>
            <a:ext cx="6067319" cy="5070764"/>
          </a:xfrm>
        </p:spPr>
        <p:txBody>
          <a:bodyPr>
            <a:normAutofit fontScale="92500" lnSpcReduction="20000"/>
          </a:bodyPr>
          <a:lstStyle/>
          <a:p>
            <a:pPr algn="just"/>
            <a:r>
              <a:rPr lang="uk-UA" sz="1600" dirty="0">
                <a:solidFill>
                  <a:srgbClr val="FFFFFF"/>
                </a:solidFill>
              </a:rPr>
              <a:t>Свій письменний шлях розпочала творами німецькою мовою.</a:t>
            </a:r>
          </a:p>
          <a:p>
            <a:pPr algn="just"/>
            <a:r>
              <a:rPr lang="uk-UA" sz="1600" dirty="0">
                <a:solidFill>
                  <a:srgbClr val="FFFFFF"/>
                </a:solidFill>
              </a:rPr>
              <a:t>Автор творів: «Людина», «Царівна», «Некультурна», «Вовчиха», «Апостол черні», «Ой у неділю рано зілля копала» (твір написаний за мотивами пісні «Ой не ходи, Грицю, та й на вечорниці»</a:t>
            </a:r>
          </a:p>
          <a:p>
            <a:pPr algn="just"/>
            <a:r>
              <a:rPr lang="uk-UA" sz="1600" dirty="0">
                <a:solidFill>
                  <a:srgbClr val="FFFFFF"/>
                </a:solidFill>
              </a:rPr>
              <a:t>Новели: «Сниться», «Юда», «Лист засудженого вояка до своєї жінки», «Меланхолійний вальс», «Банк </a:t>
            </a:r>
            <a:r>
              <a:rPr lang="uk-UA" sz="1600" dirty="0" err="1">
                <a:solidFill>
                  <a:srgbClr val="FFFFFF"/>
                </a:solidFill>
              </a:rPr>
              <a:t>рустикальний</a:t>
            </a:r>
            <a:r>
              <a:rPr lang="uk-UA" sz="1600" dirty="0">
                <a:solidFill>
                  <a:srgbClr val="FFFFFF"/>
                </a:solidFill>
              </a:rPr>
              <a:t>»</a:t>
            </a:r>
          </a:p>
          <a:p>
            <a:pPr algn="just"/>
            <a:r>
              <a:rPr lang="uk-UA" sz="1600" dirty="0">
                <a:solidFill>
                  <a:srgbClr val="FFFFFF"/>
                </a:solidFill>
              </a:rPr>
              <a:t>Новела «Битва» – головна тема: екологія, захист природи, головний персонаж – природа.</a:t>
            </a:r>
          </a:p>
          <a:p>
            <a:pPr algn="just"/>
            <a:r>
              <a:rPr lang="uk-UA" sz="1600" dirty="0">
                <a:solidFill>
                  <a:srgbClr val="FFFFFF"/>
                </a:solidFill>
              </a:rPr>
              <a:t>У повісті «Царівна» йдеться про Наталку </a:t>
            </a:r>
            <a:r>
              <a:rPr lang="uk-UA" sz="1600" dirty="0" err="1">
                <a:solidFill>
                  <a:srgbClr val="FFFFFF"/>
                </a:solidFill>
              </a:rPr>
              <a:t>Веркович</a:t>
            </a:r>
            <a:r>
              <a:rPr lang="uk-UA" sz="1600" dirty="0">
                <a:solidFill>
                  <a:srgbClr val="FFFFFF"/>
                </a:solidFill>
              </a:rPr>
              <a:t>, яку родичі хочуть видати заміж за старого професора </a:t>
            </a:r>
            <a:r>
              <a:rPr lang="uk-UA" sz="1600" dirty="0" err="1">
                <a:solidFill>
                  <a:srgbClr val="FFFFFF"/>
                </a:solidFill>
              </a:rPr>
              <a:t>Лордена</a:t>
            </a:r>
            <a:r>
              <a:rPr lang="uk-UA" sz="1600" dirty="0">
                <a:solidFill>
                  <a:srgbClr val="FFFFFF"/>
                </a:solidFill>
              </a:rPr>
              <a:t>. Твір написаний у формі щоденника Наталки </a:t>
            </a:r>
            <a:r>
              <a:rPr lang="uk-UA" sz="1600" dirty="0" err="1">
                <a:solidFill>
                  <a:srgbClr val="FFFFFF"/>
                </a:solidFill>
              </a:rPr>
              <a:t>Веркович</a:t>
            </a:r>
            <a:r>
              <a:rPr lang="uk-UA" sz="1600" dirty="0">
                <a:solidFill>
                  <a:srgbClr val="FFFFFF"/>
                </a:solidFill>
              </a:rPr>
              <a:t>. Наталка бореться і перемагає. Героїня стає царівною своєї долі.</a:t>
            </a:r>
          </a:p>
          <a:p>
            <a:pPr algn="just"/>
            <a:r>
              <a:rPr lang="uk-UA" sz="1600" dirty="0">
                <a:solidFill>
                  <a:srgbClr val="FFFFFF"/>
                </a:solidFill>
              </a:rPr>
              <a:t>Повість «Земля». Подія, що лягла в основу повісті «Земля», відбулась у селі Димка. Тема – братовбивство за землю. Вперше опубліковано в 1902 році. Сава вбиває власного брата. Братовбивство сталося восени (на свято Михайла). Михайло пішов до лісу, де його чекала смерть, щоб нарубати кілля та полагодити пліт. Біблійний мотив.</a:t>
            </a:r>
            <a:endParaRPr lang="cs-CZ" sz="1600" dirty="0">
              <a:solidFill>
                <a:srgbClr val="FFFFFF"/>
              </a:solidFill>
            </a:endParaRPr>
          </a:p>
        </p:txBody>
      </p:sp>
      <p:pic>
        <p:nvPicPr>
          <p:cNvPr id="5" name="Obrázek 4" descr="Obsah obrázku text, osoba, zeď&#10;&#10;Popis byl vytvořen automaticky">
            <a:extLst>
              <a:ext uri="{FF2B5EF4-FFF2-40B4-BE49-F238E27FC236}">
                <a16:creationId xmlns:a16="http://schemas.microsoft.com/office/drawing/2014/main" id="{D3D0A5B3-A51A-C44D-8427-F7EB5C843AEA}"/>
              </a:ext>
            </a:extLst>
          </p:cNvPr>
          <p:cNvPicPr>
            <a:picLocks noChangeAspect="1"/>
          </p:cNvPicPr>
          <p:nvPr/>
        </p:nvPicPr>
        <p:blipFill rotWithShape="1">
          <a:blip r:embed="rId2"/>
          <a:srcRect l="5944"/>
          <a:stretch/>
        </p:blipFill>
        <p:spPr>
          <a:xfrm>
            <a:off x="7612260" y="10"/>
            <a:ext cx="4579739" cy="6857990"/>
          </a:xfrm>
          <a:prstGeom prst="rect">
            <a:avLst/>
          </a:prstGeom>
        </p:spPr>
      </p:pic>
    </p:spTree>
    <p:extLst>
      <p:ext uri="{BB962C8B-B14F-4D97-AF65-F5344CB8AC3E}">
        <p14:creationId xmlns:p14="http://schemas.microsoft.com/office/powerpoint/2010/main" val="1022058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2A37B6D-CA43-B943-8D05-FCAFE80C5C14}"/>
              </a:ext>
            </a:extLst>
          </p:cNvPr>
          <p:cNvSpPr txBox="1"/>
          <p:nvPr/>
        </p:nvSpPr>
        <p:spPr>
          <a:xfrm>
            <a:off x="5080240" y="296883"/>
            <a:ext cx="6176776"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dirty="0" err="1">
                <a:solidFill>
                  <a:srgbClr val="FFFFFF"/>
                </a:solidFill>
                <a:latin typeface="+mj-lt"/>
                <a:ea typeface="+mj-ea"/>
                <a:cs typeface="+mj-cs"/>
              </a:rPr>
              <a:t>Повість</a:t>
            </a:r>
            <a:r>
              <a:rPr lang="en-US" sz="4400" b="1" dirty="0">
                <a:solidFill>
                  <a:srgbClr val="FFFFFF"/>
                </a:solidFill>
                <a:latin typeface="+mj-lt"/>
                <a:ea typeface="+mj-ea"/>
                <a:cs typeface="+mj-cs"/>
              </a:rPr>
              <a:t> «</a:t>
            </a:r>
            <a:r>
              <a:rPr lang="en-US" sz="4400" b="1" dirty="0" err="1">
                <a:solidFill>
                  <a:srgbClr val="FFFFFF"/>
                </a:solidFill>
                <a:latin typeface="+mj-lt"/>
                <a:ea typeface="+mj-ea"/>
                <a:cs typeface="+mj-cs"/>
              </a:rPr>
              <a:t>Земля</a:t>
            </a:r>
            <a:r>
              <a:rPr lang="en-US" sz="4400" b="1" dirty="0">
                <a:solidFill>
                  <a:srgbClr val="FFFFFF"/>
                </a:solidFill>
                <a:latin typeface="+mj-lt"/>
                <a:ea typeface="+mj-ea"/>
                <a:cs typeface="+mj-cs"/>
              </a:rPr>
              <a:t>»</a:t>
            </a:r>
          </a:p>
        </p:txBody>
      </p:sp>
      <p:pic>
        <p:nvPicPr>
          <p:cNvPr id="5" name="Obrázek 4" descr="Obsah obrázku text, osoba, exteriér, podepsat&#10;&#10;Popis byl vytvořen automaticky">
            <a:extLst>
              <a:ext uri="{FF2B5EF4-FFF2-40B4-BE49-F238E27FC236}">
                <a16:creationId xmlns:a16="http://schemas.microsoft.com/office/drawing/2014/main" id="{A67737B7-2E5B-E747-8B25-A2790F511259}"/>
              </a:ext>
            </a:extLst>
          </p:cNvPr>
          <p:cNvPicPr>
            <a:picLocks noChangeAspect="1"/>
          </p:cNvPicPr>
          <p:nvPr/>
        </p:nvPicPr>
        <p:blipFill rotWithShape="1">
          <a:blip r:embed="rId2"/>
          <a:srcRect t="1649" r="-2" b="-2"/>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2752711F-6535-2441-813B-A9048D165074}"/>
              </a:ext>
            </a:extLst>
          </p:cNvPr>
          <p:cNvSpPr>
            <a:spLocks noGrp="1"/>
          </p:cNvSpPr>
          <p:nvPr>
            <p:ph idx="1"/>
          </p:nvPr>
        </p:nvSpPr>
        <p:spPr>
          <a:xfrm>
            <a:off x="4726380" y="1211284"/>
            <a:ext cx="7137070" cy="5367646"/>
          </a:xfrm>
        </p:spPr>
        <p:txBody>
          <a:bodyPr vert="horz" lIns="91440" tIns="45720" rIns="91440" bIns="45720" rtlCol="0">
            <a:normAutofit fontScale="85000" lnSpcReduction="20000"/>
          </a:bodyPr>
          <a:lstStyle/>
          <a:p>
            <a:pPr algn="just">
              <a:spcBef>
                <a:spcPts val="0"/>
              </a:spcBef>
            </a:pPr>
            <a:r>
              <a:rPr lang="uk-UA" sz="1600" dirty="0">
                <a:solidFill>
                  <a:srgbClr val="FFFFFF"/>
                </a:solidFill>
              </a:rPr>
              <a:t>Головними дійовими особами твору є заможний селянин </a:t>
            </a:r>
            <a:r>
              <a:rPr lang="uk-UA" sz="1600" dirty="0" err="1">
                <a:solidFill>
                  <a:srgbClr val="FFFFFF"/>
                </a:solidFill>
              </a:rPr>
              <a:t>Івоніка</a:t>
            </a:r>
            <a:r>
              <a:rPr lang="uk-UA" sz="1600" dirty="0">
                <a:solidFill>
                  <a:srgbClr val="FFFFFF"/>
                </a:solidFill>
              </a:rPr>
              <a:t>, його дружина Марія та їх сини — Михайло й Сава. </a:t>
            </a:r>
          </a:p>
          <a:p>
            <a:pPr algn="just">
              <a:spcBef>
                <a:spcPts val="0"/>
              </a:spcBef>
            </a:pPr>
            <a:r>
              <a:rPr lang="uk-UA" sz="1600" dirty="0">
                <a:solidFill>
                  <a:srgbClr val="FFFFFF"/>
                </a:solidFill>
              </a:rPr>
              <a:t>Основною сюжетною лінією повісті є переживання батьків — </a:t>
            </a:r>
            <a:r>
              <a:rPr lang="uk-UA" sz="1600" dirty="0" err="1">
                <a:solidFill>
                  <a:srgbClr val="FFFFFF"/>
                </a:solidFill>
              </a:rPr>
              <a:t>Івоніки</a:t>
            </a:r>
            <a:r>
              <a:rPr lang="uk-UA" sz="1600" dirty="0">
                <a:solidFill>
                  <a:srgbClr val="FFFFFF"/>
                </a:solidFill>
              </a:rPr>
              <a:t> й Марії. </a:t>
            </a:r>
          </a:p>
          <a:p>
            <a:pPr algn="just">
              <a:spcBef>
                <a:spcPts val="0"/>
              </a:spcBef>
            </a:pPr>
            <a:r>
              <a:rPr lang="uk-UA" sz="1600" dirty="0">
                <a:solidFill>
                  <a:srgbClr val="FFFFFF"/>
                </a:solidFill>
              </a:rPr>
              <a:t>З цією лінією органічно зв'язані дві інші — кохання Михайла й Анни та Сави й </a:t>
            </a:r>
            <a:r>
              <a:rPr lang="uk-UA" sz="1600" dirty="0" err="1">
                <a:solidFill>
                  <a:srgbClr val="FFFFFF"/>
                </a:solidFill>
              </a:rPr>
              <a:t>Рахіри</a:t>
            </a:r>
            <a:r>
              <a:rPr lang="uk-UA" sz="1600" dirty="0">
                <a:solidFill>
                  <a:srgbClr val="FFFFFF"/>
                </a:solidFill>
              </a:rPr>
              <a:t>. </a:t>
            </a:r>
          </a:p>
          <a:p>
            <a:pPr algn="just">
              <a:spcBef>
                <a:spcPts val="0"/>
              </a:spcBef>
            </a:pPr>
            <a:r>
              <a:rPr lang="uk-UA" sz="1600" dirty="0">
                <a:solidFill>
                  <a:srgbClr val="FFFFFF"/>
                </a:solidFill>
              </a:rPr>
              <a:t>В експозиції знайомимось із Докією </a:t>
            </a:r>
            <a:r>
              <a:rPr lang="uk-UA" sz="1600" dirty="0" err="1">
                <a:solidFill>
                  <a:srgbClr val="FFFFFF"/>
                </a:solidFill>
              </a:rPr>
              <a:t>Чоп’як</a:t>
            </a:r>
            <a:r>
              <a:rPr lang="uk-UA" sz="1600" dirty="0">
                <a:solidFill>
                  <a:srgbClr val="FFFFFF"/>
                </a:solidFill>
              </a:rPr>
              <a:t>, яка обирає для своєї дочки (</a:t>
            </a:r>
            <a:r>
              <a:rPr lang="uk-UA" sz="1600" dirty="0" err="1">
                <a:solidFill>
                  <a:srgbClr val="FFFFFF"/>
                </a:solidFill>
              </a:rPr>
              <a:t>Парасинки</a:t>
            </a:r>
            <a:r>
              <a:rPr lang="uk-UA" sz="1600" dirty="0">
                <a:solidFill>
                  <a:srgbClr val="FFFFFF"/>
                </a:solidFill>
              </a:rPr>
              <a:t>) жениха, Михайло чудовий претендент, однак Михайло повинен йти на трирічну службу до війська.</a:t>
            </a:r>
          </a:p>
          <a:p>
            <a:pPr algn="just">
              <a:spcBef>
                <a:spcPts val="0"/>
              </a:spcBef>
            </a:pPr>
            <a:r>
              <a:rPr lang="uk-UA" sz="1600" dirty="0">
                <a:solidFill>
                  <a:srgbClr val="FFFFFF"/>
                </a:solidFill>
              </a:rPr>
              <a:t>Весілля </a:t>
            </a:r>
            <a:r>
              <a:rPr lang="uk-UA" sz="1600" dirty="0" err="1">
                <a:solidFill>
                  <a:srgbClr val="FFFFFF"/>
                </a:solidFill>
              </a:rPr>
              <a:t>Парасинки</a:t>
            </a:r>
            <a:r>
              <a:rPr lang="uk-UA" sz="1600" dirty="0">
                <a:solidFill>
                  <a:srgbClr val="FFFFFF"/>
                </a:solidFill>
              </a:rPr>
              <a:t> і </a:t>
            </a:r>
            <a:r>
              <a:rPr lang="uk-UA" sz="1600" dirty="0" err="1">
                <a:solidFill>
                  <a:srgbClr val="FFFFFF"/>
                </a:solidFill>
              </a:rPr>
              <a:t>Тодорики</a:t>
            </a:r>
            <a:r>
              <a:rPr lang="uk-UA" sz="1600" dirty="0">
                <a:solidFill>
                  <a:srgbClr val="FFFFFF"/>
                </a:solidFill>
              </a:rPr>
              <a:t>, де Михайло звертає увагу на Анну, панською наймичкою</a:t>
            </a:r>
          </a:p>
          <a:p>
            <a:pPr algn="just">
              <a:spcBef>
                <a:spcPts val="0"/>
              </a:spcBef>
            </a:pPr>
            <a:r>
              <a:rPr lang="uk-UA" sz="1600" dirty="0">
                <a:solidFill>
                  <a:srgbClr val="FFFFFF"/>
                </a:solidFill>
              </a:rPr>
              <a:t>Конфлікт між батьками і дітьми</a:t>
            </a:r>
          </a:p>
          <a:p>
            <a:pPr algn="just">
              <a:spcBef>
                <a:spcPts val="0"/>
              </a:spcBef>
            </a:pPr>
            <a:r>
              <a:rPr lang="uk-UA" sz="1600" dirty="0">
                <a:solidFill>
                  <a:srgbClr val="FFFFFF"/>
                </a:solidFill>
              </a:rPr>
              <a:t>Паралельно розвивається сюжетна лінія Сави  — </a:t>
            </a:r>
            <a:r>
              <a:rPr lang="uk-UA" sz="1600" dirty="0" err="1">
                <a:solidFill>
                  <a:srgbClr val="FFFFFF"/>
                </a:solidFill>
              </a:rPr>
              <a:t>Рахіри</a:t>
            </a:r>
            <a:endParaRPr lang="uk-UA" sz="1600" dirty="0">
              <a:solidFill>
                <a:srgbClr val="FFFFFF"/>
              </a:solidFill>
            </a:endParaRPr>
          </a:p>
          <a:p>
            <a:pPr algn="just">
              <a:spcBef>
                <a:spcPts val="0"/>
              </a:spcBef>
            </a:pPr>
            <a:r>
              <a:rPr lang="uk-UA" sz="1600" dirty="0">
                <a:solidFill>
                  <a:srgbClr val="FFFFFF"/>
                </a:solidFill>
              </a:rPr>
              <a:t>Коли ж Сава всупереч волі батьків хоче одружитися з </a:t>
            </a:r>
            <a:r>
              <a:rPr lang="uk-UA" sz="1600" dirty="0" err="1">
                <a:solidFill>
                  <a:srgbClr val="FFFFFF"/>
                </a:solidFill>
              </a:rPr>
              <a:t>Рахірою</a:t>
            </a:r>
            <a:r>
              <a:rPr lang="uk-UA" sz="1600" dirty="0">
                <a:solidFill>
                  <a:srgbClr val="FFFFFF"/>
                </a:solidFill>
              </a:rPr>
              <a:t>, то вона цілком резонно остерігає його: «</a:t>
            </a:r>
            <a:r>
              <a:rPr lang="uk-UA" sz="1600" i="1" dirty="0">
                <a:solidFill>
                  <a:srgbClr val="FFFFFF"/>
                </a:solidFill>
              </a:rPr>
              <a:t>Як не будеш мати землі, то не зможемо побратися! З чого нам жити?</a:t>
            </a:r>
            <a:r>
              <a:rPr lang="uk-UA" sz="1600" dirty="0">
                <a:solidFill>
                  <a:srgbClr val="FFFFFF"/>
                </a:solidFill>
              </a:rPr>
              <a:t>»</a:t>
            </a:r>
            <a:r>
              <a:rPr lang="uk-UA" sz="1600" i="1" dirty="0">
                <a:solidFill>
                  <a:srgbClr val="FFFFFF"/>
                </a:solidFill>
              </a:rPr>
              <a:t> </a:t>
            </a:r>
            <a:r>
              <a:rPr lang="uk-UA" sz="1600" dirty="0">
                <a:solidFill>
                  <a:srgbClr val="FFFFFF"/>
                </a:solidFill>
              </a:rPr>
              <a:t>Так старший брат став на заваді молодшому, викликаючи в того почуття заздрості й ненависті.</a:t>
            </a:r>
          </a:p>
          <a:p>
            <a:pPr algn="just">
              <a:spcBef>
                <a:spcPts val="0"/>
              </a:spcBef>
            </a:pPr>
            <a:r>
              <a:rPr lang="uk-UA" sz="1600" dirty="0">
                <a:solidFill>
                  <a:srgbClr val="FFFFFF"/>
                </a:solidFill>
              </a:rPr>
              <a:t>Одної ночі Сава з Михайлом пішли в ліс за деревом, щоб полагодити пліт. На другий день Михайла знайшли в лісі вбитим. Драма, що розігралася в лісі, у творі не показана. Головну увагу письменниця приділила зображенню реакції, яку викликала страшна подія в головних персонажів твору та в односельців.</a:t>
            </a:r>
          </a:p>
          <a:p>
            <a:pPr algn="just">
              <a:spcBef>
                <a:spcPts val="0"/>
              </a:spcBef>
            </a:pPr>
            <a:r>
              <a:rPr lang="uk-UA" sz="1600" dirty="0">
                <a:solidFill>
                  <a:srgbClr val="FFFFFF"/>
                </a:solidFill>
              </a:rPr>
              <a:t>В останніх трьох розділах розповідається про те, що сталося через шість років. </a:t>
            </a:r>
            <a:r>
              <a:rPr lang="uk-UA" sz="1600" dirty="0" err="1">
                <a:solidFill>
                  <a:srgbClr val="FFFFFF"/>
                </a:solidFill>
              </a:rPr>
              <a:t>Івоніка</a:t>
            </a:r>
            <a:r>
              <a:rPr lang="uk-UA" sz="1600" dirty="0">
                <a:solidFill>
                  <a:srgbClr val="FFFFFF"/>
                </a:solidFill>
              </a:rPr>
              <a:t> підтримав Анну, що вийшла заміж за Петра (брата Докії), які вирішили вчити «свого» малого сина, щоб відірвати його від землі.</a:t>
            </a:r>
          </a:p>
          <a:p>
            <a:pPr algn="just">
              <a:spcBef>
                <a:spcPts val="0"/>
              </a:spcBef>
            </a:pPr>
            <a:endParaRPr lang="uk-UA" sz="1600" dirty="0">
              <a:solidFill>
                <a:srgbClr val="FFFFFF"/>
              </a:solidFill>
            </a:endParaRPr>
          </a:p>
        </p:txBody>
      </p:sp>
    </p:spTree>
    <p:extLst>
      <p:ext uri="{BB962C8B-B14F-4D97-AF65-F5344CB8AC3E}">
        <p14:creationId xmlns:p14="http://schemas.microsoft.com/office/powerpoint/2010/main" val="1618166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8BFA1A-44E4-0E48-B83C-E156357BD232}"/>
              </a:ext>
            </a:extLst>
          </p:cNvPr>
          <p:cNvSpPr>
            <a:spLocks noGrp="1"/>
          </p:cNvSpPr>
          <p:nvPr>
            <p:ph type="title"/>
          </p:nvPr>
        </p:nvSpPr>
        <p:spPr>
          <a:xfrm>
            <a:off x="743678" y="116924"/>
            <a:ext cx="10728322" cy="926265"/>
          </a:xfrm>
        </p:spPr>
        <p:txBody>
          <a:bodyPr/>
          <a:lstStyle/>
          <a:p>
            <a:pPr algn="ctr"/>
            <a:r>
              <a:rPr lang="uk-UA" dirty="0"/>
              <a:t>Повість «Людина»</a:t>
            </a:r>
            <a:endParaRPr lang="cs-CZ" dirty="0"/>
          </a:p>
        </p:txBody>
      </p:sp>
      <p:sp>
        <p:nvSpPr>
          <p:cNvPr id="3" name="Zástupný obsah 2">
            <a:extLst>
              <a:ext uri="{FF2B5EF4-FFF2-40B4-BE49-F238E27FC236}">
                <a16:creationId xmlns:a16="http://schemas.microsoft.com/office/drawing/2014/main" id="{F74B0D55-4D9A-C444-8A47-96971E14DD05}"/>
              </a:ext>
            </a:extLst>
          </p:cNvPr>
          <p:cNvSpPr>
            <a:spLocks noGrp="1"/>
          </p:cNvSpPr>
          <p:nvPr>
            <p:ph idx="1"/>
          </p:nvPr>
        </p:nvSpPr>
        <p:spPr>
          <a:xfrm>
            <a:off x="719997" y="991674"/>
            <a:ext cx="10728325" cy="5995115"/>
          </a:xfrm>
        </p:spPr>
        <p:txBody>
          <a:bodyPr>
            <a:normAutofit fontScale="92500" lnSpcReduction="20000"/>
          </a:bodyPr>
          <a:lstStyle/>
          <a:p>
            <a:pPr algn="just"/>
            <a:r>
              <a:rPr lang="uk-UA" sz="1600" dirty="0">
                <a:solidFill>
                  <a:srgbClr val="FFFFFF"/>
                </a:solidFill>
              </a:rPr>
              <a:t>Тема повісті – важке становище жінки в тогочасному суспільстві, ідеї емансипації</a:t>
            </a:r>
          </a:p>
          <a:p>
            <a:pPr algn="just"/>
            <a:r>
              <a:rPr lang="uk-UA" sz="1600" dirty="0">
                <a:solidFill>
                  <a:srgbClr val="FFFFFF"/>
                </a:solidFill>
              </a:rPr>
              <a:t>Олена </a:t>
            </a:r>
            <a:r>
              <a:rPr lang="uk-UA" sz="1600" dirty="0" err="1">
                <a:solidFill>
                  <a:srgbClr val="FFFFFF"/>
                </a:solidFill>
              </a:rPr>
              <a:t>Ляуфлер</a:t>
            </a:r>
            <a:r>
              <a:rPr lang="uk-UA" sz="1600" dirty="0">
                <a:solidFill>
                  <a:srgbClr val="FFFFFF"/>
                </a:solidFill>
              </a:rPr>
              <a:t> – головна героїня відверто висловлює свої погляди, через що заходить у неминучий конфлікт з матір’ю, батьком, братом, сестрами, усіма родичами і знайомими – всім міщанським світом, вороже налаштованим до живої вільної думки. Олена любить музику Бетховена, Шуберта, </a:t>
            </a:r>
            <a:r>
              <a:rPr lang="uk-UA" sz="1600" dirty="0" err="1">
                <a:solidFill>
                  <a:srgbClr val="FFFFFF"/>
                </a:solidFill>
              </a:rPr>
              <a:t>Шумана</a:t>
            </a:r>
            <a:r>
              <a:rPr lang="uk-UA" sz="1600" dirty="0">
                <a:solidFill>
                  <a:srgbClr val="FFFFFF"/>
                </a:solidFill>
              </a:rPr>
              <a:t>, веде боротьбу проти нівелюючих обставин за збереження власної гідності, за своє право на щастя. Олена показана молодою, вродливою, розумною дівчиною, яка цікавиться найновішими теоріями, проводить інтелектуальні розмови, прагне рівноправності для жінок, але зазнає поразки у боротьбі за незалежне ставище. Вона змушена вийти заміж за лісничого </a:t>
            </a:r>
            <a:r>
              <a:rPr lang="uk-UA" sz="1600" dirty="0" err="1">
                <a:solidFill>
                  <a:srgbClr val="FFFFFF"/>
                </a:solidFill>
              </a:rPr>
              <a:t>Фельса</a:t>
            </a:r>
            <a:r>
              <a:rPr lang="uk-UA" sz="1600" dirty="0">
                <a:solidFill>
                  <a:srgbClr val="FFFFFF"/>
                </a:solidFill>
              </a:rPr>
              <a:t>, вона його не любить, але змушена врятувати сім’ю від злиднів. Тому що її батько, </a:t>
            </a:r>
            <a:r>
              <a:rPr lang="uk-UA" sz="1600" dirty="0" err="1">
                <a:solidFill>
                  <a:srgbClr val="FFFFFF"/>
                </a:solidFill>
              </a:rPr>
              <a:t>Епімінондас</a:t>
            </a:r>
            <a:r>
              <a:rPr lang="uk-UA" sz="1600" dirty="0">
                <a:solidFill>
                  <a:srgbClr val="FFFFFF"/>
                </a:solidFill>
              </a:rPr>
              <a:t> </a:t>
            </a:r>
            <a:r>
              <a:rPr lang="uk-UA" sz="1600" dirty="0" err="1">
                <a:solidFill>
                  <a:srgbClr val="FFFFFF"/>
                </a:solidFill>
              </a:rPr>
              <a:t>Ляуфлер</a:t>
            </a:r>
            <a:r>
              <a:rPr lang="uk-UA" sz="1600" dirty="0">
                <a:solidFill>
                  <a:srgbClr val="FFFFFF"/>
                </a:solidFill>
              </a:rPr>
              <a:t>, за розтрату державних грошей був звільнений з посади цісарського-королівського лісового радника. Він зображений циніком, який мріє про кар’єру свого безнадійного і бездарного сина й вигідне заміжжя своїх доньок.</a:t>
            </a:r>
          </a:p>
          <a:p>
            <a:pPr algn="just"/>
            <a:r>
              <a:rPr lang="uk-UA" sz="1600" dirty="0">
                <a:solidFill>
                  <a:srgbClr val="FFFFFF"/>
                </a:solidFill>
              </a:rPr>
              <a:t>Стефан </a:t>
            </a:r>
            <a:r>
              <a:rPr lang="uk-UA" sz="1600" dirty="0" err="1">
                <a:solidFill>
                  <a:srgbClr val="FFFFFF"/>
                </a:solidFill>
              </a:rPr>
              <a:t>Лієвич</a:t>
            </a:r>
            <a:r>
              <a:rPr lang="uk-UA" sz="1600" dirty="0">
                <a:solidFill>
                  <a:srgbClr val="FFFFFF"/>
                </a:solidFill>
              </a:rPr>
              <a:t> – сучасний молодий персонаж, студент-медик, який навчається за кордоном, захоплений ідеєю жіночої емансипації й багато розповідає про рівність жінок з чоловіками в Швейцарії та інших країнах. Стефан вважає, що кожна жінка може взяти свою долю в свої руки і для цього достатньо всього лиш зацікавлення до знань, яке в українських жінок на низькому рівні, а тому він їх і засуджує. Олена закохана у Стефана і часто з ним веде інтелектуальні бесіди.</a:t>
            </a:r>
          </a:p>
          <a:p>
            <a:pPr algn="just"/>
            <a:r>
              <a:rPr lang="uk-UA" sz="1600" dirty="0">
                <a:solidFill>
                  <a:srgbClr val="FFFFFF"/>
                </a:solidFill>
              </a:rPr>
              <a:t>Лісник </a:t>
            </a:r>
            <a:r>
              <a:rPr lang="uk-UA" sz="1600" dirty="0" err="1">
                <a:solidFill>
                  <a:srgbClr val="FFFFFF"/>
                </a:solidFill>
              </a:rPr>
              <a:t>Фельс</a:t>
            </a:r>
            <a:r>
              <a:rPr lang="uk-UA" sz="1600" dirty="0">
                <a:solidFill>
                  <a:srgbClr val="FFFFFF"/>
                </a:solidFill>
              </a:rPr>
              <a:t> (чоловік Олени, якого вона не любила, але була змушена вийти за нього заміж через скрутне фінансове становище) показаний позитивним персонажем, він красивий і ввічливий чоловік, але Олена однаково не може знайти у ньому щось, за що вона б могла в нього закохатися, вона постійно думає про Стефана. Вона все життя страждає і плаче, бо не може покохати свого чоловіка.</a:t>
            </a:r>
          </a:p>
          <a:p>
            <a:pPr algn="just"/>
            <a:r>
              <a:rPr lang="uk-UA" sz="1600" dirty="0">
                <a:solidFill>
                  <a:srgbClr val="FFFFFF"/>
                </a:solidFill>
              </a:rPr>
              <a:t>Бачимо конфлікт і між дітьми – сестри Олени, Ірина і Геня, які не розуміють Олену, вони представниці жіночої традиційності. Брат Олени ледар і бездарний, нічим не цікавиться, у всьому сподівається на свого батька, вважаючи, що він відкриє йому шлях до кар’єри через свою посаду, однак коли батько втрачає посаду, він стає як і батько п’яницею.</a:t>
            </a:r>
          </a:p>
        </p:txBody>
      </p:sp>
    </p:spTree>
    <p:extLst>
      <p:ext uri="{BB962C8B-B14F-4D97-AF65-F5344CB8AC3E}">
        <p14:creationId xmlns:p14="http://schemas.microsoft.com/office/powerpoint/2010/main" val="340117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A49EC-36A3-1046-909D-C6CE27FB17B2}"/>
              </a:ext>
            </a:extLst>
          </p:cNvPr>
          <p:cNvSpPr>
            <a:spLocks noGrp="1"/>
          </p:cNvSpPr>
          <p:nvPr>
            <p:ph type="title"/>
          </p:nvPr>
        </p:nvSpPr>
        <p:spPr>
          <a:xfrm>
            <a:off x="995555" y="538985"/>
            <a:ext cx="2906744" cy="1830728"/>
          </a:xfrm>
        </p:spPr>
        <p:txBody>
          <a:bodyPr>
            <a:normAutofit fontScale="90000"/>
          </a:bodyPr>
          <a:lstStyle/>
          <a:p>
            <a:r>
              <a:rPr lang="uk-UA" dirty="0">
                <a:latin typeface="Times New Roman" panose="02020603050405020304" pitchFamily="18" charset="0"/>
                <a:cs typeface="Times New Roman" panose="02020603050405020304" pitchFamily="18" charset="0"/>
              </a:rPr>
              <a:t>Іван-Нечуй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Левицький</a:t>
            </a:r>
            <a:br>
              <a:rPr lang="uk-UA"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Повість «</a:t>
            </a:r>
            <a:r>
              <a:rPr lang="uk-UA" sz="2000" b="1" dirty="0">
                <a:latin typeface="Times New Roman" panose="02020603050405020304" pitchFamily="18" charset="0"/>
                <a:cs typeface="Times New Roman" panose="02020603050405020304" pitchFamily="18" charset="0"/>
              </a:rPr>
              <a:t>Кайдашева сім’я</a:t>
            </a:r>
            <a:r>
              <a:rPr lang="uk-UA" sz="2000" dirty="0">
                <a:latin typeface="Times New Roman" panose="02020603050405020304" pitchFamily="18" charset="0"/>
                <a:cs typeface="Times New Roman" panose="02020603050405020304" pitchFamily="18" charset="0"/>
              </a:rPr>
              <a:t>» 1879-й рік.</a:t>
            </a:r>
            <a:r>
              <a:rPr lang="uk-UA" sz="2000" dirty="0"/>
              <a:t/>
            </a:r>
            <a:br>
              <a:rPr lang="uk-UA" sz="2000" dirty="0"/>
            </a:br>
            <a:endParaRPr lang="cs-CZ" dirty="0"/>
          </a:p>
        </p:txBody>
      </p:sp>
      <p:pic>
        <p:nvPicPr>
          <p:cNvPr id="5" name="Obrázek 4" descr="Obsah obrázku text, okno, tkanina&#10;&#10;Popis byl vytvořen automaticky">
            <a:extLst>
              <a:ext uri="{FF2B5EF4-FFF2-40B4-BE49-F238E27FC236}">
                <a16:creationId xmlns:a16="http://schemas.microsoft.com/office/drawing/2014/main" id="{5B22A621-DABE-3A42-8DD2-EE442A42715B}"/>
              </a:ext>
            </a:extLst>
          </p:cNvPr>
          <p:cNvPicPr>
            <a:picLocks noChangeAspect="1"/>
          </p:cNvPicPr>
          <p:nvPr/>
        </p:nvPicPr>
        <p:blipFill rotWithShape="1">
          <a:blip r:embed="rId2"/>
          <a:srcRect l="50000"/>
          <a:stretch/>
        </p:blipFill>
        <p:spPr>
          <a:xfrm>
            <a:off x="674914" y="2527659"/>
            <a:ext cx="3613752" cy="4065471"/>
          </a:xfrm>
          <a:prstGeom prst="rect">
            <a:avLst/>
          </a:prstGeom>
        </p:spPr>
      </p:pic>
      <p:sp>
        <p:nvSpPr>
          <p:cNvPr id="3" name="Zástupný obsah 2">
            <a:extLst>
              <a:ext uri="{FF2B5EF4-FFF2-40B4-BE49-F238E27FC236}">
                <a16:creationId xmlns:a16="http://schemas.microsoft.com/office/drawing/2014/main" id="{1EFAE2EE-68EA-D84C-9FC3-A0B6D8A28A4E}"/>
              </a:ext>
            </a:extLst>
          </p:cNvPr>
          <p:cNvSpPr>
            <a:spLocks noGrp="1"/>
          </p:cNvSpPr>
          <p:nvPr>
            <p:ph idx="1"/>
          </p:nvPr>
        </p:nvSpPr>
        <p:spPr>
          <a:xfrm>
            <a:off x="4288666" y="180232"/>
            <a:ext cx="7634159" cy="6677768"/>
          </a:xfrm>
        </p:spPr>
        <p:txBody>
          <a:bodyPr>
            <a:normAutofit fontScale="62500" lnSpcReduction="20000"/>
          </a:bodyPr>
          <a:lstStyle/>
          <a:p>
            <a:pPr algn="just"/>
            <a:r>
              <a:rPr lang="uk-UA" dirty="0">
                <a:solidFill>
                  <a:srgbClr val="FFFFFF"/>
                </a:solidFill>
              </a:rPr>
              <a:t>Іван Франко про цей твір: «</a:t>
            </a:r>
            <a:r>
              <a:rPr lang="uk-UA" i="1" dirty="0">
                <a:solidFill>
                  <a:srgbClr val="FFFFFF"/>
                </a:solidFill>
              </a:rPr>
              <a:t>Повість Кайдашева сім’я належить до найкращих оздоб українського письменництва</a:t>
            </a:r>
            <a:r>
              <a:rPr lang="uk-UA" dirty="0">
                <a:solidFill>
                  <a:srgbClr val="FFFFFF"/>
                </a:solidFill>
              </a:rPr>
              <a:t>.»</a:t>
            </a:r>
          </a:p>
          <a:p>
            <a:pPr algn="just"/>
            <a:r>
              <a:rPr lang="uk-UA" dirty="0">
                <a:solidFill>
                  <a:srgbClr val="FFFFFF"/>
                </a:solidFill>
              </a:rPr>
              <a:t>У повісті «Кайдашева сім’я» стосунки між дійовими особами визначає патріархальна ментальність, в силовому полі якої перебувають усі. Головною причиною домашнього пекла у повісті «Кайдашева сім’я» є патріархальна ментальність, </a:t>
            </a:r>
            <a:r>
              <a:rPr lang="uk-UA" dirty="0" err="1">
                <a:solidFill>
                  <a:srgbClr val="FFFFFF"/>
                </a:solidFill>
              </a:rPr>
              <a:t>побутовізм</a:t>
            </a:r>
            <a:r>
              <a:rPr lang="uk-UA" dirty="0">
                <a:solidFill>
                  <a:srgbClr val="FFFFFF"/>
                </a:solidFill>
              </a:rPr>
              <a:t>. Тема твору – показ на прикладі однієї родини життя українського пореформеного селянства. Події цього твору відбувається в селі, що розкинулось навколо річки Рось, недалеко від Богуслава. Село називається Семигори. Головна думка повісті — це показ буденних ситуацій, у яких відбувається </a:t>
            </a:r>
            <a:r>
              <a:rPr lang="uk-UA" dirty="0" err="1">
                <a:solidFill>
                  <a:srgbClr val="FFFFFF"/>
                </a:solidFill>
              </a:rPr>
              <a:t>змізеріння</a:t>
            </a:r>
            <a:r>
              <a:rPr lang="uk-UA" dirty="0">
                <a:solidFill>
                  <a:srgbClr val="FFFFFF"/>
                </a:solidFill>
              </a:rPr>
              <a:t> людської душі, зумовлене постійною залежністю людей від матеріальних нестатків. Духовна роз'єднаність зумовлена відсутністю прагнення зрозуміти один одного. Це отруює життя і батьків, і їхніх синів та невісток.</a:t>
            </a:r>
          </a:p>
          <a:p>
            <a:pPr algn="just"/>
            <a:r>
              <a:rPr lang="uk-UA" b="1" dirty="0">
                <a:solidFill>
                  <a:srgbClr val="FFFFFF"/>
                </a:solidFill>
              </a:rPr>
              <a:t>Персонажі:</a:t>
            </a:r>
          </a:p>
          <a:p>
            <a:pPr algn="just"/>
            <a:r>
              <a:rPr lang="uk-UA" dirty="0">
                <a:solidFill>
                  <a:srgbClr val="FFFFFF"/>
                </a:solidFill>
              </a:rPr>
              <a:t>Омелько Кайдаш — голова сім’ї (був добрим селянином, втопився п’яний у Великодню п’ятницю). Портрет Омелька Кайдаша: «</a:t>
            </a:r>
            <a:r>
              <a:rPr lang="uk-UA" i="1" dirty="0">
                <a:solidFill>
                  <a:srgbClr val="FFFFFF"/>
                </a:solidFill>
              </a:rPr>
              <a:t>Широкі рукава закачалися до ліктів, з-під рукавів було видно здорові загорілі жилаві руки. Широке лице було сухорляве й бліде, наче лице в ченця. На сухому високому лобі набігали густі дрібні зморшки. Кучеряве посічене волосся стирчало на голові, як пух, і блищало сивиною</a:t>
            </a:r>
            <a:r>
              <a:rPr lang="uk-UA" dirty="0">
                <a:solidFill>
                  <a:srgbClr val="FFFFFF"/>
                </a:solidFill>
              </a:rPr>
              <a:t>.»</a:t>
            </a:r>
          </a:p>
          <a:p>
            <a:pPr algn="just"/>
            <a:r>
              <a:rPr lang="uk-UA" dirty="0">
                <a:solidFill>
                  <a:srgbClr val="FFFFFF"/>
                </a:solidFill>
              </a:rPr>
              <a:t>Маруся </a:t>
            </a:r>
            <a:r>
              <a:rPr lang="uk-UA" dirty="0" err="1">
                <a:solidFill>
                  <a:srgbClr val="FFFFFF"/>
                </a:solidFill>
              </a:rPr>
              <a:t>Кайдашиха</a:t>
            </a:r>
            <a:r>
              <a:rPr lang="uk-UA" dirty="0">
                <a:solidFill>
                  <a:srgbClr val="FFFFFF"/>
                </a:solidFill>
              </a:rPr>
              <a:t> — його дружина; Карпо </a:t>
            </a:r>
            <a:r>
              <a:rPr lang="uk-UA" dirty="0" err="1">
                <a:solidFill>
                  <a:srgbClr val="FFFFFF"/>
                </a:solidFill>
              </a:rPr>
              <a:t>Кайдашенко</a:t>
            </a:r>
            <a:r>
              <a:rPr lang="uk-UA" dirty="0">
                <a:solidFill>
                  <a:srgbClr val="FFFFFF"/>
                </a:solidFill>
              </a:rPr>
              <a:t> — старший син; Лаврін </a:t>
            </a:r>
            <a:r>
              <a:rPr lang="uk-UA" dirty="0" err="1">
                <a:solidFill>
                  <a:srgbClr val="FFFFFF"/>
                </a:solidFill>
              </a:rPr>
              <a:t>Кайдашенко</a:t>
            </a:r>
            <a:r>
              <a:rPr lang="uk-UA" dirty="0">
                <a:solidFill>
                  <a:srgbClr val="FFFFFF"/>
                </a:solidFill>
              </a:rPr>
              <a:t> — молодший син; Мотря </a:t>
            </a:r>
            <a:r>
              <a:rPr lang="uk-UA" dirty="0" err="1">
                <a:solidFill>
                  <a:srgbClr val="FFFFFF"/>
                </a:solidFill>
              </a:rPr>
              <a:t>Кайдашенчиха</a:t>
            </a:r>
            <a:r>
              <a:rPr lang="uk-UA" dirty="0">
                <a:solidFill>
                  <a:srgbClr val="FFFFFF"/>
                </a:solidFill>
              </a:rPr>
              <a:t> — старша невістка; Мелашка </a:t>
            </a:r>
            <a:r>
              <a:rPr lang="uk-UA" dirty="0" err="1">
                <a:solidFill>
                  <a:srgbClr val="FFFFFF"/>
                </a:solidFill>
              </a:rPr>
              <a:t>Кайдашенчиха</a:t>
            </a:r>
            <a:r>
              <a:rPr lang="uk-UA" dirty="0">
                <a:solidFill>
                  <a:srgbClr val="FFFFFF"/>
                </a:solidFill>
              </a:rPr>
              <a:t> — молодша невістка</a:t>
            </a:r>
          </a:p>
          <a:p>
            <a:pPr algn="just"/>
            <a:r>
              <a:rPr lang="uk-UA" b="1" dirty="0">
                <a:solidFill>
                  <a:srgbClr val="FFFFFF"/>
                </a:solidFill>
              </a:rPr>
              <a:t>Другорядні персонажі: </a:t>
            </a:r>
            <a:r>
              <a:rPr lang="uk-UA" dirty="0">
                <a:solidFill>
                  <a:srgbClr val="FFFFFF"/>
                </a:solidFill>
              </a:rPr>
              <a:t>Параска </a:t>
            </a:r>
            <a:r>
              <a:rPr lang="uk-UA" dirty="0" err="1">
                <a:solidFill>
                  <a:srgbClr val="FFFFFF"/>
                </a:solidFill>
              </a:rPr>
              <a:t>Гришиха</a:t>
            </a:r>
            <a:r>
              <a:rPr lang="uk-UA" dirty="0">
                <a:solidFill>
                  <a:srgbClr val="FFFFFF"/>
                </a:solidFill>
              </a:rPr>
              <a:t>, Палажка Солов'їха </a:t>
            </a:r>
          </a:p>
          <a:p>
            <a:pPr algn="just"/>
            <a:r>
              <a:rPr lang="uk-UA" b="1" dirty="0">
                <a:solidFill>
                  <a:srgbClr val="FFFFFF"/>
                </a:solidFill>
              </a:rPr>
              <a:t>Художні порівняння в описах персонажів: </a:t>
            </a:r>
            <a:r>
              <a:rPr lang="uk-UA" dirty="0">
                <a:solidFill>
                  <a:srgbClr val="FFFFFF"/>
                </a:solidFill>
              </a:rPr>
              <a:t>«куслива, як муха в Спасівку; в Палажки очі витрішкуваті, як у жаби, а стан кривий, як у баби; Хівря доладна, як писанка; ходить легенько, наче в ступі горох товче; говорить тонесенько, мов сопілка грає; дівчина, гарна, як квіточка, червона, як в лузі калина, тиха, як тихе літо; лице, як віск, як лице в ченця, бліде; Ой, гарна ж дівчина, як рай, мов червона рожа, повита барвінком!»</a:t>
            </a:r>
            <a:endParaRPr lang="uk-UA" b="1" dirty="0">
              <a:solidFill>
                <a:srgbClr val="FFFFFF"/>
              </a:solidFill>
            </a:endParaRPr>
          </a:p>
          <a:p>
            <a:endParaRPr lang="uk-UA" sz="800" dirty="0"/>
          </a:p>
          <a:p>
            <a:endParaRPr lang="uk-UA" sz="800" dirty="0"/>
          </a:p>
          <a:p>
            <a:endParaRPr lang="uk-UA" sz="800" dirty="0"/>
          </a:p>
        </p:txBody>
      </p:sp>
    </p:spTree>
    <p:extLst>
      <p:ext uri="{BB962C8B-B14F-4D97-AF65-F5344CB8AC3E}">
        <p14:creationId xmlns:p14="http://schemas.microsoft.com/office/powerpoint/2010/main" val="140200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E9BB5-AFDA-D049-89CC-291C33936A99}"/>
              </a:ext>
            </a:extLst>
          </p:cNvPr>
          <p:cNvSpPr>
            <a:spLocks noGrp="1"/>
          </p:cNvSpPr>
          <p:nvPr>
            <p:ph type="title"/>
          </p:nvPr>
        </p:nvSpPr>
        <p:spPr>
          <a:xfrm>
            <a:off x="4773881" y="172192"/>
            <a:ext cx="6176776" cy="1485900"/>
          </a:xfrm>
        </p:spPr>
        <p:txBody>
          <a:bodyPr>
            <a:normAutofit/>
          </a:bodyPr>
          <a:lstStyle/>
          <a:p>
            <a:r>
              <a:rPr lang="uk-UA" dirty="0"/>
              <a:t>Наталя Кобринська</a:t>
            </a:r>
            <a:endParaRPr lang="cs-CZ" dirty="0"/>
          </a:p>
        </p:txBody>
      </p:sp>
      <p:pic>
        <p:nvPicPr>
          <p:cNvPr id="5" name="Obrázek 4" descr="Obsah obrázku text, osoba, žena, bílá&#10;&#10;Popis byl vytvořen automaticky">
            <a:extLst>
              <a:ext uri="{FF2B5EF4-FFF2-40B4-BE49-F238E27FC236}">
                <a16:creationId xmlns:a16="http://schemas.microsoft.com/office/drawing/2014/main" id="{4C068CEB-B617-FC47-8B24-FF3B71EC1BF3}"/>
              </a:ext>
            </a:extLst>
          </p:cNvPr>
          <p:cNvPicPr>
            <a:picLocks noChangeAspect="1"/>
          </p:cNvPicPr>
          <p:nvPr/>
        </p:nvPicPr>
        <p:blipFill rotWithShape="1">
          <a:blip r:embed="rId2"/>
          <a:srcRect l="14034" r="-1" b="-1"/>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9E3EDD3A-7457-6E4F-9425-F57D879970F9}"/>
              </a:ext>
            </a:extLst>
          </p:cNvPr>
          <p:cNvSpPr>
            <a:spLocks noGrp="1"/>
          </p:cNvSpPr>
          <p:nvPr>
            <p:ph idx="1"/>
          </p:nvPr>
        </p:nvSpPr>
        <p:spPr>
          <a:xfrm>
            <a:off x="4690487" y="1033152"/>
            <a:ext cx="7184571" cy="5824848"/>
          </a:xfrm>
        </p:spPr>
        <p:txBody>
          <a:bodyPr>
            <a:normAutofit fontScale="92500" lnSpcReduction="20000"/>
          </a:bodyPr>
          <a:lstStyle/>
          <a:p>
            <a:pPr algn="just"/>
            <a:r>
              <a:rPr lang="uk-UA" sz="1200" dirty="0">
                <a:solidFill>
                  <a:srgbClr val="FFFFFF"/>
                </a:solidFill>
              </a:rPr>
              <a:t>Ольга Кобилянська присвятила їй повість «Людина». </a:t>
            </a:r>
          </a:p>
          <a:p>
            <a:pPr algn="just"/>
            <a:r>
              <a:rPr lang="uk-UA" sz="1200" dirty="0">
                <a:solidFill>
                  <a:srgbClr val="FFFFFF"/>
                </a:solidFill>
              </a:rPr>
              <a:t>Наталя Кобринська була ініціатором створення першої жіночої організації »Перший вінок». Працює у жіночих часописах, разом із О. Пчілкою, Л. Українкою, О. Кобилянською</a:t>
            </a:r>
          </a:p>
          <a:p>
            <a:pPr algn="just"/>
            <a:r>
              <a:rPr lang="uk-UA" sz="1200" dirty="0">
                <a:solidFill>
                  <a:srgbClr val="FFFFFF"/>
                </a:solidFill>
              </a:rPr>
              <a:t>В оповіданні </a:t>
            </a:r>
            <a:r>
              <a:rPr lang="uk-UA" sz="1200" b="1" u="sng" dirty="0">
                <a:solidFill>
                  <a:srgbClr val="FFFFFF"/>
                </a:solidFill>
              </a:rPr>
              <a:t>"Дух часу"</a:t>
            </a:r>
            <a:r>
              <a:rPr lang="uk-UA" sz="1200" u="sng" dirty="0">
                <a:solidFill>
                  <a:srgbClr val="FFFFFF"/>
                </a:solidFill>
              </a:rPr>
              <a:t> </a:t>
            </a:r>
            <a:r>
              <a:rPr lang="uk-UA" sz="1200" dirty="0">
                <a:solidFill>
                  <a:srgbClr val="FFFFFF"/>
                </a:solidFill>
              </a:rPr>
              <a:t>відтворено життя середовища 70-80-х років ХІХ століття, з якого й сама письменниця вийшла. Зображуються дві тогочасні світоглядні позиції жінок у суспільстві через розкриття внутрішнього світу пані </a:t>
            </a:r>
            <a:r>
              <a:rPr lang="uk-UA" sz="1200" dirty="0" err="1">
                <a:solidFill>
                  <a:srgbClr val="FFFFFF"/>
                </a:solidFill>
              </a:rPr>
              <a:t>Шумінської</a:t>
            </a:r>
            <a:r>
              <a:rPr lang="uk-UA" sz="1200" dirty="0">
                <a:solidFill>
                  <a:srgbClr val="FFFFFF"/>
                </a:solidFill>
              </a:rPr>
              <a:t> та її дочок. </a:t>
            </a:r>
          </a:p>
          <a:p>
            <a:pPr algn="just"/>
            <a:r>
              <a:rPr lang="uk-UA" sz="1200" dirty="0">
                <a:solidFill>
                  <a:srgbClr val="FFFFFF"/>
                </a:solidFill>
              </a:rPr>
              <a:t>Пані </a:t>
            </a:r>
            <a:r>
              <a:rPr lang="uk-UA" sz="1200" dirty="0" err="1">
                <a:solidFill>
                  <a:srgbClr val="FFFFFF"/>
                </a:solidFill>
              </a:rPr>
              <a:t>Шумінська</a:t>
            </a:r>
            <a:r>
              <a:rPr lang="uk-UA" sz="1200" dirty="0">
                <a:solidFill>
                  <a:srgbClr val="FFFFFF"/>
                </a:solidFill>
              </a:rPr>
              <a:t> вийшла заміж, коли їй заледве було шістнадцять років, тому її світогляд здебільшого пов'язаний із сімейним життям. Після шлюбу її повністю захопили материнські обов'язки та турботи. Так як народжуються лише дівчата, пані </a:t>
            </a:r>
            <a:r>
              <a:rPr lang="uk-UA" sz="1200" dirty="0" err="1">
                <a:solidFill>
                  <a:srgbClr val="FFFFFF"/>
                </a:solidFill>
              </a:rPr>
              <a:t>Шумінська</a:t>
            </a:r>
            <a:r>
              <a:rPr lang="uk-UA" sz="1200" dirty="0">
                <a:solidFill>
                  <a:srgbClr val="FFFFFF"/>
                </a:solidFill>
              </a:rPr>
              <a:t> уявляє образи майбутнього життя. Для неї щастя її дочок </a:t>
            </a:r>
            <a:r>
              <a:rPr lang="uk-UA" sz="1200" dirty="0" err="1">
                <a:solidFill>
                  <a:srgbClr val="FFFFFF"/>
                </a:solidFill>
              </a:rPr>
              <a:t>заключається</a:t>
            </a:r>
            <a:r>
              <a:rPr lang="uk-UA" sz="1200" dirty="0">
                <a:solidFill>
                  <a:srgbClr val="FFFFFF"/>
                </a:solidFill>
              </a:rPr>
              <a:t> в тому, щоб "прибрати для них добрих мужів, а хороших та щирих для себе зятів". Вона бажає, щоб це були чоловіки з богословських родин, як і в її випадку. Мрії жінки ідилічні, навіть утопічні, так як зовсім не збігаються з бажаннями її дочок та запитами суспільства взагалі. Старше покоління, яке уособлює попадя пані </a:t>
            </a:r>
            <a:r>
              <a:rPr lang="uk-UA" sz="1200" dirty="0" err="1">
                <a:solidFill>
                  <a:srgbClr val="FFFFFF"/>
                </a:solidFill>
              </a:rPr>
              <a:t>Шумінська</a:t>
            </a:r>
            <a:r>
              <a:rPr lang="uk-UA" sz="1200" dirty="0">
                <a:solidFill>
                  <a:srgbClr val="FFFFFF"/>
                </a:solidFill>
              </a:rPr>
              <a:t>, не розуміє змін та поривань молоді. Суспільний устрій вважався їй недоторканим, як Богом даний "віковий порядок", будучина дітей була для неї "нічим </a:t>
            </a:r>
            <a:r>
              <a:rPr lang="uk-UA" sz="1200" dirty="0" err="1">
                <a:solidFill>
                  <a:srgbClr val="FFFFFF"/>
                </a:solidFill>
              </a:rPr>
              <a:t>загадочним</a:t>
            </a:r>
            <a:r>
              <a:rPr lang="uk-UA" sz="1200" dirty="0">
                <a:solidFill>
                  <a:srgbClr val="FFFFFF"/>
                </a:solidFill>
              </a:rPr>
              <a:t> і недосяжним, а противно, вона представляла собі все ясно, як ясні і обдумані були її плани...". Дружина ксьондза, вона звикла до життя, визначеним багатовіковим звичаєм. Усе має бути так, як давно заведено: сини виростуть й, унаслідуючи батьківські традиції, теж стануть ксьондзами, а доньки вийдуть заміж за священників і всі житимуть в повному достатку... Але не так сталося, як бажалося.. Донька виходить заміж не за того, кого обрала мати, а за сина звичайного мужика. Син мав вступити до семінарії, але обрав собі інший </a:t>
            </a:r>
            <a:r>
              <a:rPr lang="uk-UA" sz="1200" dirty="0" err="1">
                <a:solidFill>
                  <a:srgbClr val="FFFFFF"/>
                </a:solidFill>
              </a:rPr>
              <a:t>житгєвий</a:t>
            </a:r>
            <a:r>
              <a:rPr lang="uk-UA" sz="1200" dirty="0">
                <a:solidFill>
                  <a:srgbClr val="FFFFFF"/>
                </a:solidFill>
              </a:rPr>
              <a:t> шлях – юриспруденцію. Все це дуже засмутило пані </a:t>
            </a:r>
            <a:r>
              <a:rPr lang="uk-UA" sz="1200" dirty="0" err="1">
                <a:solidFill>
                  <a:srgbClr val="FFFFFF"/>
                </a:solidFill>
              </a:rPr>
              <a:t>Шумінську</a:t>
            </a:r>
            <a:r>
              <a:rPr lang="uk-UA" sz="1200" dirty="0">
                <a:solidFill>
                  <a:srgbClr val="FFFFFF"/>
                </a:solidFill>
              </a:rPr>
              <a:t>, але особливо засмутила звістка її онучки. Вона заявила, що хоче стати вчителькою, "аби мати свій власний хліб...". Письменниця сама ж говорить, що жінка сама повинна дбати про своє місце в суспільстві, здобувати собі професію, а не бути утриманкою чоловіка.</a:t>
            </a:r>
          </a:p>
          <a:p>
            <a:pPr algn="just"/>
            <a:r>
              <a:rPr lang="uk-UA" sz="1200" dirty="0">
                <a:solidFill>
                  <a:srgbClr val="FFFFFF"/>
                </a:solidFill>
              </a:rPr>
              <a:t>Зовсім інші погляди простежуються у молодого покоління у творі «Дух часу». Діти </a:t>
            </a:r>
            <a:r>
              <a:rPr lang="uk-UA" sz="1200" dirty="0" err="1">
                <a:solidFill>
                  <a:srgbClr val="FFFFFF"/>
                </a:solidFill>
              </a:rPr>
              <a:t>Шумінської</a:t>
            </a:r>
            <a:r>
              <a:rPr lang="uk-UA" sz="1200" dirty="0">
                <a:solidFill>
                  <a:srgbClr val="FFFFFF"/>
                </a:solidFill>
              </a:rPr>
              <a:t> не хочуть бути священиками, а обирають вільні світські професії. Дівчина закохалася у звичайного хлопця не з богословської родини. Якщо пані </a:t>
            </a:r>
            <a:r>
              <a:rPr lang="uk-UA" sz="1200" dirty="0" err="1">
                <a:solidFill>
                  <a:srgbClr val="FFFFFF"/>
                </a:solidFill>
              </a:rPr>
              <a:t>Шумінська</a:t>
            </a:r>
            <a:r>
              <a:rPr lang="uk-UA" sz="1200" dirty="0">
                <a:solidFill>
                  <a:srgbClr val="FFFFFF"/>
                </a:solidFill>
              </a:rPr>
              <a:t> нижчих за себе не вважала за людей, соромилася їх, то її дочка з повагою ставилася до людей різних соціальних прошарків. Зруйнувала надії матері й менша дочка Ольга. Її характер – це суміш нереалізованих прагнень, дикої фантазії та енергії: донька попаді читає нову літературу, йде за усіма нововведеннями, цікавиться сучасними змінами в етикеті, намагається розвиватися культурно.</a:t>
            </a:r>
          </a:p>
        </p:txBody>
      </p:sp>
    </p:spTree>
    <p:extLst>
      <p:ext uri="{BB962C8B-B14F-4D97-AF65-F5344CB8AC3E}">
        <p14:creationId xmlns:p14="http://schemas.microsoft.com/office/powerpoint/2010/main" val="2527524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AEFCFC-EF11-844C-B9BB-D10E254CEA07}"/>
              </a:ext>
            </a:extLst>
          </p:cNvPr>
          <p:cNvSpPr>
            <a:spLocks noGrp="1"/>
          </p:cNvSpPr>
          <p:nvPr>
            <p:ph type="title"/>
          </p:nvPr>
        </p:nvSpPr>
        <p:spPr>
          <a:xfrm>
            <a:off x="797818" y="344384"/>
            <a:ext cx="4156364" cy="1941616"/>
          </a:xfrm>
        </p:spPr>
        <p:txBody>
          <a:bodyPr>
            <a:normAutofit fontScale="90000"/>
          </a:bodyPr>
          <a:lstStyle/>
          <a:p>
            <a:r>
              <a:rPr lang="uk-UA" sz="4000" b="1" dirty="0"/>
              <a:t>Михайло </a:t>
            </a:r>
            <a:br>
              <a:rPr lang="uk-UA" sz="4000" b="1" dirty="0"/>
            </a:br>
            <a:r>
              <a:rPr lang="uk-UA" sz="4000" b="1" dirty="0"/>
              <a:t>Коцюбинський</a:t>
            </a:r>
            <a:br>
              <a:rPr lang="uk-UA" sz="4000" b="1" dirty="0"/>
            </a:br>
            <a:r>
              <a:rPr lang="uk-UA" sz="4000" dirty="0"/>
              <a:t/>
            </a:r>
            <a:br>
              <a:rPr lang="uk-UA" sz="4000" dirty="0"/>
            </a:br>
            <a:r>
              <a:rPr lang="uk-UA" sz="3100" dirty="0"/>
              <a:t>український імпресіонізм</a:t>
            </a:r>
            <a:endParaRPr lang="cs-CZ" sz="4000" dirty="0"/>
          </a:p>
        </p:txBody>
      </p:sp>
      <p:pic>
        <p:nvPicPr>
          <p:cNvPr id="5" name="Obrázek 4" descr="Obsah obrázku text, muž, osoba, staré&#10;&#10;Popis byl vytvořen automaticky">
            <a:extLst>
              <a:ext uri="{FF2B5EF4-FFF2-40B4-BE49-F238E27FC236}">
                <a16:creationId xmlns:a16="http://schemas.microsoft.com/office/drawing/2014/main" id="{5404AAD1-4224-F146-B2E7-1AC6E2CBAA26}"/>
              </a:ext>
            </a:extLst>
          </p:cNvPr>
          <p:cNvPicPr>
            <a:picLocks noChangeAspect="1"/>
          </p:cNvPicPr>
          <p:nvPr/>
        </p:nvPicPr>
        <p:blipFill>
          <a:blip r:embed="rId2"/>
          <a:stretch>
            <a:fillRect/>
          </a:stretch>
        </p:blipFill>
        <p:spPr>
          <a:xfrm>
            <a:off x="890927" y="2663715"/>
            <a:ext cx="3613752" cy="3180101"/>
          </a:xfrm>
          <a:prstGeom prst="rect">
            <a:avLst/>
          </a:prstGeom>
        </p:spPr>
      </p:pic>
      <p:sp>
        <p:nvSpPr>
          <p:cNvPr id="3" name="Zástupný obsah 2">
            <a:extLst>
              <a:ext uri="{FF2B5EF4-FFF2-40B4-BE49-F238E27FC236}">
                <a16:creationId xmlns:a16="http://schemas.microsoft.com/office/drawing/2014/main" id="{3C1AE778-1842-0F44-AE52-9992DDD634CF}"/>
              </a:ext>
            </a:extLst>
          </p:cNvPr>
          <p:cNvSpPr>
            <a:spLocks noGrp="1"/>
          </p:cNvSpPr>
          <p:nvPr>
            <p:ph idx="1"/>
          </p:nvPr>
        </p:nvSpPr>
        <p:spPr>
          <a:xfrm>
            <a:off x="5045305" y="352697"/>
            <a:ext cx="6562905" cy="6166856"/>
          </a:xfrm>
        </p:spPr>
        <p:txBody>
          <a:bodyPr>
            <a:normAutofit fontScale="77500" lnSpcReduction="20000"/>
          </a:bodyPr>
          <a:lstStyle/>
          <a:p>
            <a:pPr algn="just"/>
            <a:r>
              <a:rPr lang="uk-UA" sz="1600" dirty="0">
                <a:solidFill>
                  <a:srgbClr val="FFFFFF"/>
                </a:solidFill>
              </a:rPr>
              <a:t>Михайла Коцюбинського називали великим сонцепоклонником</a:t>
            </a:r>
          </a:p>
          <a:p>
            <a:pPr algn="just"/>
            <a:r>
              <a:rPr lang="uk-UA" sz="1600" dirty="0">
                <a:solidFill>
                  <a:srgbClr val="FFFFFF"/>
                </a:solidFill>
              </a:rPr>
              <a:t>Дебют – оповідання «Андрій </a:t>
            </a:r>
            <a:r>
              <a:rPr lang="uk-UA" sz="1600" dirty="0" err="1">
                <a:solidFill>
                  <a:srgbClr val="FFFFFF"/>
                </a:solidFill>
              </a:rPr>
              <a:t>Соловійко</a:t>
            </a:r>
            <a:r>
              <a:rPr lang="uk-UA" sz="1600" dirty="0">
                <a:solidFill>
                  <a:srgbClr val="FFFFFF"/>
                </a:solidFill>
              </a:rPr>
              <a:t>» 1884р.</a:t>
            </a:r>
          </a:p>
          <a:p>
            <a:pPr algn="just"/>
            <a:r>
              <a:rPr lang="uk-UA" sz="1600" dirty="0">
                <a:solidFill>
                  <a:srgbClr val="FFFFFF"/>
                </a:solidFill>
              </a:rPr>
              <a:t>1899 р. – перша збірка оповідань «У путах шайтана»</a:t>
            </a:r>
          </a:p>
          <a:p>
            <a:pPr algn="just"/>
            <a:r>
              <a:rPr lang="uk-UA" sz="1600" dirty="0">
                <a:solidFill>
                  <a:srgbClr val="FFFFFF"/>
                </a:solidFill>
              </a:rPr>
              <a:t>1900 р. – друга збірка оповідань «По</a:t>
            </a:r>
            <a:r>
              <a:rPr lang="cs-CZ" sz="1600" dirty="0">
                <a:solidFill>
                  <a:srgbClr val="FFFFFF"/>
                </a:solidFill>
              </a:rPr>
              <a:t>-</a:t>
            </a:r>
            <a:r>
              <a:rPr lang="uk-UA" sz="1600" dirty="0">
                <a:solidFill>
                  <a:srgbClr val="FFFFFF"/>
                </a:solidFill>
              </a:rPr>
              <a:t>людському»</a:t>
            </a:r>
          </a:p>
          <a:p>
            <a:pPr algn="just"/>
            <a:r>
              <a:rPr lang="uk-UA" sz="1600" dirty="0">
                <a:solidFill>
                  <a:srgbClr val="FFFFFF"/>
                </a:solidFill>
              </a:rPr>
              <a:t>Новела </a:t>
            </a:r>
            <a:r>
              <a:rPr lang="uk-UA" sz="1600" b="1" dirty="0">
                <a:solidFill>
                  <a:srgbClr val="FFFFFF"/>
                </a:solidFill>
              </a:rPr>
              <a:t>«</a:t>
            </a:r>
            <a:r>
              <a:rPr lang="cs-CZ" sz="1600" b="1" dirty="0">
                <a:solidFill>
                  <a:srgbClr val="FFFFFF"/>
                </a:solidFill>
              </a:rPr>
              <a:t>Intermezzo</a:t>
            </a:r>
            <a:r>
              <a:rPr lang="uk-UA" sz="1600" b="1" dirty="0">
                <a:solidFill>
                  <a:srgbClr val="FFFFFF"/>
                </a:solidFill>
              </a:rPr>
              <a:t>“ </a:t>
            </a:r>
            <a:r>
              <a:rPr lang="uk-UA" sz="1600" dirty="0">
                <a:solidFill>
                  <a:srgbClr val="FFFFFF"/>
                </a:solidFill>
              </a:rPr>
              <a:t>1908р.</a:t>
            </a:r>
          </a:p>
          <a:p>
            <a:pPr algn="just"/>
            <a:r>
              <a:rPr lang="uk-UA" sz="1600" dirty="0">
                <a:solidFill>
                  <a:srgbClr val="FFFFFF"/>
                </a:solidFill>
              </a:rPr>
              <a:t>Повість </a:t>
            </a:r>
            <a:r>
              <a:rPr lang="uk-UA" sz="1600" b="1" dirty="0">
                <a:solidFill>
                  <a:srgbClr val="FFFFFF"/>
                </a:solidFill>
              </a:rPr>
              <a:t>«Тіні забутих предків» </a:t>
            </a:r>
            <a:r>
              <a:rPr lang="uk-UA" sz="1600" dirty="0">
                <a:solidFill>
                  <a:srgbClr val="FFFFFF"/>
                </a:solidFill>
              </a:rPr>
              <a:t>1911р.</a:t>
            </a:r>
          </a:p>
          <a:p>
            <a:pPr algn="just"/>
            <a:r>
              <a:rPr lang="uk-UA" sz="1600" dirty="0" err="1">
                <a:solidFill>
                  <a:srgbClr val="FFFFFF"/>
                </a:solidFill>
              </a:rPr>
              <a:t>Пові</a:t>
            </a:r>
            <a:r>
              <a:rPr lang="cs-CZ" sz="1600" dirty="0">
                <a:solidFill>
                  <a:srgbClr val="FFFFFF"/>
                </a:solidFill>
              </a:rPr>
              <a:t>c</a:t>
            </a:r>
            <a:r>
              <a:rPr lang="uk-UA" sz="1600" dirty="0" err="1">
                <a:solidFill>
                  <a:srgbClr val="FFFFFF"/>
                </a:solidFill>
              </a:rPr>
              <a:t>ть</a:t>
            </a:r>
            <a:r>
              <a:rPr lang="uk-UA" sz="1600" dirty="0">
                <a:solidFill>
                  <a:srgbClr val="FFFFFF"/>
                </a:solidFill>
              </a:rPr>
              <a:t> </a:t>
            </a:r>
            <a:r>
              <a:rPr lang="uk-UA" sz="1600" b="1" dirty="0">
                <a:solidFill>
                  <a:srgbClr val="FFFFFF"/>
                </a:solidFill>
              </a:rPr>
              <a:t>«</a:t>
            </a:r>
            <a:r>
              <a:rPr lang="cs-CZ" sz="1600" b="1" dirty="0">
                <a:solidFill>
                  <a:srgbClr val="FFFFFF"/>
                </a:solidFill>
              </a:rPr>
              <a:t>Fata morgana</a:t>
            </a:r>
            <a:r>
              <a:rPr lang="uk-UA" sz="1600" b="1" dirty="0">
                <a:solidFill>
                  <a:srgbClr val="FFFFFF"/>
                </a:solidFill>
              </a:rPr>
              <a:t>» </a:t>
            </a:r>
            <a:r>
              <a:rPr lang="uk-UA" sz="1600" dirty="0">
                <a:solidFill>
                  <a:srgbClr val="FFFFFF"/>
                </a:solidFill>
              </a:rPr>
              <a:t>(марево землі), перша частина твору – 1903р., друга – 1910 р., повість була завершена 1910 р. В основу твору лягли судові матеріали про звіряче вбивство багатіями 15 селян у с. </a:t>
            </a:r>
            <a:r>
              <a:rPr lang="uk-UA" sz="1600" dirty="0" err="1">
                <a:solidFill>
                  <a:srgbClr val="FFFFFF"/>
                </a:solidFill>
              </a:rPr>
              <a:t>Вихвостові</a:t>
            </a:r>
            <a:r>
              <a:rPr lang="uk-UA" sz="1600" dirty="0">
                <a:solidFill>
                  <a:srgbClr val="FFFFFF"/>
                </a:solidFill>
              </a:rPr>
              <a:t>. </a:t>
            </a:r>
          </a:p>
          <a:p>
            <a:pPr algn="just"/>
            <a:r>
              <a:rPr lang="uk-UA" sz="1600" u="sng" dirty="0">
                <a:solidFill>
                  <a:srgbClr val="FFFFFF"/>
                </a:solidFill>
              </a:rPr>
              <a:t>Образок</a:t>
            </a:r>
            <a:r>
              <a:rPr lang="uk-UA" sz="1600" dirty="0">
                <a:solidFill>
                  <a:srgbClr val="FFFFFF"/>
                </a:solidFill>
              </a:rPr>
              <a:t> «</a:t>
            </a:r>
            <a:r>
              <a:rPr lang="uk-UA" sz="1600" b="1" dirty="0">
                <a:solidFill>
                  <a:srgbClr val="FFFFFF"/>
                </a:solidFill>
              </a:rPr>
              <a:t>Відьма»</a:t>
            </a:r>
            <a:r>
              <a:rPr lang="uk-UA" sz="1600" dirty="0">
                <a:solidFill>
                  <a:srgbClr val="FFFFFF"/>
                </a:solidFill>
              </a:rPr>
              <a:t> 1898р. Про молоду дівчину </a:t>
            </a:r>
            <a:r>
              <a:rPr lang="uk-UA" sz="1600" dirty="0" err="1">
                <a:solidFill>
                  <a:srgbClr val="FFFFFF"/>
                </a:solidFill>
              </a:rPr>
              <a:t>Параскіцу</a:t>
            </a:r>
            <a:r>
              <a:rPr lang="uk-UA" sz="1600" dirty="0">
                <a:solidFill>
                  <a:srgbClr val="FFFFFF"/>
                </a:solidFill>
              </a:rPr>
              <a:t>, яка не виділялися красою в селі, бо була низька і некрасива. У неї не було через це друзів. А тому вона часто проводила вечори в батьківському винограднику. Одного дня селяни почали говорити, що вона відьма, бо в багатьох хатах корови не приносили молока. Тітка Прохіра рознесла цю чутку. Чутливій </a:t>
            </a:r>
            <a:r>
              <a:rPr lang="uk-UA" sz="1600" dirty="0" err="1">
                <a:solidFill>
                  <a:srgbClr val="FFFFFF"/>
                </a:solidFill>
              </a:rPr>
              <a:t>Параскіці</a:t>
            </a:r>
            <a:r>
              <a:rPr lang="uk-UA" sz="1600" dirty="0">
                <a:solidFill>
                  <a:srgbClr val="FFFFFF"/>
                </a:solidFill>
              </a:rPr>
              <a:t> це приносило ще більше горя. Батько з мачухою роздягали її до </a:t>
            </a:r>
            <a:r>
              <a:rPr lang="uk-UA" sz="1600" dirty="0" err="1">
                <a:solidFill>
                  <a:srgbClr val="FFFFFF"/>
                </a:solidFill>
              </a:rPr>
              <a:t>пояса</a:t>
            </a:r>
            <a:r>
              <a:rPr lang="uk-UA" sz="1600" dirty="0">
                <a:solidFill>
                  <a:srgbClr val="FFFFFF"/>
                </a:solidFill>
              </a:rPr>
              <a:t> щоб побачити чи є на ній хрест. Водили привселюдно в церкву, бо коли священник співав, то відьма би мала заскавуліти. Але дівчина не зробила цього, хоча помітила, що щось підбирається до горла. Із цього часу з нею робились дивні речі, вона не втомлювалася, вставала легка, як пір’їнка. Помітила в себе хвіст. І дуже злякалась. Одного дня її бачили, як вона летіла. І тому знову село думала, що вона відьма. І </a:t>
            </a:r>
            <a:r>
              <a:rPr lang="uk-UA" sz="1600" dirty="0" err="1">
                <a:solidFill>
                  <a:srgbClr val="FFFFFF"/>
                </a:solidFill>
              </a:rPr>
              <a:t>Йоч</a:t>
            </a:r>
            <a:r>
              <a:rPr lang="uk-UA" sz="1600" dirty="0">
                <a:solidFill>
                  <a:srgbClr val="FFFFFF"/>
                </a:solidFill>
              </a:rPr>
              <a:t> </a:t>
            </a:r>
            <a:r>
              <a:rPr lang="uk-UA" sz="1600" dirty="0" err="1">
                <a:solidFill>
                  <a:srgbClr val="FFFFFF"/>
                </a:solidFill>
              </a:rPr>
              <a:t>Галчан</a:t>
            </a:r>
            <a:r>
              <a:rPr lang="uk-UA" sz="1600" dirty="0">
                <a:solidFill>
                  <a:srgbClr val="FFFFFF"/>
                </a:solidFill>
              </a:rPr>
              <a:t> запропонував подивитися чи є в неї хвіст. Усі жінки зібралися, але хвоста так і не знайшли в неї. І тоді вже </a:t>
            </a:r>
            <a:r>
              <a:rPr lang="uk-UA" sz="1600" dirty="0" err="1">
                <a:solidFill>
                  <a:srgbClr val="FFFFFF"/>
                </a:solidFill>
              </a:rPr>
              <a:t>Параскіца</a:t>
            </a:r>
            <a:r>
              <a:rPr lang="uk-UA" sz="1600" dirty="0">
                <a:solidFill>
                  <a:srgbClr val="FFFFFF"/>
                </a:solidFill>
              </a:rPr>
              <a:t> зітхнула, бо їй сказали, що вона не відьма, і вона більше не боялась.</a:t>
            </a:r>
          </a:p>
        </p:txBody>
      </p:sp>
    </p:spTree>
    <p:extLst>
      <p:ext uri="{BB962C8B-B14F-4D97-AF65-F5344CB8AC3E}">
        <p14:creationId xmlns:p14="http://schemas.microsoft.com/office/powerpoint/2010/main" val="2081768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2AD32-C5A0-1E4C-B4C1-A3EF7B68F511}"/>
              </a:ext>
            </a:extLst>
          </p:cNvPr>
          <p:cNvSpPr>
            <a:spLocks noGrp="1"/>
          </p:cNvSpPr>
          <p:nvPr>
            <p:ph type="title"/>
          </p:nvPr>
        </p:nvSpPr>
        <p:spPr>
          <a:xfrm>
            <a:off x="4894762" y="279070"/>
            <a:ext cx="6176776" cy="1485900"/>
          </a:xfrm>
        </p:spPr>
        <p:txBody>
          <a:bodyPr>
            <a:normAutofit/>
          </a:bodyPr>
          <a:lstStyle/>
          <a:p>
            <a:r>
              <a:rPr lang="uk-UA" dirty="0"/>
              <a:t>Михайло Коцюбинський</a:t>
            </a:r>
            <a:endParaRPr lang="cs-CZ" dirty="0"/>
          </a:p>
        </p:txBody>
      </p:sp>
      <p:pic>
        <p:nvPicPr>
          <p:cNvPr id="5" name="Obrázek 4" descr="Obsah obrázku text, osoba, muž, černá&#10;&#10;Popis byl vytvořen automaticky">
            <a:extLst>
              <a:ext uri="{FF2B5EF4-FFF2-40B4-BE49-F238E27FC236}">
                <a16:creationId xmlns:a16="http://schemas.microsoft.com/office/drawing/2014/main" id="{D3541687-E356-8344-BE40-3FBBEC72D62C}"/>
              </a:ext>
            </a:extLst>
          </p:cNvPr>
          <p:cNvPicPr>
            <a:picLocks noChangeAspect="1"/>
          </p:cNvPicPr>
          <p:nvPr/>
        </p:nvPicPr>
        <p:blipFill rotWithShape="1">
          <a:blip r:embed="rId2"/>
          <a:srcRect l="18350" r="16334"/>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32092BF6-8FF9-4142-8500-F6776CBE1A3B}"/>
              </a:ext>
            </a:extLst>
          </p:cNvPr>
          <p:cNvSpPr>
            <a:spLocks noGrp="1"/>
          </p:cNvSpPr>
          <p:nvPr>
            <p:ph idx="1"/>
          </p:nvPr>
        </p:nvSpPr>
        <p:spPr>
          <a:xfrm>
            <a:off x="5011387" y="1650669"/>
            <a:ext cx="6733309" cy="4928261"/>
          </a:xfrm>
        </p:spPr>
        <p:txBody>
          <a:bodyPr>
            <a:normAutofit lnSpcReduction="10000"/>
          </a:bodyPr>
          <a:lstStyle/>
          <a:p>
            <a:r>
              <a:rPr lang="uk-UA" sz="1600" dirty="0">
                <a:solidFill>
                  <a:srgbClr val="FFFFFF"/>
                </a:solidFill>
              </a:rPr>
              <a:t>Оповідання «По-людському“ 1900р.</a:t>
            </a:r>
          </a:p>
          <a:p>
            <a:r>
              <a:rPr lang="uk-UA" sz="1600" dirty="0">
                <a:solidFill>
                  <a:srgbClr val="FFFFFF"/>
                </a:solidFill>
              </a:rPr>
              <a:t>Етюд «Невідомий» 1907р.</a:t>
            </a:r>
          </a:p>
          <a:p>
            <a:r>
              <a:rPr lang="uk-UA" sz="1600" dirty="0">
                <a:solidFill>
                  <a:srgbClr val="FFFFFF"/>
                </a:solidFill>
              </a:rPr>
              <a:t>«З глибини» – цикл поезії у прозі, написаний впродовж 1903-1904 рр.: «Хмари», «Утома», «Самотній», «Сон».</a:t>
            </a:r>
          </a:p>
          <a:p>
            <a:r>
              <a:rPr lang="uk-UA" sz="1600" dirty="0">
                <a:solidFill>
                  <a:srgbClr val="FFFFFF"/>
                </a:solidFill>
              </a:rPr>
              <a:t>Оповідання «В дорозі»</a:t>
            </a:r>
          </a:p>
          <a:p>
            <a:r>
              <a:rPr lang="uk-UA" sz="1600" dirty="0">
                <a:solidFill>
                  <a:srgbClr val="FFFFFF"/>
                </a:solidFill>
              </a:rPr>
              <a:t>«Що записано в книгу життя» 1910р.</a:t>
            </a:r>
          </a:p>
          <a:p>
            <a:r>
              <a:rPr lang="uk-UA" sz="1600" dirty="0">
                <a:solidFill>
                  <a:srgbClr val="FFFFFF"/>
                </a:solidFill>
              </a:rPr>
              <a:t>Оповідання «Сон» 1911р.</a:t>
            </a:r>
          </a:p>
          <a:p>
            <a:r>
              <a:rPr lang="uk-UA" sz="1600" dirty="0">
                <a:solidFill>
                  <a:srgbClr val="FFFFFF"/>
                </a:solidFill>
              </a:rPr>
              <a:t>Оповідання «Подарунок на іменини»</a:t>
            </a:r>
          </a:p>
          <a:p>
            <a:r>
              <a:rPr lang="uk-UA" sz="1600" dirty="0">
                <a:solidFill>
                  <a:srgbClr val="FFFFFF"/>
                </a:solidFill>
              </a:rPr>
              <a:t>Етюд «Цвіт яблуні»</a:t>
            </a:r>
          </a:p>
          <a:p>
            <a:r>
              <a:rPr lang="uk-UA" sz="1600" dirty="0">
                <a:solidFill>
                  <a:srgbClr val="FFFFFF"/>
                </a:solidFill>
              </a:rPr>
              <a:t>Оповідання «Сміх»</a:t>
            </a:r>
          </a:p>
          <a:p>
            <a:r>
              <a:rPr lang="uk-UA" sz="1600" dirty="0">
                <a:solidFill>
                  <a:srgbClr val="FFFFFF"/>
                </a:solidFill>
              </a:rPr>
              <a:t>Образок «Він іде!»</a:t>
            </a:r>
          </a:p>
          <a:p>
            <a:r>
              <a:rPr lang="uk-UA" sz="1600" dirty="0">
                <a:solidFill>
                  <a:srgbClr val="FFFFFF"/>
                </a:solidFill>
              </a:rPr>
              <a:t>Оповідання «Коні не винні» 1912р.</a:t>
            </a:r>
          </a:p>
          <a:p>
            <a:r>
              <a:rPr lang="uk-UA" sz="1600" dirty="0">
                <a:solidFill>
                  <a:srgbClr val="FFFFFF"/>
                </a:solidFill>
              </a:rPr>
              <a:t>Оповідання «</a:t>
            </a:r>
            <a:r>
              <a:rPr lang="uk-UA" sz="1600" dirty="0" err="1">
                <a:solidFill>
                  <a:srgbClr val="FFFFFF"/>
                </a:solidFill>
              </a:rPr>
              <a:t>Харитя</a:t>
            </a:r>
            <a:r>
              <a:rPr lang="uk-UA" sz="1600" dirty="0">
                <a:solidFill>
                  <a:srgbClr val="FFFFFF"/>
                </a:solidFill>
              </a:rPr>
              <a:t>», «Ялинка» 1891р.</a:t>
            </a:r>
          </a:p>
        </p:txBody>
      </p:sp>
    </p:spTree>
    <p:extLst>
      <p:ext uri="{BB962C8B-B14F-4D97-AF65-F5344CB8AC3E}">
        <p14:creationId xmlns:p14="http://schemas.microsoft.com/office/powerpoint/2010/main" val="339885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E27F7-3F29-47F0-B30F-585059182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16CD8D-2899-43D9-995B-DD1278D6B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F38A32B-CAD5-4D19-8E90-F63EB6902E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4A971847-F152-4D47-9B0E-0A9DCD8B01F9}"/>
              </a:ext>
            </a:extLst>
          </p:cNvPr>
          <p:cNvSpPr>
            <a:spLocks noGrp="1"/>
          </p:cNvSpPr>
          <p:nvPr>
            <p:ph type="title"/>
          </p:nvPr>
        </p:nvSpPr>
        <p:spPr>
          <a:xfrm>
            <a:off x="720000" y="619201"/>
            <a:ext cx="5003800" cy="1477328"/>
          </a:xfrm>
        </p:spPr>
        <p:txBody>
          <a:bodyPr>
            <a:normAutofit/>
          </a:bodyPr>
          <a:lstStyle/>
          <a:p>
            <a:r>
              <a:rPr lang="uk-UA" sz="3200"/>
              <a:t>Леся Українка</a:t>
            </a:r>
            <a:br>
              <a:rPr lang="uk-UA" sz="3200"/>
            </a:br>
            <a:r>
              <a:rPr lang="uk-UA" sz="3200" i="1"/>
              <a:t>Лариса Косач</a:t>
            </a:r>
            <a:endParaRPr lang="cs-CZ" sz="3200" i="1"/>
          </a:p>
        </p:txBody>
      </p:sp>
      <p:pic>
        <p:nvPicPr>
          <p:cNvPr id="5" name="Obrázek 4" descr="Obsah obrázku text, osoba&#10;&#10;Popis byl vytvořen automaticky">
            <a:extLst>
              <a:ext uri="{FF2B5EF4-FFF2-40B4-BE49-F238E27FC236}">
                <a16:creationId xmlns:a16="http://schemas.microsoft.com/office/drawing/2014/main" id="{E8F95C46-9CCE-6947-A482-1E6622BCE349}"/>
              </a:ext>
            </a:extLst>
          </p:cNvPr>
          <p:cNvPicPr>
            <a:picLocks noChangeAspect="1"/>
          </p:cNvPicPr>
          <p:nvPr/>
        </p:nvPicPr>
        <p:blipFill rotWithShape="1">
          <a:blip r:embed="rId2"/>
          <a:srcRect l="27"/>
          <a:stretch/>
        </p:blipFill>
        <p:spPr>
          <a:xfrm>
            <a:off x="720000" y="2976391"/>
            <a:ext cx="5015639" cy="2822058"/>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0E1A42C1-3109-3640-B13A-D34D41021C80}"/>
              </a:ext>
            </a:extLst>
          </p:cNvPr>
          <p:cNvSpPr>
            <a:spLocks noGrp="1"/>
          </p:cNvSpPr>
          <p:nvPr>
            <p:ph idx="1"/>
          </p:nvPr>
        </p:nvSpPr>
        <p:spPr>
          <a:xfrm>
            <a:off x="6172769" y="376021"/>
            <a:ext cx="5299231" cy="6102052"/>
          </a:xfrm>
        </p:spPr>
        <p:txBody>
          <a:bodyPr>
            <a:noAutofit/>
          </a:bodyPr>
          <a:lstStyle/>
          <a:p>
            <a:pPr>
              <a:lnSpc>
                <a:spcPct val="110000"/>
              </a:lnSpc>
            </a:pPr>
            <a:r>
              <a:rPr lang="uk-UA" sz="1400" dirty="0">
                <a:solidFill>
                  <a:srgbClr val="FFFFFF"/>
                </a:solidFill>
              </a:rPr>
              <a:t>Перший вірш – «Надія» (1880 р.)</a:t>
            </a:r>
          </a:p>
          <a:p>
            <a:pPr>
              <a:lnSpc>
                <a:spcPct val="110000"/>
              </a:lnSpc>
            </a:pPr>
            <a:r>
              <a:rPr lang="uk-UA" sz="1400" dirty="0">
                <a:solidFill>
                  <a:srgbClr val="FFFFFF"/>
                </a:solidFill>
              </a:rPr>
              <a:t>Літературний дебют 1884 р. в львівському журналі «Зоря» – поезії «Конвалія», «</a:t>
            </a:r>
            <a:r>
              <a:rPr lang="uk-UA" sz="1400" dirty="0" err="1">
                <a:solidFill>
                  <a:srgbClr val="FFFFFF"/>
                </a:solidFill>
              </a:rPr>
              <a:t>Сафо</a:t>
            </a:r>
            <a:r>
              <a:rPr lang="uk-UA" sz="1400" dirty="0">
                <a:solidFill>
                  <a:srgbClr val="FFFFFF"/>
                </a:solidFill>
              </a:rPr>
              <a:t>» (підписані псевдонімом Леся Українка, їй було 13 років).</a:t>
            </a:r>
          </a:p>
          <a:p>
            <a:pPr>
              <a:lnSpc>
                <a:spcPct val="110000"/>
              </a:lnSpc>
            </a:pPr>
            <a:r>
              <a:rPr lang="uk-UA" sz="1400" dirty="0">
                <a:solidFill>
                  <a:srgbClr val="FFFFFF"/>
                </a:solidFill>
              </a:rPr>
              <a:t>Поетичні збірки: «На крилах пісень» 1893р., «Думи і мрії» 1899 р., «Відгуки» 1902р.</a:t>
            </a:r>
          </a:p>
          <a:p>
            <a:pPr>
              <a:lnSpc>
                <a:spcPct val="110000"/>
              </a:lnSpc>
            </a:pPr>
            <a:r>
              <a:rPr lang="uk-UA" sz="1400" dirty="0">
                <a:solidFill>
                  <a:srgbClr val="FFFFFF"/>
                </a:solidFill>
              </a:rPr>
              <a:t>1880 – 1890 участь у гуртку «Плеяда»</a:t>
            </a:r>
          </a:p>
          <a:p>
            <a:pPr>
              <a:lnSpc>
                <a:spcPct val="110000"/>
              </a:lnSpc>
            </a:pPr>
            <a:r>
              <a:rPr lang="uk-UA" sz="1400" dirty="0">
                <a:solidFill>
                  <a:srgbClr val="FFFFFF"/>
                </a:solidFill>
              </a:rPr>
              <a:t>1908 року організувала за власні гроші експедицію для запису на фонограф зразків народного епосу.</a:t>
            </a:r>
          </a:p>
          <a:p>
            <a:pPr>
              <a:lnSpc>
                <a:spcPct val="110000"/>
              </a:lnSpc>
            </a:pPr>
            <a:r>
              <a:rPr lang="uk-UA" sz="1400" dirty="0">
                <a:solidFill>
                  <a:srgbClr val="FFFFFF"/>
                </a:solidFill>
              </a:rPr>
              <a:t>Із Лесею Українкою була тісно пов’язана особиста і творча доля Ольги Кобилянської.</a:t>
            </a:r>
          </a:p>
          <a:p>
            <a:pPr>
              <a:lnSpc>
                <a:spcPct val="110000"/>
              </a:lnSpc>
            </a:pPr>
            <a:r>
              <a:rPr lang="uk-UA" sz="1400" dirty="0">
                <a:solidFill>
                  <a:srgbClr val="FFFFFF"/>
                </a:solidFill>
              </a:rPr>
              <a:t>Автор поем «Одно слово», «</a:t>
            </a:r>
            <a:r>
              <a:rPr lang="uk-UA" sz="1400" dirty="0" err="1">
                <a:solidFill>
                  <a:srgbClr val="FFFFFF"/>
                </a:solidFill>
              </a:rPr>
              <a:t>Віла</a:t>
            </a:r>
            <a:r>
              <a:rPr lang="uk-UA" sz="1400" dirty="0">
                <a:solidFill>
                  <a:srgbClr val="FFFFFF"/>
                </a:solidFill>
              </a:rPr>
              <a:t>-посестра»</a:t>
            </a:r>
          </a:p>
          <a:p>
            <a:pPr>
              <a:lnSpc>
                <a:spcPct val="110000"/>
              </a:lnSpc>
            </a:pPr>
            <a:r>
              <a:rPr lang="uk-UA" sz="1400" dirty="0">
                <a:solidFill>
                  <a:srgbClr val="FFFFFF"/>
                </a:solidFill>
              </a:rPr>
              <a:t>Ліро-епічна поема «Давня казка» 1893р., - про роль поета у житті суспільства, І. Франко писав: «</a:t>
            </a:r>
            <a:r>
              <a:rPr lang="uk-UA" sz="1400" i="1" dirty="0">
                <a:solidFill>
                  <a:srgbClr val="FFFFFF"/>
                </a:solidFill>
              </a:rPr>
              <a:t>Тема поеми – відносини поета до суспільства, а властиво, значення поезії в індивідуальному і громадському житті</a:t>
            </a:r>
            <a:r>
              <a:rPr lang="uk-UA" sz="1400" dirty="0">
                <a:solidFill>
                  <a:srgbClr val="FFFFFF"/>
                </a:solidFill>
              </a:rPr>
              <a:t>». У цьому творі один із героїв співає пісню, у котрій є такі слова: «</a:t>
            </a:r>
            <a:r>
              <a:rPr lang="uk-UA" sz="1400" i="1" dirty="0">
                <a:solidFill>
                  <a:srgbClr val="FFFFFF"/>
                </a:solidFill>
              </a:rPr>
              <a:t>В мужика землянка вогка, В пана хата на помості; Що ж, недарма люди кажуть, Що в панів біліші кості</a:t>
            </a:r>
            <a:r>
              <a:rPr lang="uk-UA" sz="1400" dirty="0">
                <a:solidFill>
                  <a:srgbClr val="FFFFFF"/>
                </a:solidFill>
              </a:rPr>
              <a:t>». Герой має «</a:t>
            </a:r>
            <a:r>
              <a:rPr lang="uk-UA" sz="1400" i="1" dirty="0">
                <a:solidFill>
                  <a:srgbClr val="FFFFFF"/>
                </a:solidFill>
              </a:rPr>
              <a:t>талант до віршів не позичений, а власний</a:t>
            </a:r>
            <a:r>
              <a:rPr lang="uk-UA" sz="1400" dirty="0">
                <a:solidFill>
                  <a:srgbClr val="FFFFFF"/>
                </a:solidFill>
              </a:rPr>
              <a:t>». Зав’язка конфлікту – зустріч поета з лицарем. Поет допомагає лицареві здобути руку і серце дівчини, написавши для нього серенаду.</a:t>
            </a:r>
            <a:endParaRPr lang="cs-CZ" sz="1400" dirty="0">
              <a:solidFill>
                <a:srgbClr val="FFFFFF"/>
              </a:solidFill>
            </a:endParaRPr>
          </a:p>
        </p:txBody>
      </p:sp>
    </p:spTree>
    <p:extLst>
      <p:ext uri="{BB962C8B-B14F-4D97-AF65-F5344CB8AC3E}">
        <p14:creationId xmlns:p14="http://schemas.microsoft.com/office/powerpoint/2010/main" val="4225714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EDDC77-4C67-D941-B8B1-0832C977F217}"/>
              </a:ext>
            </a:extLst>
          </p:cNvPr>
          <p:cNvSpPr>
            <a:spLocks noGrp="1"/>
          </p:cNvSpPr>
          <p:nvPr>
            <p:ph type="title"/>
          </p:nvPr>
        </p:nvSpPr>
        <p:spPr>
          <a:xfrm>
            <a:off x="5002967" y="269128"/>
            <a:ext cx="6176776" cy="1485900"/>
          </a:xfrm>
        </p:spPr>
        <p:txBody>
          <a:bodyPr>
            <a:normAutofit/>
          </a:bodyPr>
          <a:lstStyle/>
          <a:p>
            <a:r>
              <a:rPr lang="uk-UA" dirty="0"/>
              <a:t>Леся Українка</a:t>
            </a:r>
            <a:endParaRPr lang="cs-CZ" dirty="0"/>
          </a:p>
        </p:txBody>
      </p:sp>
      <p:pic>
        <p:nvPicPr>
          <p:cNvPr id="5" name="Obrázek 4" descr="Obsah obrázku text, muž, osoba, nošení&#10;&#10;Popis byl vytvořen automaticky">
            <a:extLst>
              <a:ext uri="{FF2B5EF4-FFF2-40B4-BE49-F238E27FC236}">
                <a16:creationId xmlns:a16="http://schemas.microsoft.com/office/drawing/2014/main" id="{1BEE8CB8-80CE-8640-B2AD-9F3E11F2C6EC}"/>
              </a:ext>
            </a:extLst>
          </p:cNvPr>
          <p:cNvPicPr>
            <a:picLocks noChangeAspect="1"/>
          </p:cNvPicPr>
          <p:nvPr/>
        </p:nvPicPr>
        <p:blipFill rotWithShape="1">
          <a:blip r:embed="rId2"/>
          <a:srcRect l="30383" r="31870"/>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816B121A-BBE8-AC4B-B20E-07E7ED0EC613}"/>
              </a:ext>
            </a:extLst>
          </p:cNvPr>
          <p:cNvSpPr>
            <a:spLocks noGrp="1"/>
          </p:cNvSpPr>
          <p:nvPr>
            <p:ph idx="1"/>
          </p:nvPr>
        </p:nvSpPr>
        <p:spPr>
          <a:xfrm>
            <a:off x="4824538" y="1012078"/>
            <a:ext cx="6990522" cy="5712031"/>
          </a:xfrm>
        </p:spPr>
        <p:txBody>
          <a:bodyPr>
            <a:normAutofit fontScale="85000" lnSpcReduction="20000"/>
          </a:bodyPr>
          <a:lstStyle/>
          <a:p>
            <a:r>
              <a:rPr lang="uk-UA" sz="1800" dirty="0">
                <a:solidFill>
                  <a:srgbClr val="FFFAFA"/>
                </a:solidFill>
              </a:rPr>
              <a:t>Ліро-епічна поема «</a:t>
            </a:r>
            <a:r>
              <a:rPr lang="uk-UA" sz="1800" b="1" dirty="0">
                <a:solidFill>
                  <a:srgbClr val="FFFAFA"/>
                </a:solidFill>
              </a:rPr>
              <a:t>Роберт Брюс, король шотландський</a:t>
            </a:r>
            <a:r>
              <a:rPr lang="uk-UA" sz="1800" dirty="0">
                <a:solidFill>
                  <a:srgbClr val="FFFAFA"/>
                </a:solidFill>
              </a:rPr>
              <a:t>» 1893р., присвячена М. Драгоманову. В основу поеми лягли події національно-визвольної боротьби шотландців на межі ХІІІ-ХІ</a:t>
            </a:r>
            <a:r>
              <a:rPr lang="cs-CZ" sz="1800" dirty="0">
                <a:solidFill>
                  <a:srgbClr val="FFFAFA"/>
                </a:solidFill>
              </a:rPr>
              <a:t>V</a:t>
            </a:r>
            <a:r>
              <a:rPr lang="uk-UA" sz="1800" dirty="0">
                <a:solidFill>
                  <a:srgbClr val="FFFAFA"/>
                </a:solidFill>
              </a:rPr>
              <a:t> століть проти англійських загарбників. </a:t>
            </a:r>
          </a:p>
          <a:p>
            <a:r>
              <a:rPr lang="uk-UA" sz="1800" dirty="0">
                <a:solidFill>
                  <a:srgbClr val="FFFAFA"/>
                </a:solidFill>
              </a:rPr>
              <a:t>Ідея твору – боротьба за свободу вітчизни. </a:t>
            </a:r>
          </a:p>
          <a:p>
            <a:r>
              <a:rPr lang="uk-UA" sz="1800" dirty="0">
                <a:solidFill>
                  <a:srgbClr val="FFFAFA"/>
                </a:solidFill>
              </a:rPr>
              <a:t>Зав’язка конфлікту розпочинається тоді, коли шотландський рицар Р. Брюс не здався англійському королю Едварду, а закликав народ до повстання. </a:t>
            </a:r>
          </a:p>
          <a:p>
            <a:r>
              <a:rPr lang="uk-UA" sz="1800" dirty="0">
                <a:solidFill>
                  <a:srgbClr val="FFFAFA"/>
                </a:solidFill>
              </a:rPr>
              <a:t>Розв’язка – коли шотландці на чолі з Р. Брюсом перемогли англійське панування.</a:t>
            </a:r>
          </a:p>
          <a:p>
            <a:r>
              <a:rPr lang="uk-UA" sz="1800" dirty="0">
                <a:solidFill>
                  <a:srgbClr val="FFFAFA"/>
                </a:solidFill>
              </a:rPr>
              <a:t>Роберт Брюс «</a:t>
            </a:r>
            <a:r>
              <a:rPr lang="uk-UA" sz="1800" i="1" dirty="0">
                <a:solidFill>
                  <a:srgbClr val="FFFAFA"/>
                </a:solidFill>
              </a:rPr>
              <a:t>укупі з одважним лицарством бажав піти у хрестовім поході, щоб ділу святому останнім життям і силою стати в пригоді</a:t>
            </a:r>
            <a:r>
              <a:rPr lang="uk-UA" sz="1800" dirty="0">
                <a:solidFill>
                  <a:srgbClr val="FFFAFA"/>
                </a:solidFill>
              </a:rPr>
              <a:t>».</a:t>
            </a:r>
          </a:p>
          <a:p>
            <a:r>
              <a:rPr lang="uk-UA" sz="1800" dirty="0">
                <a:solidFill>
                  <a:srgbClr val="FFFAFA"/>
                </a:solidFill>
              </a:rPr>
              <a:t>У цьому творі Л. Українка вкладає в уста представників народу такі думки про правителя: «</a:t>
            </a:r>
            <a:r>
              <a:rPr lang="uk-UA" sz="1800" i="1" dirty="0">
                <a:solidFill>
                  <a:srgbClr val="FFFAFA"/>
                </a:solidFill>
              </a:rPr>
              <a:t>Коли ти боронитимеш волю й самостійність народу твого, ми повік </a:t>
            </a:r>
            <a:r>
              <a:rPr lang="uk-UA" sz="1800" i="1" dirty="0" err="1">
                <a:solidFill>
                  <a:srgbClr val="FFFAFA"/>
                </a:solidFill>
              </a:rPr>
              <a:t>шанувать</a:t>
            </a:r>
            <a:r>
              <a:rPr lang="uk-UA" sz="1800" i="1" dirty="0">
                <a:solidFill>
                  <a:srgbClr val="FFFAFA"/>
                </a:solidFill>
              </a:rPr>
              <a:t> тебе будем і любити, як друга свого</a:t>
            </a:r>
            <a:r>
              <a:rPr lang="uk-UA" sz="1800" dirty="0">
                <a:solidFill>
                  <a:srgbClr val="FFFAFA"/>
                </a:solidFill>
              </a:rPr>
              <a:t>».</a:t>
            </a:r>
          </a:p>
          <a:p>
            <a:r>
              <a:rPr lang="uk-UA" sz="1800" dirty="0">
                <a:solidFill>
                  <a:srgbClr val="FFFAFA"/>
                </a:solidFill>
              </a:rPr>
              <a:t>Про Роберта Брюса: «</a:t>
            </a:r>
            <a:r>
              <a:rPr lang="uk-UA" sz="1800" i="1" dirty="0">
                <a:solidFill>
                  <a:srgbClr val="FFFAFA"/>
                </a:solidFill>
              </a:rPr>
              <a:t>Він здобув собі велику славу, </a:t>
            </a:r>
          </a:p>
          <a:p>
            <a:pPr marL="0" indent="0">
              <a:buNone/>
            </a:pPr>
            <a:r>
              <a:rPr lang="uk-UA" sz="1800" i="1" dirty="0">
                <a:solidFill>
                  <a:srgbClr val="FFFAFA"/>
                </a:solidFill>
              </a:rPr>
              <a:t>		             І не вмре та слава, не поляже. </a:t>
            </a:r>
          </a:p>
          <a:p>
            <a:pPr marL="0" indent="0">
              <a:buNone/>
            </a:pPr>
            <a:r>
              <a:rPr lang="uk-UA" sz="1800" i="1" dirty="0">
                <a:solidFill>
                  <a:srgbClr val="FFFAFA"/>
                </a:solidFill>
              </a:rPr>
              <a:t>		            В пісні, в слові буде вічно жити </a:t>
            </a:r>
          </a:p>
          <a:p>
            <a:pPr marL="0" indent="0">
              <a:buNone/>
            </a:pPr>
            <a:r>
              <a:rPr lang="uk-UA" sz="1800" i="1" dirty="0">
                <a:solidFill>
                  <a:srgbClr val="FFFAFA"/>
                </a:solidFill>
              </a:rPr>
              <a:t>		            І про себе світові розкаже</a:t>
            </a:r>
            <a:r>
              <a:rPr lang="uk-UA" sz="1800" dirty="0">
                <a:solidFill>
                  <a:srgbClr val="FFFAFA"/>
                </a:solidFill>
              </a:rPr>
              <a:t>.»</a:t>
            </a:r>
          </a:p>
        </p:txBody>
      </p:sp>
    </p:spTree>
    <p:extLst>
      <p:ext uri="{BB962C8B-B14F-4D97-AF65-F5344CB8AC3E}">
        <p14:creationId xmlns:p14="http://schemas.microsoft.com/office/powerpoint/2010/main" val="1564941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E9326-FF90-EF4E-BF03-665A0D1F573D}"/>
              </a:ext>
            </a:extLst>
          </p:cNvPr>
          <p:cNvSpPr>
            <a:spLocks noGrp="1"/>
          </p:cNvSpPr>
          <p:nvPr>
            <p:ph type="title"/>
          </p:nvPr>
        </p:nvSpPr>
        <p:spPr>
          <a:xfrm>
            <a:off x="320635" y="385948"/>
            <a:ext cx="7063026" cy="659080"/>
          </a:xfrm>
        </p:spPr>
        <p:txBody>
          <a:bodyPr>
            <a:normAutofit fontScale="90000"/>
          </a:bodyPr>
          <a:lstStyle/>
          <a:p>
            <a:r>
              <a:rPr lang="uk-UA" sz="3600" dirty="0"/>
              <a:t>Леся Українка / </a:t>
            </a:r>
            <a:r>
              <a:rPr lang="uk-UA" sz="3600" i="1" dirty="0"/>
              <a:t>Драматичні твори</a:t>
            </a:r>
            <a:endParaRPr lang="cs-CZ" sz="3600" i="1" dirty="0"/>
          </a:p>
        </p:txBody>
      </p:sp>
      <p:sp>
        <p:nvSpPr>
          <p:cNvPr id="3" name="Zástupný obsah 2">
            <a:extLst>
              <a:ext uri="{FF2B5EF4-FFF2-40B4-BE49-F238E27FC236}">
                <a16:creationId xmlns:a16="http://schemas.microsoft.com/office/drawing/2014/main" id="{2FFE0560-964B-7F4B-8464-13BCB47B7997}"/>
              </a:ext>
            </a:extLst>
          </p:cNvPr>
          <p:cNvSpPr>
            <a:spLocks noGrp="1"/>
          </p:cNvSpPr>
          <p:nvPr>
            <p:ph idx="1"/>
          </p:nvPr>
        </p:nvSpPr>
        <p:spPr>
          <a:xfrm>
            <a:off x="320635" y="946848"/>
            <a:ext cx="6816436" cy="5717969"/>
          </a:xfrm>
        </p:spPr>
        <p:txBody>
          <a:bodyPr>
            <a:normAutofit fontScale="77500" lnSpcReduction="20000"/>
          </a:bodyPr>
          <a:lstStyle/>
          <a:p>
            <a:pPr algn="just"/>
            <a:r>
              <a:rPr lang="uk-UA" sz="1400" dirty="0">
                <a:solidFill>
                  <a:srgbClr val="FFFFFF"/>
                </a:solidFill>
              </a:rPr>
              <a:t>Перший драматичний твір – прозова драма «Блакитна троянда» 1896 р.</a:t>
            </a:r>
          </a:p>
          <a:p>
            <a:pPr algn="just"/>
            <a:r>
              <a:rPr lang="uk-UA" sz="1400" dirty="0">
                <a:solidFill>
                  <a:srgbClr val="FFFFFF"/>
                </a:solidFill>
              </a:rPr>
              <a:t>Усі інші – драматичні поеми: «Одержима» 1901р. – створено за одну ніч біля ліжка смертельного хворого С. </a:t>
            </a:r>
            <a:r>
              <a:rPr lang="uk-UA" sz="1400" dirty="0" err="1">
                <a:solidFill>
                  <a:srgbClr val="FFFFFF"/>
                </a:solidFill>
              </a:rPr>
              <a:t>Мержинського</a:t>
            </a:r>
            <a:r>
              <a:rPr lang="uk-UA" sz="1400" dirty="0">
                <a:solidFill>
                  <a:srgbClr val="FFFFFF"/>
                </a:solidFill>
              </a:rPr>
              <a:t>, «Осіння казка», «На полі крові», «В катакомбах», «Кассандра», «</a:t>
            </a:r>
            <a:r>
              <a:rPr lang="uk-UA" sz="1400" dirty="0" err="1">
                <a:solidFill>
                  <a:srgbClr val="FFFFFF"/>
                </a:solidFill>
              </a:rPr>
              <a:t>Іфігенія</a:t>
            </a:r>
            <a:r>
              <a:rPr lang="uk-UA" sz="1400" dirty="0">
                <a:solidFill>
                  <a:srgbClr val="FFFFFF"/>
                </a:solidFill>
              </a:rPr>
              <a:t> в Тавриді», «На руїнах», «У пущі», «Адвокат </a:t>
            </a:r>
            <a:r>
              <a:rPr lang="uk-UA" sz="1400" dirty="0" err="1">
                <a:solidFill>
                  <a:srgbClr val="FFFFFF"/>
                </a:solidFill>
              </a:rPr>
              <a:t>Мартіан</a:t>
            </a:r>
            <a:r>
              <a:rPr lang="uk-UA" sz="1400" dirty="0">
                <a:solidFill>
                  <a:srgbClr val="FFFFFF"/>
                </a:solidFill>
              </a:rPr>
              <a:t>», «</a:t>
            </a:r>
            <a:r>
              <a:rPr lang="uk-UA" sz="1400" b="1" dirty="0">
                <a:solidFill>
                  <a:srgbClr val="FFFFFF"/>
                </a:solidFill>
              </a:rPr>
              <a:t>Лісова пісня</a:t>
            </a:r>
            <a:r>
              <a:rPr lang="uk-UA" sz="1400" dirty="0">
                <a:solidFill>
                  <a:srgbClr val="FFFFFF"/>
                </a:solidFill>
              </a:rPr>
              <a:t>» 1911р., «Камінний господар», «Оргія»</a:t>
            </a:r>
          </a:p>
          <a:p>
            <a:pPr algn="just"/>
            <a:r>
              <a:rPr lang="uk-UA" sz="1400" dirty="0">
                <a:solidFill>
                  <a:srgbClr val="FFFFFF"/>
                </a:solidFill>
              </a:rPr>
              <a:t>«Камінний господар» - це твір із сюжетом, який до Лесі Українки розробляли </a:t>
            </a:r>
            <a:r>
              <a:rPr lang="uk-UA" sz="1400" dirty="0" err="1">
                <a:solidFill>
                  <a:srgbClr val="FFFFFF"/>
                </a:solidFill>
              </a:rPr>
              <a:t>Тірсо</a:t>
            </a:r>
            <a:r>
              <a:rPr lang="uk-UA" sz="1400" dirty="0">
                <a:solidFill>
                  <a:srgbClr val="FFFFFF"/>
                </a:solidFill>
              </a:rPr>
              <a:t> де </a:t>
            </a:r>
            <a:r>
              <a:rPr lang="uk-UA" sz="1400" dirty="0" err="1">
                <a:solidFill>
                  <a:srgbClr val="FFFFFF"/>
                </a:solidFill>
              </a:rPr>
              <a:t>Моліна</a:t>
            </a:r>
            <a:r>
              <a:rPr lang="uk-UA" sz="1400" dirty="0">
                <a:solidFill>
                  <a:srgbClr val="FFFFFF"/>
                </a:solidFill>
              </a:rPr>
              <a:t>, Мольєр, Байрон, О. Пушкін. Мотив Дон </a:t>
            </a:r>
            <a:r>
              <a:rPr lang="uk-UA" sz="1400" dirty="0" err="1">
                <a:solidFill>
                  <a:srgbClr val="FFFFFF"/>
                </a:solidFill>
              </a:rPr>
              <a:t>Джуана</a:t>
            </a:r>
            <a:r>
              <a:rPr lang="uk-UA" sz="1400" dirty="0">
                <a:solidFill>
                  <a:srgbClr val="FFFFFF"/>
                </a:solidFill>
              </a:rPr>
              <a:t>, вільного рицаря.</a:t>
            </a:r>
          </a:p>
          <a:p>
            <a:pPr algn="just"/>
            <a:r>
              <a:rPr lang="uk-UA" sz="1400" dirty="0">
                <a:solidFill>
                  <a:srgbClr val="FFFFFF"/>
                </a:solidFill>
              </a:rPr>
              <a:t>«Бояриня» 1910р. – єдина драматична поема Лесі Українки, написана на українську історичну тематику. Уперше опублікована 1914 року після смерті Лесі Українки, потім упродовж багатьох </a:t>
            </a:r>
            <a:r>
              <a:rPr lang="uk-UA" sz="1400" dirty="0" err="1">
                <a:solidFill>
                  <a:srgbClr val="FFFFFF"/>
                </a:solidFill>
              </a:rPr>
              <a:t>десятиріч</a:t>
            </a:r>
            <a:r>
              <a:rPr lang="uk-UA" sz="1400" dirty="0">
                <a:solidFill>
                  <a:srgbClr val="FFFFFF"/>
                </a:solidFill>
              </a:rPr>
              <a:t> через цензурні заборони не включалася до зібрань творів письменниці. Зображені події другої половини </a:t>
            </a:r>
            <a:r>
              <a:rPr lang="uk-UA" sz="1400" dirty="0" err="1">
                <a:solidFill>
                  <a:srgbClr val="FFFFFF"/>
                </a:solidFill>
              </a:rPr>
              <a:t>Х</a:t>
            </a:r>
            <a:r>
              <a:rPr lang="cs-CZ" sz="1400" dirty="0">
                <a:solidFill>
                  <a:srgbClr val="FFFFFF"/>
                </a:solidFill>
              </a:rPr>
              <a:t>V</a:t>
            </a:r>
            <a:r>
              <a:rPr lang="uk-UA" sz="1400" dirty="0">
                <a:solidFill>
                  <a:srgbClr val="FFFFFF"/>
                </a:solidFill>
              </a:rPr>
              <a:t>ІІ століття, коли посилилося колоніальне уярмлення приєднаних до Москви лівобережних земель. Цей твір присвячений суспільно-національним відносинам України та Росії періоду гетьманування Петра Дорошенка.</a:t>
            </a:r>
          </a:p>
          <a:p>
            <a:pPr algn="just"/>
            <a:r>
              <a:rPr lang="uk-UA" sz="1400" dirty="0">
                <a:solidFill>
                  <a:srgbClr val="FFFFFF"/>
                </a:solidFill>
              </a:rPr>
              <a:t>«На руїнах» – драматична поема, образ невільного народу, однак основою послужили євреї, які впали духом, згадують про минуле, між ними з‘являється жінка-пророк, яка закликає людей слідувати за кращим майбутнім. Вони не розуміють її, виганяють в пустелю.</a:t>
            </a:r>
          </a:p>
          <a:p>
            <a:pPr algn="just"/>
            <a:r>
              <a:rPr lang="uk-UA" sz="1400" dirty="0">
                <a:solidFill>
                  <a:srgbClr val="FFFFFF"/>
                </a:solidFill>
              </a:rPr>
              <a:t>«Оргія» – життя підданих греків. Грецький співець Антен, який не хоче служити новим панам. Його жінка не розуміє його, служить новим панам. На святкуванні панів вбиває свою жінку, яка танцює із ними, після цього вбиває і себе.</a:t>
            </a:r>
          </a:p>
          <a:p>
            <a:pPr algn="just"/>
            <a:r>
              <a:rPr lang="uk-UA" sz="1400" dirty="0">
                <a:solidFill>
                  <a:srgbClr val="FFFFFF"/>
                </a:solidFill>
              </a:rPr>
              <a:t>«В катакомбах» – життя перших християн, які страждають заради ідеалів Христа.</a:t>
            </a:r>
          </a:p>
          <a:p>
            <a:pPr algn="just"/>
            <a:r>
              <a:rPr lang="uk-UA" sz="1400" dirty="0">
                <a:solidFill>
                  <a:srgbClr val="FFFFFF"/>
                </a:solidFill>
              </a:rPr>
              <a:t>«Напис в руїні» - написано на основі матеріалу з історії Єгипту та його культур.</a:t>
            </a:r>
          </a:p>
          <a:p>
            <a:pPr algn="just"/>
            <a:r>
              <a:rPr lang="uk-UA" sz="1400" dirty="0">
                <a:solidFill>
                  <a:srgbClr val="FFFFFF"/>
                </a:solidFill>
              </a:rPr>
              <a:t>«</a:t>
            </a:r>
            <a:r>
              <a:rPr lang="uk-UA" sz="1400" b="1" dirty="0">
                <a:solidFill>
                  <a:srgbClr val="FFFFFF"/>
                </a:solidFill>
              </a:rPr>
              <a:t>Лісова пісня</a:t>
            </a:r>
            <a:r>
              <a:rPr lang="uk-UA" sz="1400" dirty="0">
                <a:solidFill>
                  <a:srgbClr val="FFFFFF"/>
                </a:solidFill>
              </a:rPr>
              <a:t>» 1911р. – написана за 12 днів. Цей твір виник під враженням перебування Л. Українки в урочищі </a:t>
            </a:r>
            <a:r>
              <a:rPr lang="uk-UA" sz="1400" dirty="0" err="1">
                <a:solidFill>
                  <a:srgbClr val="FFFFFF"/>
                </a:solidFill>
              </a:rPr>
              <a:t>Нечимне</a:t>
            </a:r>
            <a:r>
              <a:rPr lang="uk-UA" sz="1400" dirty="0">
                <a:solidFill>
                  <a:srgbClr val="FFFFFF"/>
                </a:solidFill>
              </a:rPr>
              <a:t> (с. </a:t>
            </a:r>
            <a:r>
              <a:rPr lang="uk-UA" sz="1400" dirty="0" err="1">
                <a:solidFill>
                  <a:srgbClr val="FFFFFF"/>
                </a:solidFill>
              </a:rPr>
              <a:t>Скулин</a:t>
            </a:r>
            <a:r>
              <a:rPr lang="uk-UA" sz="1400" dirty="0">
                <a:solidFill>
                  <a:srgbClr val="FFFFFF"/>
                </a:solidFill>
              </a:rPr>
              <a:t>). Пише матері: «</a:t>
            </a:r>
            <a:r>
              <a:rPr lang="uk-UA" sz="1400" i="1" dirty="0">
                <a:solidFill>
                  <a:srgbClr val="FFFFFF"/>
                </a:solidFill>
              </a:rPr>
              <a:t>Образ Мавки зачарував мене навіки</a:t>
            </a:r>
            <a:r>
              <a:rPr lang="uk-UA" sz="1400" dirty="0">
                <a:solidFill>
                  <a:srgbClr val="FFFFFF"/>
                </a:solidFill>
              </a:rPr>
              <a:t>»</a:t>
            </a:r>
            <a:endParaRPr lang="cs-CZ" sz="1400" dirty="0">
              <a:solidFill>
                <a:srgbClr val="FFFFFF"/>
              </a:solidFill>
            </a:endParaRPr>
          </a:p>
        </p:txBody>
      </p:sp>
      <p:pic>
        <p:nvPicPr>
          <p:cNvPr id="5" name="Obrázek 4" descr="Obsah obrázku text, osoba, černá, pózování&#10;&#10;Popis byl vytvořen automaticky">
            <a:extLst>
              <a:ext uri="{FF2B5EF4-FFF2-40B4-BE49-F238E27FC236}">
                <a16:creationId xmlns:a16="http://schemas.microsoft.com/office/drawing/2014/main" id="{C58D3D13-92A1-F841-BDE0-D670D4558672}"/>
              </a:ext>
            </a:extLst>
          </p:cNvPr>
          <p:cNvPicPr>
            <a:picLocks noChangeAspect="1"/>
          </p:cNvPicPr>
          <p:nvPr/>
        </p:nvPicPr>
        <p:blipFill rotWithShape="1">
          <a:blip r:embed="rId2"/>
          <a:srcRect l="3753" r="753"/>
          <a:stretch/>
        </p:blipFill>
        <p:spPr>
          <a:xfrm>
            <a:off x="7612260" y="10"/>
            <a:ext cx="4579739" cy="6857990"/>
          </a:xfrm>
          <a:prstGeom prst="rect">
            <a:avLst/>
          </a:prstGeom>
        </p:spPr>
      </p:pic>
    </p:spTree>
    <p:extLst>
      <p:ext uri="{BB962C8B-B14F-4D97-AF65-F5344CB8AC3E}">
        <p14:creationId xmlns:p14="http://schemas.microsoft.com/office/powerpoint/2010/main" val="3309015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8A0CB-6CBE-5045-8A92-EAAAE2D7DA9F}"/>
              </a:ext>
            </a:extLst>
          </p:cNvPr>
          <p:cNvSpPr>
            <a:spLocks noGrp="1"/>
          </p:cNvSpPr>
          <p:nvPr>
            <p:ph type="title"/>
          </p:nvPr>
        </p:nvSpPr>
        <p:spPr>
          <a:xfrm>
            <a:off x="861668" y="129803"/>
            <a:ext cx="10728322" cy="1477328"/>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Літературно-мистецьке життя в Україні наприкінці ХІХ – у перші десятиліття ХХ століття</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0CD9AB47-7895-B74D-9370-6B8E9928515A}"/>
              </a:ext>
            </a:extLst>
          </p:cNvPr>
          <p:cNvSpPr>
            <a:spLocks noGrp="1"/>
          </p:cNvSpPr>
          <p:nvPr>
            <p:ph idx="1"/>
          </p:nvPr>
        </p:nvSpPr>
        <p:spPr>
          <a:xfrm>
            <a:off x="720003" y="1931832"/>
            <a:ext cx="10728325" cy="4926168"/>
          </a:xfrm>
        </p:spPr>
        <p:txBody>
          <a:bodyPr/>
          <a:lstStyle/>
          <a:p>
            <a:r>
              <a:rPr lang="uk-UA" dirty="0">
                <a:solidFill>
                  <a:srgbClr val="FFFFFF"/>
                </a:solidFill>
              </a:rPr>
              <a:t>Наддніпрянщина і Східна Україна до 1917 р. – колонія Російської імперії; Галичина, Буковина і Закарпаття до 1918 р. у складі Австро-Угорщини.</a:t>
            </a:r>
          </a:p>
          <a:p>
            <a:r>
              <a:rPr lang="uk-UA" dirty="0">
                <a:solidFill>
                  <a:srgbClr val="FFFFFF"/>
                </a:solidFill>
              </a:rPr>
              <a:t>У Наддніпрянській Україні – зрусифікована культура</a:t>
            </a:r>
          </a:p>
          <a:p>
            <a:r>
              <a:rPr lang="uk-UA" dirty="0">
                <a:solidFill>
                  <a:srgbClr val="FFFFFF"/>
                </a:solidFill>
              </a:rPr>
              <a:t>Натиск з боку державних культур – російської, німецької, польської</a:t>
            </a:r>
          </a:p>
          <a:p>
            <a:r>
              <a:rPr lang="uk-UA" dirty="0">
                <a:solidFill>
                  <a:srgbClr val="FFFFFF"/>
                </a:solidFill>
              </a:rPr>
              <a:t>1905 – 1907 рр. знято низку заборон</a:t>
            </a:r>
          </a:p>
          <a:p>
            <a:r>
              <a:rPr lang="uk-UA" dirty="0">
                <a:solidFill>
                  <a:srgbClr val="FFFFFF"/>
                </a:solidFill>
              </a:rPr>
              <a:t>Галицькі та Буковинські </a:t>
            </a:r>
            <a:r>
              <a:rPr lang="uk-UA">
                <a:solidFill>
                  <a:srgbClr val="FFFFFF"/>
                </a:solidFill>
              </a:rPr>
              <a:t>видання «Молода Україна», «</a:t>
            </a:r>
            <a:r>
              <a:rPr lang="uk-UA" dirty="0">
                <a:solidFill>
                  <a:srgbClr val="FFFFFF"/>
                </a:solidFill>
              </a:rPr>
              <a:t>Артистичний вісник», «Світ», «Будучність», «Неділя»; наддніпрянські – газета «Рада», журнали «Нова громада», «Рідний край», «Сяйво», «Українська хата», «Дзвін».</a:t>
            </a:r>
          </a:p>
          <a:p>
            <a:r>
              <a:rPr lang="uk-UA" dirty="0">
                <a:solidFill>
                  <a:srgbClr val="FFFFFF"/>
                </a:solidFill>
              </a:rPr>
              <a:t>Українська преса закордоном: Санкт-Петербург – «</a:t>
            </a:r>
            <a:r>
              <a:rPr lang="ru-RU" dirty="0">
                <a:solidFill>
                  <a:srgbClr val="FFFFFF"/>
                </a:solidFill>
              </a:rPr>
              <a:t>Украинский вестник</a:t>
            </a:r>
            <a:r>
              <a:rPr lang="uk-UA" dirty="0">
                <a:solidFill>
                  <a:srgbClr val="FFFFFF"/>
                </a:solidFill>
              </a:rPr>
              <a:t>», Москва - «</a:t>
            </a:r>
            <a:r>
              <a:rPr lang="ru-RU" dirty="0">
                <a:solidFill>
                  <a:srgbClr val="FFFFFF"/>
                </a:solidFill>
              </a:rPr>
              <a:t>Украинская жизнь</a:t>
            </a:r>
            <a:r>
              <a:rPr lang="uk-UA" dirty="0">
                <a:solidFill>
                  <a:srgbClr val="FFFFFF"/>
                </a:solidFill>
              </a:rPr>
              <a:t>»</a:t>
            </a:r>
          </a:p>
          <a:p>
            <a:r>
              <a:rPr lang="uk-UA" dirty="0">
                <a:solidFill>
                  <a:srgbClr val="FFFFFF"/>
                </a:solidFill>
              </a:rPr>
              <a:t>Пріоритетними в літературі стала тема України, образ знедоленого рідного краю.</a:t>
            </a:r>
          </a:p>
          <a:p>
            <a:pPr marL="0" indent="0">
              <a:buNone/>
            </a:pPr>
            <a:endParaRPr lang="uk-UA" dirty="0">
              <a:solidFill>
                <a:srgbClr val="FFFFFF"/>
              </a:solidFill>
            </a:endParaRPr>
          </a:p>
        </p:txBody>
      </p:sp>
    </p:spTree>
    <p:extLst>
      <p:ext uri="{BB962C8B-B14F-4D97-AF65-F5344CB8AC3E}">
        <p14:creationId xmlns:p14="http://schemas.microsoft.com/office/powerpoint/2010/main" val="1160619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D7502E-F7C1-7B4C-82BF-C5A1D7FE9F75}"/>
              </a:ext>
            </a:extLst>
          </p:cNvPr>
          <p:cNvSpPr>
            <a:spLocks noGrp="1"/>
          </p:cNvSpPr>
          <p:nvPr>
            <p:ph type="title"/>
          </p:nvPr>
        </p:nvSpPr>
        <p:spPr>
          <a:xfrm>
            <a:off x="720000" y="619200"/>
            <a:ext cx="10728322" cy="797476"/>
          </a:xfrm>
        </p:spPr>
        <p:txBody>
          <a:bodyPr/>
          <a:lstStyle/>
          <a:p>
            <a:pPr algn="ctr"/>
            <a:r>
              <a:rPr lang="uk-UA" dirty="0"/>
              <a:t>Початок ХХ століття</a:t>
            </a:r>
            <a:endParaRPr lang="cs-CZ" dirty="0"/>
          </a:p>
        </p:txBody>
      </p:sp>
      <p:sp>
        <p:nvSpPr>
          <p:cNvPr id="3" name="Zástupný obsah 2">
            <a:extLst>
              <a:ext uri="{FF2B5EF4-FFF2-40B4-BE49-F238E27FC236}">
                <a16:creationId xmlns:a16="http://schemas.microsoft.com/office/drawing/2014/main" id="{FA14D28C-8A83-2047-BDA6-1F50072018BC}"/>
              </a:ext>
            </a:extLst>
          </p:cNvPr>
          <p:cNvSpPr>
            <a:spLocks noGrp="1"/>
          </p:cNvSpPr>
          <p:nvPr>
            <p:ph idx="1"/>
          </p:nvPr>
        </p:nvSpPr>
        <p:spPr>
          <a:xfrm>
            <a:off x="720000" y="1596981"/>
            <a:ext cx="10870986" cy="5441324"/>
          </a:xfrm>
        </p:spPr>
        <p:txBody>
          <a:bodyPr>
            <a:normAutofit/>
          </a:bodyPr>
          <a:lstStyle/>
          <a:p>
            <a:pPr algn="just"/>
            <a:r>
              <a:rPr lang="uk-UA" dirty="0">
                <a:solidFill>
                  <a:srgbClr val="FFFFFF"/>
                </a:solidFill>
              </a:rPr>
              <a:t>На початку ХХ століття поряд із мистецтвом, що </a:t>
            </a:r>
            <a:r>
              <a:rPr lang="uk-UA" dirty="0" err="1">
                <a:solidFill>
                  <a:srgbClr val="FFFFFF"/>
                </a:solidFill>
              </a:rPr>
              <a:t>реалістично</a:t>
            </a:r>
            <a:r>
              <a:rPr lang="uk-UA" dirty="0">
                <a:solidFill>
                  <a:srgbClr val="FFFFFF"/>
                </a:solidFill>
              </a:rPr>
              <a:t> відтворювало дійсність, постало мистецтво, яке вивчало та оспівувало винятково внутрішній світ художника, його </a:t>
            </a:r>
            <a:r>
              <a:rPr lang="uk-UA" dirty="0" err="1">
                <a:solidFill>
                  <a:srgbClr val="FFFFFF"/>
                </a:solidFill>
              </a:rPr>
              <a:t>рефлексуюче</a:t>
            </a:r>
            <a:r>
              <a:rPr lang="uk-UA" dirty="0">
                <a:solidFill>
                  <a:srgbClr val="FFFFFF"/>
                </a:solidFill>
              </a:rPr>
              <a:t> «Я» – центр художнього всесвіту. Криза народництва і позитивізму призвела до перегляду панівних «картезіанських» уявлень про світ, уставних нормативів у літературі. Тепер письменника цікаво не наслідування навколишньої дійсності, а платонівська ідея, яку він прагнув безпосередньо ідентифікувати в своїх текстах.</a:t>
            </a:r>
          </a:p>
          <a:p>
            <a:pPr algn="just"/>
            <a:r>
              <a:rPr lang="uk-UA" dirty="0">
                <a:solidFill>
                  <a:srgbClr val="FFFFFF"/>
                </a:solidFill>
              </a:rPr>
              <a:t>В українській літературі наприкінці ХІХ – на початку ХХ століття, </a:t>
            </a:r>
            <a:r>
              <a:rPr lang="uk-UA" dirty="0" err="1">
                <a:solidFill>
                  <a:srgbClr val="FFFFFF"/>
                </a:solidFill>
              </a:rPr>
              <a:t>дотоді</a:t>
            </a:r>
            <a:r>
              <a:rPr lang="uk-UA" dirty="0">
                <a:solidFill>
                  <a:srgbClr val="FFFFFF"/>
                </a:solidFill>
              </a:rPr>
              <a:t> переважно побутового-етнографічна, зі стилізованою під народне життя описовістю, проявилися ознаки тієї переломної доби, що в літературознавстві отримав назву </a:t>
            </a:r>
            <a:r>
              <a:rPr lang="uk-UA" b="1" dirty="0">
                <a:solidFill>
                  <a:srgbClr val="FFFFFF"/>
                </a:solidFill>
              </a:rPr>
              <a:t>модернізм</a:t>
            </a:r>
            <a:r>
              <a:rPr lang="uk-UA" dirty="0">
                <a:solidFill>
                  <a:srgbClr val="FFFFFF"/>
                </a:solidFill>
              </a:rPr>
              <a:t>.</a:t>
            </a:r>
          </a:p>
          <a:p>
            <a:pPr algn="just"/>
            <a:r>
              <a:rPr lang="uk-UA" b="1" dirty="0">
                <a:solidFill>
                  <a:srgbClr val="FFFFFF"/>
                </a:solidFill>
              </a:rPr>
              <a:t>Модернізм</a:t>
            </a:r>
            <a:r>
              <a:rPr lang="uk-UA" dirty="0">
                <a:solidFill>
                  <a:srgbClr val="FFFFFF"/>
                </a:solidFill>
              </a:rPr>
              <a:t> – </a:t>
            </a:r>
            <a:r>
              <a:rPr lang="uk-UA" i="1" dirty="0">
                <a:solidFill>
                  <a:srgbClr val="FFFFFF"/>
                </a:solidFill>
              </a:rPr>
              <a:t>сукупність мистецьких течій початку ХХ століття, які своїми естетичними програмами і творчою практикою заперечували реалізм, традиційні форми творчості, орієнтували на пошук нових естетичних принципів</a:t>
            </a:r>
            <a:r>
              <a:rPr lang="uk-UA" dirty="0">
                <a:solidFill>
                  <a:srgbClr val="FFFFFF"/>
                </a:solidFill>
              </a:rPr>
              <a:t>.</a:t>
            </a:r>
          </a:p>
        </p:txBody>
      </p:sp>
    </p:spTree>
    <p:extLst>
      <p:ext uri="{BB962C8B-B14F-4D97-AF65-F5344CB8AC3E}">
        <p14:creationId xmlns:p14="http://schemas.microsoft.com/office/powerpoint/2010/main" val="40031199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3BF29-E3D0-0C4C-95E0-8BE3CE87D3C8}"/>
              </a:ext>
            </a:extLst>
          </p:cNvPr>
          <p:cNvSpPr>
            <a:spLocks noGrp="1"/>
          </p:cNvSpPr>
          <p:nvPr>
            <p:ph type="title"/>
          </p:nvPr>
        </p:nvSpPr>
        <p:spPr>
          <a:xfrm>
            <a:off x="731839" y="184047"/>
            <a:ext cx="10728322" cy="1039446"/>
          </a:xfrm>
        </p:spPr>
        <p:txBody>
          <a:bodyPr/>
          <a:lstStyle/>
          <a:p>
            <a:pPr algn="ctr"/>
            <a:r>
              <a:rPr lang="uk-UA" dirty="0">
                <a:solidFill>
                  <a:srgbClr val="FFFFFF"/>
                </a:solidFill>
              </a:rPr>
              <a:t>Напрями українського модернізму</a:t>
            </a:r>
            <a:endParaRPr lang="cs-CZ" dirty="0"/>
          </a:p>
        </p:txBody>
      </p:sp>
      <p:sp>
        <p:nvSpPr>
          <p:cNvPr id="3" name="Zástupný obsah 2">
            <a:extLst>
              <a:ext uri="{FF2B5EF4-FFF2-40B4-BE49-F238E27FC236}">
                <a16:creationId xmlns:a16="http://schemas.microsoft.com/office/drawing/2014/main" id="{02F8D918-7C0A-8C44-B1EB-72A01FF6A0B7}"/>
              </a:ext>
            </a:extLst>
          </p:cNvPr>
          <p:cNvSpPr>
            <a:spLocks noGrp="1"/>
          </p:cNvSpPr>
          <p:nvPr>
            <p:ph idx="1"/>
          </p:nvPr>
        </p:nvSpPr>
        <p:spPr>
          <a:xfrm>
            <a:off x="531718" y="1004552"/>
            <a:ext cx="11128563" cy="5853447"/>
          </a:xfrm>
        </p:spPr>
        <p:txBody>
          <a:bodyPr>
            <a:normAutofit/>
          </a:bodyPr>
          <a:lstStyle/>
          <a:p>
            <a:r>
              <a:rPr lang="uk-UA" dirty="0">
                <a:solidFill>
                  <a:srgbClr val="FFFFFF"/>
                </a:solidFill>
              </a:rPr>
              <a:t>Ліричний з його манірністю, сентиментальністю, зневірою, приреченістю</a:t>
            </a:r>
          </a:p>
          <a:p>
            <a:r>
              <a:rPr lang="uk-UA" dirty="0">
                <a:solidFill>
                  <a:srgbClr val="FFFFFF"/>
                </a:solidFill>
              </a:rPr>
              <a:t>Натуралістичний, який шокував зображенням фізіологічних аспектів, нової моралі, цинічними деталями</a:t>
            </a:r>
          </a:p>
          <a:p>
            <a:r>
              <a:rPr lang="uk-UA" dirty="0">
                <a:solidFill>
                  <a:srgbClr val="FFFFFF"/>
                </a:solidFill>
              </a:rPr>
              <a:t>Сюрреалістичний з інтересом до таємничого, філософського.</a:t>
            </a:r>
          </a:p>
          <a:p>
            <a:r>
              <a:rPr lang="uk-UA" b="1" dirty="0">
                <a:solidFill>
                  <a:srgbClr val="FFFFFF"/>
                </a:solidFill>
              </a:rPr>
              <a:t>Три етапи українського модернізму:</a:t>
            </a:r>
          </a:p>
          <a:p>
            <a:r>
              <a:rPr lang="uk-UA" dirty="0">
                <a:solidFill>
                  <a:srgbClr val="FFFFFF"/>
                </a:solidFill>
              </a:rPr>
              <a:t>Перший етап, що охопив 90-ті роки ХІХ ст. – 10-ті роки ХХ ст.</a:t>
            </a:r>
          </a:p>
          <a:p>
            <a:r>
              <a:rPr lang="uk-UA" dirty="0">
                <a:solidFill>
                  <a:srgbClr val="FFFFFF"/>
                </a:solidFill>
              </a:rPr>
              <a:t>Другий етап (друга хвиля) – 10-ті роки – 40-ві роки ХХ ст. </a:t>
            </a:r>
          </a:p>
          <a:p>
            <a:r>
              <a:rPr lang="uk-UA" dirty="0">
                <a:solidFill>
                  <a:srgbClr val="FFFFFF"/>
                </a:solidFill>
              </a:rPr>
              <a:t>Третій етап – період після Другої світової війни</a:t>
            </a:r>
          </a:p>
          <a:p>
            <a:r>
              <a:rPr lang="uk-UA" dirty="0">
                <a:solidFill>
                  <a:srgbClr val="FFFFFF"/>
                </a:solidFill>
              </a:rPr>
              <a:t>Розвиток різних напрямів художньої творчості: імпресіонізм, неоромантизм, синкретизм, явище синестезії, </a:t>
            </a:r>
            <a:r>
              <a:rPr lang="uk-UA" b="1" dirty="0">
                <a:solidFill>
                  <a:srgbClr val="FFFFFF"/>
                </a:solidFill>
              </a:rPr>
              <a:t>символізм</a:t>
            </a:r>
            <a:r>
              <a:rPr lang="uk-UA" dirty="0">
                <a:solidFill>
                  <a:srgbClr val="FFFFFF"/>
                </a:solidFill>
              </a:rPr>
              <a:t>, </a:t>
            </a:r>
            <a:r>
              <a:rPr lang="uk-UA" b="1" dirty="0">
                <a:solidFill>
                  <a:srgbClr val="FFFFFF"/>
                </a:solidFill>
              </a:rPr>
              <a:t>авангардизм, футуризм</a:t>
            </a:r>
            <a:r>
              <a:rPr lang="uk-UA" dirty="0">
                <a:solidFill>
                  <a:srgbClr val="FFFFFF"/>
                </a:solidFill>
              </a:rPr>
              <a:t>, експресіонізм</a:t>
            </a:r>
          </a:p>
          <a:p>
            <a:r>
              <a:rPr lang="uk-UA" dirty="0">
                <a:solidFill>
                  <a:srgbClr val="FFFFFF"/>
                </a:solidFill>
              </a:rPr>
              <a:t>Модернізм утверджувався у боротьбі з реалізмом. На початку ХХ ст. реалізм зазнавав модифікації, поступово відмовляючись від принципу зображення «життя у формах життя». У результаті постала його нова форма – </a:t>
            </a:r>
            <a:r>
              <a:rPr lang="uk-UA" i="1" dirty="0">
                <a:solidFill>
                  <a:srgbClr val="FFFFFF"/>
                </a:solidFill>
              </a:rPr>
              <a:t>неореалізм</a:t>
            </a:r>
            <a:r>
              <a:rPr lang="uk-UA" dirty="0">
                <a:solidFill>
                  <a:srgbClr val="FFFFFF"/>
                </a:solidFill>
              </a:rPr>
              <a:t>.</a:t>
            </a:r>
          </a:p>
          <a:p>
            <a:endParaRPr lang="cs-CZ" dirty="0"/>
          </a:p>
        </p:txBody>
      </p:sp>
    </p:spTree>
    <p:extLst>
      <p:ext uri="{BB962C8B-B14F-4D97-AF65-F5344CB8AC3E}">
        <p14:creationId xmlns:p14="http://schemas.microsoft.com/office/powerpoint/2010/main" val="151306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8F933-DBDC-734B-B2A9-DEAE66D2B9E1}"/>
              </a:ext>
            </a:extLst>
          </p:cNvPr>
          <p:cNvSpPr>
            <a:spLocks noGrp="1"/>
          </p:cNvSpPr>
          <p:nvPr>
            <p:ph type="title"/>
          </p:nvPr>
        </p:nvSpPr>
        <p:spPr>
          <a:xfrm>
            <a:off x="5100824" y="350949"/>
            <a:ext cx="6176776" cy="1485900"/>
          </a:xfrm>
        </p:spPr>
        <p:txBody>
          <a:bodyPr>
            <a:normAutofit/>
          </a:bodyPr>
          <a:lstStyle/>
          <a:p>
            <a:pPr algn="ctr"/>
            <a:r>
              <a:rPr lang="uk-UA" sz="3400" dirty="0">
                <a:latin typeface="Times New Roman" panose="02020603050405020304" pitchFamily="18" charset="0"/>
                <a:cs typeface="Times New Roman" panose="02020603050405020304" pitchFamily="18" charset="0"/>
              </a:rPr>
              <a:t>Іван Нечуй-Левицький </a:t>
            </a:r>
            <a:br>
              <a:rPr lang="uk-UA" sz="3400" dirty="0">
                <a:latin typeface="Times New Roman" panose="02020603050405020304" pitchFamily="18" charset="0"/>
                <a:cs typeface="Times New Roman" panose="02020603050405020304" pitchFamily="18" charset="0"/>
              </a:rPr>
            </a:br>
            <a:r>
              <a:rPr lang="uk-UA" sz="3400" dirty="0">
                <a:latin typeface="Times New Roman" panose="02020603050405020304" pitchFamily="18" charset="0"/>
                <a:cs typeface="Times New Roman" panose="02020603050405020304" pitchFamily="18" charset="0"/>
              </a:rPr>
              <a:t>повість «Микола Джеря» 1878</a:t>
            </a:r>
            <a:endParaRPr lang="cs-CZ" sz="3400" dirty="0">
              <a:latin typeface="Times New Roman" panose="02020603050405020304" pitchFamily="18" charset="0"/>
              <a:cs typeface="Times New Roman" panose="02020603050405020304" pitchFamily="18" charset="0"/>
            </a:endParaRPr>
          </a:p>
        </p:txBody>
      </p:sp>
      <p:pic>
        <p:nvPicPr>
          <p:cNvPr id="5" name="Obrázek 4" descr="Obsah obrázku text, muž, osoba, nošení&#10;&#10;Popis byl vytvořen automaticky">
            <a:extLst>
              <a:ext uri="{FF2B5EF4-FFF2-40B4-BE49-F238E27FC236}">
                <a16:creationId xmlns:a16="http://schemas.microsoft.com/office/drawing/2014/main" id="{DC631020-74D1-8540-8EED-F5F3267E077E}"/>
              </a:ext>
            </a:extLst>
          </p:cNvPr>
          <p:cNvPicPr>
            <a:picLocks noChangeAspect="1"/>
          </p:cNvPicPr>
          <p:nvPr/>
        </p:nvPicPr>
        <p:blipFill rotWithShape="1">
          <a:blip r:embed="rId2"/>
          <a:srcRect l="6124" r="17501"/>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3EB6B668-3738-5740-8492-2BA24948FD7B}"/>
              </a:ext>
            </a:extLst>
          </p:cNvPr>
          <p:cNvSpPr>
            <a:spLocks noGrp="1"/>
          </p:cNvSpPr>
          <p:nvPr>
            <p:ph idx="1"/>
          </p:nvPr>
        </p:nvSpPr>
        <p:spPr>
          <a:xfrm>
            <a:off x="4843247" y="1577226"/>
            <a:ext cx="6618950" cy="4784937"/>
          </a:xfrm>
        </p:spPr>
        <p:txBody>
          <a:bodyPr>
            <a:normAutofit/>
          </a:bodyPr>
          <a:lstStyle/>
          <a:p>
            <a:r>
              <a:rPr lang="uk-UA" sz="1900" dirty="0">
                <a:solidFill>
                  <a:srgbClr val="FFFFFF"/>
                </a:solidFill>
              </a:rPr>
              <a:t>Соціально-побутова повість, присвячена Лисенкові</a:t>
            </a:r>
          </a:p>
          <a:p>
            <a:r>
              <a:rPr lang="uk-UA" sz="1900" dirty="0">
                <a:solidFill>
                  <a:srgbClr val="FFFFFF"/>
                </a:solidFill>
              </a:rPr>
              <a:t>Події відбуваються у селі </a:t>
            </a:r>
            <a:r>
              <a:rPr lang="uk-UA" sz="1900" dirty="0" err="1">
                <a:solidFill>
                  <a:srgbClr val="FFFFFF"/>
                </a:solidFill>
              </a:rPr>
              <a:t>Вербівка</a:t>
            </a:r>
            <a:endParaRPr lang="uk-UA" sz="1900" dirty="0">
              <a:solidFill>
                <a:srgbClr val="FFFFFF"/>
              </a:solidFill>
            </a:endParaRPr>
          </a:p>
          <a:p>
            <a:r>
              <a:rPr lang="uk-UA" sz="1900" dirty="0">
                <a:solidFill>
                  <a:srgbClr val="FFFFFF"/>
                </a:solidFill>
              </a:rPr>
              <a:t>Контраст між покликанням людини до чогось високого та її щоденним життям, яке руйнує такі прагнення.</a:t>
            </a:r>
          </a:p>
          <a:p>
            <a:r>
              <a:rPr lang="uk-UA" sz="1900" dirty="0">
                <a:solidFill>
                  <a:srgbClr val="FFFFFF"/>
                </a:solidFill>
              </a:rPr>
              <a:t>Тема твору: розповідь про життя Миколи Джері та його сім'ї, а також змалювання життя людей під гнобленням панщини та боротьбу з нею.</a:t>
            </a:r>
          </a:p>
          <a:p>
            <a:r>
              <a:rPr lang="uk-UA" sz="1900" dirty="0">
                <a:solidFill>
                  <a:srgbClr val="FFFFFF"/>
                </a:solidFill>
              </a:rPr>
              <a:t>Ідея твору: показати незламний дух народу, його непокірність панам</a:t>
            </a:r>
            <a:r>
              <a:rPr lang="cs-CZ" sz="1900" dirty="0">
                <a:solidFill>
                  <a:srgbClr val="FFFFFF"/>
                </a:solidFill>
              </a:rPr>
              <a:t>.</a:t>
            </a:r>
          </a:p>
          <a:p>
            <a:endParaRPr lang="cs-CZ" sz="1900" dirty="0">
              <a:solidFill>
                <a:srgbClr val="FFFFFF"/>
              </a:solidFill>
            </a:endParaRPr>
          </a:p>
          <a:p>
            <a:r>
              <a:rPr lang="uk-UA" sz="1900" dirty="0">
                <a:solidFill>
                  <a:srgbClr val="FFFFFF"/>
                </a:solidFill>
              </a:rPr>
              <a:t>Повість «Бурлачка» - про знедолену дівчину-наймичку</a:t>
            </a:r>
          </a:p>
          <a:p>
            <a:endParaRPr lang="uk-UA" sz="1900" dirty="0">
              <a:solidFill>
                <a:srgbClr val="FFFFFF"/>
              </a:solidFill>
            </a:endParaRPr>
          </a:p>
        </p:txBody>
      </p:sp>
    </p:spTree>
    <p:extLst>
      <p:ext uri="{BB962C8B-B14F-4D97-AF65-F5344CB8AC3E}">
        <p14:creationId xmlns:p14="http://schemas.microsoft.com/office/powerpoint/2010/main" val="668323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osoba, muž, staré&#10;&#10;Popis byl vytvořen automaticky">
            <a:extLst>
              <a:ext uri="{FF2B5EF4-FFF2-40B4-BE49-F238E27FC236}">
                <a16:creationId xmlns:a16="http://schemas.microsoft.com/office/drawing/2014/main" id="{FD530862-759B-3749-A831-1C5B3CB5135A}"/>
              </a:ext>
            </a:extLst>
          </p:cNvPr>
          <p:cNvPicPr>
            <a:picLocks noChangeAspect="1"/>
          </p:cNvPicPr>
          <p:nvPr/>
        </p:nvPicPr>
        <p:blipFill rotWithShape="1">
          <a:blip r:embed="rId2"/>
          <a:srcRect l="13833"/>
          <a:stretch/>
        </p:blipFill>
        <p:spPr>
          <a:xfrm>
            <a:off x="7612260" y="10"/>
            <a:ext cx="4579739" cy="6857990"/>
          </a:xfrm>
          <a:prstGeom prst="rect">
            <a:avLst/>
          </a:prstGeom>
        </p:spPr>
      </p:pic>
      <p:sp>
        <p:nvSpPr>
          <p:cNvPr id="2" name="Nadpis 1">
            <a:extLst>
              <a:ext uri="{FF2B5EF4-FFF2-40B4-BE49-F238E27FC236}">
                <a16:creationId xmlns:a16="http://schemas.microsoft.com/office/drawing/2014/main" id="{CFE95083-4DB7-4248-B73B-7DD78BCB6C79}"/>
              </a:ext>
            </a:extLst>
          </p:cNvPr>
          <p:cNvSpPr>
            <a:spLocks noGrp="1"/>
          </p:cNvSpPr>
          <p:nvPr>
            <p:ph type="title"/>
          </p:nvPr>
        </p:nvSpPr>
        <p:spPr>
          <a:xfrm>
            <a:off x="7005391" y="6218081"/>
            <a:ext cx="5793475" cy="1485900"/>
          </a:xfrm>
        </p:spPr>
        <p:txBody>
          <a:bodyPr>
            <a:normAutofit/>
          </a:bodyPr>
          <a:lstStyle/>
          <a:p>
            <a:pPr algn="ctr"/>
            <a:r>
              <a:rPr lang="uk-UA" dirty="0">
                <a:solidFill>
                  <a:schemeClr val="bg1"/>
                </a:solidFill>
              </a:rPr>
              <a:t>Панас Мирний</a:t>
            </a:r>
            <a:endParaRPr lang="cs-CZ" dirty="0">
              <a:solidFill>
                <a:schemeClr val="bg1"/>
              </a:solidFill>
            </a:endParaRPr>
          </a:p>
        </p:txBody>
      </p:sp>
      <p:sp>
        <p:nvSpPr>
          <p:cNvPr id="3" name="Zástupný obsah 2">
            <a:extLst>
              <a:ext uri="{FF2B5EF4-FFF2-40B4-BE49-F238E27FC236}">
                <a16:creationId xmlns:a16="http://schemas.microsoft.com/office/drawing/2014/main" id="{D8E9D401-B7B8-784E-BB46-BA82889C73F6}"/>
              </a:ext>
            </a:extLst>
          </p:cNvPr>
          <p:cNvSpPr>
            <a:spLocks noGrp="1"/>
          </p:cNvSpPr>
          <p:nvPr>
            <p:ph idx="1"/>
          </p:nvPr>
        </p:nvSpPr>
        <p:spPr>
          <a:xfrm>
            <a:off x="233292" y="294964"/>
            <a:ext cx="7223575" cy="6563035"/>
          </a:xfrm>
        </p:spPr>
        <p:txBody>
          <a:bodyPr>
            <a:noAutofit/>
          </a:bodyPr>
          <a:lstStyle/>
          <a:p>
            <a:pPr algn="just"/>
            <a:r>
              <a:rPr lang="uk-UA" sz="1500" dirty="0">
                <a:solidFill>
                  <a:srgbClr val="FFFFFF"/>
                </a:solidFill>
              </a:rPr>
              <a:t>Справжнє ім’я – Панас Рудченко</a:t>
            </a:r>
          </a:p>
          <a:p>
            <a:pPr algn="just"/>
            <a:r>
              <a:rPr lang="uk-UA" sz="1500" dirty="0">
                <a:solidFill>
                  <a:srgbClr val="FFFFFF"/>
                </a:solidFill>
              </a:rPr>
              <a:t>1872 - перші публікації у львівському журналі «Правда», перший твір підписаний псевдонімом вірш «Україні», перший прозовий твір – оповідання «Лихий попутав».</a:t>
            </a:r>
          </a:p>
          <a:p>
            <a:pPr algn="just"/>
            <a:r>
              <a:rPr lang="uk-UA" sz="1500" dirty="0">
                <a:solidFill>
                  <a:srgbClr val="FFFFFF"/>
                </a:solidFill>
              </a:rPr>
              <a:t>1872 – нарис «</a:t>
            </a:r>
            <a:r>
              <a:rPr lang="uk-UA" sz="1500" dirty="0" err="1">
                <a:solidFill>
                  <a:srgbClr val="FFFFFF"/>
                </a:solidFill>
              </a:rPr>
              <a:t>Подоріжжя</a:t>
            </a:r>
            <a:r>
              <a:rPr lang="uk-UA" sz="1500" dirty="0">
                <a:solidFill>
                  <a:srgbClr val="FFFFFF"/>
                </a:solidFill>
              </a:rPr>
              <a:t> від Полтави до Гадяча». Головний герой </a:t>
            </a:r>
            <a:r>
              <a:rPr lang="uk-UA" sz="1500" dirty="0" err="1">
                <a:solidFill>
                  <a:srgbClr val="FFFFFF"/>
                </a:solidFill>
              </a:rPr>
              <a:t>Гнидка</a:t>
            </a:r>
            <a:r>
              <a:rPr lang="uk-UA" sz="1500" dirty="0">
                <a:solidFill>
                  <a:srgbClr val="FFFFFF"/>
                </a:solidFill>
              </a:rPr>
              <a:t> – прототип Чіпки (з роману «Хіба ревуть воли як ясла повні?»). По дорозі до Гадяча Панас Мирний почув історію, яка пізніше лягла в основу роману.</a:t>
            </a:r>
          </a:p>
          <a:p>
            <a:pPr algn="just"/>
            <a:r>
              <a:rPr lang="uk-UA" sz="1500" dirty="0">
                <a:solidFill>
                  <a:srgbClr val="FFFFFF"/>
                </a:solidFill>
              </a:rPr>
              <a:t>Роман «Повія» - перші дві частини Михайло Старицький надрукував в </a:t>
            </a:r>
            <a:r>
              <a:rPr lang="uk-UA" sz="1500" dirty="0" err="1">
                <a:solidFill>
                  <a:srgbClr val="FFFFFF"/>
                </a:solidFill>
              </a:rPr>
              <a:t>альманасі</a:t>
            </a:r>
            <a:r>
              <a:rPr lang="uk-UA" sz="1500" dirty="0">
                <a:solidFill>
                  <a:srgbClr val="FFFFFF"/>
                </a:solidFill>
              </a:rPr>
              <a:t> «Рада» (1883, 1884), третю частину надруковано в 1919 році в журналі «Літературно-науковий вісник», а в 1928 році роман надрукований повністю (вже після смерті автора). Цей роман – найвище досягнення реалістичної творчості автора. Екранізовано І. Кавалерідзе в році 1961.</a:t>
            </a:r>
          </a:p>
          <a:p>
            <a:pPr algn="just"/>
            <a:r>
              <a:rPr lang="uk-UA" sz="1500" dirty="0">
                <a:solidFill>
                  <a:srgbClr val="FFFFFF"/>
                </a:solidFill>
              </a:rPr>
              <a:t>Оповідання «Морозенко» (1885) - майстерно змальовано уявний світ дитини, своєрідне сприйняття дитиною природи, де переплітається дійсність і фантазія.</a:t>
            </a:r>
          </a:p>
          <a:p>
            <a:pPr algn="just"/>
            <a:r>
              <a:rPr lang="uk-UA" sz="1500" dirty="0">
                <a:solidFill>
                  <a:srgbClr val="FFFFFF"/>
                </a:solidFill>
              </a:rPr>
              <a:t>Автор повість «П’яниця» (1874), «Лихі люди» (інша назва «Товариші»; 1877)</a:t>
            </a:r>
          </a:p>
          <a:p>
            <a:pPr algn="just"/>
            <a:r>
              <a:rPr lang="uk-UA" sz="1500" dirty="0">
                <a:solidFill>
                  <a:srgbClr val="FFFFFF"/>
                </a:solidFill>
              </a:rPr>
              <a:t>Автор драми «Лимерівна» (1886), повторно грається в театрі ім. Франка в Києві (1968, 2019)</a:t>
            </a:r>
          </a:p>
          <a:p>
            <a:pPr algn="just"/>
            <a:r>
              <a:rPr lang="uk-UA" sz="1500" dirty="0">
                <a:solidFill>
                  <a:srgbClr val="FFFFFF"/>
                </a:solidFill>
              </a:rPr>
              <a:t>Роман «Хіба ревуть воли, як ясла повні?» (1875, надрукований у 1880 р.)</a:t>
            </a:r>
          </a:p>
          <a:p>
            <a:pPr algn="just"/>
            <a:endParaRPr lang="cs-CZ" sz="1500" dirty="0">
              <a:solidFill>
                <a:srgbClr val="FFFFFF"/>
              </a:solidFill>
            </a:endParaRPr>
          </a:p>
        </p:txBody>
      </p:sp>
    </p:spTree>
    <p:extLst>
      <p:ext uri="{BB962C8B-B14F-4D97-AF65-F5344CB8AC3E}">
        <p14:creationId xmlns:p14="http://schemas.microsoft.com/office/powerpoint/2010/main" val="3980201338"/>
      </p:ext>
    </p:extLst>
  </p:cSld>
  <p:clrMapOvr>
    <a:masterClrMapping/>
  </p:clrMapOvr>
</p:sld>
</file>

<file path=ppt/theme/theme1.xml><?xml version="1.0" encoding="utf-8"?>
<a:theme xmlns:a="http://schemas.openxmlformats.org/drawingml/2006/main" name="BlobVTI">
  <a:themeElements>
    <a:clrScheme name="AnalogousFromDarkSeedLeftStep">
      <a:dk1>
        <a:srgbClr val="000000"/>
      </a:dk1>
      <a:lt1>
        <a:srgbClr val="FFFFFF"/>
      </a:lt1>
      <a:dk2>
        <a:srgbClr val="223A3B"/>
      </a:dk2>
      <a:lt2>
        <a:srgbClr val="E8E2E2"/>
      </a:lt2>
      <a:accent1>
        <a:srgbClr val="2DB2B8"/>
      </a:accent1>
      <a:accent2>
        <a:srgbClr val="21B87F"/>
      </a:accent2>
      <a:accent3>
        <a:srgbClr val="2DB94B"/>
      </a:accent3>
      <a:accent4>
        <a:srgbClr val="40B821"/>
      </a:accent4>
      <a:accent5>
        <a:srgbClr val="7DAF2B"/>
      </a:accent5>
      <a:accent6>
        <a:srgbClr val="A9A31E"/>
      </a:accent6>
      <a:hlink>
        <a:srgbClr val="5B8E2F"/>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0</TotalTime>
  <Words>15214</Words>
  <Application>Microsoft Office PowerPoint</Application>
  <PresentationFormat>Širokoúhlá obrazovka</PresentationFormat>
  <Paragraphs>495</Paragraphs>
  <Slides>78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78</vt:i4>
      </vt:variant>
    </vt:vector>
  </HeadingPairs>
  <TitlesOfParts>
    <vt:vector size="83" baseType="lpstr">
      <vt:lpstr>Arial</vt:lpstr>
      <vt:lpstr>Sagona Book</vt:lpstr>
      <vt:lpstr>The Hand Extrablack</vt:lpstr>
      <vt:lpstr>Times New Roman</vt:lpstr>
      <vt:lpstr>BlobVTI</vt:lpstr>
      <vt:lpstr>Історія української літератури 2</vt:lpstr>
      <vt:lpstr>Основа курсу</vt:lpstr>
      <vt:lpstr>Початки новодобого українського театру  (драматична творчість)</vt:lpstr>
      <vt:lpstr>Початки новодобого українського театру  (драматична творчість)</vt:lpstr>
      <vt:lpstr>Драматична творчість Миколи Костомарова та Тараса Шевченка</vt:lpstr>
      <vt:lpstr>Народження та розвиток українського критичного реалізму</vt:lpstr>
      <vt:lpstr>Іван-Нечуй  Левицький Повість «Кайдашева сім’я» 1879-й рік. </vt:lpstr>
      <vt:lpstr>Іван Нечуй-Левицький  повість «Микола Джеря» 1878</vt:lpstr>
      <vt:lpstr>Панас Мирний</vt:lpstr>
      <vt:lpstr>Український театр і драматургія 70–90-х років ХІХ ст. </vt:lpstr>
      <vt:lpstr>Український театр і драматургія 70–90-х років ХІХ ст. </vt:lpstr>
      <vt:lpstr>Михайло Старицький Театральна діяльність</vt:lpstr>
      <vt:lpstr>Михайло Старицький Поетична творчість</vt:lpstr>
      <vt:lpstr>Мотиви лірики Михайла Старицького</vt:lpstr>
      <vt:lpstr>Історична проза Михайла Старицького</vt:lpstr>
      <vt:lpstr>Іван Карпенко-Карий (Іван Тобілевич)</vt:lpstr>
      <vt:lpstr>Сатирична комедія Івана Карпенка-Карого</vt:lpstr>
      <vt:lpstr>Марко  Кропивницький</vt:lpstr>
      <vt:lpstr>Драматургічна творчість Марка Кропивницького</vt:lpstr>
      <vt:lpstr>Політична та культурна ситуація на Україні кінця ХІХ століття. </vt:lpstr>
      <vt:lpstr>Політична та культурна ситуація на Україні кінця ХІХ століття. </vt:lpstr>
      <vt:lpstr>Політична та культурна ситуація на Україні кінця ХІХ століття. </vt:lpstr>
      <vt:lpstr>Політична та культурна ситуація на Україні кінця ХІХ століття. </vt:lpstr>
      <vt:lpstr>Реалізм — провідний напрям кінця ХІХ століття</vt:lpstr>
      <vt:lpstr>Основні стильові пошуки кінця ХІХ ст.</vt:lpstr>
      <vt:lpstr>Поезія кінця ХІХ століття</vt:lpstr>
      <vt:lpstr>Драматургія кінця ХІХ ст.</vt:lpstr>
      <vt:lpstr>Переклади та преса кінця ХІХ ст.</vt:lpstr>
      <vt:lpstr>Перенесення літературного життя в Галичину</vt:lpstr>
      <vt:lpstr>Періодичне видання кінця ХІХ ст.</vt:lpstr>
      <vt:lpstr>Літературознавство кінця ХІХ ст. Михайло Драгоманов (1838–1895)</vt:lpstr>
      <vt:lpstr>Думки М. Драгоманова щодо існування української літератури</vt:lpstr>
      <vt:lpstr>Новаторський зміст творчості Івана Франка  </vt:lpstr>
      <vt:lpstr>Рання поетична творчість Івана Франка</vt:lpstr>
      <vt:lpstr>Особливість поетичної манери Івана Франка  </vt:lpstr>
      <vt:lpstr>Журнал «Друг» та літературознавча діяльність Франка</vt:lpstr>
      <vt:lpstr>Поетичні твори Франка початку 80-х рр.</vt:lpstr>
      <vt:lpstr>«З вершин і ни­зин». Цикл «Га­лицькі образки»  </vt:lpstr>
      <vt:lpstr>«Зів’яле листя» ті пізніші збірки</vt:lpstr>
      <vt:lpstr>Поезія Івана Франка «Гадки на межі» (поема)</vt:lpstr>
      <vt:lpstr>Поезія Івана Франка</vt:lpstr>
      <vt:lpstr>Мала проза Івана Франка</vt:lpstr>
      <vt:lpstr>Проза Івана Франка</vt:lpstr>
      <vt:lpstr>«Борислав сміється»</vt:lpstr>
      <vt:lpstr>«Борислав сміється» </vt:lpstr>
      <vt:lpstr>«Борислав сміється» </vt:lpstr>
      <vt:lpstr>Prezentace aplikace PowerPoint</vt:lpstr>
      <vt:lpstr>Гостропсихологічна повість «На дні»</vt:lpstr>
      <vt:lpstr>Повість  «Воa constrictor»  </vt:lpstr>
      <vt:lpstr>Роман «Перехресні стежки» (1900)</vt:lpstr>
      <vt:lpstr>Роман «Перехресні стежки» (1900)</vt:lpstr>
      <vt:lpstr>Роман «Перехресні стежки» (1900) Євген Рафалович</vt:lpstr>
      <vt:lpstr>Роман «Перехресні стежки» (1900) Реґіна</vt:lpstr>
      <vt:lpstr>Prezentace aplikace PowerPoint</vt:lpstr>
      <vt:lpstr>Драма Івана Франка “Украдене щастя“</vt:lpstr>
      <vt:lpstr>Покутська трійця</vt:lpstr>
      <vt:lpstr>Василь Стефаник член «Покутської трійці»</vt:lpstr>
      <vt:lpstr>Василь Стефаник</vt:lpstr>
      <vt:lpstr>Василь Стефаник «Палій»</vt:lpstr>
      <vt:lpstr>Василь Стефаник  «Синя книжечка»</vt:lpstr>
      <vt:lpstr>Василь Стефаник  «Кленові листки»</vt:lpstr>
      <vt:lpstr>Лесь Мартович член “Покутської трійці»</vt:lpstr>
      <vt:lpstr>Лесь Мартович  оповідання</vt:lpstr>
      <vt:lpstr>Повість «Забобон» (1911)</vt:lpstr>
      <vt:lpstr>Іван Семанюк – Марко Черемшина</vt:lpstr>
      <vt:lpstr>Творчість Марка Черемшини</vt:lpstr>
      <vt:lpstr>Ольга Кобилянська</vt:lpstr>
      <vt:lpstr>Prezentace aplikace PowerPoint</vt:lpstr>
      <vt:lpstr>Повість «Людина»</vt:lpstr>
      <vt:lpstr>Наталя Кобринська</vt:lpstr>
      <vt:lpstr>Михайло  Коцюбинський  український імпресіонізм</vt:lpstr>
      <vt:lpstr>Михайло Коцюбинський</vt:lpstr>
      <vt:lpstr>Леся Українка Лариса Косач</vt:lpstr>
      <vt:lpstr>Леся Українка</vt:lpstr>
      <vt:lpstr>Леся Українка / Драматичні твори</vt:lpstr>
      <vt:lpstr>Літературно-мистецьке життя в Україні наприкінці ХІХ – у перші десятиліття ХХ століття</vt:lpstr>
      <vt:lpstr>Початок ХХ століття</vt:lpstr>
      <vt:lpstr>Напрями українського модернізму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української літератури 2</dc:title>
  <dc:creator>Krystyna Kuznietsova</dc:creator>
  <cp:lastModifiedBy>Krystyna Kuznietsova</cp:lastModifiedBy>
  <cp:revision>91</cp:revision>
  <dcterms:created xsi:type="dcterms:W3CDTF">2021-02-26T16:33:54Z</dcterms:created>
  <dcterms:modified xsi:type="dcterms:W3CDTF">2022-02-21T14:23:39Z</dcterms:modified>
</cp:coreProperties>
</file>