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7" r:id="rId2"/>
    <p:sldId id="262" r:id="rId3"/>
    <p:sldId id="263" r:id="rId4"/>
    <p:sldId id="264" r:id="rId5"/>
    <p:sldId id="265" r:id="rId6"/>
    <p:sldId id="266" r:id="rId7"/>
    <p:sldId id="267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24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Střední styl 4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7" name="Group 1556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1558" name="Straight Connector 1557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9" name="Straight Connector 1558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0" name="Straight Connector 1559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1" name="Straight Connector 1560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2" name="Straight Connector 1561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3" name="Straight Connector 1562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4" name="Straight Connector 1563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5" name="Straight Connector 1564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6" name="Straight Connector 1565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7" name="Straight Connector 1566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68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9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0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1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2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3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4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5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6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7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8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9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0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1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2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3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4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5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6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7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8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9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0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1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2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3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4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5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6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7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8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9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0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1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2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3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4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5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6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7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8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9" name="Oval 1608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0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1" name="Oval 1610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2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3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4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5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6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7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8" name="Oval 1617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9" name="Oval 1618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0" name="Oval 1619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1" name="Oval 1620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2" name="Oval 1621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3" name="Oval 1622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4" name="Oval 1623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6" name="Oval 1625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7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8" name="Oval 1627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9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0" name="Oval 1629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1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2" name="Oval 1631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3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4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5" name="Oval 1634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6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7" name="Oval 1636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8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9" name="Oval 1638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0" name="Oval 1639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1" name="Oval 1640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2" name="Oval 1641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3" name="Oval 1642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4" name="Oval 1643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5" name="Oval 1644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6" name="Oval 1645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7" name="Oval 1646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8" name="Oval 1647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9" name="Oval 1648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0" name="Oval 1649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1" name="Oval 1650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2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3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4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5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6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7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8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9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0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1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2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3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4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5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6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7" name="Oval 1666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8" name="Oval 1667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9" name="Oval 1668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0" name="Oval 1669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1" name="Oval 1670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2" name="Oval 1671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3" name="Oval 1672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4" name="Oval 1673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5" name="Oval 1674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6" name="Oval 1675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7" name="Oval 1676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8" name="Oval 1677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9" name="Oval 1678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0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1" name="Oval 1680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2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3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4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5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6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7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8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9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0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1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2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3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4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5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6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7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8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9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0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1" name="Oval 1700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2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3" name="Oval 1702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4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5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6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7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8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9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0" name="Oval 1709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1" name="Oval 1710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2" name="Oval 1711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3" name="Oval 1712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4" name="Oval 1713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5" name="Oval 1714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6" name="Oval 1715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7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8" name="Oval 1717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9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0" name="Oval 1719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1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2" name="Oval 1721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3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4" name="Oval 1723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5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6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7" name="Oval 1726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8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9" name="Oval 1728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0" name="Oval 1729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1" name="Oval 1730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2" name="Oval 1731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3" name="Oval 1732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4" name="Oval 1733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5" name="Oval 1734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6" name="Oval 1735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7" name="Oval 1736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8" name="Oval 1737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9" name="Oval 1738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0" name="Oval 1739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1" name="Oval 1740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2" name="Oval 1741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3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4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5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6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7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8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9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0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1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2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3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4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5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6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7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8" name="Oval 1757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9" name="Oval 1758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0" name="Oval 1759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1" name="Oval 1760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2" name="Oval 1761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3" name="Oval 1762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4" name="Oval 1763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5" name="Oval 1764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6" name="Oval 1765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7" name="Oval 1766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8" name="Oval 1767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9" name="Oval 1768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0" name="Oval 1769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1" name="Oval 1770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2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3" name="Oval 1772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5" name="Oval 1774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6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7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8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9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0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1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2" name="Oval 1781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3" name="Oval 1782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4" name="Oval 1783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5" name="Oval 1784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6" name="Oval 1785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7" name="Oval 1786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8" name="Oval 1787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9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0" name="Oval 178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1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2" name="Oval 1791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4" name="Oval 1793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5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6" name="Oval 1795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7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8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9" name="Oval 1798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00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1" name="Oval 1800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2" name="Oval 1801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3" name="Oval 1802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4" name="Oval 1803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5" name="Oval 1804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6" name="Oval 1805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7" name="Oval 1806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8" name="Oval 1807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9" name="Oval 1808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0" name="Oval 1809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1" name="Oval 1810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2" name="Oval 1811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3" name="Oval 1812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4" name="Oval 1813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5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6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7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8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9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0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1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2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3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4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5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6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7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8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9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0" name="Oval 1829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1" name="Oval 1830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2" name="Oval 1831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3" name="Oval 1832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4" name="Oval 1833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5" name="Oval 1834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6" name="Oval 1835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7" name="Oval 1836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8" name="Oval 1837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9" name="Oval 1838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0" name="Oval 1839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1" name="Oval 1840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2" name="Oval 1841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3" name="Oval 1842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4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5" name="Oval 18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6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7" name="Oval 1846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8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9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0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1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2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3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4" name="Oval 1853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5" name="Oval 1854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6" name="Oval 1855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7" name="Oval 1856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8" name="Oval 1857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9" name="Oval 1858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0" name="Oval 1859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1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2" name="Oval 1861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3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4" name="Oval 1863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5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6" name="Oval 186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7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8" name="Oval 1867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9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0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1" name="Oval 1870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72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3" name="Oval 1872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4" name="Oval 1873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5" name="Oval 1874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6" name="Oval 1875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7" name="Oval 1876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8" name="Oval 1877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9" name="Oval 1878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0" name="Oval 1879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1" name="Oval 1880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2" name="Oval 1881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3" name="Oval 1882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4" name="Oval 1883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5" name="Oval 1884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6" name="Oval 1885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7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8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9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0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1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2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3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4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5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6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7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8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9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0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1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2" name="Oval 1901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3" name="Oval 1902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4" name="Oval 1903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5" name="Oval 1904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6" name="Oval 1905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7" name="Oval 1906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8" name="Oval 1907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9" name="Oval 1908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0" name="Oval 1909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1" name="Oval 1910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2" name="Oval 1911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3" name="Oval 1912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4" name="Oval 1913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5" name="Oval 1914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6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7" name="Oval 1916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18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9" name="Oval 1918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0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1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2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3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4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5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6" name="Oval 1925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7" name="Oval 1926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8" name="Oval 1927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9" name="Oval 1928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0" name="Oval 1929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1" name="Oval 1930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2" name="Oval 1931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3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4" name="Oval 1933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5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6" name="Oval 1935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7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8" name="Oval 1937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9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0" name="Oval 1939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3" name="Oval 1942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4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5" name="Oval 1944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6" name="Oval 1945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7" name="Oval 1946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8" name="Oval 1947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9" name="Oval 1948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0" name="Oval 1949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1" name="Oval 1950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2" name="Oval 1951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3" name="Oval 1952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4" name="Oval 1953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5" name="Oval 1954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6" name="Oval 1955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7" name="Oval 1956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8" name="Oval 1957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9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0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1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2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3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4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5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6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7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8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9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0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1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2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3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4" name="Oval 1973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5" name="Oval 1974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6" name="Oval 1975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7" name="Oval 1976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8" name="Oval 1977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9" name="Oval 1978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0" name="Oval 1979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1" name="Oval 1980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2" name="Oval 1981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3" name="Oval 1982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4" name="Oval 1983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5" name="Oval 1984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6" name="Oval 1985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7" name="Oval 1986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8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9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0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1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2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3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4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5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6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7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8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9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0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1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2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3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C36246A-C44C-41E4-AFD6-24ABDC846384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7F51B-0AE6-40AB-8768-7996D34F7E92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928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246A-C44C-41E4-AFD6-24ABDC846384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7F51B-0AE6-40AB-8768-7996D34F7E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5870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246A-C44C-41E4-AFD6-24ABDC846384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7F51B-0AE6-40AB-8768-7996D34F7E92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7533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246A-C44C-41E4-AFD6-24ABDC846384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7F51B-0AE6-40AB-8768-7996D34F7E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936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6" name="Group 525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527" name="Straight Connector 526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8" name="Straight Connector 527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9" name="Straight Connector 528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0" name="Straight Connector 529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1" name="Straight Connector 530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2" name="Straight Connector 531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3" name="Straight Connector 532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4" name="Straight Connector 533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5" name="Straight Connector 534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6" name="Straight Connector 535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7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Oval 591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Oval 593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Oval 594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Oval 595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Oval 596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Oval 597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Oval 598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Oval 599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Oval 600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Oval 601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Oval 602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Oval 603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Oval 604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Oval 605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Oval 621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Oval 622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Oval 623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Oval 624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Oval 625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Oval 626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Oval 627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Oval 628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Oval 629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Oval 630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Oval 631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Oval 632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Oval 633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Oval 635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Oval 669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Oval 670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Oval 671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Oval 672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Oval 673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Oval 674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Oval 675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Oval 676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Oval 677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Oval 678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Oval 679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Oval 680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Oval 681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Oval 682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Oval 698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Oval 699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1" name="Oval 700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2" name="Oval 701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3" name="Oval 702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4" name="Oval 703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5" name="Oval 704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6" name="Oval 705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7" name="Oval 706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8" name="Oval 707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9" name="Oval 708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0" name="Oval 709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1" name="Oval 710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2" name="Oval 711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3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5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7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8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9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0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1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2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4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5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6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7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8" name="Oval 727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9" name="Oval 728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0" name="Oval 729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1" name="Oval 730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2" name="Oval 731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3" name="Oval 732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4" name="Oval 733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5" name="Oval 734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6" name="Oval 735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7" name="Oval 736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8" name="Oval 737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9" name="Oval 738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0" name="Oval 739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1" name="Oval 740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2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3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4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5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6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7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8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9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0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1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2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3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4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5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6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7" name="Oval 756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8" name="Oval 757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9" name="Oval 758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0" name="Oval 759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1" name="Oval 760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2" name="Oval 761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3" name="Oval 762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4" name="Oval 763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5" name="Oval 764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6" name="Oval 765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7" name="Oval 766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8" name="Oval 767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9" name="Oval 768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0" name="Oval 769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1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2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3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4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5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6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7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8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9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0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1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2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3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4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5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6" name="Oval 785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7" name="Oval 786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8" name="Oval 787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9" name="Oval 788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0" name="Oval 789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1" name="Oval 790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2" name="Oval 791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3" name="Oval 792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4" name="Oval 793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5" name="Oval 794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6" name="Oval 795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7" name="Oval 796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8" name="Oval 797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9" name="Oval 798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0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1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2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3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4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5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6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7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8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9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0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1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2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3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4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5" name="Oval 814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6" name="Oval 815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7" name="Oval 816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8" name="Oval 817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9" name="Oval 818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0" name="Oval 819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1" name="Oval 820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2" name="Oval 821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3" name="Oval 822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4" name="Oval 823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5" name="Oval 824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6" name="Oval 825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7" name="Oval 826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8" name="Oval 827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9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0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1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2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3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4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5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6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7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8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9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0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3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4" name="Oval 843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5" name="Oval 844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6" name="Oval 845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7" name="Oval 846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8" name="Oval 847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9" name="Oval 848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0" name="Oval 849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1" name="Oval 850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2" name="Oval 851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3" name="Oval 852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4" name="Oval 853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5" name="Oval 854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6" name="Oval 855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7" name="Oval 856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8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9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0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1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2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3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4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5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6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7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8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9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0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1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2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3" name="Oval 872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4" name="Oval 873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5" name="Oval 874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6" name="Oval 875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7" name="Oval 876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8" name="Oval 877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9" name="Oval 878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0" name="Oval 879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1" name="Oval 880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2" name="Oval 881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3" name="Oval 882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4" name="Oval 883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5" name="Oval 884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6" name="Oval 885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7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8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9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0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1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2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3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4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5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6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7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8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9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1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2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3" name="Oval 902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4" name="Oval 903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5" name="Oval 904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6" name="Oval 905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7" name="Oval 906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8" name="Oval 907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9" name="Oval 908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0" name="Oval 909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1" name="Oval 910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2" name="Oval 911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3" name="Oval 912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4" name="Oval 913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5" name="Oval 914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6" name="Oval 915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7" name="Oval 916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8" name="Oval 917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9" name="Oval 918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0" name="Oval 919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1" name="Oval 920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2" name="Oval 921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3" name="Oval 922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4" name="Oval 923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5" name="Oval 924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6" name="Oval 925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7" name="Oval 926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8" name="Oval 927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9" name="Oval 928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0" name="Oval 929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1" name="Oval 930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2" name="Oval 931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3" name="Oval 932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4" name="Oval 933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5" name="Oval 934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6" name="Oval 935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7" name="Oval 936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8" name="Oval 937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9" name="Oval 938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0" name="Oval 93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1" name="Oval 940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2" name="Oval 941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3" name="Oval 942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4" name="Oval 943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5" name="Oval 9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6" name="Oval 945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7" name="Oval 946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8" name="Oval 947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9" name="Oval 948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0" name="Oval 949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1" name="Oval 950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2" name="Oval 951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3" name="Oval 952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4" name="Oval 953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5" name="Oval 954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6" name="Oval 95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7" name="Oval 956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8" name="Oval 957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9" name="Oval 958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0" name="Oval 959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1" name="Oval 960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2" name="Oval 961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3" name="Oval 962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4" name="Oval 963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5" name="Oval 964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6" name="Oval 965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7" name="Oval 966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8" name="Oval 967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9" name="Oval 968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0" name="Oval 969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1" name="Oval 970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2" name="Oval 971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tIns="45720" rIns="91440" bIns="4572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246A-C44C-41E4-AFD6-24ABDC846384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7F51B-0AE6-40AB-8768-7996D34F7E92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15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246A-C44C-41E4-AFD6-24ABDC846384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7F51B-0AE6-40AB-8768-7996D34F7E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8991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246A-C44C-41E4-AFD6-24ABDC846384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7F51B-0AE6-40AB-8768-7996D34F7E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031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246A-C44C-41E4-AFD6-24ABDC846384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7F51B-0AE6-40AB-8768-7996D34F7E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7314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246A-C44C-41E4-AFD6-24ABDC846384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7F51B-0AE6-40AB-8768-7996D34F7E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6473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246A-C44C-41E4-AFD6-24ABDC846384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7F51B-0AE6-40AB-8768-7996D34F7E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6358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3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246A-C44C-41E4-AFD6-24ABDC846384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7F51B-0AE6-40AB-8768-7996D34F7E92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8610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C36246A-C44C-41E4-AFD6-24ABDC846384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6A7F51B-0AE6-40AB-8768-7996D34F7E92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6476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Ukrajinská literatura od roku 1991 do současnosti</a:t>
            </a:r>
            <a:r>
              <a:rPr lang="pl-PL" b="1" dirty="0"/>
              <a:t/>
            </a:r>
            <a:br>
              <a:rPr lang="pl-PL" b="1" dirty="0"/>
            </a:b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621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2965" y="5054730"/>
            <a:ext cx="7882759" cy="1463040"/>
          </a:xfrm>
        </p:spPr>
        <p:txBody>
          <a:bodyPr>
            <a:normAutofit fontScale="90000"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Українська дискусія</a:t>
            </a:r>
            <a:b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постмодернізм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805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912508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Відмінності між модернізмом і постмодернізмом</a:t>
            </a:r>
            <a:b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(За І. Гассаном)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7664123"/>
              </p:ext>
            </p:extLst>
          </p:nvPr>
        </p:nvGraphicFramePr>
        <p:xfrm>
          <a:off x="1024128" y="1639611"/>
          <a:ext cx="10673258" cy="48084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36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66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06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Модернізм</a:t>
                      </a:r>
                      <a:endParaRPr lang="uk-UA" sz="1800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Постмодернізм</a:t>
                      </a:r>
                      <a:endParaRPr lang="uk-UA" sz="1800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2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Закрита форма </a:t>
                      </a:r>
                      <a:endParaRPr lang="uk-UA" sz="1800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Відкрита</a:t>
                      </a: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2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Романтизм, символізм </a:t>
                      </a:r>
                      <a:endParaRPr lang="uk-UA" sz="1800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Дадаїзм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парафізика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6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Мета </a:t>
                      </a:r>
                      <a:endParaRPr lang="uk-UA" sz="1800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02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Майстерність </a:t>
                      </a:r>
                      <a:endParaRPr lang="uk-UA" sz="1800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Вичерпність, мовчання</a:t>
                      </a:r>
                      <a:endParaRPr lang="uk-UA" sz="1800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2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Закінчений твір </a:t>
                      </a:r>
                      <a:endParaRPr lang="uk-UA" sz="1800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noProof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Гепенінг</a:t>
                      </a:r>
                      <a:r>
                        <a:rPr lang="uk-UA" sz="18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1800" noProof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перформанс</a:t>
                      </a:r>
                      <a:endParaRPr lang="uk-UA" sz="1800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6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Присутність </a:t>
                      </a:r>
                      <a:endParaRPr lang="uk-UA" sz="1800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Відсутність</a:t>
                      </a:r>
                      <a:endParaRPr lang="uk-UA" sz="1800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06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Центрування </a:t>
                      </a:r>
                      <a:endParaRPr lang="uk-UA" sz="1800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Розсіювання</a:t>
                      </a:r>
                      <a:endParaRPr lang="uk-UA" sz="1800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2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Жанр, межі </a:t>
                      </a:r>
                      <a:endParaRPr lang="uk-UA" sz="1800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Текст, інтертекст</a:t>
                      </a:r>
                      <a:endParaRPr lang="uk-UA" sz="1800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06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Семантика </a:t>
                      </a:r>
                      <a:endParaRPr lang="uk-UA" sz="1800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Риторика</a:t>
                      </a:r>
                      <a:endParaRPr lang="uk-UA" sz="1800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06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Метафора 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Метонімія</a:t>
                      </a:r>
                      <a:endParaRPr lang="uk-UA" sz="1800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6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Читання 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Письмо</a:t>
                      </a:r>
                      <a:endParaRPr lang="uk-UA" sz="1800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06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Метафізика </a:t>
                      </a:r>
                      <a:endParaRPr lang="uk-UA" sz="1800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Іронія</a:t>
                      </a:r>
                      <a:endParaRPr lang="uk-UA" sz="1800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06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Трансцендентне </a:t>
                      </a:r>
                      <a:endParaRPr lang="uk-UA" sz="1800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Іманентне</a:t>
                      </a:r>
                      <a:endParaRPr lang="uk-UA" sz="1800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06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Фалоцентризм </a:t>
                      </a:r>
                      <a:endParaRPr lang="uk-UA" sz="1800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Андрогінність</a:t>
                      </a:r>
                      <a:endParaRPr lang="uk-UA" sz="1800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06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Параноя </a:t>
                      </a:r>
                      <a:endParaRPr lang="uk-UA" sz="1800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Шизофренія</a:t>
                      </a:r>
                      <a:endParaRPr lang="uk-UA" sz="1800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262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 джерелами виникнення постмодернізму</a:t>
            </a: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939159"/>
            <a:ext cx="10736948" cy="4370201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невдача проекту модерності з його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раціоналістською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самовпевненістю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амбіцією рятівника людства,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претензією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загальнолюдськість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перебування суб’єкта вже після історії: «історія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ликі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розповіді» закінчилися — людина має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влаштову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ватися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сучасному;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скептичність щодо будь-яких систем та ідеологій;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іронія, гра, цитування;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змішування жанрів, рівнів мовлення, високої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 популярної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культури;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деконструкція, тобто розвінчування ідеологій та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ієрархій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цінностей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розмаскування ідеологій задля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дестабіл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ізації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ідеології взагалі.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79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trellis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181973"/>
            <a:ext cx="9720071" cy="530030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Світоглядно-мистецький напрям, що в останні десятиліття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 приходить на зміну модернізмові. Цей напрям — продукт постіндустріальної епохи, епохи розпаду цілісного погляду на світ, руйнування систем — світоглядно-філософських, економічних,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/>
              <a:t>  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Визначальні риси постмодернізму: 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 - культ незалежної особистості; 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 - потяг до архаїки, міфу, колективного позасвідомого; 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 - прагнення поєднати, взаємодоповнити істини (часом полярно протилежні) багатьох людей, націй, культур, релігій, філософій; 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 - бачення повсякденного реального життя як театру абсурду, апокаліптичного карнавалу; 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 - використання підкреслено ігрового стилю, щоб акцентувати на ненормальності, несправжності, протиприродності панівного в реальності способу життя; 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 - зумисне химерне переплетення різних стилів оповіді (високий класицистичний і сентиментальний чи грубо натуралістичний і казковий та ін.; у стиль художній нерідко вплітаються стилі науковий, публіцистичний, діловий тощо); 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 - суміш багатьох традиційних жанрових різновидів; 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 - сюжети творів — це легко замасковані алюзії (натяки) на відомі сюжети літератури попередніх епох; 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 - запозичення, перегуки спостерігаються не лише на сюжетно-композиційному, а й на образному, мовному рівнях; 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 - як правило, у постмодерністському творі присутній образ оповідача; 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 - іронічність та пародійність. 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59517" y="474087"/>
            <a:ext cx="9016165" cy="707886"/>
          </a:xfrm>
          <a:prstGeom prst="rect">
            <a:avLst/>
          </a:prstGeom>
          <a:pattFill prst="trellis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cs-CZ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Постмодернізм</a:t>
            </a:r>
            <a:r>
              <a:rPr kumimoji="0" lang="uk-UA" altLang="cs-CZ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uk-UA" altLang="cs-CZ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790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Check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819838"/>
          </a:xfrm>
        </p:spPr>
        <p:txBody>
          <a:bodyPr>
            <a:normAutofit/>
          </a:bodyPr>
          <a:lstStyle/>
          <a:p>
            <a:pPr algn="ctr"/>
            <a:r>
              <a:rPr lang="uk-UA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Періодизація</a:t>
            </a: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282045"/>
            <a:ext cx="10166386" cy="5354425"/>
          </a:xfrm>
        </p:spPr>
        <p:txBody>
          <a:bodyPr>
            <a:normAutofit lnSpcReduction="10000"/>
          </a:bodyPr>
          <a:lstStyle/>
          <a:p>
            <a:pPr>
              <a:buClrTx/>
              <a:buFont typeface="Wingdings" panose="05000000000000000000" pitchFamily="2" charset="2"/>
              <a:buChar char="§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Генераційний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принцип (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поколіннєва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класифікація) поділу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письменників (Володимир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Єшкілєв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Tx/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вісімдесятники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дев'яностники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uk-UA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дев'ятдесятники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uk-UA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двотисячники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  	</a:t>
            </a:r>
            <a:r>
              <a:rPr lang="uk-UA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двітисячідесятники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позадесятники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літературні 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самітники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Спроба розподілу на «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західняків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та «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ґрунтівців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(Роксолана Харчук)</a:t>
            </a:r>
          </a:p>
          <a:p>
            <a:pPr marL="0" indent="0">
              <a:buClrTx/>
              <a:buNone/>
            </a:pP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західняки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– письменники, зорієнтовані на західну культурну традицію (Ю. Андрухович, Ю. </a:t>
            </a:r>
            <a:r>
              <a:rPr lang="uk-UA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Іздрик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ClrTx/>
              <a:buNone/>
            </a:pP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ґрунтівці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письменники, 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зорієнтовані на традицію власну (В. Медвідь, Є. </a:t>
            </a:r>
            <a:r>
              <a:rPr lang="uk-UA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Пашковський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О. </a:t>
            </a:r>
            <a:r>
              <a:rPr lang="uk-UA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Уляненко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uk-UA" b="1" dirty="0" smtClean="0"/>
              <a:t>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Територіальний (географічний) принцип (Володимир Даниленко)</a:t>
            </a:r>
          </a:p>
          <a:p>
            <a:pPr marL="0" indent="0">
              <a:buClrTx/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«житомирська» школа (В. Медвідь, Є. </a:t>
            </a:r>
            <a:r>
              <a:rPr lang="uk-UA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Пашковський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М. Закусило, Ю. </a:t>
            </a:r>
            <a:r>
              <a:rPr lang="uk-UA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Гудзь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ClrTx/>
              <a:buNone/>
            </a:pP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«галицька» школа (Ю. Андрухович, Ю. </a:t>
            </a:r>
            <a:r>
              <a:rPr lang="uk-UA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Винничук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Ю. </a:t>
            </a:r>
            <a:r>
              <a:rPr lang="uk-UA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Іздрик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Т. </a:t>
            </a:r>
            <a:r>
              <a:rPr lang="uk-UA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Прохасько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ClrTx/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 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«галицько-</a:t>
            </a:r>
            <a:r>
              <a:rPr lang="uk-UA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станіславівська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школа й «</a:t>
            </a:r>
            <a:r>
              <a:rPr lang="uk-UA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київсько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-житомирська» 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(Наталія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Білоцерківець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ClrTx/>
              <a:buNone/>
            </a:pPr>
            <a:endParaRPr lang="uk-UA" dirty="0" smtClean="0"/>
          </a:p>
          <a:p>
            <a:pPr marL="0" indent="0">
              <a:buClrTx/>
              <a:buNone/>
            </a:pPr>
            <a:endParaRPr lang="uk-UA" i="1" dirty="0"/>
          </a:p>
          <a:p>
            <a:pPr marL="0" indent="0">
              <a:buClrTx/>
              <a:buNone/>
            </a:pPr>
            <a:endParaRPr lang="uk-UA" b="1" dirty="0"/>
          </a:p>
          <a:p>
            <a:pPr marL="0" indent="0">
              <a:buClrTx/>
              <a:buNone/>
            </a:pP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3048521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7"/>
            <a:ext cx="9720072" cy="485938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Шістдесятники</a:t>
            </a:r>
            <a:endParaRPr lang="cs-CZ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921762" y="1071154"/>
            <a:ext cx="9720072" cy="5687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Постшістдесятники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uk-UA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сімдесятники</a:t>
            </a:r>
            <a:endParaRPr lang="uk-UA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Вісімдесятники</a:t>
            </a:r>
            <a:endParaRPr lang="uk-UA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ДЕВ’ЯТДЕСЯТНИКИ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Двотисячники</a:t>
            </a:r>
            <a:endParaRPr lang="uk-UA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2400" b="1" dirty="0" smtClean="0"/>
          </a:p>
          <a:p>
            <a:pPr algn="ctr"/>
            <a:endParaRPr lang="uk-UA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Двітисячідесятники</a:t>
            </a:r>
            <a:endParaRPr lang="uk-UA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Позадесятники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літературні самітники</a:t>
            </a:r>
          </a:p>
          <a:p>
            <a:pPr algn="ctr"/>
            <a:endParaRPr lang="uk-UA" sz="2400" b="1" dirty="0"/>
          </a:p>
        </p:txBody>
      </p:sp>
    </p:spTree>
    <p:extLst>
      <p:ext uri="{BB962C8B-B14F-4D97-AF65-F5344CB8AC3E}">
        <p14:creationId xmlns:p14="http://schemas.microsoft.com/office/powerpoint/2010/main" val="419475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B4028482-F53A-4442-AB14-9B7A43F44F9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TM03457503[[fn=Citáty]]</Template>
  <TotalTime>0</TotalTime>
  <Words>644</Words>
  <Application>Microsoft Office PowerPoint</Application>
  <PresentationFormat>Širokoúhlá obrazovka</PresentationFormat>
  <Paragraphs>74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5" baseType="lpstr">
      <vt:lpstr>Arial</vt:lpstr>
      <vt:lpstr>Calibri</vt:lpstr>
      <vt:lpstr>Times New Roman</vt:lpstr>
      <vt:lpstr>Tw Cen MT</vt:lpstr>
      <vt:lpstr>Tw Cen MT Condensed</vt:lpstr>
      <vt:lpstr>Wingdings</vt:lpstr>
      <vt:lpstr>Wingdings 3</vt:lpstr>
      <vt:lpstr>Integrál</vt:lpstr>
      <vt:lpstr>Ukrajinská literatura od roku 1991 do současnosti </vt:lpstr>
      <vt:lpstr>Українська дискусія про постмодернізм</vt:lpstr>
      <vt:lpstr>Відмінності між модернізмом і постмодернізмом (За І. Гассаном)</vt:lpstr>
      <vt:lpstr>Основними джерелами виникнення постмодернізму</vt:lpstr>
      <vt:lpstr>Постмодернізм </vt:lpstr>
      <vt:lpstr>Періодизація</vt:lpstr>
      <vt:lpstr>Шістдесятники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Ukrajinská literatura od roku 1991 do současnosti </dc:title>
  <dc:creator>Krystyna Kuznietsova</dc:creator>
  <cp:lastModifiedBy>Krystyna Kuznietsova</cp:lastModifiedBy>
  <cp:revision>26</cp:revision>
  <dcterms:created xsi:type="dcterms:W3CDTF">2016-02-25T13:56:49Z</dcterms:created>
  <dcterms:modified xsi:type="dcterms:W3CDTF">2022-03-28T12:27:58Z</dcterms:modified>
</cp:coreProperties>
</file>