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7"/>
  </p:notesMasterIdLst>
  <p:sldIdLst>
    <p:sldId id="256" r:id="rId2"/>
    <p:sldId id="257" r:id="rId3"/>
    <p:sldId id="258" r:id="rId4"/>
    <p:sldId id="259" r:id="rId5"/>
    <p:sldId id="260" r:id="rId6"/>
    <p:sldId id="261" r:id="rId7"/>
    <p:sldId id="262" r:id="rId8"/>
    <p:sldId id="277" r:id="rId9"/>
    <p:sldId id="278" r:id="rId10"/>
    <p:sldId id="279" r:id="rId11"/>
    <p:sldId id="275" r:id="rId12"/>
    <p:sldId id="263" r:id="rId13"/>
    <p:sldId id="264" r:id="rId14"/>
    <p:sldId id="265" r:id="rId15"/>
    <p:sldId id="266" r:id="rId16"/>
    <p:sldId id="267" r:id="rId17"/>
    <p:sldId id="268" r:id="rId18"/>
    <p:sldId id="269" r:id="rId19"/>
    <p:sldId id="270" r:id="rId20"/>
    <p:sldId id="272" r:id="rId21"/>
    <p:sldId id="273" r:id="rId22"/>
    <p:sldId id="274" r:id="rId23"/>
    <p:sldId id="276" r:id="rId24"/>
    <p:sldId id="271" r:id="rId25"/>
    <p:sldId id="280"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snapToObjects="1">
      <p:cViewPr varScale="1">
        <p:scale>
          <a:sx n="99" d="100"/>
          <a:sy n="99"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8C9F3-24FC-E743-ACA7-4273C1C985E3}" type="datetimeFigureOut">
              <a:rPr lang="cs-CZ" smtClean="0"/>
              <a:t>21.03.2021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B376C-E925-264F-B95A-0FC1C75E44C6}" type="slidenum">
              <a:rPr lang="cs-CZ" smtClean="0"/>
              <a:t>‹#›</a:t>
            </a:fld>
            <a:endParaRPr lang="cs-CZ"/>
          </a:p>
        </p:txBody>
      </p:sp>
    </p:spTree>
    <p:extLst>
      <p:ext uri="{BB962C8B-B14F-4D97-AF65-F5344CB8AC3E}">
        <p14:creationId xmlns:p14="http://schemas.microsoft.com/office/powerpoint/2010/main" val="20780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40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3/21/21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4125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1892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3/21/21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4116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0571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9979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8591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475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6847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4260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808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3/21/21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324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3/21/21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891634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paD13MW17l8?list=PLE54Lhswg7G3Zlwkb2x_wK0PxVTgj5YW_"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NoZ62G9ZrPs?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HnnDpbJMw00?list=PLE54Lhswg7G3Zlwkb2x_wK0PxVTgj5YW_"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dXsLVkgTj3U?list=PLE54Lhswg7G3Zlwkb2x_wK0PxVTgj5YW_"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D48C1A-006B-48CE-8C45-6BD9A3169174}"/>
              </a:ext>
            </a:extLst>
          </p:cNvPr>
          <p:cNvPicPr>
            <a:picLocks noChangeAspect="1"/>
          </p:cNvPicPr>
          <p:nvPr/>
        </p:nvPicPr>
        <p:blipFill rotWithShape="1">
          <a:blip r:embed="rId2">
            <a:alphaModFix amt="60000"/>
          </a:blip>
          <a:srcRect l="3111" r="1" b="1"/>
          <a:stretch/>
        </p:blipFill>
        <p:spPr>
          <a:xfrm>
            <a:off x="20" y="10"/>
            <a:ext cx="12191980" cy="6857990"/>
          </a:xfrm>
          <a:prstGeom prst="rect">
            <a:avLst/>
          </a:prstGeom>
        </p:spPr>
      </p:pic>
      <p:sp>
        <p:nvSpPr>
          <p:cNvPr id="2" name="Nadpis 1">
            <a:extLst>
              <a:ext uri="{FF2B5EF4-FFF2-40B4-BE49-F238E27FC236}">
                <a16:creationId xmlns:a16="http://schemas.microsoft.com/office/drawing/2014/main" id="{3001D88E-0F52-BA46-8767-71E0F519A398}"/>
              </a:ext>
            </a:extLst>
          </p:cNvPr>
          <p:cNvSpPr>
            <a:spLocks noGrp="1"/>
          </p:cNvSpPr>
          <p:nvPr>
            <p:ph type="ctrTitle"/>
          </p:nvPr>
        </p:nvSpPr>
        <p:spPr>
          <a:xfrm>
            <a:off x="960120" y="640080"/>
            <a:ext cx="10268712" cy="3227832"/>
          </a:xfrm>
        </p:spPr>
        <p:txBody>
          <a:bodyPr anchor="b">
            <a:normAutofit/>
          </a:bodyPr>
          <a:lstStyle/>
          <a:p>
            <a:r>
              <a:rPr lang="uk-UA" dirty="0"/>
              <a:t>Хто такі українці? </a:t>
            </a:r>
            <a:endParaRPr lang="cs-CZ" dirty="0"/>
          </a:p>
        </p:txBody>
      </p:sp>
      <p:sp>
        <p:nvSpPr>
          <p:cNvPr id="3" name="Podnadpis 2">
            <a:extLst>
              <a:ext uri="{FF2B5EF4-FFF2-40B4-BE49-F238E27FC236}">
                <a16:creationId xmlns:a16="http://schemas.microsoft.com/office/drawing/2014/main" id="{845DABBC-9AF0-BF47-9D7B-A42F7269428D}"/>
              </a:ext>
            </a:extLst>
          </p:cNvPr>
          <p:cNvSpPr>
            <a:spLocks noGrp="1"/>
          </p:cNvSpPr>
          <p:nvPr>
            <p:ph type="subTitle" idx="1"/>
          </p:nvPr>
        </p:nvSpPr>
        <p:spPr>
          <a:xfrm>
            <a:off x="960120" y="4526280"/>
            <a:ext cx="10268712" cy="1508760"/>
          </a:xfrm>
        </p:spPr>
        <p:txBody>
          <a:bodyPr anchor="t">
            <a:normAutofit/>
          </a:bodyPr>
          <a:lstStyle/>
          <a:p>
            <a:pPr>
              <a:lnSpc>
                <a:spcPct val="91000"/>
              </a:lnSpc>
            </a:pPr>
            <a:r>
              <a:rPr lang="uk-UA" sz="2500" dirty="0">
                <a:solidFill>
                  <a:schemeClr val="tx1"/>
                </a:solidFill>
              </a:rPr>
              <a:t>Відомі українці. Спорт. Мода. </a:t>
            </a:r>
            <a:endParaRPr lang="cs-CZ" sz="2500" dirty="0">
              <a:solidFill>
                <a:schemeClr val="tx1"/>
              </a:solidFill>
            </a:endParaRPr>
          </a:p>
          <a:p>
            <a:pPr>
              <a:lnSpc>
                <a:spcPct val="91000"/>
              </a:lnSpc>
            </a:pPr>
            <a:endParaRPr lang="cs-CZ" sz="2500" dirty="0">
              <a:solidFill>
                <a:schemeClr val="tx1"/>
              </a:solidFill>
            </a:endParaRPr>
          </a:p>
          <a:p>
            <a:pPr>
              <a:lnSpc>
                <a:spcPct val="91000"/>
              </a:lnSpc>
            </a:pPr>
            <a:r>
              <a:rPr lang="cs-CZ" sz="2500" dirty="0">
                <a:solidFill>
                  <a:schemeClr val="tx1"/>
                </a:solidFill>
              </a:rPr>
              <a:t>Konverzační cvičení IV</a:t>
            </a:r>
          </a:p>
        </p:txBody>
      </p:sp>
    </p:spTree>
    <p:extLst>
      <p:ext uri="{BB962C8B-B14F-4D97-AF65-F5344CB8AC3E}">
        <p14:creationId xmlns:p14="http://schemas.microsoft.com/office/powerpoint/2010/main" val="1868839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34874-4FE0-FF44-836D-F6D8F30AFF7C}"/>
              </a:ext>
            </a:extLst>
          </p:cNvPr>
          <p:cNvSpPr>
            <a:spLocks noGrp="1"/>
          </p:cNvSpPr>
          <p:nvPr>
            <p:ph type="title"/>
          </p:nvPr>
        </p:nvSpPr>
        <p:spPr/>
        <p:txBody>
          <a:bodyPr>
            <a:normAutofit fontScale="90000"/>
          </a:bodyPr>
          <a:lstStyle/>
          <a:p>
            <a:pPr algn="ctr"/>
            <a:r>
              <a:rPr lang="uk-UA" dirty="0"/>
              <a:t>Три ІСТОРІЇ Українців</a:t>
            </a:r>
            <a:br>
              <a:rPr lang="uk-UA" dirty="0"/>
            </a:br>
            <a:r>
              <a:rPr lang="uk-UA" dirty="0"/>
              <a:t>ІЛЛЯ МЕЧНИКОВ</a:t>
            </a:r>
            <a:endParaRPr lang="cs-CZ" dirty="0"/>
          </a:p>
        </p:txBody>
      </p:sp>
      <p:pic>
        <p:nvPicPr>
          <p:cNvPr id="4" name="Online médium 3" descr="3 серія «Книга-мандрівка. Україна». «Батько імунітету»">
            <a:hlinkClick r:id="" action="ppaction://media"/>
            <a:extLst>
              <a:ext uri="{FF2B5EF4-FFF2-40B4-BE49-F238E27FC236}">
                <a16:creationId xmlns:a16="http://schemas.microsoft.com/office/drawing/2014/main" id="{2AC60620-193F-484F-B5C3-6962D621B999}"/>
              </a:ext>
            </a:extLst>
          </p:cNvPr>
          <p:cNvPicPr>
            <a:picLocks noRot="1" noChangeAspect="1"/>
          </p:cNvPicPr>
          <p:nvPr>
            <a:videoFile r:link="rId1"/>
          </p:nvPr>
        </p:nvPicPr>
        <p:blipFill>
          <a:blip r:embed="rId3"/>
          <a:stretch>
            <a:fillRect/>
          </a:stretch>
        </p:blipFill>
        <p:spPr>
          <a:xfrm>
            <a:off x="0" y="2196296"/>
            <a:ext cx="8250804" cy="4661704"/>
          </a:xfrm>
          <a:prstGeom prst="rect">
            <a:avLst/>
          </a:prstGeom>
        </p:spPr>
      </p:pic>
      <p:sp>
        <p:nvSpPr>
          <p:cNvPr id="5" name="TextovéPole 4">
            <a:extLst>
              <a:ext uri="{FF2B5EF4-FFF2-40B4-BE49-F238E27FC236}">
                <a16:creationId xmlns:a16="http://schemas.microsoft.com/office/drawing/2014/main" id="{4EE0DAD5-F9B3-C443-A9EF-BEACADC30961}"/>
              </a:ext>
            </a:extLst>
          </p:cNvPr>
          <p:cNvSpPr txBox="1"/>
          <p:nvPr/>
        </p:nvSpPr>
        <p:spPr>
          <a:xfrm>
            <a:off x="8435662" y="2391454"/>
            <a:ext cx="3756338" cy="3970318"/>
          </a:xfrm>
          <a:prstGeom prst="rect">
            <a:avLst/>
          </a:prstGeom>
          <a:noFill/>
        </p:spPr>
        <p:txBody>
          <a:bodyPr wrap="square" rtlCol="0">
            <a:spAutoFit/>
          </a:bodyPr>
          <a:lstStyle/>
          <a:p>
            <a:r>
              <a:rPr lang="uk-UA" dirty="0"/>
              <a:t>Питання до відео:</a:t>
            </a:r>
          </a:p>
          <a:p>
            <a:endParaRPr lang="uk-UA" dirty="0"/>
          </a:p>
          <a:p>
            <a:pPr marL="342900" indent="-342900">
              <a:buAutoNum type="arabicPeriod"/>
            </a:pPr>
            <a:r>
              <a:rPr lang="uk-UA" dirty="0"/>
              <a:t>У скільки років Мечников почав читати лекції?</a:t>
            </a:r>
          </a:p>
          <a:p>
            <a:pPr marL="342900" indent="-342900">
              <a:buAutoNum type="arabicPeriod"/>
            </a:pPr>
            <a:r>
              <a:rPr lang="uk-UA" dirty="0"/>
              <a:t>Чому він закінчив університет за 2 роки?</a:t>
            </a:r>
          </a:p>
          <a:p>
            <a:pPr marL="342900" indent="-342900">
              <a:buAutoNum type="arabicPeriod"/>
            </a:pPr>
            <a:r>
              <a:rPr lang="uk-UA" dirty="0"/>
              <a:t>Куди він переїжджав?</a:t>
            </a:r>
          </a:p>
          <a:p>
            <a:pPr marL="342900" indent="-342900">
              <a:buAutoNum type="arabicPeriod"/>
            </a:pPr>
            <a:r>
              <a:rPr lang="uk-UA" dirty="0"/>
              <a:t>За допомогою чого він здійснив своє відкриття?</a:t>
            </a:r>
          </a:p>
          <a:p>
            <a:pPr marL="342900" indent="-342900">
              <a:buAutoNum type="arabicPeriod"/>
            </a:pPr>
            <a:r>
              <a:rPr lang="uk-UA" dirty="0"/>
              <a:t>У який спосіб Ілля Мечников виграв дуель?</a:t>
            </a:r>
          </a:p>
          <a:p>
            <a:pPr marL="342900" indent="-342900">
              <a:buAutoNum type="arabicPeriod"/>
            </a:pPr>
            <a:r>
              <a:rPr lang="uk-UA"/>
              <a:t>Чому </a:t>
            </a:r>
            <a:r>
              <a:rPr lang="uk-UA" dirty="0"/>
              <a:t>М</a:t>
            </a:r>
            <a:r>
              <a:rPr lang="uk-UA"/>
              <a:t>ечников </a:t>
            </a:r>
            <a:r>
              <a:rPr lang="uk-UA" dirty="0"/>
              <a:t>не приїхав на церемонію нагородження Нобелівської премії?</a:t>
            </a:r>
          </a:p>
        </p:txBody>
      </p:sp>
    </p:spTree>
    <p:extLst>
      <p:ext uri="{BB962C8B-B14F-4D97-AF65-F5344CB8AC3E}">
        <p14:creationId xmlns:p14="http://schemas.microsoft.com/office/powerpoint/2010/main" val="29428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osoba, pózování, dav&#10;&#10;Popis byl vytvořen automaticky">
            <a:extLst>
              <a:ext uri="{FF2B5EF4-FFF2-40B4-BE49-F238E27FC236}">
                <a16:creationId xmlns:a16="http://schemas.microsoft.com/office/drawing/2014/main" id="{F1428842-D59C-594D-91FB-998C20D1C4AA}"/>
              </a:ext>
            </a:extLst>
          </p:cNvPr>
          <p:cNvPicPr>
            <a:picLocks noChangeAspect="1"/>
          </p:cNvPicPr>
          <p:nvPr/>
        </p:nvPicPr>
        <p:blipFill rotWithShape="1">
          <a:blip r:embed="rId2"/>
          <a:srcRect t="5684" r="-1" b="10024"/>
          <a:stretch/>
        </p:blipFill>
        <p:spPr>
          <a:xfrm>
            <a:off x="1524" y="10"/>
            <a:ext cx="12188952" cy="6857990"/>
          </a:xfrm>
          <a:prstGeom prst="rect">
            <a:avLst/>
          </a:prstGeom>
        </p:spPr>
      </p:pic>
      <p:sp>
        <p:nvSpPr>
          <p:cNvPr id="23" name="Rectangle 18">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89462D4-4494-9249-98B1-5185D34A81C0}"/>
              </a:ext>
            </a:extLst>
          </p:cNvPr>
          <p:cNvSpPr>
            <a:spLocks noGrp="1"/>
          </p:cNvSpPr>
          <p:nvPr>
            <p:ph type="title"/>
          </p:nvPr>
        </p:nvSpPr>
        <p:spPr>
          <a:xfrm>
            <a:off x="6677023" y="990599"/>
            <a:ext cx="4857751" cy="1563989"/>
          </a:xfrm>
        </p:spPr>
        <p:txBody>
          <a:bodyPr>
            <a:normAutofit/>
          </a:bodyPr>
          <a:lstStyle/>
          <a:p>
            <a:r>
              <a:rPr lang="uk-UA" sz="6100"/>
              <a:t>ГРА «ХТО ТИ?»</a:t>
            </a:r>
            <a:endParaRPr lang="cs-CZ" sz="6100"/>
          </a:p>
        </p:txBody>
      </p:sp>
      <p:sp>
        <p:nvSpPr>
          <p:cNvPr id="21" name="Rectangle 20">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4E5C472B-7336-9D4E-BC05-47EFA2C03FC9}"/>
              </a:ext>
            </a:extLst>
          </p:cNvPr>
          <p:cNvSpPr>
            <a:spLocks noGrp="1"/>
          </p:cNvSpPr>
          <p:nvPr>
            <p:ph idx="1"/>
          </p:nvPr>
        </p:nvSpPr>
        <p:spPr>
          <a:xfrm>
            <a:off x="6677024" y="3071909"/>
            <a:ext cx="4924426" cy="2795492"/>
          </a:xfrm>
        </p:spPr>
        <p:txBody>
          <a:bodyPr>
            <a:normAutofit/>
          </a:bodyPr>
          <a:lstStyle/>
          <a:p>
            <a:pPr>
              <a:lnSpc>
                <a:spcPct val="91000"/>
              </a:lnSpc>
            </a:pPr>
            <a:r>
              <a:rPr lang="uk-UA" sz="2400"/>
              <a:t>Кожен з вас вибере одного відомого українця / одну відому українку. </a:t>
            </a:r>
          </a:p>
          <a:p>
            <a:pPr>
              <a:lnSpc>
                <a:spcPct val="91000"/>
              </a:lnSpc>
            </a:pPr>
            <a:r>
              <a:rPr lang="uk-UA" sz="2400"/>
              <a:t>Усі наступні намагаються дізнатися, хто ви. </a:t>
            </a:r>
          </a:p>
          <a:p>
            <a:pPr>
              <a:lnSpc>
                <a:spcPct val="91000"/>
              </a:lnSpc>
            </a:pPr>
            <a:r>
              <a:rPr lang="uk-UA" sz="2400"/>
              <a:t>На питання ви можете відповідати тільки ТАК/НІ.</a:t>
            </a:r>
            <a:endParaRPr lang="cs-CZ" sz="2400"/>
          </a:p>
        </p:txBody>
      </p:sp>
    </p:spTree>
    <p:extLst>
      <p:ext uri="{BB962C8B-B14F-4D97-AF65-F5344CB8AC3E}">
        <p14:creationId xmlns:p14="http://schemas.microsoft.com/office/powerpoint/2010/main" val="125964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D2D596-84BC-1043-B746-CCF9621BAD1F}"/>
              </a:ext>
            </a:extLst>
          </p:cNvPr>
          <p:cNvSpPr>
            <a:spLocks noGrp="1"/>
          </p:cNvSpPr>
          <p:nvPr>
            <p:ph type="title"/>
          </p:nvPr>
        </p:nvSpPr>
        <p:spPr>
          <a:xfrm>
            <a:off x="959675" y="604739"/>
            <a:ext cx="10268712" cy="1700784"/>
          </a:xfrm>
        </p:spPr>
        <p:txBody>
          <a:bodyPr>
            <a:normAutofit/>
          </a:bodyPr>
          <a:lstStyle/>
          <a:p>
            <a:r>
              <a:rPr lang="uk-UA" sz="3600" b="1" dirty="0"/>
              <a:t>Що найбільше вражає іноземців в Україні та українцях?</a:t>
            </a:r>
            <a:br>
              <a:rPr lang="uk-UA" sz="3600" b="1" dirty="0"/>
            </a:br>
            <a:endParaRPr lang="uk-UA" sz="3600" dirty="0"/>
          </a:p>
        </p:txBody>
      </p:sp>
      <p:sp>
        <p:nvSpPr>
          <p:cNvPr id="17" name="Rectangle 11">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Obrázek 4" descr="Obsah obrázku osoba, skupina, lidé, pózování&#10;&#10;Popis byl vytvořen automaticky">
            <a:extLst>
              <a:ext uri="{FF2B5EF4-FFF2-40B4-BE49-F238E27FC236}">
                <a16:creationId xmlns:a16="http://schemas.microsoft.com/office/drawing/2014/main" id="{11D10157-496E-C245-AE27-BC2C11AEF370}"/>
              </a:ext>
            </a:extLst>
          </p:cNvPr>
          <p:cNvPicPr>
            <a:picLocks noChangeAspect="1"/>
          </p:cNvPicPr>
          <p:nvPr/>
        </p:nvPicPr>
        <p:blipFill rotWithShape="1">
          <a:blip r:embed="rId2"/>
          <a:srcRect l="32208" r="5583" b="-2"/>
          <a:stretch/>
        </p:blipFill>
        <p:spPr>
          <a:xfrm>
            <a:off x="-3048" y="2264988"/>
            <a:ext cx="4370832" cy="3952189"/>
          </a:xfrm>
          <a:prstGeom prst="rect">
            <a:avLst/>
          </a:prstGeom>
        </p:spPr>
      </p:pic>
      <p:sp>
        <p:nvSpPr>
          <p:cNvPr id="3" name="Zástupný obsah 2">
            <a:extLst>
              <a:ext uri="{FF2B5EF4-FFF2-40B4-BE49-F238E27FC236}">
                <a16:creationId xmlns:a16="http://schemas.microsoft.com/office/drawing/2014/main" id="{3E6BA78E-A56A-0B45-9F0A-B29EE120F91A}"/>
              </a:ext>
            </a:extLst>
          </p:cNvPr>
          <p:cNvSpPr>
            <a:spLocks noGrp="1"/>
          </p:cNvSpPr>
          <p:nvPr>
            <p:ph idx="1"/>
          </p:nvPr>
        </p:nvSpPr>
        <p:spPr>
          <a:xfrm>
            <a:off x="5004426" y="2587625"/>
            <a:ext cx="6223961" cy="3317875"/>
          </a:xfrm>
        </p:spPr>
        <p:txBody>
          <a:bodyPr anchor="ctr">
            <a:normAutofit/>
          </a:bodyPr>
          <a:lstStyle/>
          <a:p>
            <a:pPr>
              <a:lnSpc>
                <a:spcPct val="91000"/>
              </a:lnSpc>
            </a:pPr>
            <a:r>
              <a:rPr lang="uk-UA" sz="1600" b="1" dirty="0">
                <a:latin typeface="Times New Roman" panose="02020603050405020304" pitchFamily="18" charset="0"/>
                <a:cs typeface="Times New Roman" panose="02020603050405020304" pitchFamily="18" charset="0"/>
              </a:rPr>
              <a:t>Як ви думаєте, що б вразило чехів / словаків?</a:t>
            </a:r>
          </a:p>
          <a:p>
            <a:pPr>
              <a:lnSpc>
                <a:spcPct val="91000"/>
              </a:lnSpc>
            </a:pPr>
            <a:endParaRPr lang="uk-UA" sz="1600" b="1" dirty="0">
              <a:latin typeface="Times New Roman" panose="02020603050405020304" pitchFamily="18" charset="0"/>
              <a:cs typeface="Times New Roman" panose="02020603050405020304" pitchFamily="18" charset="0"/>
            </a:endParaRPr>
          </a:p>
          <a:p>
            <a:pPr>
              <a:lnSpc>
                <a:spcPct val="91000"/>
              </a:lnSpc>
            </a:pPr>
            <a:r>
              <a:rPr lang="uk-UA" sz="1600" b="1" dirty="0">
                <a:latin typeface="Times New Roman" panose="02020603050405020304" pitchFamily="18" charset="0"/>
                <a:cs typeface="Times New Roman" panose="02020603050405020304" pitchFamily="18" charset="0"/>
              </a:rPr>
              <a:t>Напередодні 26-ї річниці з дня проголошення незалежності ВВС Україна провела власне опитування іноземців, аби дізнатися, якою вони бачать Україну та українців сьогодні. </a:t>
            </a:r>
            <a:endParaRPr lang="uk-UA" sz="1600" dirty="0">
              <a:latin typeface="Times New Roman" panose="02020603050405020304" pitchFamily="18" charset="0"/>
              <a:cs typeface="Times New Roman" panose="02020603050405020304" pitchFamily="18" charset="0"/>
            </a:endParaRPr>
          </a:p>
          <a:p>
            <a:pPr>
              <a:lnSpc>
                <a:spcPct val="91000"/>
              </a:lnSpc>
            </a:pPr>
            <a:r>
              <a:rPr lang="uk-UA" sz="1600" dirty="0">
                <a:latin typeface="Times New Roman" panose="02020603050405020304" pitchFamily="18" charset="0"/>
                <a:cs typeface="Times New Roman" panose="02020603050405020304" pitchFamily="18" charset="0"/>
              </a:rPr>
              <a:t>За результатами ми склали список найпопулярніших відповідей. </a:t>
            </a:r>
          </a:p>
          <a:p>
            <a:pPr>
              <a:lnSpc>
                <a:spcPct val="91000"/>
              </a:lnSpc>
            </a:pPr>
            <a:r>
              <a:rPr lang="uk-UA" sz="1600" dirty="0">
                <a:latin typeface="Times New Roman" panose="02020603050405020304" pitchFamily="18" charset="0"/>
                <a:cs typeface="Times New Roman" panose="02020603050405020304" pitchFamily="18" charset="0"/>
              </a:rPr>
              <a:t>Ми спілкувалися із представниками США, Великобританії, Франції, Данії, Японії, Пакистану, Канади та Маврикію.</a:t>
            </a:r>
          </a:p>
        </p:txBody>
      </p:sp>
    </p:spTree>
    <p:extLst>
      <p:ext uri="{BB962C8B-B14F-4D97-AF65-F5344CB8AC3E}">
        <p14:creationId xmlns:p14="http://schemas.microsoft.com/office/powerpoint/2010/main" val="34253780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DE106-1F0C-3843-8BE9-FB385442F041}"/>
              </a:ext>
            </a:extLst>
          </p:cNvPr>
          <p:cNvSpPr>
            <a:spLocks noGrp="1"/>
          </p:cNvSpPr>
          <p:nvPr>
            <p:ph type="title"/>
          </p:nvPr>
        </p:nvSpPr>
        <p:spPr>
          <a:xfrm>
            <a:off x="0" y="565898"/>
            <a:ext cx="10268712" cy="1700784"/>
          </a:xfrm>
        </p:spPr>
        <p:txBody>
          <a:bodyPr>
            <a:normAutofit fontScale="90000"/>
          </a:bodyPr>
          <a:lstStyle/>
          <a:p>
            <a:pPr algn="ctr"/>
            <a:r>
              <a:rPr lang="uk-UA" b="1" dirty="0"/>
              <a:t>ХАРАКТЕР</a:t>
            </a:r>
            <a:br>
              <a:rPr lang="uk-UA" b="1" dirty="0"/>
            </a:br>
            <a:r>
              <a:rPr lang="uk-UA" dirty="0"/>
              <a:t>щирість і гостинність</a:t>
            </a:r>
            <a:br>
              <a:rPr lang="uk-UA" b="1" dirty="0"/>
            </a:br>
            <a:endParaRPr lang="uk-UA" dirty="0"/>
          </a:p>
        </p:txBody>
      </p:sp>
      <p:sp>
        <p:nvSpPr>
          <p:cNvPr id="3" name="Zástupný obsah 2">
            <a:extLst>
              <a:ext uri="{FF2B5EF4-FFF2-40B4-BE49-F238E27FC236}">
                <a16:creationId xmlns:a16="http://schemas.microsoft.com/office/drawing/2014/main" id="{42149038-ADCB-AD42-9536-D4FA5EC0E1F8}"/>
              </a:ext>
            </a:extLst>
          </p:cNvPr>
          <p:cNvSpPr>
            <a:spLocks noGrp="1"/>
          </p:cNvSpPr>
          <p:nvPr>
            <p:ph idx="1"/>
          </p:nvPr>
        </p:nvSpPr>
        <p:spPr>
          <a:xfrm>
            <a:off x="231820" y="2266682"/>
            <a:ext cx="11960180" cy="4591318"/>
          </a:xfrm>
        </p:spPr>
        <p:txBody>
          <a:bodyPr>
            <a:normAutofit fontScale="92500" lnSpcReduction="20000"/>
          </a:bodyPr>
          <a:lstStyle/>
          <a:p>
            <a:r>
              <a:rPr lang="uk-UA" sz="1600" dirty="0">
                <a:latin typeface="Times New Roman" panose="02020603050405020304" pitchFamily="18" charset="0"/>
                <a:cs typeface="Times New Roman" panose="02020603050405020304" pitchFamily="18" charset="0"/>
              </a:rPr>
              <a:t>"Щирість. Якщо ви бували в інших країнах, то бачили, що там люди дуже люб'язні, але я не вірю, що це щиро. Як на мене, часто це просто маска. В Україні це не так, тут одразу ж зрозуміло, як людина ставиться до тебе, що їй подобається, що - ні", - вважає фотограф Ґабріель </a:t>
            </a:r>
            <a:r>
              <a:rPr lang="uk-UA" sz="1600" dirty="0" err="1">
                <a:latin typeface="Times New Roman" panose="02020603050405020304" pitchFamily="18" charset="0"/>
                <a:cs typeface="Times New Roman" panose="02020603050405020304" pitchFamily="18" charset="0"/>
              </a:rPr>
              <a:t>Карраско</a:t>
            </a:r>
            <a:r>
              <a:rPr lang="uk-UA" sz="1600" dirty="0">
                <a:latin typeface="Times New Roman" panose="02020603050405020304" pitchFamily="18" charset="0"/>
                <a:cs typeface="Times New Roman" panose="02020603050405020304" pitchFamily="18" charset="0"/>
              </a:rPr>
              <a:t> із Маямі. </a:t>
            </a:r>
          </a:p>
          <a:p>
            <a:r>
              <a:rPr lang="uk-UA" sz="1600" dirty="0">
                <a:latin typeface="Times New Roman" panose="02020603050405020304" pitchFamily="18" charset="0"/>
                <a:cs typeface="Times New Roman" panose="02020603050405020304" pitchFamily="18" charset="0"/>
              </a:rPr>
              <a:t>"Мені багато що подобається і вражає в українцях. Але на горі мого списку - тепло і щира гостинність, те, наскільки легко я можу спілкуватися із ними на глибокому, душевному рівні. Година за чаєм і доброю розмовою - кращі ліки для серця і душі. Це те, що є унікальною рисою українців, і те, що я цінувала впродовж життя в Україні", - зізнається </a:t>
            </a:r>
            <a:r>
              <a:rPr lang="uk-UA" sz="1600" dirty="0" err="1">
                <a:latin typeface="Times New Roman" panose="02020603050405020304" pitchFamily="18" charset="0"/>
                <a:cs typeface="Times New Roman" panose="02020603050405020304" pitchFamily="18" charset="0"/>
              </a:rPr>
              <a:t>Ранда</a:t>
            </a:r>
            <a:r>
              <a:rPr lang="uk-UA" sz="1600" dirty="0">
                <a:latin typeface="Times New Roman" panose="02020603050405020304" pitchFamily="18" charset="0"/>
                <a:cs typeface="Times New Roman" panose="02020603050405020304" pitchFamily="18" charset="0"/>
              </a:rPr>
              <a:t>, яка після 21 року перебування в Україні повернулася на батьківщину, до США. </a:t>
            </a:r>
          </a:p>
          <a:p>
            <a:r>
              <a:rPr lang="uk-UA" sz="1600" dirty="0">
                <a:latin typeface="Times New Roman" panose="02020603050405020304" pitchFamily="18" charset="0"/>
                <a:cs typeface="Times New Roman" panose="02020603050405020304" pitchFamily="18" charset="0"/>
              </a:rPr>
              <a:t>Водночас </a:t>
            </a:r>
            <a:r>
              <a:rPr lang="uk-UA" sz="1600" dirty="0" err="1">
                <a:latin typeface="Times New Roman" panose="02020603050405020304" pitchFamily="18" charset="0"/>
                <a:cs typeface="Times New Roman" panose="02020603050405020304" pitchFamily="18" charset="0"/>
              </a:rPr>
              <a:t>Ранді</a:t>
            </a:r>
            <a:r>
              <a:rPr lang="uk-UA" sz="1600" dirty="0">
                <a:latin typeface="Times New Roman" panose="02020603050405020304" pitchFamily="18" charset="0"/>
                <a:cs typeface="Times New Roman" panose="02020603050405020304" pitchFamily="18" charset="0"/>
              </a:rPr>
              <a:t> не подобається грубість чоловіків до жінок у публічних місцях. </a:t>
            </a:r>
          </a:p>
          <a:p>
            <a:r>
              <a:rPr lang="uk-UA" sz="1600" dirty="0">
                <a:latin typeface="Times New Roman" panose="02020603050405020304" pitchFamily="18" charset="0"/>
                <a:cs typeface="Times New Roman" panose="02020603050405020304" pitchFamily="18" charset="0"/>
              </a:rPr>
              <a:t>"У метро чи автобусі чоловіки часто відштовхували мене, просто, щоб пройти і зайняти місце. Дуже </a:t>
            </a:r>
            <a:r>
              <a:rPr lang="uk-UA" sz="1600" dirty="0" err="1">
                <a:latin typeface="Times New Roman" panose="02020603050405020304" pitchFamily="18" charset="0"/>
                <a:cs typeface="Times New Roman" panose="02020603050405020304" pitchFamily="18" charset="0"/>
              </a:rPr>
              <a:t>рідко</a:t>
            </a:r>
            <a:r>
              <a:rPr lang="uk-UA" sz="1600" dirty="0">
                <a:latin typeface="Times New Roman" panose="02020603050405020304" pitchFamily="18" charset="0"/>
                <a:cs typeface="Times New Roman" panose="02020603050405020304" pitchFamily="18" charset="0"/>
              </a:rPr>
              <a:t> чоловіки поступалися місцем жінці, якого б віку вона не була, і якими б важкими не були її сумки. Як правило, вони просто закривали очі або розгортали газету, і удавали, що не бачать". </a:t>
            </a:r>
          </a:p>
          <a:p>
            <a:r>
              <a:rPr lang="uk-UA" sz="1600" dirty="0">
                <a:latin typeface="Times New Roman" panose="02020603050405020304" pitchFamily="18" charset="0"/>
                <a:cs typeface="Times New Roman" panose="02020603050405020304" pitchFamily="18" charset="0"/>
              </a:rPr>
              <a:t>Схожі враження і у </a:t>
            </a:r>
            <a:r>
              <a:rPr lang="uk-UA" sz="1600" dirty="0" err="1">
                <a:latin typeface="Times New Roman" panose="02020603050405020304" pitchFamily="18" charset="0"/>
                <a:cs typeface="Times New Roman" panose="02020603050405020304" pitchFamily="18" charset="0"/>
              </a:rPr>
              <a:t>Йоганеса</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Вамберга</a:t>
            </a:r>
            <a:r>
              <a:rPr lang="uk-UA" sz="1600" dirty="0">
                <a:latin typeface="Times New Roman" panose="02020603050405020304" pitchFamily="18" charset="0"/>
                <a:cs typeface="Times New Roman" panose="02020603050405020304" pitchFamily="18" charset="0"/>
              </a:rPr>
              <a:t> із Данії: "Дратує найбільше відсутність взаємоповаги, відсутність </a:t>
            </a:r>
            <a:r>
              <a:rPr lang="uk-UA" sz="1600" dirty="0" err="1">
                <a:latin typeface="Times New Roman" panose="02020603050405020304" pitchFamily="18" charset="0"/>
                <a:cs typeface="Times New Roman" panose="02020603050405020304" pitchFamily="18" charset="0"/>
              </a:rPr>
              <a:t>взаємоввічливості</a:t>
            </a:r>
            <a:r>
              <a:rPr lang="uk-UA" sz="1600" dirty="0">
                <a:latin typeface="Times New Roman" panose="02020603050405020304" pitchFamily="18" charset="0"/>
                <a:cs typeface="Times New Roman" panose="02020603050405020304" pitchFamily="18" charset="0"/>
              </a:rPr>
              <a:t>. Це стосується як старших людей, так і молоді. Оце намагання бути першим, не поважаючи інших...".</a:t>
            </a:r>
          </a:p>
          <a:p>
            <a:r>
              <a:rPr lang="uk-UA" sz="1600" dirty="0">
                <a:latin typeface="Times New Roman" panose="02020603050405020304" pitchFamily="18" charset="0"/>
                <a:cs typeface="Times New Roman" panose="02020603050405020304" pitchFamily="18" charset="0"/>
              </a:rPr>
              <a:t>"Люди, яких я зустрічав в Україні, усі були високоосвічені і з гарними манерами", - каже креативний директор рекламного агентства </a:t>
            </a:r>
            <a:r>
              <a:rPr lang="uk-UA" sz="1600" dirty="0" err="1">
                <a:latin typeface="Times New Roman" panose="02020603050405020304" pitchFamily="18" charset="0"/>
                <a:cs typeface="Times New Roman" panose="02020603050405020304" pitchFamily="18" charset="0"/>
              </a:rPr>
              <a:t>Хідео</a:t>
            </a:r>
            <a:r>
              <a:rPr lang="uk-UA" sz="1600" dirty="0">
                <a:latin typeface="Times New Roman" panose="02020603050405020304" pitchFamily="18" charset="0"/>
                <a:cs typeface="Times New Roman" panose="02020603050405020304" pitchFamily="18" charset="0"/>
              </a:rPr>
              <a:t> із Японії. </a:t>
            </a:r>
          </a:p>
          <a:p>
            <a:r>
              <a:rPr lang="uk-UA" sz="1600" dirty="0">
                <a:latin typeface="Times New Roman" panose="02020603050405020304" pitchFamily="18" charset="0"/>
                <a:cs typeface="Times New Roman" panose="02020603050405020304" pitchFamily="18" charset="0"/>
              </a:rPr>
              <a:t>"Мені здається, українці дуже гостинні і єдині як нація. Мають гордість і патріотизм – це неймовірно бачити, як багато національних кольорів скрізь: прапори у таксі, на будівлях, браслети і навіть огорожі на вулицях", - каже фотограф із Великобританії Пітер </a:t>
            </a:r>
            <a:r>
              <a:rPr lang="uk-UA" sz="1600" dirty="0" err="1">
                <a:latin typeface="Times New Roman" panose="02020603050405020304" pitchFamily="18" charset="0"/>
                <a:cs typeface="Times New Roman" panose="02020603050405020304" pitchFamily="18" charset="0"/>
              </a:rPr>
              <a:t>Фозергілл</a:t>
            </a:r>
            <a:r>
              <a:rPr lang="uk-UA" sz="1600" dirty="0">
                <a:latin typeface="Times New Roman" panose="02020603050405020304" pitchFamily="18" charset="0"/>
                <a:cs typeface="Times New Roman" panose="02020603050405020304" pitchFamily="18" charset="0"/>
              </a:rPr>
              <a:t>.</a:t>
            </a:r>
          </a:p>
          <a:p>
            <a:endParaRPr lang="uk-UA" sz="1600" dirty="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p:txBody>
      </p:sp>
      <p:pic>
        <p:nvPicPr>
          <p:cNvPr id="5" name="Obrázek 4" descr="Obsah obrázku klipart&#10;&#10;Popis byl vytvořen automaticky">
            <a:extLst>
              <a:ext uri="{FF2B5EF4-FFF2-40B4-BE49-F238E27FC236}">
                <a16:creationId xmlns:a16="http://schemas.microsoft.com/office/drawing/2014/main" id="{1E76C120-4C4D-6547-BFE4-123151B70588}"/>
              </a:ext>
            </a:extLst>
          </p:cNvPr>
          <p:cNvPicPr>
            <a:picLocks noChangeAspect="1"/>
          </p:cNvPicPr>
          <p:nvPr/>
        </p:nvPicPr>
        <p:blipFill>
          <a:blip r:embed="rId2"/>
          <a:stretch>
            <a:fillRect/>
          </a:stretch>
        </p:blipFill>
        <p:spPr>
          <a:xfrm>
            <a:off x="9156429" y="67725"/>
            <a:ext cx="2498543" cy="2074915"/>
          </a:xfrm>
          <a:prstGeom prst="rect">
            <a:avLst/>
          </a:prstGeom>
        </p:spPr>
      </p:pic>
    </p:spTree>
    <p:extLst>
      <p:ext uri="{BB962C8B-B14F-4D97-AF65-F5344CB8AC3E}">
        <p14:creationId xmlns:p14="http://schemas.microsoft.com/office/powerpoint/2010/main" val="226953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0F7C43-67BA-D247-9CC6-4F85818D66D6}"/>
              </a:ext>
            </a:extLst>
          </p:cNvPr>
          <p:cNvSpPr>
            <a:spLocks noGrp="1"/>
          </p:cNvSpPr>
          <p:nvPr>
            <p:ph type="title"/>
          </p:nvPr>
        </p:nvSpPr>
        <p:spPr>
          <a:xfrm>
            <a:off x="5300811" y="317500"/>
            <a:ext cx="5927576" cy="1701800"/>
          </a:xfrm>
        </p:spPr>
        <p:txBody>
          <a:bodyPr>
            <a:normAutofit/>
          </a:bodyPr>
          <a:lstStyle/>
          <a:p>
            <a:r>
              <a:rPr lang="uk-UA"/>
              <a:t>Характер</a:t>
            </a:r>
            <a:endParaRPr lang="cs-CZ"/>
          </a:p>
        </p:txBody>
      </p:sp>
      <p:pic>
        <p:nvPicPr>
          <p:cNvPr id="5" name="Obrázek 4" descr="Obsah obrázku text, místnost, herna, vektorová grafika&#10;&#10;Popis byl vytvořen automaticky">
            <a:extLst>
              <a:ext uri="{FF2B5EF4-FFF2-40B4-BE49-F238E27FC236}">
                <a16:creationId xmlns:a16="http://schemas.microsoft.com/office/drawing/2014/main" id="{39F6816C-AC1E-544C-B878-5E08941B2EF9}"/>
              </a:ext>
            </a:extLst>
          </p:cNvPr>
          <p:cNvPicPr>
            <a:picLocks noChangeAspect="1"/>
          </p:cNvPicPr>
          <p:nvPr/>
        </p:nvPicPr>
        <p:blipFill rotWithShape="1">
          <a:blip r:embed="rId2"/>
          <a:srcRect l="29615" r="31845" b="-1"/>
          <a:stretch/>
        </p:blipFill>
        <p:spPr>
          <a:xfrm>
            <a:off x="0" y="10"/>
            <a:ext cx="4657324" cy="6857990"/>
          </a:xfrm>
          <a:prstGeom prst="rect">
            <a:avLst/>
          </a:prstGeom>
        </p:spPr>
      </p:pic>
      <p:sp>
        <p:nvSpPr>
          <p:cNvPr id="3" name="Zástupný obsah 2">
            <a:extLst>
              <a:ext uri="{FF2B5EF4-FFF2-40B4-BE49-F238E27FC236}">
                <a16:creationId xmlns:a16="http://schemas.microsoft.com/office/drawing/2014/main" id="{23D50ECA-11F7-0743-833C-D5126C4C6F45}"/>
              </a:ext>
            </a:extLst>
          </p:cNvPr>
          <p:cNvSpPr>
            <a:spLocks noGrp="1"/>
          </p:cNvSpPr>
          <p:nvPr>
            <p:ph idx="1"/>
          </p:nvPr>
        </p:nvSpPr>
        <p:spPr>
          <a:xfrm>
            <a:off x="5300810" y="2587625"/>
            <a:ext cx="6354570" cy="4122268"/>
          </a:xfrm>
        </p:spPr>
        <p:txBody>
          <a:bodyPr anchor="t">
            <a:normAutofit/>
          </a:bodyPr>
          <a:lstStyle/>
          <a:p>
            <a:pPr algn="just">
              <a:lnSpc>
                <a:spcPct val="91000"/>
              </a:lnSpc>
            </a:pPr>
            <a:r>
              <a:rPr lang="uk-UA" sz="2000" dirty="0">
                <a:latin typeface="Times New Roman" panose="02020603050405020304" pitchFamily="18" charset="0"/>
                <a:cs typeface="Times New Roman" panose="02020603050405020304" pitchFamily="18" charset="0"/>
              </a:rPr>
              <a:t>"Мене вражає підприємницький дух людей. Вони мають амбіції, мають бізнес-проекти. Хоч я і розумію, що це також і питання виживання людей, які беруться за власну кар'єру через невизначеність в економіці країни", - зазначає журналіст із Канади </a:t>
            </a:r>
            <a:r>
              <a:rPr lang="uk-UA" sz="2000" dirty="0" err="1">
                <a:latin typeface="Times New Roman" panose="02020603050405020304" pitchFamily="18" charset="0"/>
                <a:cs typeface="Times New Roman" panose="02020603050405020304" pitchFamily="18" charset="0"/>
              </a:rPr>
              <a:t>Франсіс</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Плурд</a:t>
            </a:r>
            <a:r>
              <a:rPr lang="uk-UA" sz="2000" dirty="0">
                <a:latin typeface="Times New Roman" panose="02020603050405020304" pitchFamily="18" charset="0"/>
                <a:cs typeface="Times New Roman" panose="02020603050405020304" pitchFamily="18" charset="0"/>
              </a:rPr>
              <a:t>.</a:t>
            </a:r>
          </a:p>
          <a:p>
            <a:pPr algn="just">
              <a:lnSpc>
                <a:spcPct val="91000"/>
              </a:lnSpc>
            </a:pPr>
            <a:r>
              <a:rPr lang="uk-UA" sz="2000" dirty="0">
                <a:latin typeface="Times New Roman" panose="02020603050405020304" pitchFamily="18" charset="0"/>
                <a:cs typeface="Times New Roman" panose="02020603050405020304" pitchFamily="18" charset="0"/>
              </a:rPr>
              <a:t>"Прагнення до свободи і приватної власності. Навіть в комуністичні часи багато українців зберігали ці почуття", - відзначає французький журналіст Ален </a:t>
            </a:r>
            <a:r>
              <a:rPr lang="uk-UA" sz="2000" dirty="0" err="1">
                <a:latin typeface="Times New Roman" panose="02020603050405020304" pitchFamily="18" charset="0"/>
                <a:cs typeface="Times New Roman" panose="02020603050405020304" pitchFamily="18" charset="0"/>
              </a:rPr>
              <a:t>Гіймноль</a:t>
            </a:r>
            <a:r>
              <a:rPr lang="uk-UA" sz="2000" dirty="0">
                <a:latin typeface="Times New Roman" panose="02020603050405020304" pitchFamily="18" charset="0"/>
                <a:cs typeface="Times New Roman" panose="02020603050405020304" pitchFamily="18" charset="0"/>
              </a:rPr>
              <a:t>.</a:t>
            </a:r>
          </a:p>
          <a:p>
            <a:pPr>
              <a:lnSpc>
                <a:spcPct val="91000"/>
              </a:lnSpc>
            </a:pP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65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8A8225B-E4C6-4549-A9DF-52B0891DB9CC}"/>
              </a:ext>
            </a:extLst>
          </p:cNvPr>
          <p:cNvSpPr>
            <a:spLocks noGrp="1"/>
          </p:cNvSpPr>
          <p:nvPr>
            <p:ph type="title"/>
          </p:nvPr>
        </p:nvSpPr>
        <p:spPr>
          <a:xfrm>
            <a:off x="960120" y="990599"/>
            <a:ext cx="4857751" cy="1563989"/>
          </a:xfrm>
        </p:spPr>
        <p:txBody>
          <a:bodyPr>
            <a:normAutofit/>
          </a:bodyPr>
          <a:lstStyle/>
          <a:p>
            <a:r>
              <a:rPr lang="ru-RU" sz="5100" b="1"/>
              <a:t>ЖІНКИ</a:t>
            </a:r>
            <a:br>
              <a:rPr lang="ru-RU" sz="5100" b="1"/>
            </a:br>
            <a:endParaRPr lang="cs-CZ" sz="5100"/>
          </a:p>
        </p:txBody>
      </p:sp>
      <p:sp>
        <p:nvSpPr>
          <p:cNvPr id="3" name="Zástupný obsah 2">
            <a:extLst>
              <a:ext uri="{FF2B5EF4-FFF2-40B4-BE49-F238E27FC236}">
                <a16:creationId xmlns:a16="http://schemas.microsoft.com/office/drawing/2014/main" id="{F3416D10-02B6-E046-BACC-8E69C4972E71}"/>
              </a:ext>
            </a:extLst>
          </p:cNvPr>
          <p:cNvSpPr>
            <a:spLocks noGrp="1"/>
          </p:cNvSpPr>
          <p:nvPr>
            <p:ph idx="1"/>
          </p:nvPr>
        </p:nvSpPr>
        <p:spPr>
          <a:xfrm>
            <a:off x="334851" y="3071909"/>
            <a:ext cx="5549695" cy="3385054"/>
          </a:xfrm>
        </p:spPr>
        <p:txBody>
          <a:bodyPr>
            <a:normAutofit/>
          </a:bodyPr>
          <a:lstStyle/>
          <a:p>
            <a:pPr algn="just">
              <a:lnSpc>
                <a:spcPct val="91000"/>
              </a:lnSpc>
            </a:pPr>
            <a:r>
              <a:rPr lang="uk-UA" sz="1800" dirty="0">
                <a:latin typeface="Times New Roman" panose="02020603050405020304" pitchFamily="18" charset="0"/>
                <a:cs typeface="Times New Roman" panose="02020603050405020304" pitchFamily="18" charset="0"/>
              </a:rPr>
              <a:t>"Із позитивного – українські дівчата. Авжеж, це одна з причин того, що я тут!", - зізнається Ґабріель </a:t>
            </a:r>
            <a:r>
              <a:rPr lang="uk-UA" sz="1800" dirty="0" err="1">
                <a:latin typeface="Times New Roman" panose="02020603050405020304" pitchFamily="18" charset="0"/>
                <a:cs typeface="Times New Roman" panose="02020603050405020304" pitchFamily="18" charset="0"/>
              </a:rPr>
              <a:t>Карраско</a:t>
            </a:r>
            <a:r>
              <a:rPr lang="uk-UA" sz="1800" dirty="0">
                <a:latin typeface="Times New Roman" panose="02020603050405020304" pitchFamily="18" charset="0"/>
                <a:cs typeface="Times New Roman" panose="02020603050405020304" pitchFamily="18" charset="0"/>
              </a:rPr>
              <a:t> зі США. </a:t>
            </a:r>
          </a:p>
          <a:p>
            <a:pPr algn="just">
              <a:lnSpc>
                <a:spcPct val="91000"/>
              </a:lnSpc>
            </a:pPr>
            <a:r>
              <a:rPr lang="uk-UA" sz="1800" dirty="0">
                <a:latin typeface="Times New Roman" panose="02020603050405020304" pitchFamily="18" charset="0"/>
                <a:cs typeface="Times New Roman" panose="02020603050405020304" pitchFamily="18" charset="0"/>
              </a:rPr>
              <a:t>"Українські жінки найрозумніші, добре організовані і хороші господині", - робить підсумок приватний підприємець </a:t>
            </a:r>
            <a:r>
              <a:rPr lang="uk-UA" sz="1800" dirty="0" err="1">
                <a:latin typeface="Times New Roman" panose="02020603050405020304" pitchFamily="18" charset="0"/>
                <a:cs typeface="Times New Roman" panose="02020603050405020304" pitchFamily="18" charset="0"/>
              </a:rPr>
              <a:t>Шоаіб</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Кхан</a:t>
            </a:r>
            <a:r>
              <a:rPr lang="uk-UA" sz="1800" dirty="0">
                <a:latin typeface="Times New Roman" panose="02020603050405020304" pitchFamily="18" charset="0"/>
                <a:cs typeface="Times New Roman" panose="02020603050405020304" pitchFamily="18" charset="0"/>
              </a:rPr>
              <a:t> із Пакистану. </a:t>
            </a:r>
          </a:p>
          <a:p>
            <a:pPr algn="just">
              <a:lnSpc>
                <a:spcPct val="91000"/>
              </a:lnSpc>
            </a:pPr>
            <a:r>
              <a:rPr lang="uk-UA" sz="1800" dirty="0">
                <a:latin typeface="Times New Roman" panose="02020603050405020304" pitchFamily="18" charset="0"/>
                <a:cs typeface="Times New Roman" panose="02020603050405020304" pitchFamily="18" charset="0"/>
              </a:rPr>
              <a:t>"Дуже красиві і сердечні жінки", - каже телеоператор із Японії </a:t>
            </a:r>
            <a:r>
              <a:rPr lang="uk-UA" sz="1800" dirty="0" err="1">
                <a:latin typeface="Times New Roman" panose="02020603050405020304" pitchFamily="18" charset="0"/>
                <a:cs typeface="Times New Roman" panose="02020603050405020304" pitchFamily="18" charset="0"/>
              </a:rPr>
              <a:t>Тошіюкі</a:t>
            </a:r>
            <a:r>
              <a:rPr lang="uk-UA" sz="1800" dirty="0">
                <a:latin typeface="Times New Roman" panose="02020603050405020304" pitchFamily="18" charset="0"/>
                <a:cs typeface="Times New Roman" panose="02020603050405020304" pitchFamily="18" charset="0"/>
              </a:rPr>
              <a:t>.</a:t>
            </a:r>
          </a:p>
          <a:p>
            <a:pPr algn="just">
              <a:lnSpc>
                <a:spcPct val="91000"/>
              </a:lnSpc>
            </a:pPr>
            <a:endParaRPr lang="cs-CZ" sz="1800" dirty="0"/>
          </a:p>
        </p:txBody>
      </p:sp>
      <p:pic>
        <p:nvPicPr>
          <p:cNvPr id="5" name="Obrázek 4" descr="Obsah obrázku osoba, tanečník, pózování, dav&#10;&#10;Popis byl vytvořen automaticky">
            <a:extLst>
              <a:ext uri="{FF2B5EF4-FFF2-40B4-BE49-F238E27FC236}">
                <a16:creationId xmlns:a16="http://schemas.microsoft.com/office/drawing/2014/main" id="{F6F96F6F-B1CF-8046-8512-8C791BCB7B08}"/>
              </a:ext>
            </a:extLst>
          </p:cNvPr>
          <p:cNvPicPr>
            <a:picLocks noChangeAspect="1"/>
          </p:cNvPicPr>
          <p:nvPr/>
        </p:nvPicPr>
        <p:blipFill>
          <a:blip r:embed="rId2"/>
          <a:stretch>
            <a:fillRect/>
          </a:stretch>
        </p:blipFill>
        <p:spPr>
          <a:xfrm>
            <a:off x="6028573" y="1694861"/>
            <a:ext cx="6017875" cy="3385054"/>
          </a:xfrm>
          <a:prstGeom prst="rect">
            <a:avLst/>
          </a:prstGeom>
        </p:spPr>
      </p:pic>
    </p:spTree>
    <p:extLst>
      <p:ext uri="{BB962C8B-B14F-4D97-AF65-F5344CB8AC3E}">
        <p14:creationId xmlns:p14="http://schemas.microsoft.com/office/powerpoint/2010/main" val="314530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auto, exteriér, silnice&#10;&#10;Popis byl vytvořen automaticky">
            <a:extLst>
              <a:ext uri="{FF2B5EF4-FFF2-40B4-BE49-F238E27FC236}">
                <a16:creationId xmlns:a16="http://schemas.microsoft.com/office/drawing/2014/main" id="{521D0B4D-E595-1A4B-B5CF-1492E42A4687}"/>
              </a:ext>
            </a:extLst>
          </p:cNvPr>
          <p:cNvPicPr>
            <a:picLocks noChangeAspect="1"/>
          </p:cNvPicPr>
          <p:nvPr/>
        </p:nvPicPr>
        <p:blipFill rotWithShape="1">
          <a:blip r:embed="rId2"/>
          <a:srcRect r="25"/>
          <a:stretch/>
        </p:blipFill>
        <p:spPr>
          <a:xfrm>
            <a:off x="1524" y="10"/>
            <a:ext cx="12188952" cy="6857990"/>
          </a:xfrm>
          <a:prstGeom prst="rect">
            <a:avLst/>
          </a:prstGeom>
        </p:spPr>
      </p:pic>
      <p:sp>
        <p:nvSpPr>
          <p:cNvPr id="16" name="Rectangle 11">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4513AC94-1B56-F44C-8D64-44EB901DFDE6}"/>
              </a:ext>
            </a:extLst>
          </p:cNvPr>
          <p:cNvSpPr>
            <a:spLocks noGrp="1"/>
          </p:cNvSpPr>
          <p:nvPr>
            <p:ph type="title"/>
          </p:nvPr>
        </p:nvSpPr>
        <p:spPr>
          <a:xfrm>
            <a:off x="6677023" y="990599"/>
            <a:ext cx="4857751" cy="1563989"/>
          </a:xfrm>
        </p:spPr>
        <p:txBody>
          <a:bodyPr>
            <a:normAutofit/>
          </a:bodyPr>
          <a:lstStyle/>
          <a:p>
            <a:r>
              <a:rPr lang="ru-RU" sz="5100" b="1"/>
              <a:t>ДОРОГИ ТА АВТО</a:t>
            </a:r>
            <a:br>
              <a:rPr lang="ru-RU" sz="5100" b="1"/>
            </a:br>
            <a:endParaRPr lang="cs-CZ" sz="5100"/>
          </a:p>
        </p:txBody>
      </p:sp>
      <p:sp>
        <p:nvSpPr>
          <p:cNvPr id="14" name="Rectangle 13">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0DCA4921-CF6E-B244-82EE-938B767776A8}"/>
              </a:ext>
            </a:extLst>
          </p:cNvPr>
          <p:cNvSpPr>
            <a:spLocks noGrp="1"/>
          </p:cNvSpPr>
          <p:nvPr>
            <p:ph idx="1"/>
          </p:nvPr>
        </p:nvSpPr>
        <p:spPr>
          <a:xfrm>
            <a:off x="6096000" y="2725292"/>
            <a:ext cx="6094476" cy="3458352"/>
          </a:xfrm>
        </p:spPr>
        <p:txBody>
          <a:bodyPr>
            <a:normAutofit lnSpcReduction="10000"/>
          </a:bodyPr>
          <a:lstStyle/>
          <a:p>
            <a:pPr algn="just">
              <a:lnSpc>
                <a:spcPct val="91000"/>
              </a:lnSpc>
            </a:pPr>
            <a:r>
              <a:rPr lang="uk-UA" sz="1400" dirty="0">
                <a:latin typeface="Times New Roman" panose="02020603050405020304" pitchFamily="18" charset="0"/>
                <a:cs typeface="Times New Roman" panose="02020603050405020304" pitchFamily="18" charset="0"/>
              </a:rPr>
              <a:t>"На вулицях лише нові іноземні машини. Як таке може бути?" - запитує японець </a:t>
            </a:r>
            <a:r>
              <a:rPr lang="uk-UA" sz="1400" dirty="0" err="1">
                <a:latin typeface="Times New Roman" panose="02020603050405020304" pitchFamily="18" charset="0"/>
                <a:cs typeface="Times New Roman" panose="02020603050405020304" pitchFamily="18" charset="0"/>
              </a:rPr>
              <a:t>Хідео</a:t>
            </a:r>
            <a:r>
              <a:rPr lang="uk-UA" sz="1400" dirty="0">
                <a:latin typeface="Times New Roman" panose="02020603050405020304" pitchFamily="18" charset="0"/>
                <a:cs typeface="Times New Roman" panose="02020603050405020304" pitchFamily="18" charset="0"/>
              </a:rPr>
              <a:t>, креативний директор рекламного агентства. </a:t>
            </a:r>
          </a:p>
          <a:p>
            <a:pPr algn="just">
              <a:lnSpc>
                <a:spcPct val="91000"/>
              </a:lnSpc>
            </a:pPr>
            <a:r>
              <a:rPr lang="uk-UA" sz="1400" dirty="0">
                <a:latin typeface="Times New Roman" panose="02020603050405020304" pitchFamily="18" charset="0"/>
                <a:cs typeface="Times New Roman" panose="02020603050405020304" pitchFamily="18" charset="0"/>
              </a:rPr>
              <a:t>"Величезна кількість дорогих машин. Ви можете побачити тут </a:t>
            </a:r>
            <a:r>
              <a:rPr lang="uk-UA" sz="1400" dirty="0" err="1">
                <a:latin typeface="Times New Roman" panose="02020603050405020304" pitchFamily="18" charset="0"/>
                <a:cs typeface="Times New Roman" panose="02020603050405020304" pitchFamily="18" charset="0"/>
              </a:rPr>
              <a:t>Porsche</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Range</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Rover</a:t>
            </a:r>
            <a:r>
              <a:rPr lang="uk-UA" sz="1400" dirty="0">
                <a:latin typeface="Times New Roman" panose="02020603050405020304" pitchFamily="18" charset="0"/>
                <a:cs typeface="Times New Roman" panose="02020603050405020304" pitchFamily="18" charset="0"/>
              </a:rPr>
              <a:t>, нові моделі </a:t>
            </a:r>
            <a:r>
              <a:rPr lang="uk-UA" sz="1400" dirty="0" err="1">
                <a:latin typeface="Times New Roman" panose="02020603050405020304" pitchFamily="18" charset="0"/>
                <a:cs typeface="Times New Roman" panose="02020603050405020304" pitchFamily="18" charset="0"/>
              </a:rPr>
              <a:t>Mercedes</a:t>
            </a:r>
            <a:r>
              <a:rPr lang="uk-UA" sz="1400" dirty="0">
                <a:latin typeface="Times New Roman" panose="02020603050405020304" pitchFamily="18" charset="0"/>
                <a:cs typeface="Times New Roman" panose="02020603050405020304" pitchFamily="18" charset="0"/>
              </a:rPr>
              <a:t>. Особливо у центрі столиці, у годину пік. Одне гарне авто за іншим! І їх величезна кількість! І це в країні, де криза і війна", - дивується фотограф із </a:t>
            </a:r>
            <a:r>
              <a:rPr lang="uk-UA" sz="1400" dirty="0" err="1">
                <a:latin typeface="Times New Roman" panose="02020603050405020304" pitchFamily="18" charset="0"/>
                <a:cs typeface="Times New Roman" panose="02020603050405020304" pitchFamily="18" charset="0"/>
              </a:rPr>
              <a:t>Майямі</a:t>
            </a:r>
            <a:r>
              <a:rPr lang="uk-UA" sz="1400" dirty="0">
                <a:latin typeface="Times New Roman" panose="02020603050405020304" pitchFamily="18" charset="0"/>
                <a:cs typeface="Times New Roman" panose="02020603050405020304" pitchFamily="18" charset="0"/>
              </a:rPr>
              <a:t> Ґабріель </a:t>
            </a:r>
            <a:r>
              <a:rPr lang="uk-UA" sz="1400" dirty="0" err="1">
                <a:latin typeface="Times New Roman" panose="02020603050405020304" pitchFamily="18" charset="0"/>
                <a:cs typeface="Times New Roman" panose="02020603050405020304" pitchFamily="18" charset="0"/>
              </a:rPr>
              <a:t>Карраско</a:t>
            </a:r>
            <a:r>
              <a:rPr lang="uk-UA" sz="1400" dirty="0">
                <a:latin typeface="Times New Roman" panose="02020603050405020304" pitchFamily="18" charset="0"/>
                <a:cs typeface="Times New Roman" panose="02020603050405020304" pitchFamily="18" charset="0"/>
              </a:rPr>
              <a:t>.</a:t>
            </a:r>
          </a:p>
          <a:p>
            <a:pPr algn="just">
              <a:lnSpc>
                <a:spcPct val="91000"/>
              </a:lnSpc>
            </a:pPr>
            <a:r>
              <a:rPr lang="uk-UA" sz="1400" dirty="0">
                <a:latin typeface="Times New Roman" panose="02020603050405020304" pitchFamily="18" charset="0"/>
                <a:cs typeface="Times New Roman" panose="02020603050405020304" pitchFamily="18" charset="0"/>
              </a:rPr>
              <a:t>"Дороги і маленькі жовті автобуси! </a:t>
            </a:r>
            <a:r>
              <a:rPr lang="uk-UA" sz="1400" dirty="0" err="1">
                <a:latin typeface="Times New Roman" panose="02020603050405020304" pitchFamily="18" charset="0"/>
                <a:cs typeface="Times New Roman" panose="02020603050405020304" pitchFamily="18" charset="0"/>
              </a:rPr>
              <a:t>Вау</a:t>
            </a:r>
            <a:r>
              <a:rPr lang="uk-UA" sz="1400" dirty="0">
                <a:latin typeface="Times New Roman" panose="02020603050405020304" pitchFamily="18" charset="0"/>
                <a:cs typeface="Times New Roman" panose="02020603050405020304" pitchFamily="18" charset="0"/>
              </a:rPr>
              <a:t>! Це просто хаос якийсь. Агресивні водії намагаються втиснутися у смугу. А ці жовті автобуси! Як вони тільки не перекидаються у годину пік, переповнені людьми!?", - каже фотограф із Великобританії Пітер </a:t>
            </a:r>
            <a:r>
              <a:rPr lang="uk-UA" sz="1400" dirty="0" err="1">
                <a:latin typeface="Times New Roman" panose="02020603050405020304" pitchFamily="18" charset="0"/>
                <a:cs typeface="Times New Roman" panose="02020603050405020304" pitchFamily="18" charset="0"/>
              </a:rPr>
              <a:t>Фозергілл</a:t>
            </a:r>
            <a:r>
              <a:rPr lang="uk-UA" sz="1400" dirty="0">
                <a:latin typeface="Times New Roman" panose="02020603050405020304" pitchFamily="18" charset="0"/>
                <a:cs typeface="Times New Roman" panose="02020603050405020304" pitchFamily="18" charset="0"/>
              </a:rPr>
              <a:t>. </a:t>
            </a:r>
          </a:p>
          <a:p>
            <a:pPr algn="just">
              <a:lnSpc>
                <a:spcPct val="91000"/>
              </a:lnSpc>
            </a:pPr>
            <a:r>
              <a:rPr lang="uk-UA" sz="1400" dirty="0">
                <a:latin typeface="Times New Roman" panose="02020603050405020304" pitchFamily="18" charset="0"/>
                <a:cs typeface="Times New Roman" panose="02020603050405020304" pitchFamily="18" charset="0"/>
              </a:rPr>
              <a:t>"Ніякої взаємоповаги. Це особливо помітно, як </a:t>
            </a:r>
            <a:r>
              <a:rPr lang="uk-UA" sz="1400" dirty="0" err="1">
                <a:latin typeface="Times New Roman" panose="02020603050405020304" pitchFamily="18" charset="0"/>
                <a:cs typeface="Times New Roman" panose="02020603050405020304" pitchFamily="18" charset="0"/>
              </a:rPr>
              <a:t>паркують</a:t>
            </a:r>
            <a:r>
              <a:rPr lang="uk-UA" sz="1400" dirty="0">
                <a:latin typeface="Times New Roman" panose="02020603050405020304" pitchFamily="18" charset="0"/>
                <a:cs typeface="Times New Roman" panose="02020603050405020304" pitchFamily="18" charset="0"/>
              </a:rPr>
              <a:t> автомобілі: </a:t>
            </a:r>
            <a:r>
              <a:rPr lang="uk-UA" sz="1400" dirty="0" err="1">
                <a:latin typeface="Times New Roman" panose="02020603050405020304" pitchFamily="18" charset="0"/>
                <a:cs typeface="Times New Roman" panose="02020603050405020304" pitchFamily="18" charset="0"/>
              </a:rPr>
              <a:t>паркуючись</a:t>
            </a:r>
            <a:r>
              <a:rPr lang="uk-UA" sz="1400" dirty="0">
                <a:latin typeface="Times New Roman" panose="02020603050405020304" pitchFamily="18" charset="0"/>
                <a:cs typeface="Times New Roman" panose="02020603050405020304" pitchFamily="18" charset="0"/>
              </a:rPr>
              <a:t> на переходах, закривають прохід пішоходам, у тому числі із дитячими візками", - обурюється журналіст і правозахисник </a:t>
            </a:r>
            <a:r>
              <a:rPr lang="uk-UA" sz="1400" dirty="0" err="1">
                <a:latin typeface="Times New Roman" panose="02020603050405020304" pitchFamily="18" charset="0"/>
                <a:cs typeface="Times New Roman" panose="02020603050405020304" pitchFamily="18" charset="0"/>
              </a:rPr>
              <a:t>Йоганес</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Вамберг</a:t>
            </a:r>
            <a:r>
              <a:rPr lang="uk-UA" sz="1400" dirty="0">
                <a:latin typeface="Times New Roman" panose="02020603050405020304" pitchFamily="18" charset="0"/>
                <a:cs typeface="Times New Roman" panose="02020603050405020304" pitchFamily="18" charset="0"/>
              </a:rPr>
              <a:t> із Данії.</a:t>
            </a:r>
          </a:p>
        </p:txBody>
      </p:sp>
    </p:spTree>
    <p:extLst>
      <p:ext uri="{BB962C8B-B14F-4D97-AF65-F5344CB8AC3E}">
        <p14:creationId xmlns:p14="http://schemas.microsoft.com/office/powerpoint/2010/main" val="159899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651C2E-F52F-5D41-A2E1-468020E7C9C4}"/>
              </a:ext>
            </a:extLst>
          </p:cNvPr>
          <p:cNvSpPr>
            <a:spLocks noGrp="1"/>
          </p:cNvSpPr>
          <p:nvPr>
            <p:ph type="title"/>
          </p:nvPr>
        </p:nvSpPr>
        <p:spPr>
          <a:xfrm>
            <a:off x="960120" y="317814"/>
            <a:ext cx="10268712" cy="1700784"/>
          </a:xfrm>
        </p:spPr>
        <p:txBody>
          <a:bodyPr>
            <a:normAutofit/>
          </a:bodyPr>
          <a:lstStyle/>
          <a:p>
            <a:pPr algn="ctr"/>
            <a:r>
              <a:rPr lang="ru-RU" sz="5600" b="1" dirty="0"/>
              <a:t>ЇЖА</a:t>
            </a:r>
            <a:br>
              <a:rPr lang="ru-RU" sz="5600" b="1" dirty="0"/>
            </a:br>
            <a:endParaRPr lang="cs-CZ" sz="5600" dirty="0"/>
          </a:p>
        </p:txBody>
      </p:sp>
      <p:sp>
        <p:nvSpPr>
          <p:cNvPr id="3" name="Zástupný obsah 2">
            <a:extLst>
              <a:ext uri="{FF2B5EF4-FFF2-40B4-BE49-F238E27FC236}">
                <a16:creationId xmlns:a16="http://schemas.microsoft.com/office/drawing/2014/main" id="{5BE7A136-DCFE-D646-890C-23826215C637}"/>
              </a:ext>
            </a:extLst>
          </p:cNvPr>
          <p:cNvSpPr>
            <a:spLocks noGrp="1"/>
          </p:cNvSpPr>
          <p:nvPr>
            <p:ph idx="1"/>
          </p:nvPr>
        </p:nvSpPr>
        <p:spPr>
          <a:xfrm>
            <a:off x="395350" y="2426370"/>
            <a:ext cx="6748529" cy="4270248"/>
          </a:xfrm>
        </p:spPr>
        <p:txBody>
          <a:bodyPr>
            <a:normAutofit/>
          </a:bodyPr>
          <a:lstStyle/>
          <a:p>
            <a:pPr algn="just">
              <a:lnSpc>
                <a:spcPct val="91000"/>
              </a:lnSpc>
            </a:pPr>
            <a:r>
              <a:rPr lang="uk-UA" sz="1600" dirty="0">
                <a:latin typeface="Times New Roman" panose="02020603050405020304" pitchFamily="18" charset="0"/>
                <a:cs typeface="Times New Roman" panose="02020603050405020304" pitchFamily="18" charset="0"/>
              </a:rPr>
              <a:t>"Якість їжі – для мене це був величезний сюрприз. Коли я вперше приїхав до Києва, була упередженість стосовно харчів. Але згодом я зрозумів, що традиційні домашні страви дуже гарні. Моя наречена Ірина – чудовий кулінар, деякі її традиційні українські страви дивовижні", - зізнається британський фотограф Пітер </a:t>
            </a:r>
            <a:r>
              <a:rPr lang="uk-UA" sz="1600" dirty="0" err="1">
                <a:latin typeface="Times New Roman" panose="02020603050405020304" pitchFamily="18" charset="0"/>
                <a:cs typeface="Times New Roman" panose="02020603050405020304" pitchFamily="18" charset="0"/>
              </a:rPr>
              <a:t>Фозергілл</a:t>
            </a:r>
            <a:r>
              <a:rPr lang="uk-UA" sz="1600" b="1" dirty="0">
                <a:latin typeface="Times New Roman" panose="02020603050405020304" pitchFamily="18" charset="0"/>
                <a:cs typeface="Times New Roman" panose="02020603050405020304" pitchFamily="18" charset="0"/>
              </a:rPr>
              <a:t>. </a:t>
            </a:r>
            <a:endParaRPr lang="uk-UA" sz="1600" dirty="0">
              <a:latin typeface="Times New Roman" panose="02020603050405020304" pitchFamily="18" charset="0"/>
              <a:cs typeface="Times New Roman" panose="02020603050405020304" pitchFamily="18" charset="0"/>
            </a:endParaRPr>
          </a:p>
          <a:p>
            <a:pPr algn="just">
              <a:lnSpc>
                <a:spcPct val="91000"/>
              </a:lnSpc>
            </a:pPr>
            <a:r>
              <a:rPr lang="uk-UA" sz="1600" dirty="0">
                <a:latin typeface="Times New Roman" panose="02020603050405020304" pitchFamily="18" charset="0"/>
                <a:cs typeface="Times New Roman" panose="02020603050405020304" pitchFamily="18" charset="0"/>
              </a:rPr>
              <a:t>"Українська кухня дуже сподобалося. </a:t>
            </a:r>
            <a:r>
              <a:rPr lang="uk-UA" sz="1600" dirty="0" err="1">
                <a:latin typeface="Times New Roman" panose="02020603050405020304" pitchFamily="18" charset="0"/>
                <a:cs typeface="Times New Roman" panose="02020603050405020304" pitchFamily="18" charset="0"/>
              </a:rPr>
              <a:t>Кухарі</a:t>
            </a:r>
            <a:r>
              <a:rPr lang="uk-UA" sz="1600" dirty="0">
                <a:latin typeface="Times New Roman" panose="02020603050405020304" pitchFamily="18" charset="0"/>
                <a:cs typeface="Times New Roman" panose="02020603050405020304" pitchFamily="18" charset="0"/>
              </a:rPr>
              <a:t> у вас - високого рівня. Навіть не зрозуміло, чому досі українські страви не мають </a:t>
            </a:r>
            <a:r>
              <a:rPr lang="uk-UA" sz="1600" dirty="0" err="1">
                <a:latin typeface="Times New Roman" panose="02020603050405020304" pitchFamily="18" charset="0"/>
                <a:cs typeface="Times New Roman" panose="02020603050405020304" pitchFamily="18" charset="0"/>
              </a:rPr>
              <a:t>мішленівських</a:t>
            </a:r>
            <a:r>
              <a:rPr lang="uk-UA" sz="1600" dirty="0">
                <a:latin typeface="Times New Roman" panose="02020603050405020304" pitchFamily="18" charset="0"/>
                <a:cs typeface="Times New Roman" panose="02020603050405020304" pitchFamily="18" charset="0"/>
              </a:rPr>
              <a:t> зірок", - вважає </a:t>
            </a:r>
            <a:r>
              <a:rPr lang="uk-UA" sz="1600" dirty="0" err="1">
                <a:latin typeface="Times New Roman" panose="02020603050405020304" pitchFamily="18" charset="0"/>
                <a:cs typeface="Times New Roman" panose="02020603050405020304" pitchFamily="18" charset="0"/>
              </a:rPr>
              <a:t>Хідео</a:t>
            </a:r>
            <a:r>
              <a:rPr lang="uk-UA" sz="1600" dirty="0">
                <a:latin typeface="Times New Roman" panose="02020603050405020304" pitchFamily="18" charset="0"/>
                <a:cs typeface="Times New Roman" panose="02020603050405020304" pitchFamily="18" charset="0"/>
              </a:rPr>
              <a:t>, креативний директор рекламного агентства із Японії. </a:t>
            </a:r>
          </a:p>
          <a:p>
            <a:pPr algn="just">
              <a:lnSpc>
                <a:spcPct val="91000"/>
              </a:lnSpc>
            </a:pPr>
            <a:r>
              <a:rPr lang="uk-UA" sz="1600" dirty="0">
                <a:latin typeface="Times New Roman" panose="02020603050405020304" pitchFamily="18" charset="0"/>
                <a:cs typeface="Times New Roman" panose="02020603050405020304" pitchFamily="18" charset="0"/>
              </a:rPr>
              <a:t>Але пролунали не лише компліменти. </a:t>
            </a:r>
          </a:p>
          <a:p>
            <a:pPr algn="just">
              <a:lnSpc>
                <a:spcPct val="91000"/>
              </a:lnSpc>
            </a:pPr>
            <a:r>
              <a:rPr lang="uk-UA" sz="1600" dirty="0">
                <a:latin typeface="Times New Roman" panose="02020603050405020304" pitchFamily="18" charset="0"/>
                <a:cs typeface="Times New Roman" panose="02020603050405020304" pitchFamily="18" charset="0"/>
              </a:rPr>
              <a:t>"Алкоголь - це кисень для українців, так виглядає, що вони не могли б вижити без алкоголю", - вважає пакистанець, приватний підприємець </a:t>
            </a:r>
            <a:r>
              <a:rPr lang="uk-UA" sz="1600" dirty="0" err="1">
                <a:latin typeface="Times New Roman" panose="02020603050405020304" pitchFamily="18" charset="0"/>
                <a:cs typeface="Times New Roman" panose="02020603050405020304" pitchFamily="18" charset="0"/>
              </a:rPr>
              <a:t>Шоаіб</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Кхан</a:t>
            </a:r>
            <a:r>
              <a:rPr lang="uk-UA" sz="1600" dirty="0">
                <a:latin typeface="Times New Roman" panose="02020603050405020304" pitchFamily="18" charset="0"/>
                <a:cs typeface="Times New Roman" panose="02020603050405020304" pitchFamily="18" charset="0"/>
              </a:rPr>
              <a:t>.</a:t>
            </a:r>
          </a:p>
          <a:p>
            <a:pPr algn="just">
              <a:lnSpc>
                <a:spcPct val="91000"/>
              </a:lnSpc>
            </a:pPr>
            <a:r>
              <a:rPr lang="uk-UA" sz="1600" dirty="0">
                <a:latin typeface="Times New Roman" panose="02020603050405020304" pitchFamily="18" charset="0"/>
                <a:cs typeface="Times New Roman" panose="02020603050405020304" pitchFamily="18" charset="0"/>
              </a:rPr>
              <a:t>"Виявляється п'ють не щодня. Проте, коли пригощають, то від душі", - ділиться враженнями телеоператор із Японії </a:t>
            </a:r>
            <a:r>
              <a:rPr lang="uk-UA" sz="1600" dirty="0" err="1">
                <a:latin typeface="Times New Roman" panose="02020603050405020304" pitchFamily="18" charset="0"/>
                <a:cs typeface="Times New Roman" panose="02020603050405020304" pitchFamily="18" charset="0"/>
              </a:rPr>
              <a:t>Тошіюкі</a:t>
            </a:r>
            <a:r>
              <a:rPr lang="uk-UA" sz="1600" dirty="0">
                <a:latin typeface="Times New Roman" panose="02020603050405020304" pitchFamily="18" charset="0"/>
                <a:cs typeface="Times New Roman" panose="02020603050405020304" pitchFamily="18" charset="0"/>
              </a:rPr>
              <a:t>.</a:t>
            </a:r>
          </a:p>
        </p:txBody>
      </p:sp>
      <p:pic>
        <p:nvPicPr>
          <p:cNvPr id="5" name="Obrázek 4" descr="Obsah obrázku jídlo, mísa, několik&#10;&#10;Popis byl vytvořen automaticky">
            <a:extLst>
              <a:ext uri="{FF2B5EF4-FFF2-40B4-BE49-F238E27FC236}">
                <a16:creationId xmlns:a16="http://schemas.microsoft.com/office/drawing/2014/main" id="{4AAF7F91-1DE1-394D-BCA4-EF577529AAA8}"/>
              </a:ext>
            </a:extLst>
          </p:cNvPr>
          <p:cNvPicPr>
            <a:picLocks noChangeAspect="1"/>
          </p:cNvPicPr>
          <p:nvPr/>
        </p:nvPicPr>
        <p:blipFill rotWithShape="1">
          <a:blip r:embed="rId2"/>
          <a:srcRect l="23063" r="19935" b="-2"/>
          <a:stretch/>
        </p:blipFill>
        <p:spPr>
          <a:xfrm>
            <a:off x="7537704" y="2264989"/>
            <a:ext cx="4654296" cy="4593011"/>
          </a:xfrm>
          <a:prstGeom prst="rect">
            <a:avLst/>
          </a:prstGeom>
        </p:spPr>
      </p:pic>
    </p:spTree>
    <p:extLst>
      <p:ext uri="{BB962C8B-B14F-4D97-AF65-F5344CB8AC3E}">
        <p14:creationId xmlns:p14="http://schemas.microsoft.com/office/powerpoint/2010/main" val="371036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D1F05B-4539-5545-AD22-A315DD114FB4}"/>
              </a:ext>
            </a:extLst>
          </p:cNvPr>
          <p:cNvSpPr>
            <a:spLocks noGrp="1"/>
          </p:cNvSpPr>
          <p:nvPr>
            <p:ph type="title"/>
          </p:nvPr>
        </p:nvSpPr>
        <p:spPr>
          <a:xfrm>
            <a:off x="959675" y="725523"/>
            <a:ext cx="10268712" cy="1700784"/>
          </a:xfrm>
        </p:spPr>
        <p:txBody>
          <a:bodyPr>
            <a:normAutofit/>
          </a:bodyPr>
          <a:lstStyle/>
          <a:p>
            <a:r>
              <a:rPr lang="ru-RU" sz="5600" b="1" dirty="0"/>
              <a:t>ПРИРОДА І МИНУЛЕ</a:t>
            </a:r>
            <a:br>
              <a:rPr lang="ru-RU" sz="5600" b="1" dirty="0"/>
            </a:br>
            <a:endParaRPr lang="cs-CZ" sz="5600" dirty="0"/>
          </a:p>
        </p:txBody>
      </p:sp>
      <p:sp>
        <p:nvSpPr>
          <p:cNvPr id="14" name="Rectangle 1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ázek 6" descr="Obsah obrázku strom, exteriér, tráva, hora&#10;&#10;Popis byl vytvořen automaticky">
            <a:extLst>
              <a:ext uri="{FF2B5EF4-FFF2-40B4-BE49-F238E27FC236}">
                <a16:creationId xmlns:a16="http://schemas.microsoft.com/office/drawing/2014/main" id="{0DD87474-E470-594F-8E16-D2399E4FB10E}"/>
              </a:ext>
            </a:extLst>
          </p:cNvPr>
          <p:cNvPicPr>
            <a:picLocks noChangeAspect="1"/>
          </p:cNvPicPr>
          <p:nvPr/>
        </p:nvPicPr>
        <p:blipFill rotWithShape="1">
          <a:blip r:embed="rId2"/>
          <a:srcRect l="17093" r="20697" b="-2"/>
          <a:stretch/>
        </p:blipFill>
        <p:spPr>
          <a:xfrm>
            <a:off x="-3048" y="2264988"/>
            <a:ext cx="4370832" cy="3952189"/>
          </a:xfrm>
          <a:prstGeom prst="rect">
            <a:avLst/>
          </a:prstGeom>
        </p:spPr>
      </p:pic>
      <p:sp>
        <p:nvSpPr>
          <p:cNvPr id="3" name="Zástupný obsah 2">
            <a:extLst>
              <a:ext uri="{FF2B5EF4-FFF2-40B4-BE49-F238E27FC236}">
                <a16:creationId xmlns:a16="http://schemas.microsoft.com/office/drawing/2014/main" id="{9D1362E3-317E-2E46-A079-145BA1CE7BFA}"/>
              </a:ext>
            </a:extLst>
          </p:cNvPr>
          <p:cNvSpPr>
            <a:spLocks noGrp="1"/>
          </p:cNvSpPr>
          <p:nvPr>
            <p:ph idx="1"/>
          </p:nvPr>
        </p:nvSpPr>
        <p:spPr>
          <a:xfrm>
            <a:off x="4842456" y="2264988"/>
            <a:ext cx="7018986" cy="3867489"/>
          </a:xfrm>
        </p:spPr>
        <p:txBody>
          <a:bodyPr anchor="ctr">
            <a:normAutofit/>
          </a:bodyPr>
          <a:lstStyle/>
          <a:p>
            <a:pPr algn="just">
              <a:lnSpc>
                <a:spcPct val="91000"/>
              </a:lnSpc>
            </a:pPr>
            <a:r>
              <a:rPr lang="uk-UA" sz="1600" dirty="0">
                <a:latin typeface="Times New Roman" panose="02020603050405020304" pitchFamily="18" charset="0"/>
                <a:cs typeface="Times New Roman" panose="02020603050405020304" pitchFamily="18" charset="0"/>
              </a:rPr>
              <a:t>"Українська природа дуже красива", - каже пакистанець, приватний підприємець </a:t>
            </a:r>
            <a:r>
              <a:rPr lang="uk-UA" sz="1600" dirty="0" err="1">
                <a:latin typeface="Times New Roman" panose="02020603050405020304" pitchFamily="18" charset="0"/>
                <a:cs typeface="Times New Roman" panose="02020603050405020304" pitchFamily="18" charset="0"/>
              </a:rPr>
              <a:t>Шоаіб</a:t>
            </a:r>
            <a:r>
              <a:rPr lang="uk-UA" sz="1600" dirty="0">
                <a:latin typeface="Times New Roman" panose="02020603050405020304" pitchFamily="18" charset="0"/>
                <a:cs typeface="Times New Roman" panose="02020603050405020304" pitchFamily="18" charset="0"/>
              </a:rPr>
              <a:t> </a:t>
            </a:r>
            <a:r>
              <a:rPr lang="uk-UA" sz="1600" dirty="0" err="1">
                <a:latin typeface="Times New Roman" panose="02020603050405020304" pitchFamily="18" charset="0"/>
                <a:cs typeface="Times New Roman" panose="02020603050405020304" pitchFamily="18" charset="0"/>
              </a:rPr>
              <a:t>Кхан</a:t>
            </a:r>
            <a:r>
              <a:rPr lang="uk-UA" sz="1600" dirty="0">
                <a:latin typeface="Times New Roman" panose="02020603050405020304" pitchFamily="18" charset="0"/>
                <a:cs typeface="Times New Roman" panose="02020603050405020304" pitchFamily="18" charset="0"/>
              </a:rPr>
              <a:t>. </a:t>
            </a:r>
          </a:p>
          <a:p>
            <a:pPr algn="just">
              <a:lnSpc>
                <a:spcPct val="91000"/>
              </a:lnSpc>
            </a:pPr>
            <a:r>
              <a:rPr lang="uk-UA" sz="1600" dirty="0">
                <a:latin typeface="Times New Roman" panose="02020603050405020304" pitchFamily="18" charset="0"/>
                <a:cs typeface="Times New Roman" panose="02020603050405020304" pitchFamily="18" charset="0"/>
              </a:rPr>
              <a:t>"Я вражений природою Карпат. Це щось надзвичайне. Її необхідно берегти від шахраїв, великих і малих, державних і приватних", - вважає Орест </a:t>
            </a:r>
            <a:r>
              <a:rPr lang="uk-UA" sz="1600" dirty="0" err="1">
                <a:latin typeface="Times New Roman" panose="02020603050405020304" pitchFamily="18" charset="0"/>
                <a:cs typeface="Times New Roman" panose="02020603050405020304" pitchFamily="18" charset="0"/>
              </a:rPr>
              <a:t>Дель</a:t>
            </a:r>
            <a:r>
              <a:rPr lang="uk-UA" sz="1600" dirty="0">
                <a:latin typeface="Times New Roman" panose="02020603050405020304" pitchFamily="18" charset="0"/>
                <a:cs typeface="Times New Roman" panose="02020603050405020304" pitchFamily="18" charset="0"/>
              </a:rPr>
              <a:t> Соль, який переїхав із Франції на Закарпаття.</a:t>
            </a:r>
          </a:p>
          <a:p>
            <a:pPr algn="just">
              <a:lnSpc>
                <a:spcPct val="91000"/>
              </a:lnSpc>
            </a:pPr>
            <a:r>
              <a:rPr lang="uk-UA" sz="1600" dirty="0">
                <a:latin typeface="Times New Roman" panose="02020603050405020304" pitchFamily="18" charset="0"/>
                <a:cs typeface="Times New Roman" panose="02020603050405020304" pitchFamily="18" charset="0"/>
              </a:rPr>
              <a:t>Однак, професіонали помічають не лише красу. </a:t>
            </a:r>
          </a:p>
          <a:p>
            <a:pPr algn="just">
              <a:lnSpc>
                <a:spcPct val="91000"/>
              </a:lnSpc>
            </a:pPr>
            <a:r>
              <a:rPr lang="uk-UA" sz="1600" dirty="0">
                <a:latin typeface="Times New Roman" panose="02020603050405020304" pitchFamily="18" charset="0"/>
                <a:cs typeface="Times New Roman" panose="02020603050405020304" pitchFamily="18" charset="0"/>
              </a:rPr>
              <a:t>"У Києві кожного дня відкриваєш щось нове чи несподіване. Це і нові </a:t>
            </a:r>
            <a:r>
              <a:rPr lang="uk-UA" sz="1600" dirty="0" err="1">
                <a:latin typeface="Times New Roman" panose="02020603050405020304" pitchFamily="18" charset="0"/>
                <a:cs typeface="Times New Roman" panose="02020603050405020304" pitchFamily="18" charset="0"/>
              </a:rPr>
              <a:t>пентхаузи</a:t>
            </a:r>
            <a:r>
              <a:rPr lang="uk-UA" sz="1600" dirty="0">
                <a:latin typeface="Times New Roman" panose="02020603050405020304" pitchFamily="18" charset="0"/>
                <a:cs typeface="Times New Roman" panose="02020603050405020304" pitchFamily="18" charset="0"/>
              </a:rPr>
              <a:t> у багатоповерхівках, стиль яких межує із кітчем. І будинки радянської доби, які руйнуються самі або ж їх зносять. Це і прекрасні фасади, приховані за </a:t>
            </a:r>
            <a:r>
              <a:rPr lang="uk-UA" sz="1600" dirty="0" err="1">
                <a:latin typeface="Times New Roman" panose="02020603050405020304" pitchFamily="18" charset="0"/>
                <a:cs typeface="Times New Roman" panose="02020603050405020304" pitchFamily="18" charset="0"/>
              </a:rPr>
              <a:t>всюдисущою</a:t>
            </a:r>
            <a:r>
              <a:rPr lang="uk-UA" sz="1600" dirty="0">
                <a:latin typeface="Times New Roman" panose="02020603050405020304" pitchFamily="18" charset="0"/>
                <a:cs typeface="Times New Roman" panose="02020603050405020304" pitchFamily="18" charset="0"/>
              </a:rPr>
              <a:t> рекламою. Загалом, міський пейзаж дедалі більше свідчить про кризу, що триває, яка глибоко вкорінена у хитросплетіння політичного, соціального й історичного ландшафту країни", - відзначає архітектор із Маврикію Лаура </a:t>
            </a:r>
            <a:r>
              <a:rPr lang="uk-UA" sz="1600" dirty="0" err="1">
                <a:latin typeface="Times New Roman" panose="02020603050405020304" pitchFamily="18" charset="0"/>
                <a:cs typeface="Times New Roman" panose="02020603050405020304" pitchFamily="18" charset="0"/>
              </a:rPr>
              <a:t>Лім</a:t>
            </a:r>
            <a:r>
              <a:rPr lang="uk-UA" sz="1600" dirty="0">
                <a:latin typeface="Times New Roman" panose="02020603050405020304" pitchFamily="18" charset="0"/>
                <a:cs typeface="Times New Roman" panose="02020603050405020304" pitchFamily="18" charset="0"/>
              </a:rPr>
              <a:t> Сам.</a:t>
            </a:r>
          </a:p>
        </p:txBody>
      </p:sp>
    </p:spTree>
    <p:extLst>
      <p:ext uri="{BB962C8B-B14F-4D97-AF65-F5344CB8AC3E}">
        <p14:creationId xmlns:p14="http://schemas.microsoft.com/office/powerpoint/2010/main" val="385743734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7C800F0-CF96-6C43-A4BF-88DB31106EAE}"/>
              </a:ext>
            </a:extLst>
          </p:cNvPr>
          <p:cNvSpPr>
            <a:spLocks noGrp="1"/>
          </p:cNvSpPr>
          <p:nvPr>
            <p:ph type="title"/>
          </p:nvPr>
        </p:nvSpPr>
        <p:spPr>
          <a:xfrm>
            <a:off x="960120" y="317814"/>
            <a:ext cx="10268712" cy="1700784"/>
          </a:xfrm>
        </p:spPr>
        <p:txBody>
          <a:bodyPr>
            <a:normAutofit/>
          </a:bodyPr>
          <a:lstStyle/>
          <a:p>
            <a:r>
              <a:rPr lang="uk-UA"/>
              <a:t>Спосіб життя</a:t>
            </a:r>
            <a:endParaRPr lang="cs-CZ"/>
          </a:p>
        </p:txBody>
      </p:sp>
      <p:sp>
        <p:nvSpPr>
          <p:cNvPr id="3" name="Zástupný obsah 2">
            <a:extLst>
              <a:ext uri="{FF2B5EF4-FFF2-40B4-BE49-F238E27FC236}">
                <a16:creationId xmlns:a16="http://schemas.microsoft.com/office/drawing/2014/main" id="{3D589419-3EA8-A040-9CB0-8367882EBDC5}"/>
              </a:ext>
            </a:extLst>
          </p:cNvPr>
          <p:cNvSpPr>
            <a:spLocks noGrp="1"/>
          </p:cNvSpPr>
          <p:nvPr>
            <p:ph idx="1"/>
          </p:nvPr>
        </p:nvSpPr>
        <p:spPr>
          <a:xfrm>
            <a:off x="412124" y="2446987"/>
            <a:ext cx="6787166" cy="4198512"/>
          </a:xfrm>
        </p:spPr>
        <p:txBody>
          <a:bodyPr anchor="t">
            <a:normAutofit/>
          </a:bodyPr>
          <a:lstStyle/>
          <a:p>
            <a:pPr algn="just">
              <a:lnSpc>
                <a:spcPct val="91000"/>
              </a:lnSpc>
            </a:pPr>
            <a:r>
              <a:rPr lang="uk-UA" sz="1800" dirty="0">
                <a:latin typeface="Times New Roman" panose="02020603050405020304" pitchFamily="18" charset="0"/>
                <a:cs typeface="Times New Roman" panose="02020603050405020304" pitchFamily="18" charset="0"/>
              </a:rPr>
              <a:t>"Найбільше вражає поєднання двох різних способів життя. Це старий світогляд, радянський підхід до всього, дуже грубий, я би сказав, примітивний. І в той самий час, молодше покоління – яке їздить до Європи, США, бачить світ і нове сучасне життя, мислить по-сучасному. І я здивований, як це працює в одній країні. Можливо, це одна з причин того, що ця країна не рухається... Не рухається взагалі нікуди! Це як стоп-кадр. Вікно відчинене, але неможливо вибратися, тому що ніби тягне старе "тіло", старий тип мислення. Це те, що шокує мене найбільше", - констатує фотограф Ґабріель </a:t>
            </a:r>
            <a:r>
              <a:rPr lang="uk-UA" sz="1800" dirty="0" err="1">
                <a:latin typeface="Times New Roman" panose="02020603050405020304" pitchFamily="18" charset="0"/>
                <a:cs typeface="Times New Roman" panose="02020603050405020304" pitchFamily="18" charset="0"/>
              </a:rPr>
              <a:t>Карраско</a:t>
            </a:r>
            <a:r>
              <a:rPr lang="uk-UA" sz="1800" dirty="0">
                <a:latin typeface="Times New Roman" panose="02020603050405020304" pitchFamily="18" charset="0"/>
                <a:cs typeface="Times New Roman" panose="02020603050405020304" pitchFamily="18" charset="0"/>
              </a:rPr>
              <a:t> із Маямі.</a:t>
            </a:r>
          </a:p>
          <a:p>
            <a:pPr algn="just">
              <a:lnSpc>
                <a:spcPct val="91000"/>
              </a:lnSpc>
            </a:pPr>
            <a:r>
              <a:rPr lang="uk-UA" sz="1800" dirty="0">
                <a:latin typeface="Times New Roman" panose="02020603050405020304" pitchFamily="18" charset="0"/>
                <a:cs typeface="Times New Roman" panose="02020603050405020304" pitchFamily="18" charset="0"/>
              </a:rPr>
              <a:t>"Мене завжди вражало те, як Україна, наближаючись до катастрофи, в останню хвилину уникала її. Так було кілька разів в історії. І знову під час останньої революції", - каже французький журналіст Ален </a:t>
            </a:r>
            <a:r>
              <a:rPr lang="uk-UA" sz="1800" dirty="0" err="1">
                <a:latin typeface="Times New Roman" panose="02020603050405020304" pitchFamily="18" charset="0"/>
                <a:cs typeface="Times New Roman" panose="02020603050405020304" pitchFamily="18" charset="0"/>
              </a:rPr>
              <a:t>Гіймноль</a:t>
            </a:r>
            <a:r>
              <a:rPr lang="uk-UA" sz="1800" dirty="0">
                <a:latin typeface="Times New Roman" panose="02020603050405020304" pitchFamily="18" charset="0"/>
                <a:cs typeface="Times New Roman" panose="02020603050405020304" pitchFamily="18" charset="0"/>
              </a:rPr>
              <a:t>.</a:t>
            </a:r>
          </a:p>
        </p:txBody>
      </p:sp>
      <p:pic>
        <p:nvPicPr>
          <p:cNvPr id="7" name="Obrázek 6" descr="Obsah obrázku osoba, dívka, příslušenství&#10;&#10;Popis byl vytvořen automaticky">
            <a:extLst>
              <a:ext uri="{FF2B5EF4-FFF2-40B4-BE49-F238E27FC236}">
                <a16:creationId xmlns:a16="http://schemas.microsoft.com/office/drawing/2014/main" id="{39FD8171-7E3F-0D45-B60E-7F68BB4B15C4}"/>
              </a:ext>
            </a:extLst>
          </p:cNvPr>
          <p:cNvPicPr>
            <a:picLocks noChangeAspect="1"/>
          </p:cNvPicPr>
          <p:nvPr/>
        </p:nvPicPr>
        <p:blipFill rotWithShape="1">
          <a:blip r:embed="rId2"/>
          <a:srcRect l="32915" r="2" b="2"/>
          <a:stretch/>
        </p:blipFill>
        <p:spPr>
          <a:xfrm>
            <a:off x="7383388" y="2372933"/>
            <a:ext cx="4563914" cy="3826842"/>
          </a:xfrm>
          <a:prstGeom prst="rect">
            <a:avLst/>
          </a:prstGeom>
        </p:spPr>
      </p:pic>
    </p:spTree>
    <p:extLst>
      <p:ext uri="{BB962C8B-B14F-4D97-AF65-F5344CB8AC3E}">
        <p14:creationId xmlns:p14="http://schemas.microsoft.com/office/powerpoint/2010/main" val="3619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555E34F-8344-6E4D-9E93-9F077925CBDA}"/>
              </a:ext>
            </a:extLst>
          </p:cNvPr>
          <p:cNvSpPr>
            <a:spLocks noGrp="1"/>
          </p:cNvSpPr>
          <p:nvPr>
            <p:ph type="title"/>
          </p:nvPr>
        </p:nvSpPr>
        <p:spPr>
          <a:xfrm>
            <a:off x="5300811" y="317500"/>
            <a:ext cx="5927576" cy="1701800"/>
          </a:xfrm>
        </p:spPr>
        <p:txBody>
          <a:bodyPr>
            <a:normAutofit/>
          </a:bodyPr>
          <a:lstStyle/>
          <a:p>
            <a:r>
              <a:rPr lang="uk-UA" sz="3600"/>
              <a:t>Яких відомих українців ви знаєте? Хто вони?</a:t>
            </a:r>
            <a:endParaRPr lang="cs-CZ" sz="3600"/>
          </a:p>
        </p:txBody>
      </p:sp>
      <p:pic>
        <p:nvPicPr>
          <p:cNvPr id="5" name="Zástupný obsah 4" descr="Obsah obrázku text&#10;&#10;Popis byl vytvořen automaticky">
            <a:extLst>
              <a:ext uri="{FF2B5EF4-FFF2-40B4-BE49-F238E27FC236}">
                <a16:creationId xmlns:a16="http://schemas.microsoft.com/office/drawing/2014/main" id="{5EE0C446-6D1D-B442-8AA7-C1E07C50B0E2}"/>
              </a:ext>
            </a:extLst>
          </p:cNvPr>
          <p:cNvPicPr>
            <a:picLocks noChangeAspect="1"/>
          </p:cNvPicPr>
          <p:nvPr/>
        </p:nvPicPr>
        <p:blipFill rotWithShape="1">
          <a:blip r:embed="rId2"/>
          <a:srcRect l="2904" r="769"/>
          <a:stretch/>
        </p:blipFill>
        <p:spPr>
          <a:xfrm>
            <a:off x="20" y="10"/>
            <a:ext cx="4657324" cy="6857990"/>
          </a:xfrm>
          <a:prstGeom prst="rect">
            <a:avLst/>
          </a:prstGeom>
        </p:spPr>
      </p:pic>
      <p:sp>
        <p:nvSpPr>
          <p:cNvPr id="9" name="Content Placeholder 8">
            <a:extLst>
              <a:ext uri="{FF2B5EF4-FFF2-40B4-BE49-F238E27FC236}">
                <a16:creationId xmlns:a16="http://schemas.microsoft.com/office/drawing/2014/main" id="{A8E7DB5A-710E-43B7-9F31-1C20B6D12A7A}"/>
              </a:ext>
            </a:extLst>
          </p:cNvPr>
          <p:cNvSpPr>
            <a:spLocks noGrp="1"/>
          </p:cNvSpPr>
          <p:nvPr>
            <p:ph idx="1"/>
          </p:nvPr>
        </p:nvSpPr>
        <p:spPr>
          <a:xfrm>
            <a:off x="4949372" y="2336800"/>
            <a:ext cx="7068458" cy="4325257"/>
          </a:xfrm>
        </p:spPr>
        <p:txBody>
          <a:bodyPr anchor="t">
            <a:normAutofit/>
          </a:bodyPr>
          <a:lstStyle/>
          <a:p>
            <a:r>
              <a:rPr lang="uk-UA" dirty="0"/>
              <a:t>Хто би на вашу думку виграв у голосуванні найвідоміший українець?</a:t>
            </a:r>
          </a:p>
          <a:p>
            <a:r>
              <a:rPr lang="uk-UA" dirty="0"/>
              <a:t>Чому думаєте, що саме ця людина б виграла?</a:t>
            </a:r>
          </a:p>
          <a:p>
            <a:r>
              <a:rPr lang="uk-UA" dirty="0"/>
              <a:t>Напишіть 10 українців, які б увійшли в ТОП 10.</a:t>
            </a:r>
          </a:p>
        </p:txBody>
      </p:sp>
    </p:spTree>
    <p:extLst>
      <p:ext uri="{BB962C8B-B14F-4D97-AF65-F5344CB8AC3E}">
        <p14:creationId xmlns:p14="http://schemas.microsoft.com/office/powerpoint/2010/main" val="2825049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4FD12-9B7D-824C-A6F6-FF94BD472026}"/>
              </a:ext>
            </a:extLst>
          </p:cNvPr>
          <p:cNvSpPr>
            <a:spLocks noGrp="1"/>
          </p:cNvSpPr>
          <p:nvPr>
            <p:ph type="title"/>
          </p:nvPr>
        </p:nvSpPr>
        <p:spPr>
          <a:xfrm>
            <a:off x="407832" y="821799"/>
            <a:ext cx="10268712" cy="1700784"/>
          </a:xfrm>
        </p:spPr>
        <p:txBody>
          <a:bodyPr>
            <a:normAutofit fontScale="90000"/>
          </a:bodyPr>
          <a:lstStyle/>
          <a:p>
            <a:r>
              <a:rPr lang="uk-UA" sz="6000" b="1" dirty="0"/>
              <a:t>10 українських звичок, які дивують іноземців</a:t>
            </a:r>
            <a:br>
              <a:rPr lang="uk-UA" b="1" dirty="0"/>
            </a:br>
            <a:endParaRPr lang="uk-UA" dirty="0"/>
          </a:p>
        </p:txBody>
      </p:sp>
      <p:sp>
        <p:nvSpPr>
          <p:cNvPr id="3" name="Zástupný obsah 2">
            <a:extLst>
              <a:ext uri="{FF2B5EF4-FFF2-40B4-BE49-F238E27FC236}">
                <a16:creationId xmlns:a16="http://schemas.microsoft.com/office/drawing/2014/main" id="{39D4D640-9AC6-C54C-B787-0D7F8AD05BC9}"/>
              </a:ext>
            </a:extLst>
          </p:cNvPr>
          <p:cNvSpPr>
            <a:spLocks noGrp="1"/>
          </p:cNvSpPr>
          <p:nvPr>
            <p:ph idx="1"/>
          </p:nvPr>
        </p:nvSpPr>
        <p:spPr>
          <a:xfrm>
            <a:off x="869967" y="2377440"/>
            <a:ext cx="10914201" cy="4480560"/>
          </a:xfrm>
        </p:spPr>
        <p:txBody>
          <a:bodyPr>
            <a:normAutofit fontScale="62500" lnSpcReduction="20000"/>
          </a:bodyPr>
          <a:lstStyle/>
          <a:p>
            <a:pPr marL="457200" indent="-457200" algn="just">
              <a:buAutoNum type="arabicPeriod"/>
            </a:pPr>
            <a:r>
              <a:rPr lang="uk-UA" sz="2400" b="1" dirty="0"/>
              <a:t>Українці не поважають владу. </a:t>
            </a:r>
            <a:r>
              <a:rPr lang="uk-UA" sz="2400" dirty="0"/>
              <a:t>Су з Тайланду дивує, що українці не поважають свою владу: "</a:t>
            </a:r>
            <a:r>
              <a:rPr lang="uk-UA" sz="2400" i="1" dirty="0"/>
              <a:t>Представників влади можна любити, або не любити, довіряти, чи ні. Але поважати потрібно, бо це ж такі самі люди, як ми з вами</a:t>
            </a:r>
            <a:r>
              <a:rPr lang="uk-UA" sz="2400" dirty="0"/>
              <a:t>".</a:t>
            </a:r>
          </a:p>
          <a:p>
            <a:pPr marL="457200" indent="-457200" algn="just">
              <a:buAutoNum type="arabicPeriod"/>
            </a:pPr>
            <a:r>
              <a:rPr lang="uk-UA" b="1" dirty="0"/>
              <a:t>Українці мають багато знайомих і мало справжніх друзів.</a:t>
            </a:r>
            <a:r>
              <a:rPr lang="uk-UA" dirty="0"/>
              <a:t> За період свого навчання в Україні </a:t>
            </a:r>
            <a:r>
              <a:rPr lang="uk-UA" dirty="0" err="1"/>
              <a:t>Чонг</a:t>
            </a:r>
            <a:r>
              <a:rPr lang="uk-UA" dirty="0"/>
              <a:t> Лі зрозумів, що знайти справжніх друзів – то нелегка справа. «</a:t>
            </a:r>
            <a:r>
              <a:rPr lang="uk-UA" i="1" dirty="0"/>
              <a:t>У Китаї, коли ти знайомишся з людиною, то одразу можеш назвати її своїм другом,</a:t>
            </a:r>
            <a:r>
              <a:rPr lang="uk-UA" dirty="0"/>
              <a:t> – пояснює він. </a:t>
            </a:r>
            <a:r>
              <a:rPr lang="uk-UA" i="1" dirty="0"/>
              <a:t>В Україні ти можеш ходити зі своїм новим знайомим на вечірки чи у кіно, а через кілька місяців він скаже, що ви і не друзі навіть. Просто проводите разом час»</a:t>
            </a:r>
            <a:r>
              <a:rPr lang="uk-UA" dirty="0"/>
              <a:t>.</a:t>
            </a:r>
          </a:p>
          <a:p>
            <a:pPr marL="457200" indent="-457200" algn="just">
              <a:buAutoNum type="arabicPeriod"/>
            </a:pPr>
            <a:r>
              <a:rPr lang="uk-UA" b="1" dirty="0"/>
              <a:t>Українці лікуються без лікаря.</a:t>
            </a:r>
            <a:r>
              <a:rPr lang="uk-UA" dirty="0"/>
              <a:t> Стефані родом з Бельгії, подорожувала Україною кілька тижнів: "</a:t>
            </a:r>
            <a:r>
              <a:rPr lang="uk-UA" i="1" dirty="0"/>
              <a:t>Я маю дивні почуття після цієї поїздки. Українці – дуже розумна нація. Вони начитані та добре освіченні, але я так і не зрозуміла, чому вони зрідка звертаються по допомогу до лікаря. Кожен українець, який мені зустрічався, волів лікуватися сам удома. Наче він мав спеціальні знання та освіту, знав краще що і як. </a:t>
            </a:r>
            <a:r>
              <a:rPr lang="uk-UA" dirty="0"/>
              <a:t> </a:t>
            </a:r>
            <a:r>
              <a:rPr lang="uk-UA" i="1" dirty="0"/>
              <a:t>Але ще дивніше, що в аптеці можна придбати ліки, включно з антибіотиками, без спеціального рецепту. У Бельгії це неможливо</a:t>
            </a:r>
            <a:r>
              <a:rPr lang="uk-UA" dirty="0"/>
              <a:t>".</a:t>
            </a:r>
          </a:p>
          <a:p>
            <a:pPr marL="457200" indent="-457200" algn="just">
              <a:buAutoNum type="arabicPeriod"/>
            </a:pPr>
            <a:r>
              <a:rPr lang="uk-UA" b="1" dirty="0"/>
              <a:t>В Україні можна просто взяти і піти у гості. </a:t>
            </a:r>
            <a:r>
              <a:rPr lang="uk-UA" dirty="0"/>
              <a:t>Також </a:t>
            </a:r>
            <a:r>
              <a:rPr lang="uk-UA" dirty="0" err="1"/>
              <a:t>Сефані</a:t>
            </a:r>
            <a:r>
              <a:rPr lang="uk-UA" dirty="0"/>
              <a:t> здивувало як українці приходять у гості. "</a:t>
            </a:r>
            <a:r>
              <a:rPr lang="uk-UA" i="1" dirty="0"/>
              <a:t>Українці часто просто дзвонять і кажуть: "Зараз буду". І все. Або навіть не дзвонять, а просто приходять. Спочатку мені здалося це нахабним втручанням, але після кількох таких відвідин, я зрозуміла, що українці гостинні та більш відкрита нація. Цей спосіб ходити у гості я б забрала до Бельгії. Думаю, це зробило б нас більш дружніми</a:t>
            </a:r>
            <a:r>
              <a:rPr lang="uk-UA" dirty="0"/>
              <a:t>".</a:t>
            </a:r>
          </a:p>
          <a:p>
            <a:pPr algn="just"/>
            <a:endParaRPr lang="uk-UA" dirty="0"/>
          </a:p>
          <a:p>
            <a:pPr marL="457200" indent="-457200" algn="just">
              <a:buAutoNum type="arabicPeriod"/>
            </a:pPr>
            <a:endParaRPr lang="uk-UA" sz="2400" dirty="0"/>
          </a:p>
        </p:txBody>
      </p:sp>
      <p:pic>
        <p:nvPicPr>
          <p:cNvPr id="7" name="Obrázek 6" descr="Obsah obrázku osoba, zeď, žena, interiér&#10;&#10;Popis byl vytvořen automaticky">
            <a:extLst>
              <a:ext uri="{FF2B5EF4-FFF2-40B4-BE49-F238E27FC236}">
                <a16:creationId xmlns:a16="http://schemas.microsoft.com/office/drawing/2014/main" id="{1D8B74B1-7BBC-F74D-9A6E-431DCE3C5E65}"/>
              </a:ext>
            </a:extLst>
          </p:cNvPr>
          <p:cNvPicPr>
            <a:picLocks noChangeAspect="1"/>
          </p:cNvPicPr>
          <p:nvPr/>
        </p:nvPicPr>
        <p:blipFill>
          <a:blip r:embed="rId2"/>
          <a:stretch>
            <a:fillRect/>
          </a:stretch>
        </p:blipFill>
        <p:spPr>
          <a:xfrm>
            <a:off x="9216571" y="69959"/>
            <a:ext cx="2741768" cy="2102022"/>
          </a:xfrm>
          <a:prstGeom prst="rect">
            <a:avLst/>
          </a:prstGeom>
        </p:spPr>
      </p:pic>
    </p:spTree>
    <p:extLst>
      <p:ext uri="{BB962C8B-B14F-4D97-AF65-F5344CB8AC3E}">
        <p14:creationId xmlns:p14="http://schemas.microsoft.com/office/powerpoint/2010/main" val="100334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D8D6E37-3F8C-774A-9CEA-B5E3FDF6477E}"/>
              </a:ext>
            </a:extLst>
          </p:cNvPr>
          <p:cNvSpPr>
            <a:spLocks noGrp="1"/>
          </p:cNvSpPr>
          <p:nvPr>
            <p:ph idx="1"/>
          </p:nvPr>
        </p:nvSpPr>
        <p:spPr>
          <a:xfrm>
            <a:off x="960120" y="2377439"/>
            <a:ext cx="10268712" cy="4358211"/>
          </a:xfrm>
        </p:spPr>
        <p:txBody>
          <a:bodyPr>
            <a:normAutofit fontScale="62500" lnSpcReduction="20000"/>
          </a:bodyPr>
          <a:lstStyle/>
          <a:p>
            <a:pPr algn="just"/>
            <a:r>
              <a:rPr lang="uk-UA" dirty="0"/>
              <a:t>5. </a:t>
            </a:r>
            <a:r>
              <a:rPr lang="uk-UA" b="1" dirty="0"/>
              <a:t>Треба знімати взуття вдома в українця.</a:t>
            </a:r>
            <a:r>
              <a:rPr lang="uk-UA" dirty="0"/>
              <a:t> "</a:t>
            </a:r>
            <a:r>
              <a:rPr lang="uk-UA" i="1" dirty="0"/>
              <a:t>Я постійно про це забував! Я йшов, не роззуваючись, і натикався на суворий погляд господині,</a:t>
            </a:r>
            <a:r>
              <a:rPr lang="uk-UA" dirty="0"/>
              <a:t> – пригадує Кріс, студент за обміном із США. </a:t>
            </a:r>
            <a:r>
              <a:rPr lang="uk-UA" i="1" dirty="0"/>
              <a:t>Одні українці просто знімають взуття, інші – пропонують тобі хатнє взуття. Хатнє взуття! Напевно, це існує лише в Україні. Інколи воно буває дуже кумедне, особливо для дітей. Я розповідав про це своїм друзям. Дуже смішно</a:t>
            </a:r>
            <a:r>
              <a:rPr lang="uk-UA" dirty="0"/>
              <a:t>".</a:t>
            </a:r>
          </a:p>
          <a:p>
            <a:pPr algn="just"/>
            <a:r>
              <a:rPr lang="uk-UA" dirty="0"/>
              <a:t>6.</a:t>
            </a:r>
            <a:r>
              <a:rPr lang="uk-UA" b="1" dirty="0"/>
              <a:t> Українці вимогливі щодо дотримання обіцянок. </a:t>
            </a:r>
            <a:r>
              <a:rPr lang="uk-UA" dirty="0"/>
              <a:t>Фернандо родом із Мексики, але вже рік працює в Україні. Його дивує вимогливість українців. "</a:t>
            </a:r>
            <a:r>
              <a:rPr lang="uk-UA" i="1" dirty="0"/>
              <a:t>Якщо ти щось пообіцяв, то маєш це виконати, – </a:t>
            </a:r>
            <a:r>
              <a:rPr lang="uk-UA" dirty="0"/>
              <a:t>зазначає чоловік. </a:t>
            </a:r>
            <a:r>
              <a:rPr lang="uk-UA" i="1" dirty="0"/>
              <a:t>Так, це не погано і робить стосунки прозорими, але мені здається, що українці від того знаходяться у постійному стресі. Вони завжди комусь щось винні. Українці не можуть повністю розслабитися: вони слідкують за часом, за людьми, які їм щось обіцяли, і яким вони щось обіцяли</a:t>
            </a:r>
            <a:r>
              <a:rPr lang="uk-UA" dirty="0"/>
              <a:t>".</a:t>
            </a:r>
          </a:p>
          <a:p>
            <a:pPr algn="just"/>
            <a:r>
              <a:rPr lang="uk-UA" dirty="0"/>
              <a:t>7. </a:t>
            </a:r>
            <a:r>
              <a:rPr lang="uk-UA" b="1" dirty="0"/>
              <a:t>Українці легко роблять зауваження. </a:t>
            </a:r>
            <a:r>
              <a:rPr lang="uk-UA" dirty="0"/>
              <a:t>Юля живе з чоловіком на Сицилії. Дівчина каже, що деякі сицилійські звички довелось засвоїти, бо українські видавалися варварськими для місцевих. "</a:t>
            </a:r>
            <a:r>
              <a:rPr lang="uk-UA" i="1" dirty="0"/>
              <a:t>Якщо тебе щось турбує, то не можна так просто взяти і сказати про це. Сицилійці намагаються уникати відвертих конфліктів,</a:t>
            </a:r>
            <a:r>
              <a:rPr lang="uk-UA" dirty="0"/>
              <a:t> – пояснює вона. </a:t>
            </a:r>
            <a:r>
              <a:rPr lang="uk-UA" i="1" dirty="0"/>
              <a:t>Так, наприклад, якщо ви зробили замовлення у ресторані і офіціант щось переплутав, то ви не можете вимагати поміняти страву, чи взагалі відмовитися платити. Натомість ви просто не йдете сюди наступного разу</a:t>
            </a:r>
            <a:r>
              <a:rPr lang="uk-UA" dirty="0"/>
              <a:t>".</a:t>
            </a:r>
          </a:p>
          <a:p>
            <a:pPr algn="just"/>
            <a:br>
              <a:rPr lang="ru-RU" dirty="0"/>
            </a:br>
            <a:endParaRPr lang="cs-CZ" dirty="0"/>
          </a:p>
        </p:txBody>
      </p:sp>
      <p:sp>
        <p:nvSpPr>
          <p:cNvPr id="4" name="Nadpis 1">
            <a:extLst>
              <a:ext uri="{FF2B5EF4-FFF2-40B4-BE49-F238E27FC236}">
                <a16:creationId xmlns:a16="http://schemas.microsoft.com/office/drawing/2014/main" id="{17FFE733-1799-CD4E-A712-5B348FEFB9E0}"/>
              </a:ext>
            </a:extLst>
          </p:cNvPr>
          <p:cNvSpPr>
            <a:spLocks noGrp="1"/>
          </p:cNvSpPr>
          <p:nvPr>
            <p:ph type="title"/>
          </p:nvPr>
        </p:nvSpPr>
        <p:spPr>
          <a:xfrm>
            <a:off x="437720" y="676655"/>
            <a:ext cx="10268712" cy="1700784"/>
          </a:xfrm>
        </p:spPr>
        <p:txBody>
          <a:bodyPr>
            <a:normAutofit fontScale="90000"/>
          </a:bodyPr>
          <a:lstStyle/>
          <a:p>
            <a:r>
              <a:rPr lang="uk-UA" sz="5300" b="1" dirty="0"/>
              <a:t>10 українських звичок, які дивують іноземців</a:t>
            </a:r>
            <a:br>
              <a:rPr lang="uk-UA" b="1" dirty="0"/>
            </a:br>
            <a:endParaRPr lang="uk-UA" dirty="0"/>
          </a:p>
        </p:txBody>
      </p:sp>
      <p:pic>
        <p:nvPicPr>
          <p:cNvPr id="6" name="Obrázek 5" descr="Obsah obrázku jídlo, interiér, svačina, různorodost&#10;&#10;Popis byl vytvořen automaticky">
            <a:extLst>
              <a:ext uri="{FF2B5EF4-FFF2-40B4-BE49-F238E27FC236}">
                <a16:creationId xmlns:a16="http://schemas.microsoft.com/office/drawing/2014/main" id="{D14C96D3-4A71-DA4C-8D50-6E100D4849E6}"/>
              </a:ext>
            </a:extLst>
          </p:cNvPr>
          <p:cNvPicPr>
            <a:picLocks noChangeAspect="1"/>
          </p:cNvPicPr>
          <p:nvPr/>
        </p:nvPicPr>
        <p:blipFill>
          <a:blip r:embed="rId2"/>
          <a:stretch>
            <a:fillRect/>
          </a:stretch>
        </p:blipFill>
        <p:spPr>
          <a:xfrm>
            <a:off x="8680157" y="225381"/>
            <a:ext cx="3414794" cy="1935050"/>
          </a:xfrm>
          <a:prstGeom prst="rect">
            <a:avLst/>
          </a:prstGeom>
        </p:spPr>
      </p:pic>
    </p:spTree>
    <p:extLst>
      <p:ext uri="{BB962C8B-B14F-4D97-AF65-F5344CB8AC3E}">
        <p14:creationId xmlns:p14="http://schemas.microsoft.com/office/powerpoint/2010/main" val="158694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46B4DF0-4A13-C947-9E98-D7CAA6453EC4}"/>
              </a:ext>
            </a:extLst>
          </p:cNvPr>
          <p:cNvSpPr>
            <a:spLocks noGrp="1"/>
          </p:cNvSpPr>
          <p:nvPr>
            <p:ph idx="1"/>
          </p:nvPr>
        </p:nvSpPr>
        <p:spPr>
          <a:xfrm>
            <a:off x="960120" y="2377440"/>
            <a:ext cx="10772534" cy="4480560"/>
          </a:xfrm>
        </p:spPr>
        <p:txBody>
          <a:bodyPr>
            <a:normAutofit lnSpcReduction="10000"/>
          </a:bodyPr>
          <a:lstStyle/>
          <a:p>
            <a:pPr algn="just"/>
            <a:r>
              <a:rPr lang="uk-UA" sz="1600" dirty="0"/>
              <a:t>8. </a:t>
            </a:r>
            <a:r>
              <a:rPr lang="uk-UA" sz="1600" b="1" dirty="0"/>
              <a:t>Українці мають дивний гумор. </a:t>
            </a:r>
            <a:r>
              <a:rPr lang="uk-UA" sz="1600" dirty="0"/>
              <a:t>"</a:t>
            </a:r>
            <a:r>
              <a:rPr lang="uk-UA" sz="1600" i="1" dirty="0"/>
              <a:t>Я би радше сказав: "складний гумор"</a:t>
            </a:r>
            <a:r>
              <a:rPr lang="uk-UA" sz="1600" dirty="0"/>
              <a:t>, – ділиться </a:t>
            </a:r>
            <a:r>
              <a:rPr lang="uk-UA" sz="1600" dirty="0" err="1"/>
              <a:t>Батур</a:t>
            </a:r>
            <a:r>
              <a:rPr lang="uk-UA" sz="1600" dirty="0"/>
              <a:t> з Туреччини. </a:t>
            </a:r>
            <a:r>
              <a:rPr lang="uk-UA" sz="1600" i="1" dirty="0"/>
              <a:t>Український жарт, він як капуста, – купа нашарувань. Тобі розказують половину історії, а решту половину ти маєш здогадатися сам. Найгірше, що смішна якраз друга половина. Але там можуть бути культурні особливості, менталітет, історичні події, про які ти навіть уявлення не маєш, бо не народився у цій країні. Жарти – це важко</a:t>
            </a:r>
            <a:r>
              <a:rPr lang="uk-UA" sz="1600" dirty="0"/>
              <a:t>". </a:t>
            </a:r>
            <a:r>
              <a:rPr lang="uk-UA" sz="1600" dirty="0" err="1"/>
              <a:t>Батур</a:t>
            </a:r>
            <a:r>
              <a:rPr lang="uk-UA" sz="1600" dirty="0"/>
              <a:t> пояснює, що турецькі жарти найчастіше мають повчальну мету. </a:t>
            </a:r>
          </a:p>
          <a:p>
            <a:pPr algn="just"/>
            <a:r>
              <a:rPr lang="uk-UA" sz="1600" dirty="0"/>
              <a:t>9. </a:t>
            </a:r>
            <a:r>
              <a:rPr lang="uk-UA" sz="1600" b="1" dirty="0"/>
              <a:t>Українки не вміють розставляти пріоритети. </a:t>
            </a:r>
            <a:r>
              <a:rPr lang="uk-UA" sz="1600" dirty="0"/>
              <a:t>Мері – домогосподарка, типова мешканка Західного </a:t>
            </a:r>
            <a:r>
              <a:rPr lang="uk-UA" sz="1600" dirty="0" err="1"/>
              <a:t>Кербі</a:t>
            </a:r>
            <a:r>
              <a:rPr lang="uk-UA" sz="1600" dirty="0"/>
              <a:t>, Велика Британія. Вона дивується як багато встигають українські жінки, але собі жінка б такого не побажала. "</a:t>
            </a:r>
            <a:r>
              <a:rPr lang="uk-UA" sz="1600" i="1" dirty="0"/>
              <a:t>Українська жінка, як герой коміксу, може все і скрізь встигає,</a:t>
            </a:r>
            <a:r>
              <a:rPr lang="uk-UA" sz="1600" dirty="0"/>
              <a:t> – зауважує Мері. </a:t>
            </a:r>
            <a:r>
              <a:rPr lang="uk-UA" sz="1600" i="1" dirty="0"/>
              <a:t>Вона може бути у відпустці по догляду за дитиною, готувати для родини, прибирати будинок і мати декілька годин підробітку одразу. </a:t>
            </a:r>
            <a:r>
              <a:rPr lang="uk-UA" sz="1600" dirty="0"/>
              <a:t> </a:t>
            </a:r>
            <a:r>
              <a:rPr lang="uk-UA" sz="1600" i="1" dirty="0"/>
              <a:t>Але найдивніше, що українські жінки будуть відчувати, що при такому навантаженні, вони десь не встигли. Жінки Британії не намагаються встигнути все. Або робота і кар’єра, або сім’я і малеча</a:t>
            </a:r>
            <a:r>
              <a:rPr lang="uk-UA" sz="1600" dirty="0"/>
              <a:t>".</a:t>
            </a:r>
          </a:p>
          <a:p>
            <a:pPr algn="just"/>
            <a:r>
              <a:rPr lang="uk-UA" sz="1600" dirty="0"/>
              <a:t>10. </a:t>
            </a:r>
            <a:r>
              <a:rPr lang="uk-UA" sz="1600" b="1" dirty="0"/>
              <a:t>В Україні не можна гратися з чужими дітьми, фотографувати та торкатися їх без дозволу. </a:t>
            </a:r>
            <a:r>
              <a:rPr lang="uk-UA" sz="1600" dirty="0" err="1"/>
              <a:t>Рамдані</a:t>
            </a:r>
            <a:r>
              <a:rPr lang="uk-UA" sz="1600" dirty="0"/>
              <a:t> родом з острова Ява, Індонезія. В Україні ж його вразило, що місцеві вороже налаштовані один до одного. Особливо, коли мова йде про дітей. "</a:t>
            </a:r>
            <a:r>
              <a:rPr lang="uk-UA" sz="1600" i="1" dirty="0"/>
              <a:t>У нас у супермаркеті чи на вулиці, якщо ти зустрінеш абсолютно незнайомих людей з дитиною, то не буде зайвим сказати щось малечі, потріпати за щічку і задати декілька ввічливих питань батькам, </a:t>
            </a:r>
            <a:r>
              <a:rPr lang="uk-UA" sz="1600" dirty="0"/>
              <a:t>– пояснює хлопець. </a:t>
            </a:r>
            <a:r>
              <a:rPr lang="uk-UA" sz="1600" i="1" dirty="0"/>
              <a:t>Якщо ж зробити це в Україні, то найкраще, на що можна розраховувати – це холодний погляд батьків".</a:t>
            </a:r>
            <a:endParaRPr lang="uk-UA" sz="1600" dirty="0"/>
          </a:p>
        </p:txBody>
      </p:sp>
      <p:sp>
        <p:nvSpPr>
          <p:cNvPr id="4" name="Nadpis 1">
            <a:extLst>
              <a:ext uri="{FF2B5EF4-FFF2-40B4-BE49-F238E27FC236}">
                <a16:creationId xmlns:a16="http://schemas.microsoft.com/office/drawing/2014/main" id="{19510D96-C2A0-F847-AD29-2A024663B0F0}"/>
              </a:ext>
            </a:extLst>
          </p:cNvPr>
          <p:cNvSpPr>
            <a:spLocks noGrp="1"/>
          </p:cNvSpPr>
          <p:nvPr>
            <p:ph type="title"/>
          </p:nvPr>
        </p:nvSpPr>
        <p:spPr>
          <a:xfrm>
            <a:off x="297688" y="676656"/>
            <a:ext cx="10268712" cy="1700784"/>
          </a:xfrm>
        </p:spPr>
        <p:txBody>
          <a:bodyPr>
            <a:normAutofit fontScale="90000"/>
          </a:bodyPr>
          <a:lstStyle/>
          <a:p>
            <a:r>
              <a:rPr lang="uk-UA" sz="6000" b="1" dirty="0"/>
              <a:t>10 українських звичок, які дивують іноземців</a:t>
            </a:r>
            <a:br>
              <a:rPr lang="uk-UA" b="1" dirty="0"/>
            </a:br>
            <a:endParaRPr lang="uk-UA" dirty="0"/>
          </a:p>
        </p:txBody>
      </p:sp>
      <p:pic>
        <p:nvPicPr>
          <p:cNvPr id="5" name="Obrázek 4" descr="Obsah obrázku osoba, brýle, ochranné brýle&#10;&#10;Popis byl vytvořen automaticky">
            <a:extLst>
              <a:ext uri="{FF2B5EF4-FFF2-40B4-BE49-F238E27FC236}">
                <a16:creationId xmlns:a16="http://schemas.microsoft.com/office/drawing/2014/main" id="{66106F43-052F-9147-B8FE-2E1430E2F093}"/>
              </a:ext>
            </a:extLst>
          </p:cNvPr>
          <p:cNvPicPr>
            <a:picLocks noChangeAspect="1"/>
          </p:cNvPicPr>
          <p:nvPr/>
        </p:nvPicPr>
        <p:blipFill>
          <a:blip r:embed="rId2"/>
          <a:stretch>
            <a:fillRect/>
          </a:stretch>
        </p:blipFill>
        <p:spPr>
          <a:xfrm>
            <a:off x="9042400" y="105229"/>
            <a:ext cx="3048000" cy="2032000"/>
          </a:xfrm>
          <a:prstGeom prst="rect">
            <a:avLst/>
          </a:prstGeom>
        </p:spPr>
      </p:pic>
    </p:spTree>
    <p:extLst>
      <p:ext uri="{BB962C8B-B14F-4D97-AF65-F5344CB8AC3E}">
        <p14:creationId xmlns:p14="http://schemas.microsoft.com/office/powerpoint/2010/main" val="11188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EF1B3-339F-4349-8CE4-52ADC6800B5C}"/>
              </a:ext>
            </a:extLst>
          </p:cNvPr>
          <p:cNvSpPr>
            <a:spLocks noGrp="1"/>
          </p:cNvSpPr>
          <p:nvPr>
            <p:ph type="title"/>
          </p:nvPr>
        </p:nvSpPr>
        <p:spPr>
          <a:xfrm>
            <a:off x="960120" y="440479"/>
            <a:ext cx="10268712" cy="1700784"/>
          </a:xfrm>
        </p:spPr>
        <p:txBody>
          <a:bodyPr>
            <a:noAutofit/>
          </a:bodyPr>
          <a:lstStyle/>
          <a:p>
            <a:pPr algn="ctr"/>
            <a:r>
              <a:rPr lang="uk-UA" sz="4800" dirty="0"/>
              <a:t>СЛУХАННЯ: </a:t>
            </a:r>
            <a:r>
              <a:rPr lang="ru-RU" sz="4800" dirty="0" err="1"/>
              <a:t>Українська</a:t>
            </a:r>
            <a:r>
              <a:rPr lang="ru-RU" sz="4800" dirty="0"/>
              <a:t> </a:t>
            </a:r>
            <a:r>
              <a:rPr lang="ru-RU" sz="4800" dirty="0" err="1"/>
              <a:t>Інфографіка</a:t>
            </a:r>
            <a:r>
              <a:rPr lang="ru-RU" sz="4800" dirty="0"/>
              <a:t>  </a:t>
            </a:r>
            <a:r>
              <a:rPr lang="uk-UA" sz="4800" dirty="0"/>
              <a:t>Цікаві факти про Україну</a:t>
            </a:r>
            <a:br>
              <a:rPr lang="uk-UA" sz="4800" dirty="0"/>
            </a:br>
            <a:endParaRPr lang="cs-CZ" sz="4800" dirty="0"/>
          </a:p>
        </p:txBody>
      </p:sp>
      <p:pic>
        <p:nvPicPr>
          <p:cNvPr id="4" name="Online médium 3" descr="Факти про Україну, які вразили світ">
            <a:hlinkClick r:id="" action="ppaction://media"/>
            <a:extLst>
              <a:ext uri="{FF2B5EF4-FFF2-40B4-BE49-F238E27FC236}">
                <a16:creationId xmlns:a16="http://schemas.microsoft.com/office/drawing/2014/main" id="{25839515-2922-6543-9C69-1EF606D5E086}"/>
              </a:ext>
            </a:extLst>
          </p:cNvPr>
          <p:cNvPicPr>
            <a:picLocks noRot="1" noChangeAspect="1"/>
          </p:cNvPicPr>
          <p:nvPr>
            <a:videoFile r:link="rId1"/>
          </p:nvPr>
        </p:nvPicPr>
        <p:blipFill>
          <a:blip r:embed="rId3"/>
          <a:stretch>
            <a:fillRect/>
          </a:stretch>
        </p:blipFill>
        <p:spPr>
          <a:xfrm>
            <a:off x="1673760" y="1700784"/>
            <a:ext cx="9127815" cy="5157216"/>
          </a:xfrm>
          <a:prstGeom prst="rect">
            <a:avLst/>
          </a:prstGeom>
        </p:spPr>
      </p:pic>
    </p:spTree>
    <p:extLst>
      <p:ext uri="{BB962C8B-B14F-4D97-AF65-F5344CB8AC3E}">
        <p14:creationId xmlns:p14="http://schemas.microsoft.com/office/powerpoint/2010/main" val="304664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E7BB3D-199C-DC40-B180-5637F899D8E6}"/>
              </a:ext>
            </a:extLst>
          </p:cNvPr>
          <p:cNvSpPr>
            <a:spLocks noGrp="1"/>
          </p:cNvSpPr>
          <p:nvPr>
            <p:ph type="title"/>
          </p:nvPr>
        </p:nvSpPr>
        <p:spPr>
          <a:xfrm>
            <a:off x="960120" y="317814"/>
            <a:ext cx="10268712" cy="1700784"/>
          </a:xfrm>
        </p:spPr>
        <p:txBody>
          <a:bodyPr>
            <a:normAutofit/>
          </a:bodyPr>
          <a:lstStyle/>
          <a:p>
            <a:r>
              <a:rPr lang="uk-UA"/>
              <a:t>Спорт</a:t>
            </a:r>
            <a:endParaRPr lang="cs-CZ"/>
          </a:p>
        </p:txBody>
      </p:sp>
      <p:sp>
        <p:nvSpPr>
          <p:cNvPr id="3" name="Zástupný obsah 2">
            <a:extLst>
              <a:ext uri="{FF2B5EF4-FFF2-40B4-BE49-F238E27FC236}">
                <a16:creationId xmlns:a16="http://schemas.microsoft.com/office/drawing/2014/main" id="{0CA22E45-C82C-9649-9EB0-2BDAD53F0089}"/>
              </a:ext>
            </a:extLst>
          </p:cNvPr>
          <p:cNvSpPr>
            <a:spLocks noGrp="1"/>
          </p:cNvSpPr>
          <p:nvPr>
            <p:ph idx="1"/>
          </p:nvPr>
        </p:nvSpPr>
        <p:spPr>
          <a:xfrm>
            <a:off x="617832" y="2264989"/>
            <a:ext cx="6303564" cy="4593011"/>
          </a:xfrm>
        </p:spPr>
        <p:txBody>
          <a:bodyPr>
            <a:normAutofit/>
          </a:bodyPr>
          <a:lstStyle/>
          <a:p>
            <a:pPr>
              <a:lnSpc>
                <a:spcPct val="91000"/>
              </a:lnSpc>
            </a:pPr>
            <a:r>
              <a:rPr lang="uk-UA" sz="2200" dirty="0"/>
              <a:t>Як ви думаєте, важливий спорт для життя? Чому?</a:t>
            </a:r>
          </a:p>
          <a:p>
            <a:pPr>
              <a:lnSpc>
                <a:spcPct val="91000"/>
              </a:lnSpc>
            </a:pPr>
            <a:r>
              <a:rPr lang="uk-UA" sz="2200" dirty="0"/>
              <a:t>Яким спортом ви любите займатися?</a:t>
            </a:r>
            <a:endParaRPr lang="cs-CZ" sz="2200" dirty="0"/>
          </a:p>
          <a:p>
            <a:pPr>
              <a:lnSpc>
                <a:spcPct val="91000"/>
              </a:lnSpc>
            </a:pPr>
            <a:r>
              <a:rPr lang="uk-UA" sz="2200" dirty="0"/>
              <a:t>Яким видом спорту ви б ніколи не зайнялись? Чому?</a:t>
            </a:r>
          </a:p>
          <a:p>
            <a:pPr>
              <a:lnSpc>
                <a:spcPct val="91000"/>
              </a:lnSpc>
            </a:pPr>
            <a:r>
              <a:rPr lang="uk-UA" sz="2200" dirty="0"/>
              <a:t>На який вид спорту ви любите дивитися по телевізору?</a:t>
            </a:r>
          </a:p>
          <a:p>
            <a:pPr>
              <a:lnSpc>
                <a:spcPct val="91000"/>
              </a:lnSpc>
            </a:pPr>
            <a:r>
              <a:rPr lang="uk-UA" sz="2200" dirty="0"/>
              <a:t>Яка ваша думка на екстремальні види спорту?</a:t>
            </a:r>
          </a:p>
          <a:p>
            <a:pPr>
              <a:lnSpc>
                <a:spcPct val="91000"/>
              </a:lnSpc>
            </a:pPr>
            <a:r>
              <a:rPr lang="uk-UA" sz="2200" dirty="0"/>
              <a:t>Чи ви би хотіли спробувати якийсь екстремальний спорт? Чому?</a:t>
            </a:r>
          </a:p>
          <a:p>
            <a:pPr>
              <a:lnSpc>
                <a:spcPct val="91000"/>
              </a:lnSpc>
            </a:pPr>
            <a:r>
              <a:rPr lang="uk-UA" sz="2200" dirty="0"/>
              <a:t>Які відомі спортсмени в Чехії?</a:t>
            </a:r>
            <a:endParaRPr lang="cs-CZ" sz="2200" dirty="0"/>
          </a:p>
        </p:txBody>
      </p:sp>
      <p:pic>
        <p:nvPicPr>
          <p:cNvPr id="7" name="Obrázek 6" descr="Obsah obrázku sport, jízda na kole, lyžování&#10;&#10;Popis byl vytvořen automaticky">
            <a:extLst>
              <a:ext uri="{FF2B5EF4-FFF2-40B4-BE49-F238E27FC236}">
                <a16:creationId xmlns:a16="http://schemas.microsoft.com/office/drawing/2014/main" id="{1A7CC87D-D4DA-FB4A-BBB2-04BFBD7E0DE9}"/>
              </a:ext>
            </a:extLst>
          </p:cNvPr>
          <p:cNvPicPr>
            <a:picLocks noChangeAspect="1"/>
          </p:cNvPicPr>
          <p:nvPr/>
        </p:nvPicPr>
        <p:blipFill rotWithShape="1">
          <a:blip r:embed="rId2"/>
          <a:srcRect l="22147" r="22373" b="2"/>
          <a:stretch/>
        </p:blipFill>
        <p:spPr>
          <a:xfrm>
            <a:off x="7537704" y="2264989"/>
            <a:ext cx="4654296" cy="4593011"/>
          </a:xfrm>
          <a:prstGeom prst="rect">
            <a:avLst/>
          </a:prstGeom>
        </p:spPr>
      </p:pic>
    </p:spTree>
    <p:extLst>
      <p:ext uri="{BB962C8B-B14F-4D97-AF65-F5344CB8AC3E}">
        <p14:creationId xmlns:p14="http://schemas.microsoft.com/office/powerpoint/2010/main" val="3960126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a:extLst>
              <a:ext uri="{FF2B5EF4-FFF2-40B4-BE49-F238E27FC236}">
                <a16:creationId xmlns:a16="http://schemas.microsoft.com/office/drawing/2014/main" id="{46AB4BB9-5BA5-5D4A-A5EF-33D6A539F407}"/>
              </a:ext>
            </a:extLst>
          </p:cNvPr>
          <p:cNvPicPr>
            <a:picLocks noChangeAspect="1"/>
          </p:cNvPicPr>
          <p:nvPr/>
        </p:nvPicPr>
        <p:blipFill rotWithShape="1">
          <a:blip r:embed="rId2"/>
          <a:srcRect l="14688" r="1" b="1"/>
          <a:stretch/>
        </p:blipFill>
        <p:spPr>
          <a:xfrm>
            <a:off x="1524" y="10"/>
            <a:ext cx="12188952" cy="6857990"/>
          </a:xfrm>
          <a:prstGeom prst="rect">
            <a:avLst/>
          </a:prstGeom>
        </p:spPr>
      </p:pic>
      <p:sp>
        <p:nvSpPr>
          <p:cNvPr id="16" name="Rectangle 15">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27C1D1E-9B31-214E-B1B2-76A7EA9FA7AC}"/>
              </a:ext>
            </a:extLst>
          </p:cNvPr>
          <p:cNvSpPr>
            <a:spLocks noGrp="1"/>
          </p:cNvSpPr>
          <p:nvPr>
            <p:ph type="title"/>
          </p:nvPr>
        </p:nvSpPr>
        <p:spPr>
          <a:xfrm>
            <a:off x="6677023" y="990599"/>
            <a:ext cx="4857751" cy="1563989"/>
          </a:xfrm>
        </p:spPr>
        <p:txBody>
          <a:bodyPr>
            <a:normAutofit/>
          </a:bodyPr>
          <a:lstStyle/>
          <a:p>
            <a:r>
              <a:rPr lang="ru-RU" dirty="0"/>
              <a:t>МОДА</a:t>
            </a:r>
            <a:endParaRPr lang="cs-CZ"/>
          </a:p>
        </p:txBody>
      </p:sp>
      <p:sp>
        <p:nvSpPr>
          <p:cNvPr id="18" name="Rectangle 17">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Zástupný obsah 2">
            <a:extLst>
              <a:ext uri="{FF2B5EF4-FFF2-40B4-BE49-F238E27FC236}">
                <a16:creationId xmlns:a16="http://schemas.microsoft.com/office/drawing/2014/main" id="{FCA83A3F-CD22-234E-AD88-711DF111A5AA}"/>
              </a:ext>
            </a:extLst>
          </p:cNvPr>
          <p:cNvSpPr>
            <a:spLocks noGrp="1"/>
          </p:cNvSpPr>
          <p:nvPr>
            <p:ph idx="1"/>
          </p:nvPr>
        </p:nvSpPr>
        <p:spPr>
          <a:xfrm>
            <a:off x="6171661" y="2901147"/>
            <a:ext cx="6018815" cy="3126165"/>
          </a:xfrm>
        </p:spPr>
        <p:txBody>
          <a:bodyPr>
            <a:normAutofit/>
          </a:bodyPr>
          <a:lstStyle/>
          <a:p>
            <a:pPr>
              <a:lnSpc>
                <a:spcPct val="91000"/>
              </a:lnSpc>
            </a:pPr>
            <a:r>
              <a:rPr lang="uk-UA" sz="1600" dirty="0"/>
              <a:t>Як змінилася мода за останніх 100 років? Думаєте, це добре чи ні?</a:t>
            </a:r>
          </a:p>
          <a:p>
            <a:pPr>
              <a:lnSpc>
                <a:spcPct val="91000"/>
              </a:lnSpc>
            </a:pPr>
            <a:r>
              <a:rPr lang="uk-UA" sz="1600" dirty="0"/>
              <a:t>Який одяг ви любите носити, а який навпаки - ні?</a:t>
            </a:r>
            <a:endParaRPr lang="cs-CZ" sz="1600" dirty="0"/>
          </a:p>
          <a:p>
            <a:pPr>
              <a:lnSpc>
                <a:spcPct val="91000"/>
              </a:lnSpc>
            </a:pPr>
            <a:r>
              <a:rPr lang="uk-UA" sz="1600" dirty="0"/>
              <a:t>Як на вашу думку, що краще – гарно виглядати чи почуватися зручно?</a:t>
            </a:r>
          </a:p>
          <a:p>
            <a:pPr>
              <a:lnSpc>
                <a:spcPct val="91000"/>
              </a:lnSpc>
            </a:pPr>
            <a:r>
              <a:rPr lang="uk-UA" sz="1600" dirty="0"/>
              <a:t>Яка ваша думка про джинси та джинсовий одяг? Вам подобається носити джинси? Чи знаєте ви когось, хто ніколи їх не носить?</a:t>
            </a:r>
          </a:p>
          <a:p>
            <a:pPr>
              <a:lnSpc>
                <a:spcPct val="91000"/>
              </a:lnSpc>
            </a:pPr>
            <a:r>
              <a:rPr lang="uk-UA" sz="1600" dirty="0"/>
              <a:t>Чи знаєте ви відомих чеських модельєрів? Вам подобається їхні колекції?</a:t>
            </a:r>
          </a:p>
          <a:p>
            <a:pPr>
              <a:lnSpc>
                <a:spcPct val="91000"/>
              </a:lnSpc>
            </a:pPr>
            <a:endParaRPr lang="uk-UA" sz="1200" dirty="0"/>
          </a:p>
          <a:p>
            <a:pPr>
              <a:lnSpc>
                <a:spcPct val="91000"/>
              </a:lnSpc>
            </a:pPr>
            <a:endParaRPr lang="uk-UA" sz="1200" dirty="0"/>
          </a:p>
        </p:txBody>
      </p:sp>
    </p:spTree>
    <p:extLst>
      <p:ext uri="{BB962C8B-B14F-4D97-AF65-F5344CB8AC3E}">
        <p14:creationId xmlns:p14="http://schemas.microsoft.com/office/powerpoint/2010/main" val="296762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603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505EE6B-077A-F549-A9D1-46B446EBBE5E}"/>
              </a:ext>
            </a:extLst>
          </p:cNvPr>
          <p:cNvSpPr>
            <a:spLocks noGrp="1"/>
          </p:cNvSpPr>
          <p:nvPr>
            <p:ph type="title"/>
          </p:nvPr>
        </p:nvSpPr>
        <p:spPr>
          <a:xfrm>
            <a:off x="5300811" y="317500"/>
            <a:ext cx="5927576" cy="2016268"/>
          </a:xfrm>
        </p:spPr>
        <p:txBody>
          <a:bodyPr>
            <a:normAutofit/>
          </a:bodyPr>
          <a:lstStyle/>
          <a:p>
            <a:r>
              <a:rPr lang="uk-UA"/>
              <a:t>Українці</a:t>
            </a:r>
            <a:endParaRPr lang="cs-CZ"/>
          </a:p>
        </p:txBody>
      </p:sp>
      <p:pic>
        <p:nvPicPr>
          <p:cNvPr id="5" name="Obrázek 4" descr="Obsah obrázku osoba, paže&#10;&#10;Popis byl vytvořen automaticky">
            <a:extLst>
              <a:ext uri="{FF2B5EF4-FFF2-40B4-BE49-F238E27FC236}">
                <a16:creationId xmlns:a16="http://schemas.microsoft.com/office/drawing/2014/main" id="{419C8389-CEBB-D943-9F03-AB5E99952E81}"/>
              </a:ext>
            </a:extLst>
          </p:cNvPr>
          <p:cNvPicPr>
            <a:picLocks noChangeAspect="1"/>
          </p:cNvPicPr>
          <p:nvPr/>
        </p:nvPicPr>
        <p:blipFill rotWithShape="1">
          <a:blip r:embed="rId2"/>
          <a:srcRect r="-3" b="623"/>
          <a:stretch/>
        </p:blipFill>
        <p:spPr>
          <a:xfrm>
            <a:off x="20" y="1"/>
            <a:ext cx="4657324" cy="2603362"/>
          </a:xfrm>
          <a:prstGeom prst="rect">
            <a:avLst/>
          </a:prstGeom>
        </p:spPr>
      </p:pic>
      <p:pic>
        <p:nvPicPr>
          <p:cNvPr id="7" name="Obrázek 6" descr="Obsah obrázku muž, osoba, nošení, pózování&#10;&#10;Popis byl vytvořen automaticky">
            <a:extLst>
              <a:ext uri="{FF2B5EF4-FFF2-40B4-BE49-F238E27FC236}">
                <a16:creationId xmlns:a16="http://schemas.microsoft.com/office/drawing/2014/main" id="{F663C7EB-E552-8B40-9028-3D69E5E20F6C}"/>
              </a:ext>
            </a:extLst>
          </p:cNvPr>
          <p:cNvPicPr>
            <a:picLocks noChangeAspect="1"/>
          </p:cNvPicPr>
          <p:nvPr/>
        </p:nvPicPr>
        <p:blipFill rotWithShape="1">
          <a:blip r:embed="rId3"/>
          <a:srcRect t="18348" r="3" b="24101"/>
          <a:stretch/>
        </p:blipFill>
        <p:spPr>
          <a:xfrm>
            <a:off x="-1523" y="2603362"/>
            <a:ext cx="4657344" cy="4254637"/>
          </a:xfrm>
          <a:prstGeom prst="rect">
            <a:avLst/>
          </a:prstGeom>
        </p:spPr>
      </p:pic>
      <p:sp>
        <p:nvSpPr>
          <p:cNvPr id="3" name="Zástupný obsah 2">
            <a:extLst>
              <a:ext uri="{FF2B5EF4-FFF2-40B4-BE49-F238E27FC236}">
                <a16:creationId xmlns:a16="http://schemas.microsoft.com/office/drawing/2014/main" id="{C00858C9-02B5-8D48-98A9-B672849D8541}"/>
              </a:ext>
            </a:extLst>
          </p:cNvPr>
          <p:cNvSpPr>
            <a:spLocks noGrp="1"/>
          </p:cNvSpPr>
          <p:nvPr>
            <p:ph idx="1"/>
          </p:nvPr>
        </p:nvSpPr>
        <p:spPr>
          <a:xfrm>
            <a:off x="4657345" y="2592313"/>
            <a:ext cx="7534655" cy="4254637"/>
          </a:xfrm>
        </p:spPr>
        <p:txBody>
          <a:bodyPr anchor="t">
            <a:normAutofit/>
          </a:bodyPr>
          <a:lstStyle/>
          <a:p>
            <a:pPr algn="just">
              <a:lnSpc>
                <a:spcPct val="91000"/>
              </a:lnSpc>
            </a:pPr>
            <a:r>
              <a:rPr lang="uk-UA" sz="1600" dirty="0">
                <a:latin typeface="Times New Roman" panose="02020603050405020304" pitchFamily="18" charset="0"/>
                <a:cs typeface="Times New Roman" panose="02020603050405020304" pitchFamily="18" charset="0"/>
              </a:rPr>
              <a:t>100 видатних українців були названі в ефірі телеканалу «Інтер» у 2008 році.</a:t>
            </a:r>
          </a:p>
          <a:p>
            <a:pPr algn="just">
              <a:lnSpc>
                <a:spcPct val="91000"/>
              </a:lnSpc>
            </a:pPr>
            <a:r>
              <a:rPr lang="uk-UA" sz="1600" b="1" dirty="0">
                <a:latin typeface="Times New Roman" panose="02020603050405020304" pitchFamily="18" charset="0"/>
                <a:cs typeface="Times New Roman" panose="02020603050405020304" pitchFamily="18" charset="0"/>
              </a:rPr>
              <a:t>ПЕРША ДЕСЯТКА:</a:t>
            </a:r>
          </a:p>
          <a:p>
            <a:pPr algn="just">
              <a:lnSpc>
                <a:spcPct val="91000"/>
              </a:lnSpc>
            </a:pPr>
            <a:r>
              <a:rPr lang="uk-UA" sz="1600" dirty="0">
                <a:latin typeface="Times New Roman" panose="02020603050405020304" pitchFamily="18" charset="0"/>
                <a:cs typeface="Times New Roman" panose="02020603050405020304" pitchFamily="18" charset="0"/>
              </a:rPr>
              <a:t>1. </a:t>
            </a:r>
            <a:r>
              <a:rPr lang="uk-UA" sz="1600" b="1" dirty="0">
                <a:latin typeface="Times New Roman" panose="02020603050405020304" pitchFamily="18" charset="0"/>
                <a:cs typeface="Times New Roman" panose="02020603050405020304" pitchFamily="18" charset="0"/>
              </a:rPr>
              <a:t>Микола Амосов </a:t>
            </a:r>
            <a:r>
              <a:rPr lang="uk-UA" sz="1600" dirty="0">
                <a:latin typeface="Times New Roman" panose="02020603050405020304" pitchFamily="18" charset="0"/>
                <a:cs typeface="Times New Roman" panose="02020603050405020304" pitchFamily="18" charset="0"/>
              </a:rPr>
              <a:t>– хірург, що досяг особливих успіхів у хірургічному лікуванні захворювань серця, </a:t>
            </a:r>
            <a:r>
              <a:rPr lang="uk-UA" sz="1600" dirty="0" err="1">
                <a:latin typeface="Times New Roman" panose="02020603050405020304" pitchFamily="18" charset="0"/>
                <a:cs typeface="Times New Roman" panose="02020603050405020304" pitchFamily="18" charset="0"/>
              </a:rPr>
              <a:t>легенів</a:t>
            </a:r>
            <a:r>
              <a:rPr lang="uk-UA" sz="1600" dirty="0">
                <a:latin typeface="Times New Roman" panose="02020603050405020304" pitchFamily="18" charset="0"/>
                <a:cs typeface="Times New Roman" panose="02020603050405020304" pitchFamily="18" charset="0"/>
              </a:rPr>
              <a:t>, </a:t>
            </a:r>
            <a:r>
              <a:rPr lang="uk-UA" sz="1600">
                <a:latin typeface="Times New Roman" panose="02020603050405020304" pitchFamily="18" charset="0"/>
                <a:cs typeface="Times New Roman" panose="02020603050405020304" pitchFamily="18" charset="0"/>
              </a:rPr>
              <a:t>а також </a:t>
            </a:r>
            <a:r>
              <a:rPr lang="uk-UA" sz="1600" dirty="0">
                <a:latin typeface="Times New Roman" panose="02020603050405020304" pitchFamily="18" charset="0"/>
                <a:cs typeface="Times New Roman" panose="02020603050405020304" pitchFamily="18" charset="0"/>
              </a:rPr>
              <a:t>у галузі моделювання психічних функцій мозку.</a:t>
            </a:r>
          </a:p>
          <a:p>
            <a:pPr algn="just">
              <a:lnSpc>
                <a:spcPct val="91000"/>
              </a:lnSpc>
            </a:pPr>
            <a:r>
              <a:rPr lang="uk-UA" sz="1600" dirty="0">
                <a:latin typeface="Times New Roman" panose="02020603050405020304" pitchFamily="18" charset="0"/>
                <a:cs typeface="Times New Roman" panose="02020603050405020304" pitchFamily="18" charset="0"/>
              </a:rPr>
              <a:t>2. </a:t>
            </a:r>
            <a:r>
              <a:rPr lang="uk-UA" sz="1600" b="1" dirty="0">
                <a:latin typeface="Times New Roman" panose="02020603050405020304" pitchFamily="18" charset="0"/>
                <a:cs typeface="Times New Roman" panose="02020603050405020304" pitchFamily="18" charset="0"/>
              </a:rPr>
              <a:t>Степан Бандера </a:t>
            </a:r>
            <a:r>
              <a:rPr lang="uk-UA" sz="1600" dirty="0">
                <a:latin typeface="Times New Roman" panose="02020603050405020304" pitchFamily="18" charset="0"/>
                <a:cs typeface="Times New Roman" panose="02020603050405020304" pitchFamily="18" charset="0"/>
              </a:rPr>
              <a:t>– лідер українських націоналістів, голова Проводу ОУН.</a:t>
            </a:r>
          </a:p>
          <a:p>
            <a:pPr algn="just">
              <a:lnSpc>
                <a:spcPct val="91000"/>
              </a:lnSpc>
            </a:pPr>
            <a:r>
              <a:rPr lang="uk-UA" sz="1600" dirty="0">
                <a:latin typeface="Times New Roman" panose="02020603050405020304" pitchFamily="18" charset="0"/>
                <a:cs typeface="Times New Roman" panose="02020603050405020304" pitchFamily="18" charset="0"/>
              </a:rPr>
              <a:t>3. </a:t>
            </a:r>
            <a:r>
              <a:rPr lang="uk-UA" sz="1600" b="1" dirty="0">
                <a:latin typeface="Times New Roman" panose="02020603050405020304" pitchFamily="18" charset="0"/>
                <a:cs typeface="Times New Roman" panose="02020603050405020304" pitchFamily="18" charset="0"/>
              </a:rPr>
              <a:t>Валерій Лобановський </a:t>
            </a:r>
            <a:r>
              <a:rPr lang="uk-UA" sz="1600" dirty="0">
                <a:latin typeface="Times New Roman" panose="02020603050405020304" pitchFamily="18" charset="0"/>
                <a:cs typeface="Times New Roman" panose="02020603050405020304" pitchFamily="18" charset="0"/>
              </a:rPr>
              <a:t>– тренер, відомий завдяки своїй роботі в київському "Динамо", збірних СРСР та України. Лобановський – заслужений тренер СРСР (1975). Герой України (посмертно).</a:t>
            </a:r>
          </a:p>
          <a:p>
            <a:pPr algn="just">
              <a:lnSpc>
                <a:spcPct val="91000"/>
              </a:lnSpc>
            </a:pPr>
            <a:r>
              <a:rPr lang="uk-UA" sz="1600" dirty="0">
                <a:latin typeface="Times New Roman" panose="02020603050405020304" pitchFamily="18" charset="0"/>
                <a:cs typeface="Times New Roman" panose="02020603050405020304" pitchFamily="18" charset="0"/>
              </a:rPr>
              <a:t>4. </a:t>
            </a:r>
            <a:r>
              <a:rPr lang="uk-UA" sz="1600" b="1" dirty="0">
                <a:latin typeface="Times New Roman" panose="02020603050405020304" pitchFamily="18" charset="0"/>
                <a:cs typeface="Times New Roman" panose="02020603050405020304" pitchFamily="18" charset="0"/>
              </a:rPr>
              <a:t>Григорій Сковорода </a:t>
            </a:r>
            <a:r>
              <a:rPr lang="uk-UA" sz="1600" dirty="0">
                <a:latin typeface="Times New Roman" panose="02020603050405020304" pitchFamily="18" charset="0"/>
                <a:cs typeface="Times New Roman" panose="02020603050405020304" pitchFamily="18" charset="0"/>
              </a:rPr>
              <a:t>– родоначальник української класичної філософії.</a:t>
            </a:r>
          </a:p>
          <a:p>
            <a:pPr algn="just">
              <a:lnSpc>
                <a:spcPct val="91000"/>
              </a:lnSpc>
            </a:pPr>
            <a:r>
              <a:rPr lang="uk-UA" sz="1600" dirty="0">
                <a:latin typeface="Times New Roman" panose="02020603050405020304" pitchFamily="18" charset="0"/>
                <a:cs typeface="Times New Roman" panose="02020603050405020304" pitchFamily="18" charset="0"/>
              </a:rPr>
              <a:t>5. </a:t>
            </a:r>
            <a:r>
              <a:rPr lang="uk-UA" sz="1600" b="1" dirty="0">
                <a:latin typeface="Times New Roman" panose="02020603050405020304" pitchFamily="18" charset="0"/>
                <a:cs typeface="Times New Roman" panose="02020603050405020304" pitchFamily="18" charset="0"/>
              </a:rPr>
              <a:t>Леся Українка </a:t>
            </a:r>
            <a:r>
              <a:rPr lang="uk-UA" sz="1600" dirty="0">
                <a:latin typeface="Times New Roman" panose="02020603050405020304" pitchFamily="18" charset="0"/>
                <a:cs typeface="Times New Roman" panose="02020603050405020304" pitchFamily="18" charset="0"/>
              </a:rPr>
              <a:t>– збагатила українську поезію новими темами та мотивами. Закликала до боротьби, до звільнення українського народу з московської неволі.</a:t>
            </a:r>
          </a:p>
        </p:txBody>
      </p:sp>
    </p:spTree>
    <p:extLst>
      <p:ext uri="{BB962C8B-B14F-4D97-AF65-F5344CB8AC3E}">
        <p14:creationId xmlns:p14="http://schemas.microsoft.com/office/powerpoint/2010/main" val="22758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346"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9D90DD8-29C1-BC4F-B9D9-611DC993ABA8}"/>
              </a:ext>
            </a:extLst>
          </p:cNvPr>
          <p:cNvSpPr>
            <a:spLocks noGrp="1"/>
          </p:cNvSpPr>
          <p:nvPr>
            <p:ph type="title"/>
          </p:nvPr>
        </p:nvSpPr>
        <p:spPr>
          <a:xfrm>
            <a:off x="960437" y="348874"/>
            <a:ext cx="6572691" cy="1595932"/>
          </a:xfrm>
        </p:spPr>
        <p:txBody>
          <a:bodyPr>
            <a:normAutofit/>
          </a:bodyPr>
          <a:lstStyle/>
          <a:p>
            <a:r>
              <a:rPr lang="uk-UA" dirty="0"/>
              <a:t>Українці</a:t>
            </a:r>
            <a:endParaRPr lang="cs-CZ" dirty="0"/>
          </a:p>
        </p:txBody>
      </p:sp>
      <p:pic>
        <p:nvPicPr>
          <p:cNvPr id="7" name="Obrázek 6" descr="Obsah obrázku osoba, muž&#10;&#10;Popis byl vytvořen automaticky">
            <a:extLst>
              <a:ext uri="{FF2B5EF4-FFF2-40B4-BE49-F238E27FC236}">
                <a16:creationId xmlns:a16="http://schemas.microsoft.com/office/drawing/2014/main" id="{EF68EF58-4352-E64E-AA56-C0CB231A833E}"/>
              </a:ext>
            </a:extLst>
          </p:cNvPr>
          <p:cNvPicPr>
            <a:picLocks noChangeAspect="1"/>
          </p:cNvPicPr>
          <p:nvPr/>
        </p:nvPicPr>
        <p:blipFill rotWithShape="1">
          <a:blip r:embed="rId2"/>
          <a:srcRect t="13553" r="3" b="45929"/>
          <a:stretch/>
        </p:blipFill>
        <p:spPr>
          <a:xfrm>
            <a:off x="8131394" y="5"/>
            <a:ext cx="4062128" cy="2285990"/>
          </a:xfrm>
          <a:prstGeom prst="rect">
            <a:avLst/>
          </a:prstGeom>
        </p:spPr>
      </p:pic>
      <p:sp>
        <p:nvSpPr>
          <p:cNvPr id="3" name="Zástupný obsah 2">
            <a:extLst>
              <a:ext uri="{FF2B5EF4-FFF2-40B4-BE49-F238E27FC236}">
                <a16:creationId xmlns:a16="http://schemas.microsoft.com/office/drawing/2014/main" id="{C6D3BF17-27BA-8F46-8248-8DB703C0EA94}"/>
              </a:ext>
            </a:extLst>
          </p:cNvPr>
          <p:cNvSpPr>
            <a:spLocks noGrp="1"/>
          </p:cNvSpPr>
          <p:nvPr>
            <p:ph idx="1"/>
          </p:nvPr>
        </p:nvSpPr>
        <p:spPr>
          <a:xfrm>
            <a:off x="188686" y="2293680"/>
            <a:ext cx="7935089" cy="4564320"/>
          </a:xfrm>
        </p:spPr>
        <p:txBody>
          <a:bodyPr>
            <a:normAutofit/>
          </a:bodyPr>
          <a:lstStyle/>
          <a:p>
            <a:pPr algn="just">
              <a:lnSpc>
                <a:spcPct val="91000"/>
              </a:lnSpc>
            </a:pPr>
            <a:r>
              <a:rPr lang="uk-UA" sz="1800" dirty="0">
                <a:latin typeface="Times New Roman" panose="02020603050405020304" pitchFamily="18" charset="0"/>
                <a:cs typeface="Times New Roman" panose="02020603050405020304" pitchFamily="18" charset="0"/>
              </a:rPr>
              <a:t>6. </a:t>
            </a:r>
            <a:r>
              <a:rPr lang="uk-UA" sz="1800" b="1" dirty="0">
                <a:latin typeface="Times New Roman" panose="02020603050405020304" pitchFamily="18" charset="0"/>
                <a:cs typeface="Times New Roman" panose="02020603050405020304" pitchFamily="18" charset="0"/>
              </a:rPr>
              <a:t>Іван Франко </a:t>
            </a:r>
            <a:r>
              <a:rPr lang="uk-UA" sz="1800" dirty="0">
                <a:latin typeface="Times New Roman" panose="02020603050405020304" pitchFamily="18" charset="0"/>
                <a:cs typeface="Times New Roman" panose="02020603050405020304" pitchFamily="18" charset="0"/>
              </a:rPr>
              <a:t>– один з перших реалістів в українській літературі, творив у жанрі політичної поезії, громадянської лірики, дитячої літератури, переклав багато видатних творів з 14 мов.</a:t>
            </a:r>
          </a:p>
          <a:p>
            <a:pPr algn="just">
              <a:lnSpc>
                <a:spcPct val="91000"/>
              </a:lnSpc>
            </a:pPr>
            <a:r>
              <a:rPr lang="uk-UA" sz="1800" dirty="0">
                <a:latin typeface="Times New Roman" panose="02020603050405020304" pitchFamily="18" charset="0"/>
                <a:cs typeface="Times New Roman" panose="02020603050405020304" pitchFamily="18" charset="0"/>
              </a:rPr>
              <a:t>7. </a:t>
            </a:r>
            <a:r>
              <a:rPr lang="uk-UA" sz="1800" b="1" dirty="0">
                <a:latin typeface="Times New Roman" panose="02020603050405020304" pitchFamily="18" charset="0"/>
                <a:cs typeface="Times New Roman" panose="02020603050405020304" pitchFamily="18" charset="0"/>
              </a:rPr>
              <a:t>Богдан Хмельницький </a:t>
            </a:r>
            <a:r>
              <a:rPr lang="uk-UA" sz="1800" dirty="0">
                <a:latin typeface="Times New Roman" panose="02020603050405020304" pitchFamily="18" charset="0"/>
                <a:cs typeface="Times New Roman" panose="02020603050405020304" pitchFamily="18" charset="0"/>
              </a:rPr>
              <a:t>– очолив національно-визвольну революцію, створив і сформував козацько-гетьманську державу – Військо Запорізьке.</a:t>
            </a:r>
          </a:p>
          <a:p>
            <a:pPr algn="just">
              <a:lnSpc>
                <a:spcPct val="91000"/>
              </a:lnSpc>
            </a:pPr>
            <a:r>
              <a:rPr lang="uk-UA" sz="1800" dirty="0">
                <a:latin typeface="Times New Roman" panose="02020603050405020304" pitchFamily="18" charset="0"/>
                <a:cs typeface="Times New Roman" panose="02020603050405020304" pitchFamily="18" charset="0"/>
              </a:rPr>
              <a:t>8. </a:t>
            </a:r>
            <a:r>
              <a:rPr lang="uk-UA" sz="1800" b="1" dirty="0">
                <a:latin typeface="Times New Roman" panose="02020603050405020304" pitchFamily="18" charset="0"/>
                <a:cs typeface="Times New Roman" panose="02020603050405020304" pitchFamily="18" charset="0"/>
              </a:rPr>
              <a:t>В’ячеслав Чорновіл </a:t>
            </a:r>
            <a:r>
              <a:rPr lang="uk-UA" sz="1800" dirty="0">
                <a:latin typeface="Times New Roman" panose="02020603050405020304" pitchFamily="18" charset="0"/>
                <a:cs typeface="Times New Roman" panose="02020603050405020304" pitchFamily="18" charset="0"/>
              </a:rPr>
              <a:t>– політик, громадський і державний діяч, публіцист, журналіст.</a:t>
            </a:r>
          </a:p>
          <a:p>
            <a:pPr algn="just">
              <a:lnSpc>
                <a:spcPct val="91000"/>
              </a:lnSpc>
            </a:pPr>
            <a:r>
              <a:rPr lang="uk-UA" sz="1800" dirty="0">
                <a:latin typeface="Times New Roman" panose="02020603050405020304" pitchFamily="18" charset="0"/>
                <a:cs typeface="Times New Roman" panose="02020603050405020304" pitchFamily="18" charset="0"/>
              </a:rPr>
              <a:t>9. </a:t>
            </a:r>
            <a:r>
              <a:rPr lang="uk-UA" sz="1800" b="1" dirty="0">
                <a:latin typeface="Times New Roman" panose="02020603050405020304" pitchFamily="18" charset="0"/>
                <a:cs typeface="Times New Roman" panose="02020603050405020304" pitchFamily="18" charset="0"/>
              </a:rPr>
              <a:t>Тарас Шевченко</a:t>
            </a:r>
            <a:r>
              <a:rPr lang="uk-UA" sz="1800" dirty="0">
                <a:latin typeface="Times New Roman" panose="02020603050405020304" pitchFamily="18" charset="0"/>
                <a:cs typeface="Times New Roman" panose="02020603050405020304" pitchFamily="18" charset="0"/>
              </a:rPr>
              <a:t> – одна з найвидатніших особистостей України, вважається основоположником сучасної української мови.</a:t>
            </a:r>
          </a:p>
          <a:p>
            <a:pPr algn="just">
              <a:lnSpc>
                <a:spcPct val="91000"/>
              </a:lnSpc>
            </a:pPr>
            <a:r>
              <a:rPr lang="uk-UA" sz="1800" dirty="0">
                <a:latin typeface="Times New Roman" panose="02020603050405020304" pitchFamily="18" charset="0"/>
                <a:cs typeface="Times New Roman" panose="02020603050405020304" pitchFamily="18" charset="0"/>
              </a:rPr>
              <a:t>10. </a:t>
            </a:r>
            <a:r>
              <a:rPr lang="uk-UA" sz="1800" b="1" dirty="0">
                <a:latin typeface="Times New Roman" panose="02020603050405020304" pitchFamily="18" charset="0"/>
                <a:cs typeface="Times New Roman" panose="02020603050405020304" pitchFamily="18" charset="0"/>
              </a:rPr>
              <a:t>Ярослав Мудрий </a:t>
            </a:r>
            <a:r>
              <a:rPr lang="uk-UA" sz="1800" dirty="0">
                <a:latin typeface="Times New Roman" panose="02020603050405020304" pitchFamily="18" charset="0"/>
                <a:cs typeface="Times New Roman" panose="02020603050405020304" pitchFamily="18" charset="0"/>
              </a:rPr>
              <a:t>– завдяки йому Київська Русь перетворилася в могутню європейську державу; у часи його правління була складена «Правда Ярослава» (найдавніша частина законів давньоруського права – «Руської Правди»).</a:t>
            </a:r>
          </a:p>
        </p:txBody>
      </p:sp>
      <p:pic>
        <p:nvPicPr>
          <p:cNvPr id="5" name="Obrázek 4" descr="Obsah obrázku osoba, zeď, muž, vázanka&#10;&#10;Popis byl vytvořen automaticky">
            <a:extLst>
              <a:ext uri="{FF2B5EF4-FFF2-40B4-BE49-F238E27FC236}">
                <a16:creationId xmlns:a16="http://schemas.microsoft.com/office/drawing/2014/main" id="{3B4C3597-CBE6-8748-B90E-350A6728E565}"/>
              </a:ext>
            </a:extLst>
          </p:cNvPr>
          <p:cNvPicPr>
            <a:picLocks noChangeAspect="1"/>
          </p:cNvPicPr>
          <p:nvPr/>
        </p:nvPicPr>
        <p:blipFill rotWithShape="1">
          <a:blip r:embed="rId3"/>
          <a:srcRect t="17900" r="-3" b="7063"/>
          <a:stretch/>
        </p:blipFill>
        <p:spPr>
          <a:xfrm>
            <a:off x="8129871" y="4572341"/>
            <a:ext cx="4062129" cy="2286000"/>
          </a:xfrm>
          <a:prstGeom prst="rect">
            <a:avLst/>
          </a:prstGeom>
        </p:spPr>
      </p:pic>
      <p:pic>
        <p:nvPicPr>
          <p:cNvPr id="9" name="Obrázek 8" descr="Obsah obrázku text, čepice, staré&#10;&#10;Popis byl vytvořen automaticky">
            <a:extLst>
              <a:ext uri="{FF2B5EF4-FFF2-40B4-BE49-F238E27FC236}">
                <a16:creationId xmlns:a16="http://schemas.microsoft.com/office/drawing/2014/main" id="{28EDECAF-81BB-6A47-9163-6EF3E71ED19C}"/>
              </a:ext>
            </a:extLst>
          </p:cNvPr>
          <p:cNvPicPr>
            <a:picLocks noChangeAspect="1"/>
          </p:cNvPicPr>
          <p:nvPr/>
        </p:nvPicPr>
        <p:blipFill rotWithShape="1">
          <a:blip r:embed="rId4"/>
          <a:srcRect t="29276" r="-3" b="27211"/>
          <a:stretch/>
        </p:blipFill>
        <p:spPr>
          <a:xfrm>
            <a:off x="8126823" y="2286682"/>
            <a:ext cx="4062129" cy="2286000"/>
          </a:xfrm>
          <a:prstGeom prst="rect">
            <a:avLst/>
          </a:prstGeom>
        </p:spPr>
      </p:pic>
    </p:spTree>
    <p:extLst>
      <p:ext uri="{BB962C8B-B14F-4D97-AF65-F5344CB8AC3E}">
        <p14:creationId xmlns:p14="http://schemas.microsoft.com/office/powerpoint/2010/main" val="214528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763666-F103-B840-AAED-4D6F5DBB28D9}"/>
              </a:ext>
            </a:extLst>
          </p:cNvPr>
          <p:cNvSpPr>
            <a:spLocks noGrp="1"/>
          </p:cNvSpPr>
          <p:nvPr>
            <p:ph type="title"/>
          </p:nvPr>
        </p:nvSpPr>
        <p:spPr/>
        <p:txBody>
          <a:bodyPr/>
          <a:lstStyle/>
          <a:p>
            <a:pPr algn="ctr"/>
            <a:r>
              <a:rPr lang="uk-UA" dirty="0"/>
              <a:t>Дискусія</a:t>
            </a:r>
            <a:endParaRPr lang="cs-CZ" dirty="0"/>
          </a:p>
        </p:txBody>
      </p:sp>
      <p:sp>
        <p:nvSpPr>
          <p:cNvPr id="3" name="Zástupný obsah 2">
            <a:extLst>
              <a:ext uri="{FF2B5EF4-FFF2-40B4-BE49-F238E27FC236}">
                <a16:creationId xmlns:a16="http://schemas.microsoft.com/office/drawing/2014/main" id="{F49622D5-B876-384B-A675-EE9935BA76A7}"/>
              </a:ext>
            </a:extLst>
          </p:cNvPr>
          <p:cNvSpPr>
            <a:spLocks noGrp="1"/>
          </p:cNvSpPr>
          <p:nvPr>
            <p:ph idx="1"/>
          </p:nvPr>
        </p:nvSpPr>
        <p:spPr>
          <a:xfrm>
            <a:off x="638148" y="2279561"/>
            <a:ext cx="10268712" cy="3901783"/>
          </a:xfrm>
        </p:spPr>
        <p:txBody>
          <a:bodyPr/>
          <a:lstStyle/>
          <a:p>
            <a:r>
              <a:rPr lang="uk-UA" dirty="0"/>
              <a:t>У Чехії в 2005 році відбувалось опитування «Найвидатніший чех»</a:t>
            </a:r>
          </a:p>
          <a:p>
            <a:r>
              <a:rPr lang="uk-UA" dirty="0"/>
              <a:t>Хто на вашу думку виграв і чому? За кого голосували би ви?</a:t>
            </a:r>
          </a:p>
          <a:p>
            <a:endParaRPr lang="uk-UA" dirty="0"/>
          </a:p>
          <a:p>
            <a:r>
              <a:rPr lang="uk-UA" dirty="0"/>
              <a:t>Чи відбувалось таке опитування і в Словаччині? </a:t>
            </a:r>
          </a:p>
          <a:p>
            <a:r>
              <a:rPr lang="uk-UA" dirty="0"/>
              <a:t>Як ви думаєте, хто б виграв? Або за кого ви б голосували?</a:t>
            </a:r>
            <a:endParaRPr lang="cs-CZ" dirty="0"/>
          </a:p>
        </p:txBody>
      </p:sp>
      <p:pic>
        <p:nvPicPr>
          <p:cNvPr id="4" name="Google Shape;115;p3">
            <a:extLst>
              <a:ext uri="{FF2B5EF4-FFF2-40B4-BE49-F238E27FC236}">
                <a16:creationId xmlns:a16="http://schemas.microsoft.com/office/drawing/2014/main" id="{E000341A-38A3-2D4C-857D-CC5E4BB8BDDA}"/>
              </a:ext>
            </a:extLst>
          </p:cNvPr>
          <p:cNvPicPr preferRelativeResize="0"/>
          <p:nvPr/>
        </p:nvPicPr>
        <p:blipFill rotWithShape="1">
          <a:blip r:embed="rId2">
            <a:alphaModFix/>
          </a:blip>
          <a:srcRect/>
          <a:stretch/>
        </p:blipFill>
        <p:spPr>
          <a:xfrm>
            <a:off x="10105510" y="2630865"/>
            <a:ext cx="1834520" cy="798135"/>
          </a:xfrm>
          <a:prstGeom prst="rect">
            <a:avLst/>
          </a:prstGeom>
          <a:noFill/>
          <a:ln>
            <a:noFill/>
          </a:ln>
        </p:spPr>
      </p:pic>
    </p:spTree>
    <p:extLst>
      <p:ext uri="{BB962C8B-B14F-4D97-AF65-F5344CB8AC3E}">
        <p14:creationId xmlns:p14="http://schemas.microsoft.com/office/powerpoint/2010/main" val="183298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uk-UA" dirty="0"/>
              <a:t>Найвидатніший чех</a:t>
            </a:r>
            <a:endParaRPr dirty="0"/>
          </a:p>
        </p:txBody>
      </p:sp>
      <p:sp>
        <p:nvSpPr>
          <p:cNvPr id="103" name="Google Shape;103;p3"/>
          <p:cNvSpPr txBox="1">
            <a:spLocks noGrp="1"/>
          </p:cNvSpPr>
          <p:nvPr>
            <p:ph type="body" idx="1"/>
          </p:nvPr>
        </p:nvSpPr>
        <p:spPr>
          <a:xfrm>
            <a:off x="1991544" y="1268760"/>
            <a:ext cx="5482952" cy="460648"/>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spcAft>
                <a:spcPts val="0"/>
              </a:spcAft>
              <a:buClr>
                <a:schemeClr val="dk1"/>
              </a:buClr>
              <a:buSzPts val="2500"/>
              <a:buChar char="•"/>
            </a:pPr>
            <a:r>
              <a:rPr lang="cs-CZ" sz="2500" dirty="0"/>
              <a:t>televizní anketa z roku 2005</a:t>
            </a:r>
            <a:endParaRPr sz="2500" dirty="0"/>
          </a:p>
        </p:txBody>
      </p:sp>
      <p:graphicFrame>
        <p:nvGraphicFramePr>
          <p:cNvPr id="104" name="Google Shape;104;p3"/>
          <p:cNvGraphicFramePr/>
          <p:nvPr>
            <p:extLst>
              <p:ext uri="{D42A27DB-BD31-4B8C-83A1-F6EECF244321}">
                <p14:modId xmlns:p14="http://schemas.microsoft.com/office/powerpoint/2010/main" val="4218905926"/>
              </p:ext>
            </p:extLst>
          </p:nvPr>
        </p:nvGraphicFramePr>
        <p:xfrm>
          <a:off x="2225798" y="2272670"/>
          <a:ext cx="7776875" cy="4585330"/>
        </p:xfrm>
        <a:graphic>
          <a:graphicData uri="http://schemas.openxmlformats.org/drawingml/2006/table">
            <a:tbl>
              <a:tblPr bandRow="1">
                <a:noFill/>
              </a:tblPr>
              <a:tblGrid>
                <a:gridCol w="909025">
                  <a:extLst>
                    <a:ext uri="{9D8B030D-6E8A-4147-A177-3AD203B41FA5}">
                      <a16:colId xmlns:a16="http://schemas.microsoft.com/office/drawing/2014/main" val="20000"/>
                    </a:ext>
                  </a:extLst>
                </a:gridCol>
                <a:gridCol w="2979400">
                  <a:extLst>
                    <a:ext uri="{9D8B030D-6E8A-4147-A177-3AD203B41FA5}">
                      <a16:colId xmlns:a16="http://schemas.microsoft.com/office/drawing/2014/main" val="20001"/>
                    </a:ext>
                  </a:extLst>
                </a:gridCol>
                <a:gridCol w="837025">
                  <a:extLst>
                    <a:ext uri="{9D8B030D-6E8A-4147-A177-3AD203B41FA5}">
                      <a16:colId xmlns:a16="http://schemas.microsoft.com/office/drawing/2014/main" val="20002"/>
                    </a:ext>
                  </a:extLst>
                </a:gridCol>
                <a:gridCol w="3051425">
                  <a:extLst>
                    <a:ext uri="{9D8B030D-6E8A-4147-A177-3AD203B41FA5}">
                      <a16:colId xmlns:a16="http://schemas.microsoft.com/office/drawing/2014/main" val="20003"/>
                    </a:ext>
                  </a:extLst>
                </a:gridCol>
              </a:tblGrid>
              <a:tr h="805725">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a:solidFill>
                            <a:schemeClr val="dk1"/>
                          </a:solidFill>
                          <a:latin typeface="Calibri"/>
                          <a:ea typeface="Calibri"/>
                          <a:cs typeface="Calibri"/>
                          <a:sym typeface="Calibri"/>
                        </a:rPr>
                        <a:t>1. Карел IV</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чеський король та римський імператор</a:t>
                      </a:r>
                      <a:endParaRPr lang="uk-UA" sz="1500" noProof="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dirty="0">
                          <a:solidFill>
                            <a:schemeClr val="dk1"/>
                          </a:solidFill>
                          <a:latin typeface="Calibri"/>
                          <a:ea typeface="Calibri"/>
                          <a:cs typeface="Calibri"/>
                          <a:sym typeface="Calibri"/>
                        </a:rPr>
                        <a:t>6. Ян </a:t>
                      </a:r>
                      <a:r>
                        <a:rPr lang="uk-UA" sz="1500" b="1" noProof="0" dirty="0" err="1">
                          <a:solidFill>
                            <a:schemeClr val="dk1"/>
                          </a:solidFill>
                          <a:latin typeface="Calibri"/>
                          <a:ea typeface="Calibri"/>
                          <a:cs typeface="Calibri"/>
                          <a:sym typeface="Calibri"/>
                        </a:rPr>
                        <a:t>Веріх</a:t>
                      </a:r>
                      <a:endParaRPr lang="uk-UA" sz="1500" b="1" noProof="0" dirty="0">
                        <a:solidFill>
                          <a:schemeClr val="dk1"/>
                        </a:solidFill>
                        <a:latin typeface="Calibri"/>
                        <a:ea typeface="Calibri"/>
                        <a:cs typeface="Calibri"/>
                        <a:sym typeface="Calibri"/>
                      </a:endParaRPr>
                    </a:p>
                    <a:p>
                      <a:pPr marL="0" marR="0" lvl="0" indent="0" algn="l" rtl="0">
                        <a:spcBef>
                          <a:spcPts val="0"/>
                        </a:spcBef>
                        <a:spcAft>
                          <a:spcPts val="0"/>
                        </a:spcAft>
                        <a:buNone/>
                      </a:pPr>
                      <a:r>
                        <a:rPr lang="uk-UA" sz="1500" b="0" noProof="0" dirty="0">
                          <a:solidFill>
                            <a:schemeClr val="dk1"/>
                          </a:solidFill>
                          <a:latin typeface="Calibri"/>
                          <a:ea typeface="Calibri"/>
                          <a:cs typeface="Calibri"/>
                          <a:sym typeface="Calibri"/>
                        </a:rPr>
                        <a:t>актор і письменник</a:t>
                      </a:r>
                    </a:p>
                  </a:txBody>
                  <a:tcPr marL="91450" marR="91450" marT="45725" marB="45725"/>
                </a:tc>
                <a:extLst>
                  <a:ext uri="{0D108BD9-81ED-4DB2-BD59-A6C34878D82A}">
                    <a16:rowId xmlns:a16="http://schemas.microsoft.com/office/drawing/2014/main" val="10000"/>
                  </a:ext>
                </a:extLst>
              </a:tr>
              <a:tr h="869800">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a:t>2. </a:t>
                      </a:r>
                      <a:r>
                        <a:rPr lang="uk-UA" sz="1500" b="1" noProof="0">
                          <a:solidFill>
                            <a:schemeClr val="dk1"/>
                          </a:solidFill>
                          <a:latin typeface="Calibri"/>
                          <a:ea typeface="Calibri"/>
                          <a:cs typeface="Calibri"/>
                          <a:sym typeface="Calibri"/>
                        </a:rPr>
                        <a:t>Томаш Ґаріґ Масарик</a:t>
                      </a:r>
                      <a:endParaRPr lang="uk-UA" noProof="0"/>
                    </a:p>
                    <a:p>
                      <a:pPr marL="0" marR="0" lvl="0" indent="0" algn="l" rtl="0">
                        <a:lnSpc>
                          <a:spcPct val="100000"/>
                        </a:lnSpc>
                        <a:spcBef>
                          <a:spcPts val="0"/>
                        </a:spcBef>
                        <a:spcAft>
                          <a:spcPts val="0"/>
                        </a:spcAft>
                        <a:buClr>
                          <a:schemeClr val="dk1"/>
                        </a:buClr>
                        <a:buSzPts val="1500"/>
                        <a:buFont typeface="Calibri"/>
                        <a:buNone/>
                      </a:pPr>
                      <a:r>
                        <a:rPr lang="uk-UA" sz="1500" b="0" noProof="0">
                          <a:solidFill>
                            <a:schemeClr val="dk1"/>
                          </a:solidFill>
                          <a:latin typeface="Calibri"/>
                          <a:ea typeface="Calibri"/>
                          <a:cs typeface="Calibri"/>
                          <a:sym typeface="Calibri"/>
                        </a:rPr>
                        <a:t>філософ і політик</a:t>
                      </a:r>
                    </a:p>
                  </a:txBody>
                  <a:tcPr marL="91450" marR="91450" marT="45725" marB="45725"/>
                </a:tc>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a:t>7. </a:t>
                      </a:r>
                      <a:r>
                        <a:rPr lang="uk-UA" sz="1500" b="1" noProof="0">
                          <a:solidFill>
                            <a:schemeClr val="dk1"/>
                          </a:solidFill>
                          <a:latin typeface="Calibri"/>
                          <a:ea typeface="Calibri"/>
                          <a:cs typeface="Calibri"/>
                          <a:sym typeface="Calibri"/>
                        </a:rPr>
                        <a:t>Ян Гус</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релігійний мислитель</a:t>
                      </a:r>
                    </a:p>
                  </a:txBody>
                  <a:tcPr marL="91450" marR="91450" marT="45725" marB="45725"/>
                </a:tc>
                <a:extLst>
                  <a:ext uri="{0D108BD9-81ED-4DB2-BD59-A6C34878D82A}">
                    <a16:rowId xmlns:a16="http://schemas.microsoft.com/office/drawing/2014/main" val="10001"/>
                  </a:ext>
                </a:extLst>
              </a:tr>
              <a:tr h="881500">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a:solidFill>
                            <a:schemeClr val="dk1"/>
                          </a:solidFill>
                          <a:latin typeface="Calibri"/>
                          <a:ea typeface="Calibri"/>
                          <a:cs typeface="Calibri"/>
                          <a:sym typeface="Calibri"/>
                        </a:rPr>
                        <a:t>3. Вацлав Гавел</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драматург і політик</a:t>
                      </a:r>
                      <a:endParaRPr lang="uk-UA" sz="1500" noProof="0"/>
                    </a:p>
                  </a:txBody>
                  <a:tcPr marL="91450" marR="91450" marT="45725" marB="45725"/>
                </a:tc>
                <a:tc>
                  <a:txBody>
                    <a:bodyPr/>
                    <a:lstStyle/>
                    <a:p>
                      <a:pPr marL="0" marR="0" lvl="0" indent="0" algn="l" rtl="0">
                        <a:spcBef>
                          <a:spcPts val="0"/>
                        </a:spcBef>
                        <a:spcAft>
                          <a:spcPts val="0"/>
                        </a:spcAft>
                        <a:buNone/>
                      </a:pPr>
                      <a:endParaRPr lang="uk-UA" sz="1500" noProof="0"/>
                    </a:p>
                  </a:txBody>
                  <a:tcPr marL="91450" marR="91450" marT="45725" marB="45725"/>
                </a:tc>
                <a:tc>
                  <a:txBody>
                    <a:bodyPr/>
                    <a:lstStyle/>
                    <a:p>
                      <a:pPr marL="0" marR="0" lvl="0" indent="0" algn="l" rtl="0">
                        <a:spcBef>
                          <a:spcPts val="0"/>
                        </a:spcBef>
                        <a:spcAft>
                          <a:spcPts val="0"/>
                        </a:spcAft>
                        <a:buNone/>
                      </a:pPr>
                      <a:r>
                        <a:rPr lang="uk-UA" sz="1500" b="1" noProof="0"/>
                        <a:t>8. </a:t>
                      </a:r>
                      <a:r>
                        <a:rPr lang="uk-UA" sz="1500" b="1" noProof="0">
                          <a:solidFill>
                            <a:schemeClr val="dk1"/>
                          </a:solidFill>
                          <a:latin typeface="Calibri"/>
                          <a:ea typeface="Calibri"/>
                          <a:cs typeface="Calibri"/>
                          <a:sym typeface="Calibri"/>
                        </a:rPr>
                        <a:t>Антонін Дворжак</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композитор</a:t>
                      </a:r>
                    </a:p>
                  </a:txBody>
                  <a:tcPr marL="91450" marR="91450" marT="45725" marB="45725"/>
                </a:tc>
                <a:extLst>
                  <a:ext uri="{0D108BD9-81ED-4DB2-BD59-A6C34878D82A}">
                    <a16:rowId xmlns:a16="http://schemas.microsoft.com/office/drawing/2014/main" val="10002"/>
                  </a:ext>
                </a:extLst>
              </a:tr>
              <a:tr h="885650">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a:solidFill>
                            <a:schemeClr val="dk1"/>
                          </a:solidFill>
                          <a:latin typeface="Calibri"/>
                          <a:ea typeface="Calibri"/>
                          <a:cs typeface="Calibri"/>
                          <a:sym typeface="Calibri"/>
                        </a:rPr>
                        <a:t>4. Ян Амос Коменський</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педагог і філософ</a:t>
                      </a:r>
                      <a:endParaRPr lang="uk-UA" sz="1500" noProof="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lang="uk-UA" sz="1500" noProof="0"/>
                    </a:p>
                  </a:txBody>
                  <a:tcPr marL="91450" marR="91450" marT="45725" marB="45725"/>
                </a:tc>
                <a:tc>
                  <a:txBody>
                    <a:bodyPr/>
                    <a:lstStyle/>
                    <a:p>
                      <a:pPr marL="0" marR="0" lvl="0" indent="0" algn="l" rtl="0">
                        <a:spcBef>
                          <a:spcPts val="0"/>
                        </a:spcBef>
                        <a:spcAft>
                          <a:spcPts val="0"/>
                        </a:spcAft>
                        <a:buNone/>
                      </a:pPr>
                      <a:r>
                        <a:rPr lang="uk-UA" sz="1500" b="1" noProof="0"/>
                        <a:t>9. </a:t>
                      </a:r>
                      <a:r>
                        <a:rPr lang="uk-UA" sz="1500" b="1" noProof="0">
                          <a:solidFill>
                            <a:schemeClr val="dk1"/>
                          </a:solidFill>
                          <a:latin typeface="Calibri"/>
                          <a:ea typeface="Calibri"/>
                          <a:cs typeface="Calibri"/>
                          <a:sym typeface="Calibri"/>
                        </a:rPr>
                        <a:t>Карел Чапек</a:t>
                      </a:r>
                    </a:p>
                    <a:p>
                      <a:pPr marL="0" marR="0" lvl="0" indent="0" algn="l" rtl="0">
                        <a:spcBef>
                          <a:spcPts val="0"/>
                        </a:spcBef>
                        <a:spcAft>
                          <a:spcPts val="0"/>
                        </a:spcAft>
                        <a:buNone/>
                      </a:pPr>
                      <a:r>
                        <a:rPr lang="uk-UA" sz="1500" b="0" noProof="0">
                          <a:solidFill>
                            <a:schemeClr val="dk1"/>
                          </a:solidFill>
                          <a:latin typeface="Calibri"/>
                          <a:ea typeface="Calibri"/>
                          <a:cs typeface="Calibri"/>
                          <a:sym typeface="Calibri"/>
                        </a:rPr>
                        <a:t>письменник, журналіст і драматург</a:t>
                      </a:r>
                    </a:p>
                  </a:txBody>
                  <a:tcPr marL="91450" marR="91450" marT="45725" marB="45725"/>
                </a:tc>
                <a:extLst>
                  <a:ext uri="{0D108BD9-81ED-4DB2-BD59-A6C34878D82A}">
                    <a16:rowId xmlns:a16="http://schemas.microsoft.com/office/drawing/2014/main" val="10003"/>
                  </a:ext>
                </a:extLst>
              </a:tr>
              <a:tr h="1142655">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dirty="0">
                          <a:solidFill>
                            <a:schemeClr val="dk1"/>
                          </a:solidFill>
                          <a:latin typeface="Calibri"/>
                          <a:ea typeface="Calibri"/>
                          <a:cs typeface="Calibri"/>
                          <a:sym typeface="Calibri"/>
                        </a:rPr>
                        <a:t>5. Ян </a:t>
                      </a:r>
                      <a:r>
                        <a:rPr lang="uk-UA" sz="1500" b="1" noProof="0" dirty="0" err="1">
                          <a:solidFill>
                            <a:schemeClr val="dk1"/>
                          </a:solidFill>
                          <a:latin typeface="Calibri"/>
                          <a:ea typeface="Calibri"/>
                          <a:cs typeface="Calibri"/>
                          <a:sym typeface="Calibri"/>
                        </a:rPr>
                        <a:t>Жижка</a:t>
                      </a:r>
                      <a:endParaRPr lang="uk-UA" sz="1500" b="1" noProof="0" dirty="0">
                        <a:solidFill>
                          <a:schemeClr val="dk1"/>
                        </a:solidFill>
                        <a:latin typeface="Calibri"/>
                        <a:ea typeface="Calibri"/>
                        <a:cs typeface="Calibri"/>
                        <a:sym typeface="Calibri"/>
                      </a:endParaRPr>
                    </a:p>
                    <a:p>
                      <a:pPr marL="0" marR="0" lvl="0" indent="0" algn="l" rtl="0">
                        <a:spcBef>
                          <a:spcPts val="0"/>
                        </a:spcBef>
                        <a:spcAft>
                          <a:spcPts val="0"/>
                        </a:spcAft>
                        <a:buNone/>
                      </a:pPr>
                      <a:r>
                        <a:rPr lang="uk-UA" sz="1500" b="0" noProof="0" dirty="0">
                          <a:solidFill>
                            <a:schemeClr val="dk1"/>
                          </a:solidFill>
                          <a:latin typeface="Calibri"/>
                          <a:ea typeface="Calibri"/>
                          <a:cs typeface="Calibri"/>
                          <a:sym typeface="Calibri"/>
                        </a:rPr>
                        <a:t>полководець</a:t>
                      </a:r>
                    </a:p>
                  </a:txBody>
                  <a:tcPr marL="91450" marR="91450" marT="45725" marB="45725"/>
                </a:tc>
                <a:tc>
                  <a:txBody>
                    <a:bodyPr/>
                    <a:lstStyle/>
                    <a:p>
                      <a:pPr marL="0" marR="0" lvl="0" indent="0" algn="l" rtl="0">
                        <a:spcBef>
                          <a:spcPts val="0"/>
                        </a:spcBef>
                        <a:spcAft>
                          <a:spcPts val="0"/>
                        </a:spcAft>
                        <a:buNone/>
                      </a:pPr>
                      <a:endParaRPr lang="uk-UA" sz="1800" noProof="0"/>
                    </a:p>
                  </a:txBody>
                  <a:tcPr marL="91450" marR="91450" marT="45725" marB="45725"/>
                </a:tc>
                <a:tc>
                  <a:txBody>
                    <a:bodyPr/>
                    <a:lstStyle/>
                    <a:p>
                      <a:pPr marL="0" marR="0" lvl="0" indent="0" algn="l" rtl="0">
                        <a:spcBef>
                          <a:spcPts val="0"/>
                        </a:spcBef>
                        <a:spcAft>
                          <a:spcPts val="0"/>
                        </a:spcAft>
                        <a:buNone/>
                      </a:pPr>
                      <a:r>
                        <a:rPr lang="uk-UA" sz="1500" b="1" noProof="0" dirty="0"/>
                        <a:t>10. </a:t>
                      </a:r>
                      <a:r>
                        <a:rPr lang="uk-UA" sz="1500" b="1" noProof="0" dirty="0">
                          <a:solidFill>
                            <a:schemeClr val="dk1"/>
                          </a:solidFill>
                          <a:latin typeface="Calibri"/>
                          <a:ea typeface="Calibri"/>
                          <a:cs typeface="Calibri"/>
                          <a:sym typeface="Calibri"/>
                        </a:rPr>
                        <a:t>Божена Нємцова</a:t>
                      </a:r>
                    </a:p>
                    <a:p>
                      <a:pPr marL="0" marR="0" lvl="0" indent="0" algn="l" rtl="0">
                        <a:spcBef>
                          <a:spcPts val="0"/>
                        </a:spcBef>
                        <a:spcAft>
                          <a:spcPts val="0"/>
                        </a:spcAft>
                        <a:buNone/>
                      </a:pPr>
                      <a:r>
                        <a:rPr lang="uk-UA" sz="1500" b="0" noProof="0" dirty="0">
                          <a:solidFill>
                            <a:schemeClr val="dk1"/>
                          </a:solidFill>
                          <a:latin typeface="Calibri"/>
                          <a:ea typeface="Calibri"/>
                          <a:cs typeface="Calibri"/>
                          <a:sym typeface="Calibri"/>
                        </a:rPr>
                        <a:t>письменниця</a:t>
                      </a:r>
                      <a:endParaRPr lang="uk-UA" sz="1500" noProof="0" dirty="0">
                        <a:solidFill>
                          <a:schemeClr val="dk1"/>
                        </a:solidFill>
                        <a:latin typeface="Calibri"/>
                        <a:ea typeface="Calibri"/>
                        <a:cs typeface="Calibri"/>
                        <a:sym typeface="Calibri"/>
                      </a:endParaRPr>
                    </a:p>
                    <a:p>
                      <a:pPr marL="0" marR="0" lvl="0" indent="0" algn="l" rtl="0">
                        <a:spcBef>
                          <a:spcPts val="0"/>
                        </a:spcBef>
                        <a:spcAft>
                          <a:spcPts val="0"/>
                        </a:spcAft>
                        <a:buNone/>
                      </a:pPr>
                      <a:endParaRPr lang="uk-UA" sz="1500" b="1" noProof="0" dirty="0"/>
                    </a:p>
                  </a:txBody>
                  <a:tcPr marL="91450" marR="91450" marT="45725" marB="45725"/>
                </a:tc>
                <a:extLst>
                  <a:ext uri="{0D108BD9-81ED-4DB2-BD59-A6C34878D82A}">
                    <a16:rowId xmlns:a16="http://schemas.microsoft.com/office/drawing/2014/main" val="10004"/>
                  </a:ext>
                </a:extLst>
              </a:tr>
            </a:tbl>
          </a:graphicData>
        </a:graphic>
      </p:graphicFrame>
      <p:pic>
        <p:nvPicPr>
          <p:cNvPr id="105" name="Google Shape;105;p3"/>
          <p:cNvPicPr preferRelativeResize="0"/>
          <p:nvPr/>
        </p:nvPicPr>
        <p:blipFill rotWithShape="1">
          <a:blip r:embed="rId3">
            <a:alphaModFix/>
          </a:blip>
          <a:srcRect/>
          <a:stretch/>
        </p:blipFill>
        <p:spPr>
          <a:xfrm>
            <a:off x="2404051" y="2313416"/>
            <a:ext cx="576577" cy="747838"/>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2333345" y="3100603"/>
            <a:ext cx="610694" cy="792088"/>
          </a:xfrm>
          <a:prstGeom prst="rect">
            <a:avLst/>
          </a:prstGeom>
          <a:noFill/>
          <a:ln>
            <a:noFill/>
          </a:ln>
        </p:spPr>
      </p:pic>
      <p:pic>
        <p:nvPicPr>
          <p:cNvPr id="107" name="Google Shape;107;p3"/>
          <p:cNvPicPr preferRelativeResize="0"/>
          <p:nvPr/>
        </p:nvPicPr>
        <p:blipFill rotWithShape="1">
          <a:blip r:embed="rId5">
            <a:alphaModFix/>
          </a:blip>
          <a:srcRect/>
          <a:stretch/>
        </p:blipFill>
        <p:spPr>
          <a:xfrm>
            <a:off x="2333063" y="3971389"/>
            <a:ext cx="647565" cy="839911"/>
          </a:xfrm>
          <a:prstGeom prst="rect">
            <a:avLst/>
          </a:prstGeom>
          <a:noFill/>
          <a:ln>
            <a:noFill/>
          </a:ln>
        </p:spPr>
      </p:pic>
      <p:pic>
        <p:nvPicPr>
          <p:cNvPr id="108" name="Google Shape;108;p3"/>
          <p:cNvPicPr preferRelativeResize="0"/>
          <p:nvPr/>
        </p:nvPicPr>
        <p:blipFill rotWithShape="1">
          <a:blip r:embed="rId6">
            <a:alphaModFix/>
          </a:blip>
          <a:srcRect/>
          <a:stretch/>
        </p:blipFill>
        <p:spPr>
          <a:xfrm>
            <a:off x="2326177" y="4857802"/>
            <a:ext cx="610694" cy="792088"/>
          </a:xfrm>
          <a:prstGeom prst="rect">
            <a:avLst/>
          </a:prstGeom>
          <a:noFill/>
          <a:ln>
            <a:noFill/>
          </a:ln>
        </p:spPr>
      </p:pic>
      <p:pic>
        <p:nvPicPr>
          <p:cNvPr id="109" name="Google Shape;109;p3"/>
          <p:cNvPicPr preferRelativeResize="0"/>
          <p:nvPr/>
        </p:nvPicPr>
        <p:blipFill rotWithShape="1">
          <a:blip r:embed="rId7">
            <a:alphaModFix/>
          </a:blip>
          <a:srcRect/>
          <a:stretch/>
        </p:blipFill>
        <p:spPr>
          <a:xfrm>
            <a:off x="2319010" y="5772681"/>
            <a:ext cx="625029" cy="810681"/>
          </a:xfrm>
          <a:prstGeom prst="rect">
            <a:avLst/>
          </a:prstGeom>
          <a:noFill/>
          <a:ln>
            <a:noFill/>
          </a:ln>
        </p:spPr>
      </p:pic>
      <p:pic>
        <p:nvPicPr>
          <p:cNvPr id="110" name="Google Shape;110;p3" descr="swerich"/>
          <p:cNvPicPr preferRelativeResize="0"/>
          <p:nvPr/>
        </p:nvPicPr>
        <p:blipFill rotWithShape="1">
          <a:blip r:embed="rId8">
            <a:alphaModFix/>
          </a:blip>
          <a:srcRect/>
          <a:stretch/>
        </p:blipFill>
        <p:spPr>
          <a:xfrm>
            <a:off x="6221762" y="2327043"/>
            <a:ext cx="539552" cy="703217"/>
          </a:xfrm>
          <a:prstGeom prst="rect">
            <a:avLst/>
          </a:prstGeom>
          <a:noFill/>
          <a:ln>
            <a:noFill/>
          </a:ln>
        </p:spPr>
      </p:pic>
      <p:pic>
        <p:nvPicPr>
          <p:cNvPr id="111" name="Google Shape;111;p3"/>
          <p:cNvPicPr preferRelativeResize="0"/>
          <p:nvPr/>
        </p:nvPicPr>
        <p:blipFill rotWithShape="1">
          <a:blip r:embed="rId9">
            <a:alphaModFix/>
          </a:blip>
          <a:srcRect/>
          <a:stretch/>
        </p:blipFill>
        <p:spPr>
          <a:xfrm>
            <a:off x="6194789" y="3106167"/>
            <a:ext cx="617861" cy="801384"/>
          </a:xfrm>
          <a:prstGeom prst="rect">
            <a:avLst/>
          </a:prstGeom>
          <a:noFill/>
          <a:ln>
            <a:noFill/>
          </a:ln>
        </p:spPr>
      </p:pic>
      <p:pic>
        <p:nvPicPr>
          <p:cNvPr id="112" name="Google Shape;112;p3"/>
          <p:cNvPicPr preferRelativeResize="0"/>
          <p:nvPr/>
        </p:nvPicPr>
        <p:blipFill rotWithShape="1">
          <a:blip r:embed="rId10">
            <a:alphaModFix/>
          </a:blip>
          <a:srcRect/>
          <a:stretch/>
        </p:blipFill>
        <p:spPr>
          <a:xfrm>
            <a:off x="6207697" y="4050121"/>
            <a:ext cx="592047" cy="767903"/>
          </a:xfrm>
          <a:prstGeom prst="rect">
            <a:avLst/>
          </a:prstGeom>
          <a:noFill/>
          <a:ln>
            <a:noFill/>
          </a:ln>
        </p:spPr>
      </p:pic>
      <p:pic>
        <p:nvPicPr>
          <p:cNvPr id="113" name="Google Shape;113;p3"/>
          <p:cNvPicPr preferRelativeResize="0"/>
          <p:nvPr/>
        </p:nvPicPr>
        <p:blipFill rotWithShape="1">
          <a:blip r:embed="rId11">
            <a:alphaModFix/>
          </a:blip>
          <a:srcRect/>
          <a:stretch/>
        </p:blipFill>
        <p:spPr>
          <a:xfrm>
            <a:off x="6131703" y="4826461"/>
            <a:ext cx="610694" cy="792088"/>
          </a:xfrm>
          <a:prstGeom prst="rect">
            <a:avLst/>
          </a:prstGeom>
          <a:noFill/>
          <a:ln>
            <a:noFill/>
          </a:ln>
        </p:spPr>
      </p:pic>
      <p:pic>
        <p:nvPicPr>
          <p:cNvPr id="114" name="Google Shape;114;p3"/>
          <p:cNvPicPr preferRelativeResize="0"/>
          <p:nvPr/>
        </p:nvPicPr>
        <p:blipFill rotWithShape="1">
          <a:blip r:embed="rId12">
            <a:alphaModFix/>
          </a:blip>
          <a:srcRect/>
          <a:stretch/>
        </p:blipFill>
        <p:spPr>
          <a:xfrm>
            <a:off x="6168009" y="5791273"/>
            <a:ext cx="610694" cy="792089"/>
          </a:xfrm>
          <a:prstGeom prst="rect">
            <a:avLst/>
          </a:prstGeom>
          <a:noFill/>
          <a:ln>
            <a:noFill/>
          </a:ln>
        </p:spPr>
      </p:pic>
      <p:pic>
        <p:nvPicPr>
          <p:cNvPr id="115" name="Google Shape;115;p3"/>
          <p:cNvPicPr preferRelativeResize="0"/>
          <p:nvPr/>
        </p:nvPicPr>
        <p:blipFill rotWithShape="1">
          <a:blip r:embed="rId13">
            <a:alphaModFix/>
          </a:blip>
          <a:srcRect/>
          <a:stretch/>
        </p:blipFill>
        <p:spPr>
          <a:xfrm>
            <a:off x="4978130" y="1287480"/>
            <a:ext cx="1834520" cy="798135"/>
          </a:xfrm>
          <a:prstGeom prst="rect">
            <a:avLst/>
          </a:prstGeom>
          <a:noFill/>
          <a:ln>
            <a:noFill/>
          </a:ln>
        </p:spPr>
      </p:pic>
    </p:spTree>
    <p:extLst>
      <p:ext uri="{BB962C8B-B14F-4D97-AF65-F5344CB8AC3E}">
        <p14:creationId xmlns:p14="http://schemas.microsoft.com/office/powerpoint/2010/main" val="50846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FDEDFD-81F8-BB44-9B32-50046C60BB67}"/>
              </a:ext>
            </a:extLst>
          </p:cNvPr>
          <p:cNvSpPr>
            <a:spLocks noGrp="1"/>
          </p:cNvSpPr>
          <p:nvPr>
            <p:ph type="title"/>
          </p:nvPr>
        </p:nvSpPr>
        <p:spPr/>
        <p:txBody>
          <a:bodyPr>
            <a:normAutofit fontScale="90000"/>
          </a:bodyPr>
          <a:lstStyle/>
          <a:p>
            <a:pPr algn="ctr"/>
            <a:r>
              <a:rPr lang="uk-UA" dirty="0"/>
              <a:t>А Хто насправді виграв опитування?</a:t>
            </a:r>
            <a:endParaRPr lang="cs-CZ" dirty="0"/>
          </a:p>
        </p:txBody>
      </p:sp>
      <p:pic>
        <p:nvPicPr>
          <p:cNvPr id="4" name="Google Shape;121;p4">
            <a:extLst>
              <a:ext uri="{FF2B5EF4-FFF2-40B4-BE49-F238E27FC236}">
                <a16:creationId xmlns:a16="http://schemas.microsoft.com/office/drawing/2014/main" id="{86C6F558-2070-F04D-AA3B-134D3A0755A0}"/>
              </a:ext>
            </a:extLst>
          </p:cNvPr>
          <p:cNvPicPr preferRelativeResize="0"/>
          <p:nvPr/>
        </p:nvPicPr>
        <p:blipFill rotWithShape="1">
          <a:blip r:embed="rId2">
            <a:alphaModFix/>
          </a:blip>
          <a:srcRect/>
          <a:stretch/>
        </p:blipFill>
        <p:spPr>
          <a:xfrm>
            <a:off x="8980479" y="1168206"/>
            <a:ext cx="2364492" cy="1028707"/>
          </a:xfrm>
          <a:prstGeom prst="rect">
            <a:avLst/>
          </a:prstGeom>
          <a:noFill/>
          <a:ln>
            <a:noFill/>
          </a:ln>
        </p:spPr>
      </p:pic>
      <p:pic>
        <p:nvPicPr>
          <p:cNvPr id="5" name="Google Shape;124;p4">
            <a:extLst>
              <a:ext uri="{FF2B5EF4-FFF2-40B4-BE49-F238E27FC236}">
                <a16:creationId xmlns:a16="http://schemas.microsoft.com/office/drawing/2014/main" id="{61F23645-A145-9E4A-BBBC-B8BAAC572390}"/>
              </a:ext>
            </a:extLst>
          </p:cNvPr>
          <p:cNvPicPr preferRelativeResize="0">
            <a:picLocks noGrp="1"/>
          </p:cNvPicPr>
          <p:nvPr>
            <p:ph idx="1"/>
          </p:nvPr>
        </p:nvPicPr>
        <p:blipFill rotWithShape="1">
          <a:blip r:embed="rId3">
            <a:alphaModFix/>
          </a:blip>
          <a:srcRect/>
          <a:stretch/>
        </p:blipFill>
        <p:spPr>
          <a:xfrm>
            <a:off x="6162099" y="2671535"/>
            <a:ext cx="5636760" cy="3366407"/>
          </a:xfrm>
          <a:prstGeom prst="rect">
            <a:avLst/>
          </a:prstGeom>
          <a:noFill/>
          <a:ln>
            <a:noFill/>
          </a:ln>
        </p:spPr>
      </p:pic>
      <p:sp>
        <p:nvSpPr>
          <p:cNvPr id="6" name="Obdélník 5">
            <a:extLst>
              <a:ext uri="{FF2B5EF4-FFF2-40B4-BE49-F238E27FC236}">
                <a16:creationId xmlns:a16="http://schemas.microsoft.com/office/drawing/2014/main" id="{1307A4AD-3AFD-1D4F-B2F7-40EE70E2CF02}"/>
              </a:ext>
            </a:extLst>
          </p:cNvPr>
          <p:cNvSpPr/>
          <p:nvPr/>
        </p:nvSpPr>
        <p:spPr>
          <a:xfrm>
            <a:off x="580571" y="2960914"/>
            <a:ext cx="5152572" cy="29028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dirty="0"/>
              <a:t>Найбільший чеський геній – Яра </a:t>
            </a:r>
            <a:r>
              <a:rPr lang="uk-UA" dirty="0" err="1"/>
              <a:t>Цімрман</a:t>
            </a:r>
            <a:endParaRPr lang="uk-UA" dirty="0"/>
          </a:p>
          <a:p>
            <a:pPr algn="ctr"/>
            <a:endParaRPr lang="uk-UA" dirty="0"/>
          </a:p>
          <a:p>
            <a:pPr algn="ctr"/>
            <a:r>
              <a:rPr lang="uk-UA" dirty="0"/>
              <a:t>Що ви про нього знаєте?</a:t>
            </a:r>
          </a:p>
        </p:txBody>
      </p:sp>
      <p:sp>
        <p:nvSpPr>
          <p:cNvPr id="7" name="Obdélník 6">
            <a:extLst>
              <a:ext uri="{FF2B5EF4-FFF2-40B4-BE49-F238E27FC236}">
                <a16:creationId xmlns:a16="http://schemas.microsoft.com/office/drawing/2014/main" id="{BB9B7B04-E787-4341-BD0B-91A00ACE437B}"/>
              </a:ext>
            </a:extLst>
          </p:cNvPr>
          <p:cNvSpPr/>
          <p:nvPr/>
        </p:nvSpPr>
        <p:spPr>
          <a:xfrm>
            <a:off x="580571" y="2960913"/>
            <a:ext cx="5152572" cy="290285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5613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14181-EED6-3941-B564-4DF676A2C4CB}"/>
              </a:ext>
            </a:extLst>
          </p:cNvPr>
          <p:cNvSpPr>
            <a:spLocks noGrp="1"/>
          </p:cNvSpPr>
          <p:nvPr>
            <p:ph type="title"/>
          </p:nvPr>
        </p:nvSpPr>
        <p:spPr/>
        <p:txBody>
          <a:bodyPr>
            <a:normAutofit fontScale="90000"/>
          </a:bodyPr>
          <a:lstStyle/>
          <a:p>
            <a:pPr algn="ctr"/>
            <a:r>
              <a:rPr lang="uk-UA" dirty="0"/>
              <a:t>ТРИ ІСТОРІЇ УКРАЇНЦІВ</a:t>
            </a:r>
            <a:br>
              <a:rPr lang="uk-UA" dirty="0"/>
            </a:br>
            <a:r>
              <a:rPr lang="uk-UA" dirty="0"/>
              <a:t>ЮРІЙ КНОРОЗОВ</a:t>
            </a:r>
            <a:endParaRPr lang="cs-CZ" dirty="0"/>
          </a:p>
        </p:txBody>
      </p:sp>
      <p:pic>
        <p:nvPicPr>
          <p:cNvPr id="4" name="Online médium 3" descr="1 серія «Книга-мандрівка. Україна». «Код Кнорозова»">
            <a:hlinkClick r:id="" action="ppaction://media"/>
            <a:extLst>
              <a:ext uri="{FF2B5EF4-FFF2-40B4-BE49-F238E27FC236}">
                <a16:creationId xmlns:a16="http://schemas.microsoft.com/office/drawing/2014/main" id="{3DBF34DD-1B7B-604C-9B09-5CBFE32A6936}"/>
              </a:ext>
            </a:extLst>
          </p:cNvPr>
          <p:cNvPicPr>
            <a:picLocks noRot="1" noChangeAspect="1"/>
          </p:cNvPicPr>
          <p:nvPr>
            <a:videoFile r:link="rId1"/>
          </p:nvPr>
        </p:nvPicPr>
        <p:blipFill>
          <a:blip r:embed="rId3"/>
          <a:stretch>
            <a:fillRect/>
          </a:stretch>
        </p:blipFill>
        <p:spPr>
          <a:xfrm>
            <a:off x="0" y="2172226"/>
            <a:ext cx="8293405" cy="4685774"/>
          </a:xfrm>
          <a:prstGeom prst="rect">
            <a:avLst/>
          </a:prstGeom>
        </p:spPr>
      </p:pic>
      <p:sp>
        <p:nvSpPr>
          <p:cNvPr id="3" name="TextovéPole 2">
            <a:extLst>
              <a:ext uri="{FF2B5EF4-FFF2-40B4-BE49-F238E27FC236}">
                <a16:creationId xmlns:a16="http://schemas.microsoft.com/office/drawing/2014/main" id="{4AF6A8D1-0A47-5746-9DB9-188CC82F0017}"/>
              </a:ext>
            </a:extLst>
          </p:cNvPr>
          <p:cNvSpPr txBox="1"/>
          <p:nvPr/>
        </p:nvSpPr>
        <p:spPr>
          <a:xfrm>
            <a:off x="8435662" y="2391454"/>
            <a:ext cx="3756338" cy="4247317"/>
          </a:xfrm>
          <a:prstGeom prst="rect">
            <a:avLst/>
          </a:prstGeom>
          <a:noFill/>
        </p:spPr>
        <p:txBody>
          <a:bodyPr wrap="square" rtlCol="0">
            <a:spAutoFit/>
          </a:bodyPr>
          <a:lstStyle/>
          <a:p>
            <a:r>
              <a:rPr lang="uk-UA" dirty="0"/>
              <a:t>Питання до відео:</a:t>
            </a:r>
          </a:p>
          <a:p>
            <a:endParaRPr lang="uk-UA" dirty="0"/>
          </a:p>
          <a:p>
            <a:pPr marL="342900" indent="-342900">
              <a:buAutoNum type="arabicPeriod"/>
            </a:pPr>
            <a:r>
              <a:rPr lang="uk-UA" dirty="0"/>
              <a:t>Про яку область України йдеться у відео? Чому?</a:t>
            </a:r>
          </a:p>
          <a:p>
            <a:pPr marL="342900" indent="-342900">
              <a:buAutoNum type="arabicPeriod"/>
            </a:pPr>
            <a:r>
              <a:rPr lang="uk-UA" dirty="0"/>
              <a:t>Що робив Юрій у дитинстві?</a:t>
            </a:r>
          </a:p>
          <a:p>
            <a:pPr marL="342900" indent="-342900">
              <a:buAutoNum type="arabicPeriod"/>
            </a:pPr>
            <a:r>
              <a:rPr lang="uk-UA" dirty="0"/>
              <a:t>Мову якого народу розгадав Юрій?</a:t>
            </a:r>
          </a:p>
          <a:p>
            <a:pPr marL="342900" indent="-342900">
              <a:buAutoNum type="arabicPeriod"/>
            </a:pPr>
            <a:r>
              <a:rPr lang="uk-UA" dirty="0"/>
              <a:t>Де навчався Юрій?</a:t>
            </a:r>
          </a:p>
          <a:p>
            <a:pPr marL="342900" indent="-342900">
              <a:buAutoNum type="arabicPeriod"/>
            </a:pPr>
            <a:r>
              <a:rPr lang="uk-UA" dirty="0"/>
              <a:t>Як Юрій розгадав таємницю знаків?</a:t>
            </a:r>
          </a:p>
          <a:p>
            <a:pPr marL="342900" indent="-342900">
              <a:buAutoNum type="arabicPeriod"/>
            </a:pPr>
            <a:r>
              <a:rPr lang="uk-UA" dirty="0"/>
              <a:t>Чому Юрій не міг поїхати на запрошення в інші країни?</a:t>
            </a:r>
          </a:p>
          <a:p>
            <a:pPr marL="342900" indent="-342900">
              <a:buAutoNum type="arabicPeriod"/>
            </a:pPr>
            <a:r>
              <a:rPr lang="uk-UA" dirty="0"/>
              <a:t>Коли Юрій зміг відвідати батьківщину народу майя?</a:t>
            </a:r>
          </a:p>
          <a:p>
            <a:pPr marL="342900" indent="-342900">
              <a:buAutoNum type="arabicPeriod"/>
            </a:pPr>
            <a:endParaRPr lang="cs-CZ" dirty="0"/>
          </a:p>
        </p:txBody>
      </p:sp>
    </p:spTree>
    <p:extLst>
      <p:ext uri="{BB962C8B-B14F-4D97-AF65-F5344CB8AC3E}">
        <p14:creationId xmlns:p14="http://schemas.microsoft.com/office/powerpoint/2010/main" val="16791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4C8EB2-924C-7245-A02A-D3FA2DBB469C}"/>
              </a:ext>
            </a:extLst>
          </p:cNvPr>
          <p:cNvSpPr>
            <a:spLocks noGrp="1"/>
          </p:cNvSpPr>
          <p:nvPr>
            <p:ph type="title"/>
          </p:nvPr>
        </p:nvSpPr>
        <p:spPr/>
        <p:txBody>
          <a:bodyPr>
            <a:normAutofit fontScale="90000"/>
          </a:bodyPr>
          <a:lstStyle/>
          <a:p>
            <a:pPr algn="ctr"/>
            <a:r>
              <a:rPr lang="uk-UA" dirty="0"/>
              <a:t>ТРИ ІСТОРІЇ УКРАЇНЦІВ</a:t>
            </a:r>
            <a:br>
              <a:rPr lang="uk-UA" dirty="0"/>
            </a:br>
            <a:r>
              <a:rPr lang="uk-UA" dirty="0"/>
              <a:t>Варвара </a:t>
            </a:r>
            <a:r>
              <a:rPr lang="uk-UA" dirty="0" err="1"/>
              <a:t>Каринська</a:t>
            </a:r>
            <a:endParaRPr lang="cs-CZ" dirty="0"/>
          </a:p>
        </p:txBody>
      </p:sp>
      <p:pic>
        <p:nvPicPr>
          <p:cNvPr id="4" name="Online médium 3" descr="2 серія «Книга-мандрівка. Україна». «Оскар для Варвари»">
            <a:hlinkClick r:id="" action="ppaction://media"/>
            <a:extLst>
              <a:ext uri="{FF2B5EF4-FFF2-40B4-BE49-F238E27FC236}">
                <a16:creationId xmlns:a16="http://schemas.microsoft.com/office/drawing/2014/main" id="{CBE8C413-4920-204C-B5D2-5E6C32A6C687}"/>
              </a:ext>
            </a:extLst>
          </p:cNvPr>
          <p:cNvPicPr>
            <a:picLocks noRot="1" noChangeAspect="1"/>
          </p:cNvPicPr>
          <p:nvPr>
            <a:videoFile r:link="rId1"/>
          </p:nvPr>
        </p:nvPicPr>
        <p:blipFill>
          <a:blip r:embed="rId3"/>
          <a:stretch>
            <a:fillRect/>
          </a:stretch>
        </p:blipFill>
        <p:spPr>
          <a:xfrm>
            <a:off x="0" y="2205342"/>
            <a:ext cx="8394354" cy="4742810"/>
          </a:xfrm>
          <a:prstGeom prst="rect">
            <a:avLst/>
          </a:prstGeom>
        </p:spPr>
      </p:pic>
      <p:sp>
        <p:nvSpPr>
          <p:cNvPr id="5" name="TextovéPole 4">
            <a:extLst>
              <a:ext uri="{FF2B5EF4-FFF2-40B4-BE49-F238E27FC236}">
                <a16:creationId xmlns:a16="http://schemas.microsoft.com/office/drawing/2014/main" id="{6C620AD9-3496-D040-9191-3438F943DC04}"/>
              </a:ext>
            </a:extLst>
          </p:cNvPr>
          <p:cNvSpPr txBox="1"/>
          <p:nvPr/>
        </p:nvSpPr>
        <p:spPr>
          <a:xfrm>
            <a:off x="8435662" y="2687669"/>
            <a:ext cx="3756338" cy="3416320"/>
          </a:xfrm>
          <a:prstGeom prst="rect">
            <a:avLst/>
          </a:prstGeom>
          <a:noFill/>
        </p:spPr>
        <p:txBody>
          <a:bodyPr wrap="square" rtlCol="0">
            <a:spAutoFit/>
          </a:bodyPr>
          <a:lstStyle/>
          <a:p>
            <a:r>
              <a:rPr lang="uk-UA" dirty="0"/>
              <a:t>Питання до відео:</a:t>
            </a:r>
          </a:p>
          <a:p>
            <a:endParaRPr lang="uk-UA" dirty="0"/>
          </a:p>
          <a:p>
            <a:pPr marL="342900" indent="-342900">
              <a:buAutoNum type="arabicPeriod"/>
            </a:pPr>
            <a:r>
              <a:rPr lang="uk-UA" dirty="0"/>
              <a:t>Що любила робити Варвара (Варя) у дитинстві?</a:t>
            </a:r>
          </a:p>
          <a:p>
            <a:pPr marL="342900" indent="-342900">
              <a:buAutoNum type="arabicPeriod"/>
            </a:pPr>
            <a:r>
              <a:rPr lang="uk-UA" dirty="0"/>
              <a:t>Як Варвара втекла з Харкова?</a:t>
            </a:r>
          </a:p>
          <a:p>
            <a:pPr marL="342900" indent="-342900">
              <a:buAutoNum type="arabicPeriod"/>
            </a:pPr>
            <a:r>
              <a:rPr lang="uk-UA" dirty="0"/>
              <a:t>Який винахід зробила Варвара </a:t>
            </a:r>
            <a:r>
              <a:rPr lang="uk-UA" dirty="0" err="1"/>
              <a:t>Каринська</a:t>
            </a:r>
            <a:r>
              <a:rPr lang="uk-UA" dirty="0"/>
              <a:t>?</a:t>
            </a:r>
          </a:p>
          <a:p>
            <a:pPr marL="342900" indent="-342900">
              <a:buAutoNum type="arabicPeriod"/>
            </a:pPr>
            <a:r>
              <a:rPr lang="uk-UA" dirty="0"/>
              <a:t>Чим вона захопилась у США?</a:t>
            </a:r>
          </a:p>
          <a:p>
            <a:pPr marL="342900" indent="-342900">
              <a:buAutoNum type="arabicPeriod"/>
            </a:pPr>
            <a:r>
              <a:rPr lang="uk-UA" dirty="0"/>
              <a:t>За що Варвара </a:t>
            </a:r>
            <a:r>
              <a:rPr lang="uk-UA" dirty="0" err="1"/>
              <a:t>Каринська</a:t>
            </a:r>
            <a:r>
              <a:rPr lang="uk-UA" dirty="0"/>
              <a:t> отримала Оскара?</a:t>
            </a:r>
          </a:p>
          <a:p>
            <a:pPr marL="342900" indent="-342900">
              <a:buAutoNum type="arabicPeriod"/>
            </a:pPr>
            <a:endParaRPr lang="uk-UA" dirty="0"/>
          </a:p>
          <a:p>
            <a:pPr marL="342900" indent="-342900">
              <a:buAutoNum type="arabicPeriod"/>
            </a:pPr>
            <a:endParaRPr lang="cs-CZ" dirty="0"/>
          </a:p>
        </p:txBody>
      </p:sp>
    </p:spTree>
    <p:extLst>
      <p:ext uri="{BB962C8B-B14F-4D97-AF65-F5344CB8AC3E}">
        <p14:creationId xmlns:p14="http://schemas.microsoft.com/office/powerpoint/2010/main" val="200497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JuxtaposeVTI">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2921</Words>
  <Application>Microsoft Macintosh PowerPoint</Application>
  <PresentationFormat>Širokoúhlá obrazovka</PresentationFormat>
  <Paragraphs>154</Paragraphs>
  <Slides>25</Slides>
  <Notes>1</Notes>
  <HiddenSlides>0</HiddenSlides>
  <MMClips>4</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Franklin Gothic Demi Cond</vt:lpstr>
      <vt:lpstr>Franklin Gothic Medium</vt:lpstr>
      <vt:lpstr>Times New Roman</vt:lpstr>
      <vt:lpstr>Wingdings</vt:lpstr>
      <vt:lpstr>JuxtaposeVTI</vt:lpstr>
      <vt:lpstr>Хто такі українці? </vt:lpstr>
      <vt:lpstr>Яких відомих українців ви знаєте? Хто вони?</vt:lpstr>
      <vt:lpstr>Українці</vt:lpstr>
      <vt:lpstr>Українці</vt:lpstr>
      <vt:lpstr>Дискусія</vt:lpstr>
      <vt:lpstr>Найвидатніший чех</vt:lpstr>
      <vt:lpstr>А Хто насправді виграв опитування?</vt:lpstr>
      <vt:lpstr>ТРИ ІСТОРІЇ УКРАЇНЦІВ ЮРІЙ КНОРОЗОВ</vt:lpstr>
      <vt:lpstr>ТРИ ІСТОРІЇ УКРАЇНЦІВ Варвара Каринська</vt:lpstr>
      <vt:lpstr>Три ІСТОРІЇ Українців ІЛЛЯ МЕЧНИКОВ</vt:lpstr>
      <vt:lpstr>ГРА «ХТО ТИ?»</vt:lpstr>
      <vt:lpstr>Що найбільше вражає іноземців в Україні та українцях? </vt:lpstr>
      <vt:lpstr>ХАРАКТЕР щирість і гостинність </vt:lpstr>
      <vt:lpstr>Характер</vt:lpstr>
      <vt:lpstr>ЖІНКИ </vt:lpstr>
      <vt:lpstr>ДОРОГИ ТА АВТО </vt:lpstr>
      <vt:lpstr>ЇЖА </vt:lpstr>
      <vt:lpstr>ПРИРОДА І МИНУЛЕ </vt:lpstr>
      <vt:lpstr>Спосіб життя</vt:lpstr>
      <vt:lpstr>10 українських звичок, які дивують іноземців </vt:lpstr>
      <vt:lpstr>10 українських звичок, які дивують іноземців </vt:lpstr>
      <vt:lpstr>10 українських звичок, які дивують іноземців </vt:lpstr>
      <vt:lpstr>СЛУХАННЯ: Українська Інфографіка  Цікаві факти про Україну </vt:lpstr>
      <vt:lpstr>Спорт</vt:lpstr>
      <vt:lpstr>МОДА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Хто такі українці? </dc:title>
  <dc:creator>Krystyna Kuznietsova</dc:creator>
  <cp:lastModifiedBy>Krystyna Kuznietsova</cp:lastModifiedBy>
  <cp:revision>23</cp:revision>
  <dcterms:created xsi:type="dcterms:W3CDTF">2021-03-14T14:40:33Z</dcterms:created>
  <dcterms:modified xsi:type="dcterms:W3CDTF">2021-03-21T15:18:59Z</dcterms:modified>
</cp:coreProperties>
</file>