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2"/>
  </p:sldMasterIdLst>
  <p:sldIdLst>
    <p:sldId id="256" r:id="rId3"/>
    <p:sldId id="257" r:id="rId4"/>
    <p:sldId id="258" r:id="rId5"/>
    <p:sldId id="259" r:id="rId6"/>
    <p:sldId id="260" r:id="rId7"/>
    <p:sldId id="262" r:id="rId8"/>
    <p:sldId id="263" r:id="rId9"/>
    <p:sldId id="265" r:id="rId10"/>
    <p:sldId id="269" r:id="rId11"/>
    <p:sldId id="264" r:id="rId12"/>
    <p:sldId id="266" r:id="rId13"/>
    <p:sldId id="267" r:id="rId14"/>
    <p:sldId id="261" r:id="rId15"/>
    <p:sldId id="268" r:id="rId16"/>
    <p:sldId id="270" r:id="rId17"/>
    <p:sldId id="271" r:id="rId18"/>
    <p:sldId id="293" r:id="rId19"/>
    <p:sldId id="294" r:id="rId20"/>
    <p:sldId id="288" r:id="rId21"/>
    <p:sldId id="280" r:id="rId22"/>
    <p:sldId id="284" r:id="rId23"/>
    <p:sldId id="285" r:id="rId24"/>
    <p:sldId id="306" r:id="rId25"/>
    <p:sldId id="307" r:id="rId26"/>
    <p:sldId id="308" r:id="rId27"/>
    <p:sldId id="289" r:id="rId28"/>
    <p:sldId id="315" r:id="rId29"/>
    <p:sldId id="287" r:id="rId30"/>
    <p:sldId id="297" r:id="rId31"/>
    <p:sldId id="296" r:id="rId32"/>
    <p:sldId id="298" r:id="rId33"/>
    <p:sldId id="299" r:id="rId34"/>
    <p:sldId id="281" r:id="rId35"/>
    <p:sldId id="283" r:id="rId36"/>
    <p:sldId id="300" r:id="rId37"/>
    <p:sldId id="290" r:id="rId38"/>
    <p:sldId id="295" r:id="rId39"/>
    <p:sldId id="292" r:id="rId40"/>
    <p:sldId id="301"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8" d="100"/>
          <a:sy n="98" d="100"/>
        </p:scale>
        <p:origin x="110"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smtClean="0"/>
              <a:t>Kliknutím lze upravit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4/16/2022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4/16/2022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4/16/2022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DD6705B0-5BAC-4139-B046-B4A42ACC9759}" type="datetimeFigureOut">
              <a:rPr lang="cs-CZ" smtClean="0"/>
              <a:t>16.04.2022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755C00D-6FB4-4054-8E32-EF906AF6CA15}" type="slidenum">
              <a:rPr lang="cs-CZ" smtClean="0"/>
              <a:t>‹#›</a:t>
            </a:fld>
            <a:endParaRPr lang="cs-CZ"/>
          </a:p>
        </p:txBody>
      </p:sp>
    </p:spTree>
    <p:extLst>
      <p:ext uri="{BB962C8B-B14F-4D97-AF65-F5344CB8AC3E}">
        <p14:creationId xmlns:p14="http://schemas.microsoft.com/office/powerpoint/2010/main" val="3788803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D6705B0-5BAC-4139-B046-B4A42ACC9759}" type="datetimeFigureOut">
              <a:rPr lang="cs-CZ" smtClean="0"/>
              <a:t>16.04.2022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755C00D-6FB4-4054-8E32-EF906AF6CA15}" type="slidenum">
              <a:rPr lang="cs-CZ" smtClean="0"/>
              <a:t>‹#›</a:t>
            </a:fld>
            <a:endParaRPr lang="cs-CZ"/>
          </a:p>
        </p:txBody>
      </p:sp>
    </p:spTree>
    <p:extLst>
      <p:ext uri="{BB962C8B-B14F-4D97-AF65-F5344CB8AC3E}">
        <p14:creationId xmlns:p14="http://schemas.microsoft.com/office/powerpoint/2010/main" val="2411238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DD6705B0-5BAC-4139-B046-B4A42ACC9759}" type="datetimeFigureOut">
              <a:rPr lang="cs-CZ" smtClean="0"/>
              <a:t>16.04.2022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755C00D-6FB4-4054-8E32-EF906AF6CA15}" type="slidenum">
              <a:rPr lang="cs-CZ" smtClean="0"/>
              <a:t>‹#›</a:t>
            </a:fld>
            <a:endParaRPr lang="cs-CZ"/>
          </a:p>
        </p:txBody>
      </p:sp>
    </p:spTree>
    <p:extLst>
      <p:ext uri="{BB962C8B-B14F-4D97-AF65-F5344CB8AC3E}">
        <p14:creationId xmlns:p14="http://schemas.microsoft.com/office/powerpoint/2010/main" val="370428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DD6705B0-5BAC-4139-B046-B4A42ACC9759}" type="datetimeFigureOut">
              <a:rPr lang="cs-CZ" smtClean="0"/>
              <a:t>16.04.2022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755C00D-6FB4-4054-8E32-EF906AF6CA15}" type="slidenum">
              <a:rPr lang="cs-CZ" smtClean="0"/>
              <a:t>‹#›</a:t>
            </a:fld>
            <a:endParaRPr lang="cs-CZ"/>
          </a:p>
        </p:txBody>
      </p:sp>
    </p:spTree>
    <p:extLst>
      <p:ext uri="{BB962C8B-B14F-4D97-AF65-F5344CB8AC3E}">
        <p14:creationId xmlns:p14="http://schemas.microsoft.com/office/powerpoint/2010/main" val="759871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DD6705B0-5BAC-4139-B046-B4A42ACC9759}" type="datetimeFigureOut">
              <a:rPr lang="cs-CZ" smtClean="0"/>
              <a:t>16.04.2022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755C00D-6FB4-4054-8E32-EF906AF6CA15}" type="slidenum">
              <a:rPr lang="cs-CZ" smtClean="0"/>
              <a:t>‹#›</a:t>
            </a:fld>
            <a:endParaRPr lang="cs-CZ"/>
          </a:p>
        </p:txBody>
      </p:sp>
    </p:spTree>
    <p:extLst>
      <p:ext uri="{BB962C8B-B14F-4D97-AF65-F5344CB8AC3E}">
        <p14:creationId xmlns:p14="http://schemas.microsoft.com/office/powerpoint/2010/main" val="689057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DD6705B0-5BAC-4139-B046-B4A42ACC9759}" type="datetimeFigureOut">
              <a:rPr lang="cs-CZ" smtClean="0"/>
              <a:t>16.04.2022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755C00D-6FB4-4054-8E32-EF906AF6CA15}" type="slidenum">
              <a:rPr lang="cs-CZ" smtClean="0"/>
              <a:t>‹#›</a:t>
            </a:fld>
            <a:endParaRPr lang="cs-CZ"/>
          </a:p>
        </p:txBody>
      </p:sp>
    </p:spTree>
    <p:extLst>
      <p:ext uri="{BB962C8B-B14F-4D97-AF65-F5344CB8AC3E}">
        <p14:creationId xmlns:p14="http://schemas.microsoft.com/office/powerpoint/2010/main" val="3657193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D6705B0-5BAC-4139-B046-B4A42ACC9759}" type="datetimeFigureOut">
              <a:rPr lang="cs-CZ" smtClean="0"/>
              <a:t>16.04.2022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755C00D-6FB4-4054-8E32-EF906AF6CA15}" type="slidenum">
              <a:rPr lang="cs-CZ" smtClean="0"/>
              <a:t>‹#›</a:t>
            </a:fld>
            <a:endParaRPr lang="cs-CZ"/>
          </a:p>
        </p:txBody>
      </p:sp>
    </p:spTree>
    <p:extLst>
      <p:ext uri="{BB962C8B-B14F-4D97-AF65-F5344CB8AC3E}">
        <p14:creationId xmlns:p14="http://schemas.microsoft.com/office/powerpoint/2010/main" val="3924567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DD6705B0-5BAC-4139-B046-B4A42ACC9759}" type="datetimeFigureOut">
              <a:rPr lang="cs-CZ" smtClean="0"/>
              <a:t>16.04.2022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755C00D-6FB4-4054-8E32-EF906AF6CA15}" type="slidenum">
              <a:rPr lang="cs-CZ" smtClean="0"/>
              <a:t>‹#›</a:t>
            </a:fld>
            <a:endParaRPr lang="cs-CZ"/>
          </a:p>
        </p:txBody>
      </p:sp>
    </p:spTree>
    <p:extLst>
      <p:ext uri="{BB962C8B-B14F-4D97-AF65-F5344CB8AC3E}">
        <p14:creationId xmlns:p14="http://schemas.microsoft.com/office/powerpoint/2010/main" val="2309367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4/16/2022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DD6705B0-5BAC-4139-B046-B4A42ACC9759}" type="datetimeFigureOut">
              <a:rPr lang="cs-CZ" smtClean="0"/>
              <a:t>16.04.2022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755C00D-6FB4-4054-8E32-EF906AF6CA15}" type="slidenum">
              <a:rPr lang="cs-CZ" smtClean="0"/>
              <a:t>‹#›</a:t>
            </a:fld>
            <a:endParaRPr lang="cs-CZ"/>
          </a:p>
        </p:txBody>
      </p:sp>
    </p:spTree>
    <p:extLst>
      <p:ext uri="{BB962C8B-B14F-4D97-AF65-F5344CB8AC3E}">
        <p14:creationId xmlns:p14="http://schemas.microsoft.com/office/powerpoint/2010/main" val="2055676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D6705B0-5BAC-4139-B046-B4A42ACC9759}" type="datetimeFigureOut">
              <a:rPr lang="cs-CZ" smtClean="0"/>
              <a:t>16.04.2022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755C00D-6FB4-4054-8E32-EF906AF6CA15}" type="slidenum">
              <a:rPr lang="cs-CZ" smtClean="0"/>
              <a:t>‹#›</a:t>
            </a:fld>
            <a:endParaRPr lang="cs-CZ"/>
          </a:p>
        </p:txBody>
      </p:sp>
    </p:spTree>
    <p:extLst>
      <p:ext uri="{BB962C8B-B14F-4D97-AF65-F5344CB8AC3E}">
        <p14:creationId xmlns:p14="http://schemas.microsoft.com/office/powerpoint/2010/main" val="1008474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D6705B0-5BAC-4139-B046-B4A42ACC9759}" type="datetimeFigureOut">
              <a:rPr lang="cs-CZ" smtClean="0"/>
              <a:t>16.04.2022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755C00D-6FB4-4054-8E32-EF906AF6CA15}" type="slidenum">
              <a:rPr lang="cs-CZ" smtClean="0"/>
              <a:t>‹#›</a:t>
            </a:fld>
            <a:endParaRPr lang="cs-CZ"/>
          </a:p>
        </p:txBody>
      </p:sp>
    </p:spTree>
    <p:extLst>
      <p:ext uri="{BB962C8B-B14F-4D97-AF65-F5344CB8AC3E}">
        <p14:creationId xmlns:p14="http://schemas.microsoft.com/office/powerpoint/2010/main" val="1049750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20EBB0C4-6273-4C6E-B9BD-2EDC30F1CD52}" type="datetimeFigureOut">
              <a:rPr lang="en-US" dirty="0"/>
              <a:t>4/16/2022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smtClean="0"/>
              <a:t>Kliknutím lze upravit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4/16/2022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1097280" y="2582334"/>
            <a:ext cx="4937760" cy="337820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6217920" y="2582334"/>
            <a:ext cx="4937760" cy="337820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4/16/2022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4/16/2022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4/16/2022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smtClean="0"/>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4/16/2022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C9CAD897-D46E-4AD2-BD9B-49DD3E640873}" type="datetimeFigureOut">
              <a:rPr lang="en-US" dirty="0"/>
              <a:t>4/16/2022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smtClean="0"/>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4/16/2022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705B0-5BAC-4139-B046-B4A42ACC9759}" type="datetimeFigureOut">
              <a:rPr lang="cs-CZ" smtClean="0"/>
              <a:t>16.04.2022</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5C00D-6FB4-4054-8E32-EF906AF6CA15}" type="slidenum">
              <a:rPr lang="cs-CZ" smtClean="0"/>
              <a:t>‹#›</a:t>
            </a:fld>
            <a:endParaRPr lang="cs-CZ"/>
          </a:p>
        </p:txBody>
      </p:sp>
    </p:spTree>
    <p:extLst>
      <p:ext uri="{BB962C8B-B14F-4D97-AF65-F5344CB8AC3E}">
        <p14:creationId xmlns:p14="http://schemas.microsoft.com/office/powerpoint/2010/main" val="17504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c.jewishmuseum.cz/files/program-a-vzdelavani/Metodiky/metodika_zs_zaver_Optimized.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hyperlink" Target="https://clanky.rvp.cz/clanek/s/G/2512/POZNAVAME-SVET-A-NASI-REPUBLIKU.html"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www.jewishmuseum.cz/program-a-vzdelavani/vzdelavani/projekt-zmizeli-soused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XBRctp4xcaA"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Didaktika dějepisu I</a:t>
            </a:r>
            <a:r>
              <a:rPr lang="cs-CZ" dirty="0" smtClean="0"/>
              <a:t>.</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218177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Klíčové kompetence ve školním dějepisu</a:t>
            </a:r>
            <a:endParaRPr lang="cs-CZ" dirty="0"/>
          </a:p>
        </p:txBody>
      </p:sp>
      <p:sp>
        <p:nvSpPr>
          <p:cNvPr id="3" name="Zástupný symbol pro obsah 2"/>
          <p:cNvSpPr>
            <a:spLocks noGrp="1"/>
          </p:cNvSpPr>
          <p:nvPr>
            <p:ph idx="1"/>
          </p:nvPr>
        </p:nvSpPr>
        <p:spPr/>
        <p:txBody>
          <a:bodyPr/>
          <a:lstStyle/>
          <a:p>
            <a:r>
              <a:rPr lang="cs-CZ" dirty="0" smtClean="0"/>
              <a:t>- umět číst s porozuměním verbální a ikonické texty, využívat informace z časové osy, map, porovnávat informace z různých zdrojů</a:t>
            </a:r>
          </a:p>
          <a:p>
            <a:r>
              <a:rPr lang="cs-CZ" dirty="0" smtClean="0"/>
              <a:t>- kompetence k řešení problému (příčiny – následky, porozumět odlišnostem v interpretaci jevu u spolužáků, argumentovat svoji pozici, hledat konsensus a kompromis)</a:t>
            </a:r>
          </a:p>
          <a:p>
            <a:r>
              <a:rPr lang="cs-CZ" dirty="0" smtClean="0"/>
              <a:t>- kompetence komunikativní (vyjádřit svůj názor a podepřít jej argumenty)</a:t>
            </a:r>
          </a:p>
          <a:p>
            <a:r>
              <a:rPr lang="cs-CZ" dirty="0" smtClean="0"/>
              <a:t>- kompetence sociální (spolupráce ve skupině)</a:t>
            </a:r>
          </a:p>
          <a:p>
            <a:r>
              <a:rPr lang="cs-CZ" dirty="0" smtClean="0"/>
              <a:t>- kompetence občanské (vnímat lidské dílo, chápat hodnotu díla, přemýšlet o výhodách a nevýhodách různých forem soužití lidí a řešení veřejných otázek)</a:t>
            </a:r>
          </a:p>
          <a:p>
            <a:endParaRPr lang="cs-CZ" dirty="0"/>
          </a:p>
        </p:txBody>
      </p:sp>
    </p:spTree>
    <p:extLst>
      <p:ext uri="{BB962C8B-B14F-4D97-AF65-F5344CB8AC3E}">
        <p14:creationId xmlns:p14="http://schemas.microsoft.com/office/powerpoint/2010/main" val="1192367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Výchovně-vzdělávací cíle škol. dějepisu </a:t>
            </a:r>
            <a:endParaRPr lang="cs-CZ" dirty="0"/>
          </a:p>
        </p:txBody>
      </p:sp>
      <p:sp>
        <p:nvSpPr>
          <p:cNvPr id="3" name="Zástupný symbol pro obsah 2"/>
          <p:cNvSpPr>
            <a:spLocks noGrp="1"/>
          </p:cNvSpPr>
          <p:nvPr>
            <p:ph idx="1"/>
          </p:nvPr>
        </p:nvSpPr>
        <p:spPr/>
        <p:txBody>
          <a:bodyPr>
            <a:normAutofit lnSpcReduction="10000"/>
          </a:bodyPr>
          <a:lstStyle/>
          <a:p>
            <a:r>
              <a:rPr lang="cs-CZ" dirty="0" err="1" smtClean="0"/>
              <a:t>Bloomova</a:t>
            </a:r>
            <a:r>
              <a:rPr lang="cs-CZ" dirty="0" smtClean="0"/>
              <a:t> taxonomie (Benjamin S. </a:t>
            </a:r>
            <a:r>
              <a:rPr lang="cs-CZ" dirty="0" err="1" smtClean="0"/>
              <a:t>Bloom</a:t>
            </a:r>
            <a:r>
              <a:rPr lang="cs-CZ" dirty="0" smtClean="0"/>
              <a:t>, 1956) – tři oblasti vzdělávacích cílů: kognitivní, afektivní a psychomotorická</a:t>
            </a:r>
          </a:p>
          <a:p>
            <a:r>
              <a:rPr lang="cs-CZ" dirty="0" smtClean="0"/>
              <a:t>Dějepisu se týkají hlavně první dvě, tj. v podstatě se pohybujeme po ose „poznej, zaujmi stanovisko a obhaj je v debatě“: znalost + pochopení (vzpomeň si, reprodukuj, řekni vlastními slovy apod.); aplikace + analýza (vysvětli příčiny, ukaž jak, srovnej atd.); syntéza </a:t>
            </a:r>
            <a:r>
              <a:rPr lang="cs-CZ" dirty="0"/>
              <a:t>+</a:t>
            </a:r>
            <a:r>
              <a:rPr lang="cs-CZ" dirty="0" smtClean="0"/>
              <a:t> zhodnocení (vymysli, zaujmi stanovisko, argumentuj, zhodnoť apod.)</a:t>
            </a:r>
          </a:p>
          <a:p>
            <a:r>
              <a:rPr lang="cs-CZ" dirty="0" smtClean="0"/>
              <a:t>Dnes na základě </a:t>
            </a:r>
            <a:r>
              <a:rPr lang="cs-CZ" dirty="0" err="1" smtClean="0"/>
              <a:t>Blooma</a:t>
            </a:r>
            <a:r>
              <a:rPr lang="cs-CZ" dirty="0" smtClean="0"/>
              <a:t> uznáváno devět záměrů dějepisné výuky: 1) estetické (zajímavý, napínavý, poutavé vyprávění); 2) teoretické (poskytnout přehled, uspořádané vědomosti opřené o práci s prameny); 3) etické (přemýšlej o dobru a zlu); 4) monumentální (poskytuje příklady lidské velikosti); 5) antikvární (oživuje tradice, buduje vztah ke kulturnímu dědictví); 6) kritické (kritické myšlení, boj s předsudky a chybnými interpretacemi); 7) záměr utváření politického myšlení (učí se vztahu k pospolitost, průprava k veřejnému životu); 8) antropologické (poznání sebe sama, pochopení jednání lidí v určitých situacích); 9) filozofické (vést ke kladení otázek po příčinách).</a:t>
            </a:r>
            <a:endParaRPr lang="cs-CZ" dirty="0"/>
          </a:p>
        </p:txBody>
      </p:sp>
    </p:spTree>
    <p:extLst>
      <p:ext uri="{BB962C8B-B14F-4D97-AF65-F5344CB8AC3E}">
        <p14:creationId xmlns:p14="http://schemas.microsoft.com/office/powerpoint/2010/main" val="2621080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Klíčové školní dokumenty</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Často skloňovaný pojem „kurikulum“? </a:t>
            </a:r>
          </a:p>
          <a:p>
            <a:r>
              <a:rPr lang="cs-CZ" dirty="0" smtClean="0"/>
              <a:t>– jde o plánovaný obsah školní výchovy a vzdělávání</a:t>
            </a:r>
          </a:p>
          <a:p>
            <a:r>
              <a:rPr lang="cs-CZ" dirty="0" smtClean="0"/>
              <a:t>- značný rozdíl mezi plánem a realitou, pojem „dosažené“ kurikulum, tj. učivo, které si studenti skutečně osvojili dle měření, též dle obliby předmětu a s přihlédnutím k rodinnému zázemí, které osvojení ovlivňuje</a:t>
            </a:r>
          </a:p>
          <a:p>
            <a:r>
              <a:rPr lang="cs-CZ" dirty="0" smtClean="0"/>
              <a:t>- národní kurikulum (komplexní koncepce vzdělávání v ČR, definování učiva pro předměty, vymezení cílů ve vztahu k ročníku a implementační plán. Teze převzaty Národním programem rozvoje vzdělávání v ČR (tzv. Bílá kniha), členění do státního vzdělávacího programu, rámcového vzdělávacího programu a školního vzdělávacího programu</a:t>
            </a:r>
          </a:p>
          <a:p>
            <a:r>
              <a:rPr lang="cs-CZ" dirty="0" smtClean="0"/>
              <a:t>- pro dějepis z výše uvedeného plynou hlavně závazky v oblasti historického myšlení, hodnotové orientace (lidská práva, demokracie, sociálně-tržní kapitalismus, evropanství) a vytváření dovedností pro poznání historické skutečnosti</a:t>
            </a:r>
          </a:p>
          <a:p>
            <a:r>
              <a:rPr lang="cs-CZ" dirty="0" err="1" smtClean="0"/>
              <a:t>Kurikulární</a:t>
            </a:r>
            <a:r>
              <a:rPr lang="cs-CZ" dirty="0" smtClean="0"/>
              <a:t> dokumenty počítají s cyklickým uspořádáním učiva, tj. na vyšším stupni se probírá totéž co na nižším, ale podrobněji; v zemích EU často chronologický přístup na nižším stupni a tematický na vyšším</a:t>
            </a:r>
          </a:p>
          <a:p>
            <a:r>
              <a:rPr lang="cs-CZ" dirty="0" smtClean="0"/>
              <a:t>Celkově vlažný vztah učitelské veřejnosti ke </a:t>
            </a:r>
            <a:r>
              <a:rPr lang="cs-CZ" dirty="0" err="1" smtClean="0"/>
              <a:t>kurikulárním</a:t>
            </a:r>
            <a:r>
              <a:rPr lang="cs-CZ" dirty="0" smtClean="0"/>
              <a:t> dokumentům</a:t>
            </a:r>
            <a:endParaRPr lang="cs-CZ" dirty="0"/>
          </a:p>
        </p:txBody>
      </p:sp>
    </p:spTree>
    <p:extLst>
      <p:ext uri="{BB962C8B-B14F-4D97-AF65-F5344CB8AC3E}">
        <p14:creationId xmlns:p14="http://schemas.microsoft.com/office/powerpoint/2010/main" val="2928645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Historická paradigmata ve výuce dějepisu</a:t>
            </a:r>
            <a:endParaRPr lang="cs-CZ" dirty="0"/>
          </a:p>
        </p:txBody>
      </p:sp>
      <p:sp>
        <p:nvSpPr>
          <p:cNvPr id="3" name="Zástupný symbol pro obsah 2"/>
          <p:cNvSpPr>
            <a:spLocks noGrp="1"/>
          </p:cNvSpPr>
          <p:nvPr>
            <p:ph sz="half" idx="1"/>
          </p:nvPr>
        </p:nvSpPr>
        <p:spPr/>
        <p:txBody>
          <a:bodyPr>
            <a:normAutofit fontScale="77500" lnSpcReduction="20000"/>
          </a:bodyPr>
          <a:lstStyle/>
          <a:p>
            <a:r>
              <a:rPr lang="cs-CZ" dirty="0" smtClean="0"/>
              <a:t> - do 1918</a:t>
            </a:r>
          </a:p>
          <a:p>
            <a:endParaRPr lang="cs-CZ" dirty="0" smtClean="0"/>
          </a:p>
          <a:p>
            <a:r>
              <a:rPr lang="cs-CZ" dirty="0" smtClean="0"/>
              <a:t>1918-1938</a:t>
            </a:r>
          </a:p>
          <a:p>
            <a:endParaRPr lang="cs-CZ" dirty="0" smtClean="0"/>
          </a:p>
          <a:p>
            <a:endParaRPr lang="cs-CZ" dirty="0" smtClean="0"/>
          </a:p>
          <a:p>
            <a:r>
              <a:rPr lang="cs-CZ" dirty="0" smtClean="0"/>
              <a:t>1939-1945</a:t>
            </a:r>
          </a:p>
          <a:p>
            <a:endParaRPr lang="cs-CZ" dirty="0" smtClean="0"/>
          </a:p>
          <a:p>
            <a:endParaRPr lang="cs-CZ" dirty="0" smtClean="0"/>
          </a:p>
          <a:p>
            <a:r>
              <a:rPr lang="cs-CZ" dirty="0" smtClean="0"/>
              <a:t>1945/1948-1989</a:t>
            </a:r>
            <a:endParaRPr lang="cs-CZ" dirty="0"/>
          </a:p>
        </p:txBody>
      </p:sp>
      <p:sp>
        <p:nvSpPr>
          <p:cNvPr id="4" name="Zástupný symbol pro obsah 3"/>
          <p:cNvSpPr>
            <a:spLocks noGrp="1"/>
          </p:cNvSpPr>
          <p:nvPr>
            <p:ph sz="half" idx="2"/>
          </p:nvPr>
        </p:nvSpPr>
        <p:spPr/>
        <p:txBody>
          <a:bodyPr>
            <a:normAutofit fontScale="77500" lnSpcReduction="20000"/>
          </a:bodyPr>
          <a:lstStyle/>
          <a:p>
            <a:r>
              <a:rPr lang="cs-CZ" dirty="0" smtClean="0"/>
              <a:t>- Rasismus, antisemitismus, staleté soužití Čechů s Němci v rámci jednoho státního svazku, tradice „ochrany“ a „vedení“ Čechů ze strany Němců, Německo jako zdroj modernizačních impulsů. Nepřítelem je…? Osobnostním vzorem je…?</a:t>
            </a:r>
          </a:p>
          <a:p>
            <a:r>
              <a:rPr lang="cs-CZ" dirty="0" smtClean="0"/>
              <a:t>- „</a:t>
            </a:r>
            <a:r>
              <a:rPr lang="cs-CZ" i="1" dirty="0" smtClean="0"/>
              <a:t>Tábor je náš program</a:t>
            </a:r>
            <a:r>
              <a:rPr lang="cs-CZ" dirty="0" smtClean="0"/>
              <a:t>“, tradice pokroku, slovanství, demokracie, československý národ, přátelství s Francií, USA, vyzdvižení role inteligence a významu vzdělání</a:t>
            </a:r>
            <a:r>
              <a:rPr lang="cs-CZ" dirty="0"/>
              <a:t>.</a:t>
            </a:r>
            <a:r>
              <a:rPr lang="cs-CZ" dirty="0" smtClean="0"/>
              <a:t> Nepřítelem </a:t>
            </a:r>
            <a:r>
              <a:rPr lang="cs-CZ" dirty="0"/>
              <a:t>je…? Osobnostním vzorem je…?</a:t>
            </a:r>
            <a:endParaRPr lang="cs-CZ" dirty="0" smtClean="0"/>
          </a:p>
          <a:p>
            <a:r>
              <a:rPr lang="cs-CZ" dirty="0" smtClean="0"/>
              <a:t>- tradice soužití středoevropských národů, „</a:t>
            </a:r>
            <a:r>
              <a:rPr lang="cs-CZ" i="1" dirty="0" smtClean="0"/>
              <a:t>Bůh, císař a vlast</a:t>
            </a:r>
            <a:r>
              <a:rPr lang="cs-CZ" dirty="0" smtClean="0"/>
              <a:t>“, význam katolicismu a konzervativních hodnot, rozkvět kultury a ekonomiky za prozíravého panování dynastie. Nepřítelem </a:t>
            </a:r>
            <a:r>
              <a:rPr lang="cs-CZ" dirty="0"/>
              <a:t>je…? Osobnostním vzorem je…? </a:t>
            </a:r>
            <a:endParaRPr lang="cs-CZ" dirty="0" smtClean="0"/>
          </a:p>
          <a:p>
            <a:r>
              <a:rPr lang="cs-CZ" dirty="0" smtClean="0"/>
              <a:t>- „Pokrokové tradice českého národa“, přátelství se SSSR a socialistickými státy, zvláště slovanskými, tradice sociální rovnosti, klíčová dějinná role dělnické třídy. Nepřítelem je</a:t>
            </a:r>
            <a:r>
              <a:rPr lang="cs-CZ" dirty="0"/>
              <a:t>…? Osobnostním vzorem je…?</a:t>
            </a:r>
          </a:p>
          <a:p>
            <a:r>
              <a:rPr lang="cs-CZ" dirty="0" smtClean="0"/>
              <a:t> </a:t>
            </a:r>
            <a:endParaRPr lang="cs-CZ" dirty="0"/>
          </a:p>
        </p:txBody>
      </p:sp>
    </p:spTree>
    <p:extLst>
      <p:ext uri="{BB962C8B-B14F-4D97-AF65-F5344CB8AC3E}">
        <p14:creationId xmlns:p14="http://schemas.microsoft.com/office/powerpoint/2010/main" val="4159642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ovlivňuje </a:t>
            </a:r>
            <a:r>
              <a:rPr lang="cs-CZ" dirty="0"/>
              <a:t>reálné </a:t>
            </a:r>
            <a:r>
              <a:rPr lang="cs-CZ" dirty="0" smtClean="0"/>
              <a:t>naplnění „osnov“?</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 Učitelé starší a poněkud méně střední generace neradi probírají soudobé dějiny s odkazem na (zamýšlenou i nezamýšlenou) politizaci historického výkladu</a:t>
            </a:r>
          </a:p>
          <a:p>
            <a:r>
              <a:rPr lang="cs-CZ" dirty="0" smtClean="0"/>
              <a:t>- Jiní učitelé vkládají do výkladu soudobých dějin zaujetí, osobní politické preference a emoce, rozporné přijetí u studentů a rodičů</a:t>
            </a:r>
          </a:p>
          <a:p>
            <a:r>
              <a:rPr lang="cs-CZ" dirty="0" smtClean="0"/>
              <a:t>- Na soudobé dějiny (preferované ve všech </a:t>
            </a:r>
            <a:r>
              <a:rPr lang="cs-CZ" dirty="0" err="1" smtClean="0"/>
              <a:t>kurikulárních</a:t>
            </a:r>
            <a:r>
              <a:rPr lang="cs-CZ" dirty="0" smtClean="0"/>
              <a:t> dokumentech) nezbývá čas, daň za přehnané probírání hlavně pravěku a starověku</a:t>
            </a:r>
          </a:p>
          <a:p>
            <a:r>
              <a:rPr lang="cs-CZ" dirty="0" smtClean="0"/>
              <a:t>- Žáci se rádi učí podle časových os a prostorových orientací, což vede k „příběhovému“ („narativnímu“) rázu dějepisu</a:t>
            </a:r>
          </a:p>
          <a:p>
            <a:r>
              <a:rPr lang="cs-CZ" dirty="0" smtClean="0"/>
              <a:t>-Žáci preferují „napínavá“ témata: válečné události, biografické črty, všední život</a:t>
            </a:r>
          </a:p>
          <a:p>
            <a:r>
              <a:rPr lang="cs-CZ" dirty="0" smtClean="0"/>
              <a:t>- Velmi obtížně pochopitelná jsou témata z hospodářských dějin, dějin státu a práva a dějin duchovní kultury (filozofie, náboženství)</a:t>
            </a:r>
          </a:p>
          <a:p>
            <a:r>
              <a:rPr lang="cs-CZ" dirty="0" smtClean="0"/>
              <a:t>- Střední úspěšnost v případě sociálních dějin, dějin umění, dějiny vědy a techniky (podmíněno školou), oceňována pochopitelnost a názornost </a:t>
            </a:r>
            <a:endParaRPr lang="cs-CZ" dirty="0"/>
          </a:p>
        </p:txBody>
      </p:sp>
    </p:spTree>
    <p:extLst>
      <p:ext uri="{BB962C8B-B14F-4D97-AF65-F5344CB8AC3E}">
        <p14:creationId xmlns:p14="http://schemas.microsoft.com/office/powerpoint/2010/main" val="2465979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Profil učitele dějepisu</a:t>
            </a:r>
            <a:endParaRPr lang="cs-CZ" dirty="0"/>
          </a:p>
        </p:txBody>
      </p:sp>
      <p:sp>
        <p:nvSpPr>
          <p:cNvPr id="3" name="Zástupný symbol pro obsah 2"/>
          <p:cNvSpPr>
            <a:spLocks noGrp="1"/>
          </p:cNvSpPr>
          <p:nvPr>
            <p:ph idx="1"/>
          </p:nvPr>
        </p:nvSpPr>
        <p:spPr/>
        <p:txBody>
          <a:bodyPr>
            <a:normAutofit/>
          </a:bodyPr>
          <a:lstStyle/>
          <a:p>
            <a:r>
              <a:rPr lang="cs-CZ" b="1" dirty="0" smtClean="0"/>
              <a:t>Seřaďte podle důležitosti a případně přidejte další: </a:t>
            </a:r>
          </a:p>
          <a:p>
            <a:r>
              <a:rPr lang="cs-CZ" b="1" dirty="0"/>
              <a:t>K</a:t>
            </a:r>
            <a:r>
              <a:rPr lang="cs-CZ" b="1" dirty="0" smtClean="0"/>
              <a:t>omunikačně zdatný        Zorientovaný </a:t>
            </a:r>
            <a:r>
              <a:rPr lang="cs-CZ" b="1" dirty="0"/>
              <a:t>v hodnotách a </a:t>
            </a:r>
            <a:r>
              <a:rPr lang="cs-CZ" b="1" dirty="0" smtClean="0"/>
              <a:t>postojích      Výzkumník              </a:t>
            </a:r>
          </a:p>
          <a:p>
            <a:r>
              <a:rPr lang="cs-CZ" b="1" dirty="0" smtClean="0"/>
              <a:t>Schopnost sebereflexe      Schopnost aktualizace historických poznatků</a:t>
            </a:r>
            <a:endParaRPr lang="cs-CZ" b="1" dirty="0"/>
          </a:p>
          <a:p>
            <a:r>
              <a:rPr lang="cs-CZ" b="1" dirty="0" smtClean="0"/>
              <a:t>Přizpůsobivý      Všeobecný přehled  Didaktické vzdělání      Odborně </a:t>
            </a:r>
            <a:r>
              <a:rPr lang="cs-CZ" b="1" dirty="0"/>
              <a:t>historické vzdělání</a:t>
            </a:r>
          </a:p>
          <a:p>
            <a:r>
              <a:rPr lang="cs-CZ" b="1" dirty="0"/>
              <a:t>Praxe (kolik let?) </a:t>
            </a:r>
            <a:r>
              <a:rPr lang="cs-CZ" b="1" dirty="0" smtClean="0"/>
              <a:t> Motivovaný  Orientovaný v profesní etice  Psychicky odolný</a:t>
            </a:r>
          </a:p>
          <a:p>
            <a:r>
              <a:rPr lang="cs-CZ" b="1" dirty="0" smtClean="0"/>
              <a:t>Přesvědčivý, autentický      Sociálně citlivý (tj. akceptace sebe sama i druhých)</a:t>
            </a:r>
          </a:p>
          <a:p>
            <a:r>
              <a:rPr lang="cs-CZ" dirty="0" smtClean="0"/>
              <a:t>…</a:t>
            </a:r>
            <a:endParaRPr lang="cs-CZ" dirty="0"/>
          </a:p>
        </p:txBody>
      </p:sp>
    </p:spTree>
    <p:extLst>
      <p:ext uri="{BB962C8B-B14F-4D97-AF65-F5344CB8AC3E}">
        <p14:creationId xmlns:p14="http://schemas.microsoft.com/office/powerpoint/2010/main" val="3060721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Krize učitelské profese?</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Tzv</a:t>
            </a:r>
            <a:r>
              <a:rPr lang="cs-CZ" dirty="0"/>
              <a:t>.</a:t>
            </a:r>
            <a:r>
              <a:rPr lang="cs-CZ" dirty="0" smtClean="0"/>
              <a:t> Bílá kniha konstruovala obraz nového učitele včetně tlaku na kariérní růst, celoživotní vzdělávání, definici přiměřeného finanční ohodnocení (130% průměrné mzdy v ČR) atd.</a:t>
            </a:r>
          </a:p>
          <a:p>
            <a:r>
              <a:rPr lang="cs-CZ" dirty="0" smtClean="0"/>
              <a:t>Realita?</a:t>
            </a:r>
          </a:p>
          <a:p>
            <a:r>
              <a:rPr lang="cs-CZ" dirty="0" smtClean="0"/>
              <a:t>Kariérní řád</a:t>
            </a:r>
          </a:p>
          <a:p>
            <a:r>
              <a:rPr lang="cs-CZ" dirty="0" smtClean="0"/>
              <a:t>Feminizace profese</a:t>
            </a:r>
          </a:p>
          <a:p>
            <a:r>
              <a:rPr lang="cs-CZ" dirty="0" smtClean="0"/>
              <a:t>Nedostatek učitelů (hlavně 1. stupně ZŠ, informatiků, matematiků, fyziků, chemiků a angličtinářů) a reakce ve snižování kompetenčních limitů</a:t>
            </a:r>
          </a:p>
          <a:p>
            <a:r>
              <a:rPr lang="cs-CZ" dirty="0" smtClean="0"/>
              <a:t>Kritická situace na ředitelských postech</a:t>
            </a:r>
          </a:p>
          <a:p>
            <a:r>
              <a:rPr lang="cs-CZ" dirty="0" smtClean="0"/>
              <a:t>Vývoj platů - průměrná mzda v ČR (jaro 2020): 34077 Kč; průměrná učitelská mzda: 38951 Kč</a:t>
            </a:r>
          </a:p>
          <a:p>
            <a:r>
              <a:rPr lang="cs-CZ" dirty="0" smtClean="0"/>
              <a:t>Online výuka a nové výzvy?</a:t>
            </a:r>
          </a:p>
          <a:p>
            <a:r>
              <a:rPr lang="cs-CZ" dirty="0" smtClean="0"/>
              <a:t> </a:t>
            </a:r>
            <a:endParaRPr lang="cs-CZ" dirty="0"/>
          </a:p>
        </p:txBody>
      </p:sp>
    </p:spTree>
    <p:extLst>
      <p:ext uri="{BB962C8B-B14F-4D97-AF65-F5344CB8AC3E}">
        <p14:creationId xmlns:p14="http://schemas.microsoft.com/office/powerpoint/2010/main" val="3449907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stretch>
            <a:fillRect/>
          </a:stretch>
        </p:blipFill>
        <p:spPr>
          <a:xfrm>
            <a:off x="531447" y="119575"/>
            <a:ext cx="11312368" cy="3235569"/>
          </a:xfrm>
          <a:prstGeom prst="rect">
            <a:avLst/>
          </a:prstGeom>
        </p:spPr>
      </p:pic>
      <p:sp>
        <p:nvSpPr>
          <p:cNvPr id="7" name="Obdélník 6"/>
          <p:cNvSpPr/>
          <p:nvPr/>
        </p:nvSpPr>
        <p:spPr>
          <a:xfrm>
            <a:off x="2227385" y="1582341"/>
            <a:ext cx="9292491" cy="4801314"/>
          </a:xfrm>
          <a:prstGeom prst="rect">
            <a:avLst/>
          </a:prstGeom>
        </p:spPr>
        <p:txBody>
          <a:bodyPr wrap="square">
            <a:spAutoFit/>
          </a:bodyPr>
          <a:lstStyle/>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r>
              <a:rPr lang="cs-CZ" dirty="0" smtClean="0"/>
              <a:t>„</a:t>
            </a:r>
            <a:r>
              <a:rPr lang="cs-CZ" i="1" dirty="0" smtClean="0"/>
              <a:t>Nástupní plat je 12 třída, 1 stupeň, ovšem ředitel může v prvním roce učitele zařadit taky do 11 třídy, obvykle se to neděje. Příplatek </a:t>
            </a:r>
            <a:r>
              <a:rPr lang="cs-CZ" i="1" dirty="0"/>
              <a:t>za třídnictví je v rozmezí 400(500?) - 1300. jedná se už 2 roky o navýšení alespoň na 1500-2500 Kč. My jsme všem </a:t>
            </a:r>
            <a:r>
              <a:rPr lang="cs-CZ" i="1" dirty="0" err="1"/>
              <a:t>plnoúvazkovým</a:t>
            </a:r>
            <a:r>
              <a:rPr lang="cs-CZ" i="1" dirty="0"/>
              <a:t> TU zvedli na maximum 1300 Kč, protože je to dost práce a jednání a zaslouží si víc. </a:t>
            </a:r>
          </a:p>
          <a:p>
            <a:r>
              <a:rPr lang="cs-CZ" i="1" dirty="0"/>
              <a:t>To některé školy pak v praxi řeší, že to nějak jinak nazvou a navýší případně o dalších třeba 500 Kč v osobním ohodnocení. Nebo někdo to řeší (zase jinak pojmenované) v závěrečných odměnách, kde TU dostanou automaticky o třeba 500-1000 na měsíc víc. Ale někdo to neřeší už dodatečně vůbec a nechá to tak. Osobní je teď u nás letos 1000 Kč začátečník až 2500 Kč dobrý zkušený učitel. Nepočítám vedoucí, výchovný poradce apod. Ale ještě loni osobní nebylo a měli ho jen třeba 10 nejdůležitějších učitelů. Ale byly zase vysoké odměny</a:t>
            </a:r>
            <a:r>
              <a:rPr lang="cs-CZ" dirty="0" smtClean="0"/>
              <a:t>.“</a:t>
            </a:r>
            <a:endParaRPr lang="cs-CZ" dirty="0"/>
          </a:p>
        </p:txBody>
      </p:sp>
    </p:spTree>
    <p:extLst>
      <p:ext uri="{BB962C8B-B14F-4D97-AF65-F5344CB8AC3E}">
        <p14:creationId xmlns:p14="http://schemas.microsoft.com/office/powerpoint/2010/main" val="125591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Možnosti přivýdělku (ZŠ)</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Kroužky: 200 </a:t>
            </a:r>
            <a:r>
              <a:rPr lang="cs-CZ" dirty="0"/>
              <a:t>-350 Kč za 1 hodinu podle druhu kroužku (někdy 45, někdy 60 minut).</a:t>
            </a:r>
          </a:p>
          <a:p>
            <a:endParaRPr lang="cs-CZ" dirty="0"/>
          </a:p>
          <a:p>
            <a:r>
              <a:rPr lang="cs-CZ" dirty="0" smtClean="0"/>
              <a:t>Zapojení do projektu: aktivity i odměny velmi různé </a:t>
            </a:r>
            <a:r>
              <a:rPr lang="cs-CZ" dirty="0"/>
              <a:t>různé - např. připravit aktivitu práce dětí na NTB ve své hodině - za to je příplatek 250 Kč za přípravu na 1 takovou hodinu týdně (ale ta hodina je ještě běžně zaplacená v platu pedagoga). </a:t>
            </a:r>
            <a:r>
              <a:rPr lang="cs-CZ" dirty="0" smtClean="0"/>
              <a:t>Nebo doučování </a:t>
            </a:r>
            <a:r>
              <a:rPr lang="cs-CZ" dirty="0"/>
              <a:t>dětí z projektu - tam se to hodně liší podle druhu projektu, může být 400 Kč za hodinu s jedním dítětem, ale taky jiný projekt, kde si musíš spojit 2-3 děti, aby </a:t>
            </a:r>
            <a:r>
              <a:rPr lang="cs-CZ" dirty="0" smtClean="0"/>
              <a:t>dostal </a:t>
            </a:r>
            <a:r>
              <a:rPr lang="cs-CZ" dirty="0"/>
              <a:t>kolem 500 Kč za hodinu doučování.</a:t>
            </a:r>
          </a:p>
          <a:p>
            <a:endParaRPr lang="cs-CZ" dirty="0"/>
          </a:p>
          <a:p>
            <a:r>
              <a:rPr lang="cs-CZ" dirty="0" smtClean="0"/>
              <a:t>Nejvýhodnější a žádané </a:t>
            </a:r>
            <a:r>
              <a:rPr lang="cs-CZ" dirty="0"/>
              <a:t>je asi dostat hodinu </a:t>
            </a:r>
            <a:r>
              <a:rPr lang="cs-CZ" dirty="0" smtClean="0"/>
              <a:t>na pedagogickou </a:t>
            </a:r>
            <a:r>
              <a:rPr lang="cs-CZ" dirty="0"/>
              <a:t>intervenci nad svůj plný úvazek (předepisuje pro školu PPP) s nějakým dítětem (často učitelé </a:t>
            </a:r>
            <a:r>
              <a:rPr lang="cs-CZ" dirty="0" err="1"/>
              <a:t>Čj</a:t>
            </a:r>
            <a:r>
              <a:rPr lang="cs-CZ" dirty="0"/>
              <a:t>, ale i jiní - rozhoduje ředitel). Pokud </a:t>
            </a:r>
            <a:r>
              <a:rPr lang="cs-CZ" dirty="0" smtClean="0"/>
              <a:t>si </a:t>
            </a:r>
            <a:r>
              <a:rPr lang="cs-CZ" dirty="0"/>
              <a:t>tím doplní úvazek, tak normál plat, pokud je to </a:t>
            </a:r>
            <a:r>
              <a:rPr lang="cs-CZ" dirty="0" smtClean="0"/>
              <a:t>nadúvazek, pak </a:t>
            </a:r>
            <a:r>
              <a:rPr lang="cs-CZ" dirty="0"/>
              <a:t>200% platu za každou proběhlou hodinu.</a:t>
            </a:r>
          </a:p>
          <a:p>
            <a:endParaRPr lang="cs-CZ" dirty="0"/>
          </a:p>
        </p:txBody>
      </p:sp>
    </p:spTree>
    <p:extLst>
      <p:ext uri="{BB962C8B-B14F-4D97-AF65-F5344CB8AC3E}">
        <p14:creationId xmlns:p14="http://schemas.microsoft.com/office/powerpoint/2010/main" val="2087968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Formy organizace výuky a didaktické metody</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Individuální, skupinové (jak vytvořit efektivně pracující skupinu?), hromadné vyučování</a:t>
            </a:r>
          </a:p>
          <a:p>
            <a:r>
              <a:rPr lang="cs-CZ" dirty="0" smtClean="0"/>
              <a:t>Projektová výuka</a:t>
            </a:r>
          </a:p>
          <a:p>
            <a:r>
              <a:rPr lang="cs-CZ" dirty="0" smtClean="0"/>
              <a:t>Mimotřídní vyučovací formy</a:t>
            </a:r>
          </a:p>
          <a:p>
            <a:r>
              <a:rPr lang="cs-CZ" dirty="0" smtClean="0"/>
              <a:t>----------------------</a:t>
            </a:r>
            <a:endParaRPr lang="cs-CZ" dirty="0"/>
          </a:p>
          <a:p>
            <a:r>
              <a:rPr lang="cs-CZ" dirty="0" smtClean="0"/>
              <a:t>Nejčastěji užívané metody v dějepisném vyučování ve třídě:</a:t>
            </a:r>
          </a:p>
          <a:p>
            <a:r>
              <a:rPr lang="cs-CZ" dirty="0" smtClean="0"/>
              <a:t>Metoda informačně receptivní (výklad)</a:t>
            </a:r>
          </a:p>
          <a:p>
            <a:r>
              <a:rPr lang="cs-CZ" dirty="0" smtClean="0"/>
              <a:t>Reproduktivní metoda (čtení z učebnice, opakování úkolů, čtení mapy)</a:t>
            </a:r>
          </a:p>
          <a:p>
            <a:r>
              <a:rPr lang="cs-CZ" dirty="0" smtClean="0"/>
              <a:t>Metoda problémového výkladu (přechod k aktivizační metodě, studenti za pomoci učitele hledají řešení problému)</a:t>
            </a:r>
          </a:p>
          <a:p>
            <a:r>
              <a:rPr lang="cs-CZ" dirty="0" smtClean="0"/>
              <a:t>Heuristická metoda (samostatné řešení problému, tj. jeho vymezení, pochopení kontextů, aktualizace vědomostí a dovedností atd.)</a:t>
            </a:r>
          </a:p>
          <a:p>
            <a:r>
              <a:rPr lang="cs-CZ" dirty="0" smtClean="0"/>
              <a:t>Výzkumná metoda (komplexní řešení většího výzkumného úkolu)</a:t>
            </a:r>
          </a:p>
          <a:p>
            <a:r>
              <a:rPr lang="cs-CZ" dirty="0" smtClean="0"/>
              <a:t>Didaktická hra (přimět studenty k soustředění, motivační role..) </a:t>
            </a:r>
          </a:p>
          <a:p>
            <a:endParaRPr lang="cs-CZ" dirty="0" smtClean="0"/>
          </a:p>
        </p:txBody>
      </p:sp>
    </p:spTree>
    <p:extLst>
      <p:ext uri="{BB962C8B-B14F-4D97-AF65-F5344CB8AC3E}">
        <p14:creationId xmlns:p14="http://schemas.microsoft.com/office/powerpoint/2010/main" val="3833199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Zapojení předmětu v systému Učitelství historie</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Předměty pedagogicko-psychologického základu</a:t>
            </a:r>
          </a:p>
          <a:p>
            <a:r>
              <a:rPr lang="cs-CZ" dirty="0" smtClean="0"/>
              <a:t>---------------------------------------------------------------</a:t>
            </a:r>
          </a:p>
          <a:p>
            <a:r>
              <a:rPr lang="cs-CZ" dirty="0" smtClean="0"/>
              <a:t>Oborové předměty:</a:t>
            </a:r>
          </a:p>
          <a:p>
            <a:r>
              <a:rPr lang="cs-CZ" dirty="0" smtClean="0"/>
              <a:t>Didaktik dějepisu I. + Didaktika dějepisu II.</a:t>
            </a:r>
          </a:p>
          <a:p>
            <a:r>
              <a:rPr lang="cs-CZ" dirty="0" smtClean="0"/>
              <a:t>Didaktická dílna</a:t>
            </a:r>
          </a:p>
          <a:p>
            <a:r>
              <a:rPr lang="cs-CZ" dirty="0" smtClean="0"/>
              <a:t>Pedagogická praxe I., II. a III. (tj. 3x70 hodin výuky ve škole, i více) </a:t>
            </a:r>
          </a:p>
          <a:p>
            <a:r>
              <a:rPr lang="cs-CZ" dirty="0" smtClean="0"/>
              <a:t>Seminář k pedagogické praxi</a:t>
            </a:r>
          </a:p>
          <a:p>
            <a:r>
              <a:rPr lang="cs-CZ" dirty="0" smtClean="0"/>
              <a:t>----------------------------------------------------------------</a:t>
            </a:r>
          </a:p>
          <a:p>
            <a:r>
              <a:rPr lang="cs-CZ" dirty="0" smtClean="0"/>
              <a:t>Didaktika dějin kultury I. </a:t>
            </a:r>
            <a:r>
              <a:rPr lang="cs-CZ" dirty="0"/>
              <a:t>a</a:t>
            </a:r>
            <a:r>
              <a:rPr lang="cs-CZ" dirty="0" smtClean="0"/>
              <a:t> II.(pro jednooborové studium)</a:t>
            </a:r>
          </a:p>
          <a:p>
            <a:r>
              <a:rPr lang="cs-CZ" dirty="0" smtClean="0"/>
              <a:t>Čtyři základní předměty poskytující orientaci v pojmech středověku, raného novověku, moderní éry a témat dějepisectví</a:t>
            </a:r>
          </a:p>
          <a:p>
            <a:r>
              <a:rPr lang="cs-CZ" dirty="0" smtClean="0"/>
              <a:t>Povinně volitelné předměty</a:t>
            </a:r>
            <a:endParaRPr lang="cs-CZ" dirty="0"/>
          </a:p>
        </p:txBody>
      </p:sp>
    </p:spTree>
    <p:extLst>
      <p:ext uri="{BB962C8B-B14F-4D97-AF65-F5344CB8AC3E}">
        <p14:creationId xmlns:p14="http://schemas.microsoft.com/office/powerpoint/2010/main" val="1301025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Aktivizační přístupy ve výuce dějepisu</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 Základní rezervoár přístupů pro každého učitele ke zvládnutí vlastní role a situace ve třídě (autoritativní, liberální a demokratický učitel)</a:t>
            </a:r>
          </a:p>
          <a:p>
            <a:r>
              <a:rPr lang="cs-CZ" dirty="0" smtClean="0"/>
              <a:t>- Odlišný přístup jednotlivých didaktiků a pedagogů k tématu: bezvýhradné přijetí a nadšení ve vztahu k mladším dětem, mírná skepse u starších ročníků základních škol a opatrnost pro střední školu</a:t>
            </a:r>
          </a:p>
          <a:p>
            <a:r>
              <a:rPr lang="cs-CZ" dirty="0" smtClean="0"/>
              <a:t>- Značné rozdíly v předmětovém přístupu: typickými baštami aktivizačních přístupů a „hravými“ předměty jsou filologie, občanská nauka a estetická výchova; skepse u přírodovědných předmětů a matematiky (patrně jeden ze zdrojů jejich nízké obliby u studentů); dějepis spolu se zeměpisem na středním stupni</a:t>
            </a:r>
          </a:p>
          <a:p>
            <a:r>
              <a:rPr lang="cs-CZ" dirty="0" smtClean="0"/>
              <a:t>- V kolektivu středoškolských učitelů přijímány spíše přístupy těsně související s odborně-historickým pojetím výuky a formováním hodnotových postojů než přístupy více inklinující k aktivizaci a didaktické hře, které sledují převážně cíle rozvoje dovedností, duševní hygieny studentů, různé formy team </a:t>
            </a:r>
            <a:r>
              <a:rPr lang="cs-CZ" dirty="0" err="1" smtClean="0"/>
              <a:t>buildingu</a:t>
            </a:r>
            <a:r>
              <a:rPr lang="cs-CZ" dirty="0" smtClean="0"/>
              <a:t> nebo je prostým cílem zvýšení pozornosti studentů</a:t>
            </a:r>
            <a:endParaRPr lang="cs-CZ" dirty="0"/>
          </a:p>
        </p:txBody>
      </p:sp>
    </p:spTree>
    <p:extLst>
      <p:ext uri="{BB962C8B-B14F-4D97-AF65-F5344CB8AC3E}">
        <p14:creationId xmlns:p14="http://schemas.microsoft.com/office/powerpoint/2010/main" val="1066025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Projektová výuka - obecně</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„Vyučovací  </a:t>
            </a:r>
            <a:r>
              <a:rPr lang="cs-CZ" dirty="0"/>
              <a:t>metoda,  jíž  jsou  žáci  vedeni  k  řešení  komplexních problémů a získávají zkušenosti s pedagogickou činností a experimentováním. (...) Projekty mohou  mít  formu  integrovaných  témat,  praktických  problémů  ze  životní  reality  nebo praktické  činnosti,  vedoucí  k  vytvoření  nějakého  výrobku,  výtvarného  či  slovesného produktu</a:t>
            </a:r>
            <a:r>
              <a:rPr lang="cs-CZ" dirty="0" smtClean="0"/>
              <a:t>.“ (Pedagogický slovník)</a:t>
            </a:r>
          </a:p>
          <a:p>
            <a:r>
              <a:rPr lang="cs-CZ" dirty="0"/>
              <a:t>Klíčová slova: </a:t>
            </a:r>
            <a:r>
              <a:rPr lang="cs-CZ" i="1" dirty="0"/>
              <a:t>problém, úkol, návrh, učivo, </a:t>
            </a:r>
            <a:r>
              <a:rPr lang="cs-CZ" i="1" dirty="0" smtClean="0"/>
              <a:t>praxe, pokus </a:t>
            </a:r>
            <a:r>
              <a:rPr lang="cs-CZ" dirty="0" smtClean="0"/>
              <a:t>… a velká variabilita v jejich užití</a:t>
            </a:r>
          </a:p>
          <a:p>
            <a:r>
              <a:rPr lang="cs-CZ" dirty="0" smtClean="0"/>
              <a:t>DVOŘÁKOVÁ</a:t>
            </a:r>
            <a:r>
              <a:rPr lang="cs-CZ" dirty="0"/>
              <a:t>, Markéta: Projektové vyučování v české škole. Vývoj, inspirace</a:t>
            </a:r>
            <a:r>
              <a:rPr lang="cs-CZ" dirty="0" smtClean="0"/>
              <a:t>, současné </a:t>
            </a:r>
            <a:r>
              <a:rPr lang="cs-CZ" dirty="0"/>
              <a:t>problémy. Praha 2009</a:t>
            </a:r>
            <a:r>
              <a:rPr lang="cs-CZ" dirty="0" smtClean="0"/>
              <a:t>.</a:t>
            </a:r>
          </a:p>
          <a:p>
            <a:r>
              <a:rPr lang="cs-CZ" dirty="0"/>
              <a:t>DÖMISCHOVÁ, Ivona: Projektová výuka. Moderní strategie vzdělávání v České republice a německy mluvících zemích. Olomouc 2011</a:t>
            </a:r>
            <a:r>
              <a:rPr lang="cs-CZ" dirty="0" smtClean="0"/>
              <a:t>.</a:t>
            </a:r>
          </a:p>
          <a:p>
            <a:r>
              <a:rPr lang="cs-CZ" dirty="0"/>
              <a:t>HAVLŮJOVÁ, Hana: Paměť a projektové vyučování v dějepise. Praha 2014</a:t>
            </a:r>
            <a:r>
              <a:rPr lang="cs-CZ" dirty="0" smtClean="0"/>
              <a:t>.</a:t>
            </a:r>
          </a:p>
          <a:p>
            <a:r>
              <a:rPr lang="cs-CZ" dirty="0" smtClean="0"/>
              <a:t>Projekt Židovského muzea Zmizelí </a:t>
            </a:r>
            <a:r>
              <a:rPr lang="cs-CZ" dirty="0"/>
              <a:t>sousedé: </a:t>
            </a:r>
            <a:r>
              <a:rPr lang="cs-CZ" dirty="0">
                <a:hlinkClick r:id="rId2"/>
              </a:rPr>
              <a:t>https://</a:t>
            </a:r>
            <a:r>
              <a:rPr lang="cs-CZ" dirty="0" smtClean="0">
                <a:hlinkClick r:id="rId2"/>
              </a:rPr>
              <a:t>c.jewishmuseum.cz/files/program-a-vzdelavani/Metodiky/metodika_zs_zaver_Optimized.pdf</a:t>
            </a:r>
            <a:r>
              <a:rPr lang="cs-CZ" dirty="0" smtClean="0"/>
              <a:t> </a:t>
            </a:r>
            <a:endParaRPr lang="cs-CZ" dirty="0"/>
          </a:p>
        </p:txBody>
      </p:sp>
    </p:spTree>
    <p:extLst>
      <p:ext uri="{BB962C8B-B14F-4D97-AF65-F5344CB8AC3E}">
        <p14:creationId xmlns:p14="http://schemas.microsoft.com/office/powerpoint/2010/main" val="2143487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Projektová výuka – výhody a nevýhody</a:t>
            </a:r>
            <a:endParaRPr lang="cs-CZ" dirty="0"/>
          </a:p>
        </p:txBody>
      </p:sp>
      <p:sp>
        <p:nvSpPr>
          <p:cNvPr id="3" name="Zástupný symbol pro text 2"/>
          <p:cNvSpPr>
            <a:spLocks noGrp="1"/>
          </p:cNvSpPr>
          <p:nvPr>
            <p:ph type="body" idx="1"/>
          </p:nvPr>
        </p:nvSpPr>
        <p:spPr/>
        <p:txBody>
          <a:bodyPr/>
          <a:lstStyle/>
          <a:p>
            <a:r>
              <a:rPr lang="cs-CZ" dirty="0" smtClean="0"/>
              <a:t>výhody</a:t>
            </a:r>
            <a:endParaRPr lang="cs-CZ" dirty="0"/>
          </a:p>
        </p:txBody>
      </p:sp>
      <p:sp>
        <p:nvSpPr>
          <p:cNvPr id="4" name="Zástupný symbol pro obsah 3"/>
          <p:cNvSpPr>
            <a:spLocks noGrp="1"/>
          </p:cNvSpPr>
          <p:nvPr>
            <p:ph sz="half" idx="2"/>
          </p:nvPr>
        </p:nvSpPr>
        <p:spPr/>
        <p:txBody>
          <a:bodyPr>
            <a:normAutofit fontScale="85000" lnSpcReduction="20000"/>
          </a:bodyPr>
          <a:lstStyle/>
          <a:p>
            <a:r>
              <a:rPr lang="cs-CZ" dirty="0" smtClean="0"/>
              <a:t>duševní </a:t>
            </a:r>
            <a:r>
              <a:rPr lang="cs-CZ" dirty="0"/>
              <a:t>rozvoj –žák přebírá zodpovědnost za výsledek své práce, používá osvojené  poznatky  a  současné  získává  poznatky  nové,  učí  se  pracovat </a:t>
            </a:r>
            <a:r>
              <a:rPr lang="cs-CZ" dirty="0" smtClean="0"/>
              <a:t>s informacemi</a:t>
            </a:r>
            <a:r>
              <a:rPr lang="cs-CZ" dirty="0"/>
              <a:t>, organizovat, řídit a vyhodnocovat výsledky vlastní </a:t>
            </a:r>
            <a:r>
              <a:rPr lang="cs-CZ" dirty="0" smtClean="0"/>
              <a:t>činnosti</a:t>
            </a:r>
          </a:p>
          <a:p>
            <a:r>
              <a:rPr lang="cs-CZ" dirty="0" smtClean="0"/>
              <a:t>sociální  </a:t>
            </a:r>
            <a:r>
              <a:rPr lang="cs-CZ" dirty="0"/>
              <a:t>rozvoj </a:t>
            </a:r>
            <a:r>
              <a:rPr lang="cs-CZ" dirty="0" smtClean="0"/>
              <a:t>– žák  </a:t>
            </a:r>
            <a:r>
              <a:rPr lang="cs-CZ" dirty="0"/>
              <a:t>spolupracuje </a:t>
            </a:r>
            <a:r>
              <a:rPr lang="cs-CZ" dirty="0" smtClean="0"/>
              <a:t>s dalšími osobami,  </a:t>
            </a:r>
            <a:r>
              <a:rPr lang="cs-CZ" dirty="0"/>
              <a:t>učí  se  kooperaci  a  rozvíjí  své  komunikační </a:t>
            </a:r>
            <a:r>
              <a:rPr lang="cs-CZ" dirty="0" smtClean="0"/>
              <a:t>dovednosti</a:t>
            </a:r>
          </a:p>
          <a:p>
            <a:r>
              <a:rPr lang="cs-CZ" dirty="0" smtClean="0"/>
              <a:t>osobnostní </a:t>
            </a:r>
            <a:r>
              <a:rPr lang="cs-CZ" dirty="0"/>
              <a:t>rozvoj </a:t>
            </a:r>
            <a:r>
              <a:rPr lang="cs-CZ" dirty="0" smtClean="0"/>
              <a:t>– žák </a:t>
            </a:r>
            <a:r>
              <a:rPr lang="cs-CZ" dirty="0"/>
              <a:t>řídí vlastní učení, poznává sám sebe a díky nabytým zkušenostem posiluje své </a:t>
            </a:r>
            <a:r>
              <a:rPr lang="cs-CZ" dirty="0" smtClean="0"/>
              <a:t>sebevědomí</a:t>
            </a:r>
          </a:p>
          <a:p>
            <a:r>
              <a:rPr lang="cs-CZ" dirty="0" smtClean="0"/>
              <a:t>duchovní  </a:t>
            </a:r>
            <a:r>
              <a:rPr lang="cs-CZ" dirty="0"/>
              <a:t>rozvoj </a:t>
            </a:r>
            <a:r>
              <a:rPr lang="cs-CZ" dirty="0" smtClean="0"/>
              <a:t>– žák </a:t>
            </a:r>
            <a:r>
              <a:rPr lang="cs-CZ" dirty="0"/>
              <a:t>podporuje </a:t>
            </a:r>
            <a:r>
              <a:rPr lang="cs-CZ" dirty="0" smtClean="0"/>
              <a:t>rozvíjení své </a:t>
            </a:r>
            <a:r>
              <a:rPr lang="cs-CZ" dirty="0"/>
              <a:t>vlastní  aktivity  nebo  </a:t>
            </a:r>
            <a:r>
              <a:rPr lang="cs-CZ" dirty="0" smtClean="0"/>
              <a:t>třeba fantazie </a:t>
            </a:r>
            <a:r>
              <a:rPr lang="cs-CZ" dirty="0"/>
              <a:t>(např. při kreativně pojatých projektech).</a:t>
            </a:r>
          </a:p>
        </p:txBody>
      </p:sp>
      <p:sp>
        <p:nvSpPr>
          <p:cNvPr id="5" name="Zástupný symbol pro text 4"/>
          <p:cNvSpPr>
            <a:spLocks noGrp="1"/>
          </p:cNvSpPr>
          <p:nvPr>
            <p:ph type="body" sz="quarter" idx="3"/>
          </p:nvPr>
        </p:nvSpPr>
        <p:spPr/>
        <p:txBody>
          <a:bodyPr/>
          <a:lstStyle/>
          <a:p>
            <a:r>
              <a:rPr lang="cs-CZ" dirty="0" smtClean="0"/>
              <a:t>nevýhody</a:t>
            </a:r>
            <a:endParaRPr lang="cs-CZ" dirty="0"/>
          </a:p>
        </p:txBody>
      </p:sp>
      <p:sp>
        <p:nvSpPr>
          <p:cNvPr id="6" name="Zástupný symbol pro obsah 5"/>
          <p:cNvSpPr>
            <a:spLocks noGrp="1"/>
          </p:cNvSpPr>
          <p:nvPr>
            <p:ph sz="quarter" idx="4"/>
          </p:nvPr>
        </p:nvSpPr>
        <p:spPr/>
        <p:txBody>
          <a:bodyPr>
            <a:normAutofit fontScale="85000" lnSpcReduction="20000"/>
          </a:bodyPr>
          <a:lstStyle/>
          <a:p>
            <a:r>
              <a:rPr lang="cs-CZ" dirty="0" smtClean="0"/>
              <a:t>potřeba většího množství času na splnění zadaných úkolů</a:t>
            </a:r>
          </a:p>
          <a:p>
            <a:r>
              <a:rPr lang="cs-CZ" dirty="0" smtClean="0"/>
              <a:t>nedostatek  potřebných  dovedností,  které  student  potřebuje  ke  zdárnému zakončení projektu</a:t>
            </a:r>
          </a:p>
          <a:p>
            <a:r>
              <a:rPr lang="cs-CZ" dirty="0" smtClean="0"/>
              <a:t>nemožnost/neschopnost získat potřebné informace </a:t>
            </a:r>
          </a:p>
          <a:p>
            <a:r>
              <a:rPr lang="cs-CZ" dirty="0" smtClean="0"/>
              <a:t>náročnost na hodnocení žáka</a:t>
            </a:r>
          </a:p>
          <a:p>
            <a:r>
              <a:rPr lang="cs-CZ" dirty="0" smtClean="0"/>
              <a:t>větší požadavky na teoretické znalosti i praktické zkušenosti pedagoga</a:t>
            </a:r>
          </a:p>
          <a:p>
            <a:r>
              <a:rPr lang="cs-CZ" dirty="0"/>
              <a:t>finanční náročnost </a:t>
            </a:r>
            <a:r>
              <a:rPr lang="cs-CZ" dirty="0" smtClean="0"/>
              <a:t>projektu</a:t>
            </a:r>
          </a:p>
          <a:p>
            <a:r>
              <a:rPr lang="cs-CZ" dirty="0" smtClean="0"/>
              <a:t>únava </a:t>
            </a:r>
            <a:r>
              <a:rPr lang="cs-CZ" dirty="0"/>
              <a:t>a ztráta </a:t>
            </a:r>
            <a:r>
              <a:rPr lang="cs-CZ" dirty="0" smtClean="0"/>
              <a:t>motivace pedagoga </a:t>
            </a:r>
            <a:r>
              <a:rPr lang="cs-CZ" dirty="0"/>
              <a:t>při častých realizacích </a:t>
            </a:r>
            <a:r>
              <a:rPr lang="cs-CZ" dirty="0" smtClean="0"/>
              <a:t>projektů (a zážitku negativních reakcí)</a:t>
            </a:r>
            <a:endParaRPr lang="cs-CZ" dirty="0"/>
          </a:p>
          <a:p>
            <a:endParaRPr lang="cs-CZ" dirty="0"/>
          </a:p>
        </p:txBody>
      </p:sp>
    </p:spTree>
    <p:extLst>
      <p:ext uri="{BB962C8B-B14F-4D97-AF65-F5344CB8AC3E}">
        <p14:creationId xmlns:p14="http://schemas.microsoft.com/office/powerpoint/2010/main" val="596753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Dvě formy výuky propojující školu s realitou (v praxi obě formy často nerozeznávány nebo jejich rozdíly bagatelizovány)</a:t>
            </a:r>
            <a:endParaRPr lang="cs-CZ" dirty="0"/>
          </a:p>
        </p:txBody>
      </p:sp>
      <p:sp>
        <p:nvSpPr>
          <p:cNvPr id="3" name="Zástupný symbol pro text 2"/>
          <p:cNvSpPr>
            <a:spLocks noGrp="1"/>
          </p:cNvSpPr>
          <p:nvPr>
            <p:ph type="body" idx="1"/>
          </p:nvPr>
        </p:nvSpPr>
        <p:spPr/>
        <p:txBody>
          <a:bodyPr/>
          <a:lstStyle/>
          <a:p>
            <a:r>
              <a:rPr lang="cs-CZ" dirty="0" smtClean="0"/>
              <a:t>Projektová výuka</a:t>
            </a:r>
            <a:endParaRPr lang="cs-CZ" dirty="0"/>
          </a:p>
        </p:txBody>
      </p:sp>
      <p:sp>
        <p:nvSpPr>
          <p:cNvPr id="4" name="Zástupný symbol pro obsah 3"/>
          <p:cNvSpPr>
            <a:spLocks noGrp="1"/>
          </p:cNvSpPr>
          <p:nvPr>
            <p:ph sz="half" idx="2"/>
          </p:nvPr>
        </p:nvSpPr>
        <p:spPr/>
        <p:txBody>
          <a:bodyPr/>
          <a:lstStyle/>
          <a:p>
            <a:r>
              <a:rPr lang="cs-CZ" dirty="0" smtClean="0"/>
              <a:t>Učitel v pozadí</a:t>
            </a:r>
          </a:p>
          <a:p>
            <a:r>
              <a:rPr lang="cs-CZ" dirty="0" smtClean="0"/>
              <a:t>Učitel definuje problém/téma</a:t>
            </a:r>
          </a:p>
          <a:p>
            <a:r>
              <a:rPr lang="cs-CZ" dirty="0" smtClean="0"/>
              <a:t>Velká samostatnost studentů</a:t>
            </a:r>
          </a:p>
          <a:p>
            <a:r>
              <a:rPr lang="cs-CZ" dirty="0" smtClean="0"/>
              <a:t>Nesnadné předvídání reakcí studentů a celkový vývoj řešení problému, na řízení z pohledu učitele méně náročné</a:t>
            </a:r>
            <a:endParaRPr lang="cs-CZ" dirty="0"/>
          </a:p>
        </p:txBody>
      </p:sp>
      <p:sp>
        <p:nvSpPr>
          <p:cNvPr id="5" name="Zástupný symbol pro text 4"/>
          <p:cNvSpPr>
            <a:spLocks noGrp="1"/>
          </p:cNvSpPr>
          <p:nvPr>
            <p:ph type="body" sz="quarter" idx="3"/>
          </p:nvPr>
        </p:nvSpPr>
        <p:spPr/>
        <p:txBody>
          <a:bodyPr/>
          <a:lstStyle/>
          <a:p>
            <a:r>
              <a:rPr lang="cs-CZ" dirty="0" smtClean="0"/>
              <a:t>Integrovaná tematická výuka</a:t>
            </a:r>
            <a:endParaRPr lang="cs-CZ" dirty="0"/>
          </a:p>
        </p:txBody>
      </p:sp>
      <p:sp>
        <p:nvSpPr>
          <p:cNvPr id="6" name="Zástupný symbol pro obsah 5"/>
          <p:cNvSpPr>
            <a:spLocks noGrp="1"/>
          </p:cNvSpPr>
          <p:nvPr>
            <p:ph sz="quarter" idx="4"/>
          </p:nvPr>
        </p:nvSpPr>
        <p:spPr/>
        <p:txBody>
          <a:bodyPr/>
          <a:lstStyle/>
          <a:p>
            <a:r>
              <a:rPr lang="cs-CZ" dirty="0" smtClean="0"/>
              <a:t>Učitel jako aktivní zadavatel úkolů</a:t>
            </a:r>
          </a:p>
          <a:p>
            <a:r>
              <a:rPr lang="cs-CZ" dirty="0" smtClean="0"/>
              <a:t>Učitel stanovuje dílčí úkoly</a:t>
            </a:r>
          </a:p>
          <a:p>
            <a:r>
              <a:rPr lang="cs-CZ" dirty="0" smtClean="0"/>
              <a:t>Menší samostatnost studentů</a:t>
            </a:r>
          </a:p>
          <a:p>
            <a:r>
              <a:rPr lang="cs-CZ" dirty="0" smtClean="0"/>
              <a:t>Náročné na řízení, snáze předvídatelný vývoj, méně náročné na reakce studentů</a:t>
            </a:r>
            <a:endParaRPr lang="cs-CZ" dirty="0"/>
          </a:p>
        </p:txBody>
      </p:sp>
      <p:sp>
        <p:nvSpPr>
          <p:cNvPr id="7" name="Obdélník 6"/>
          <p:cNvSpPr/>
          <p:nvPr/>
        </p:nvSpPr>
        <p:spPr>
          <a:xfrm>
            <a:off x="1766277" y="3244334"/>
            <a:ext cx="9979033" cy="3693319"/>
          </a:xfrm>
          <a:prstGeom prst="rect">
            <a:avLst/>
          </a:prstGeom>
        </p:spPr>
        <p:txBody>
          <a:bodyPr wrap="square">
            <a:spAutoFit/>
          </a:bodyPr>
          <a:lstStyle/>
          <a:p>
            <a:endParaRPr lang="cs-CZ" dirty="0" smtClean="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r>
              <a:rPr lang="cs-CZ" dirty="0" smtClean="0"/>
              <a:t>Hana </a:t>
            </a:r>
            <a:r>
              <a:rPr lang="cs-CZ" dirty="0" err="1"/>
              <a:t>Havlůjová</a:t>
            </a:r>
            <a:r>
              <a:rPr lang="cs-CZ" dirty="0"/>
              <a:t> &amp; Jaroslav </a:t>
            </a:r>
            <a:r>
              <a:rPr lang="cs-CZ" dirty="0" smtClean="0"/>
              <a:t>Najbert: Paměť a projektové vyučování v dějepise. Praha 2014 </a:t>
            </a:r>
            <a:endParaRPr lang="cs-CZ" dirty="0"/>
          </a:p>
        </p:txBody>
      </p:sp>
    </p:spTree>
    <p:extLst>
      <p:ext uri="{BB962C8B-B14F-4D97-AF65-F5344CB8AC3E}">
        <p14:creationId xmlns:p14="http://schemas.microsoft.com/office/powerpoint/2010/main" val="1269414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ITV</a:t>
            </a:r>
            <a:endParaRPr lang="cs-CZ" dirty="0"/>
          </a:p>
        </p:txBody>
      </p:sp>
      <p:sp>
        <p:nvSpPr>
          <p:cNvPr id="3" name="Zástupný symbol pro obsah 2"/>
          <p:cNvSpPr>
            <a:spLocks noGrp="1"/>
          </p:cNvSpPr>
          <p:nvPr>
            <p:ph idx="1"/>
          </p:nvPr>
        </p:nvSpPr>
        <p:spPr/>
        <p:txBody>
          <a:bodyPr/>
          <a:lstStyle/>
          <a:p>
            <a:r>
              <a:rPr lang="cs-CZ" dirty="0" smtClean="0"/>
              <a:t>Obvykle týden nebo několik dní výuky zaměřených na jedno zastřešující téma (život v obci, ústava, voda, doprava apod.)</a:t>
            </a:r>
          </a:p>
          <a:p>
            <a:r>
              <a:rPr lang="cs-CZ" dirty="0" smtClean="0"/>
              <a:t>Dílčí témata realizována v </a:t>
            </a:r>
            <a:r>
              <a:rPr lang="cs-CZ" dirty="0" err="1" smtClean="0"/>
              <a:t>jednoltivých</a:t>
            </a:r>
            <a:r>
              <a:rPr lang="cs-CZ" dirty="0" smtClean="0"/>
              <a:t> výukových předmětech, stále ale tvoří komplex</a:t>
            </a:r>
          </a:p>
          <a:p>
            <a:r>
              <a:rPr lang="cs-CZ" dirty="0" smtClean="0"/>
              <a:t>ITV není mezi učiteli oblíbená, na výzvy k např. měsíční nebo roční integraci prakticky nikdo nereaguje (necítí se kompetentní, neplníme ŠVP atd.)</a:t>
            </a:r>
          </a:p>
          <a:p>
            <a:r>
              <a:rPr lang="cs-CZ" dirty="0" smtClean="0"/>
              <a:t>Příklady </a:t>
            </a:r>
            <a:r>
              <a:rPr lang="cs-CZ" dirty="0"/>
              <a:t>dobré </a:t>
            </a:r>
            <a:r>
              <a:rPr lang="cs-CZ" dirty="0" smtClean="0"/>
              <a:t>praxe (</a:t>
            </a:r>
            <a:r>
              <a:rPr lang="cs-CZ" dirty="0"/>
              <a:t>Metodický </a:t>
            </a:r>
            <a:r>
              <a:rPr lang="cs-CZ" dirty="0" smtClean="0"/>
              <a:t>portál RVP.CZ/Poznáváme </a:t>
            </a:r>
            <a:r>
              <a:rPr lang="cs-CZ" dirty="0"/>
              <a:t>svět a naši republiku: </a:t>
            </a:r>
            <a:r>
              <a:rPr lang="cs-CZ" dirty="0">
                <a:hlinkClick r:id="rId2"/>
              </a:rPr>
              <a:t>https://</a:t>
            </a:r>
            <a:r>
              <a:rPr lang="cs-CZ" dirty="0" smtClean="0">
                <a:hlinkClick r:id="rId2"/>
              </a:rPr>
              <a:t>clanky.rvp.cz/clanek/s/G/2512/POZNAVAME-SVET-A-NASI-REPUBLIKU.html</a:t>
            </a:r>
            <a:r>
              <a:rPr lang="cs-CZ" dirty="0" smtClean="0"/>
              <a:t> </a:t>
            </a:r>
            <a:endParaRPr lang="cs-CZ" dirty="0"/>
          </a:p>
        </p:txBody>
      </p:sp>
    </p:spTree>
    <p:extLst>
      <p:ext uri="{BB962C8B-B14F-4D97-AF65-F5344CB8AC3E}">
        <p14:creationId xmlns:p14="http://schemas.microsoft.com/office/powerpoint/2010/main" val="519122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Susan </a:t>
            </a:r>
            <a:r>
              <a:rPr lang="cs-CZ" dirty="0" err="1" smtClean="0"/>
              <a:t>Kovalik</a:t>
            </a:r>
            <a:r>
              <a:rPr lang="cs-CZ" dirty="0" smtClean="0"/>
              <a:t> a ITV v ročním měřítku</a:t>
            </a:r>
            <a:endParaRPr lang="cs-CZ" dirty="0"/>
          </a:p>
        </p:txBody>
      </p:sp>
      <p:sp>
        <p:nvSpPr>
          <p:cNvPr id="3" name="Zástupný symbol pro obsah 2"/>
          <p:cNvSpPr>
            <a:spLocks noGrp="1"/>
          </p:cNvSpPr>
          <p:nvPr>
            <p:ph idx="1"/>
          </p:nvPr>
        </p:nvSpPr>
        <p:spPr/>
        <p:txBody>
          <a:bodyPr>
            <a:normAutofit fontScale="55000" lnSpcReduction="20000"/>
          </a:bodyPr>
          <a:lstStyle/>
          <a:p>
            <a:r>
              <a:rPr lang="cs-CZ" dirty="0"/>
              <a:t>Pro každý tematický celek je třeba stanovit konkrétní „klíčové učivo“, které musí dokonale zvládnout všichni žáci. Výuka je založena na „aplikačních úkolech“, které se soustřeďují na činnosti žáků. Během těchto činností si žáci mají osvojit vhodné „mentální programy“, které budou moci využívat v různých životních situacích, tedy nejen ve škole. Vyučování vždy vychází z přímé zkušenosti žáků a směřuje k použití ve skutečném světě. Velký důraz je kladen na kooperativní výuku. Žáci nejsou rozděleni do tříd podle věku, ale například celý první stupeň se učí společně. To znamená, že v jedné třídě se učí náš prvňák společně se třeťákem i páťákem.</a:t>
            </a:r>
          </a:p>
          <a:p>
            <a:endParaRPr lang="cs-CZ" dirty="0"/>
          </a:p>
          <a:p>
            <a:r>
              <a:rPr lang="cs-CZ" dirty="0" err="1" smtClean="0"/>
              <a:t>Kovalik</a:t>
            </a:r>
            <a:r>
              <a:rPr lang="cs-CZ" dirty="0" smtClean="0"/>
              <a:t> </a:t>
            </a:r>
            <a:r>
              <a:rPr lang="cs-CZ" dirty="0"/>
              <a:t>pracuje s klasifikací, která rozšiřuje tradiční pojetí pěti smyslů na devatenáct smyslů! Nejefektivnější jsou podle ní ty vyučovací metody, které pracují s největším množstvím uvedených „smyslů“. Čím méně smyslů je v dané metodě zapojeno, tím méně je efektivní.</a:t>
            </a:r>
          </a:p>
          <a:p>
            <a:endParaRPr lang="cs-CZ" dirty="0"/>
          </a:p>
          <a:p>
            <a:r>
              <a:rPr lang="cs-CZ" dirty="0"/>
              <a:t>Vyučovací metody seřazené od nejefektivnější po méně efektivní:</a:t>
            </a:r>
          </a:p>
          <a:p>
            <a:r>
              <a:rPr lang="cs-CZ" dirty="0"/>
              <a:t>1) Být při tom</a:t>
            </a:r>
          </a:p>
          <a:p>
            <a:r>
              <a:rPr lang="cs-CZ" dirty="0"/>
              <a:t>2) Dotýkání se skutečných věcí</a:t>
            </a:r>
          </a:p>
          <a:p>
            <a:r>
              <a:rPr lang="cs-CZ" dirty="0"/>
              <a:t>3) Dotýkání se zástupných předmětů</a:t>
            </a:r>
          </a:p>
          <a:p>
            <a:r>
              <a:rPr lang="cs-CZ" dirty="0"/>
              <a:t>4) Zprostředkované poznatky</a:t>
            </a:r>
          </a:p>
          <a:p>
            <a:r>
              <a:rPr lang="cs-CZ" dirty="0"/>
              <a:t>5) Symboly</a:t>
            </a:r>
          </a:p>
        </p:txBody>
      </p:sp>
    </p:spTree>
    <p:extLst>
      <p:ext uri="{BB962C8B-B14F-4D97-AF65-F5344CB8AC3E}">
        <p14:creationId xmlns:p14="http://schemas.microsoft.com/office/powerpoint/2010/main" val="4078773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280106" y="-10144479"/>
            <a:ext cx="11674828" cy="28117800"/>
          </a:xfrm>
          <a:prstGeom prst="rect">
            <a:avLst/>
          </a:prstGeom>
        </p:spPr>
      </p:pic>
    </p:spTree>
    <p:extLst>
      <p:ext uri="{BB962C8B-B14F-4D97-AF65-F5344CB8AC3E}">
        <p14:creationId xmlns:p14="http://schemas.microsoft.com/office/powerpoint/2010/main" val="16870122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Projekt Zmizelí sousedé</a:t>
            </a:r>
            <a:endParaRPr lang="cs-CZ" dirty="0"/>
          </a:p>
        </p:txBody>
      </p:sp>
      <p:sp>
        <p:nvSpPr>
          <p:cNvPr id="3" name="Zástupný symbol pro obsah 2"/>
          <p:cNvSpPr>
            <a:spLocks noGrp="1"/>
          </p:cNvSpPr>
          <p:nvPr>
            <p:ph idx="1"/>
          </p:nvPr>
        </p:nvSpPr>
        <p:spPr/>
        <p:txBody>
          <a:bodyPr/>
          <a:lstStyle/>
          <a:p>
            <a:endParaRPr lang="cs-CZ" dirty="0" smtClean="0"/>
          </a:p>
          <a:p>
            <a:endParaRPr lang="cs-CZ" dirty="0"/>
          </a:p>
          <a:p>
            <a:r>
              <a:rPr lang="cs-CZ" dirty="0" smtClean="0">
                <a:hlinkClick r:id="rId2"/>
              </a:rPr>
              <a:t>https</a:t>
            </a:r>
            <a:r>
              <a:rPr lang="cs-CZ" dirty="0">
                <a:hlinkClick r:id="rId2"/>
              </a:rPr>
              <a:t>://www.jewishmuseum.cz/program-a-vzdelavani/vzdelavani/projekt-zmizeli-sousede</a:t>
            </a:r>
            <a:r>
              <a:rPr lang="cs-CZ" dirty="0" smtClean="0">
                <a:hlinkClick r:id="rId2"/>
              </a:rPr>
              <a:t>/</a:t>
            </a:r>
            <a:endParaRPr lang="cs-CZ" dirty="0" smtClean="0"/>
          </a:p>
          <a:p>
            <a:endParaRPr lang="cs-CZ" dirty="0"/>
          </a:p>
          <a:p>
            <a:r>
              <a:rPr lang="cs-CZ" dirty="0" smtClean="0"/>
              <a:t>Obsahuje metodiku, sdílení zkušeností, možnosti zisku finanční podpory apod.</a:t>
            </a:r>
            <a:endParaRPr lang="cs-CZ" dirty="0"/>
          </a:p>
        </p:txBody>
      </p:sp>
    </p:spTree>
    <p:extLst>
      <p:ext uri="{BB962C8B-B14F-4D97-AF65-F5344CB8AC3E}">
        <p14:creationId xmlns:p14="http://schemas.microsoft.com/office/powerpoint/2010/main" val="3980122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Frontální výuka (metoda informačně-receptivní v hromadném užití) – pilíř a současně fantom českého školství</a:t>
            </a:r>
            <a:endParaRPr lang="cs-CZ" dirty="0"/>
          </a:p>
        </p:txBody>
      </p:sp>
      <p:sp>
        <p:nvSpPr>
          <p:cNvPr id="3" name="Zástupný symbol pro obsah 2"/>
          <p:cNvSpPr>
            <a:spLocks noGrp="1"/>
          </p:cNvSpPr>
          <p:nvPr>
            <p:ph idx="1"/>
          </p:nvPr>
        </p:nvSpPr>
        <p:spPr/>
        <p:txBody>
          <a:bodyPr/>
          <a:lstStyle/>
          <a:p>
            <a:r>
              <a:rPr lang="cs-CZ" dirty="0" smtClean="0"/>
              <a:t>Definice?</a:t>
            </a:r>
          </a:p>
          <a:p>
            <a:r>
              <a:rPr lang="cs-CZ" dirty="0" smtClean="0"/>
              <a:t>Výhody/nevýhody</a:t>
            </a:r>
          </a:p>
          <a:p>
            <a:r>
              <a:rPr lang="cs-CZ" dirty="0" smtClean="0"/>
              <a:t>Vhodný podíl v celém portfoliu metod</a:t>
            </a:r>
          </a:p>
          <a:p>
            <a:r>
              <a:rPr lang="cs-CZ" dirty="0" smtClean="0"/>
              <a:t>Možnosti jejího zlepšení směrem k aktivizačním metodám</a:t>
            </a:r>
          </a:p>
          <a:p>
            <a:r>
              <a:rPr lang="cs-CZ" dirty="0" smtClean="0"/>
              <a:t>Důležité komunikační nástroje a návyky učitele</a:t>
            </a:r>
          </a:p>
          <a:p>
            <a:r>
              <a:rPr lang="cs-CZ" dirty="0" smtClean="0"/>
              <a:t>Přechod frontální výuky v diskusi – jak vyvolat diskusi, udržet ji a řídit?</a:t>
            </a:r>
            <a:endParaRPr lang="cs-CZ" dirty="0"/>
          </a:p>
        </p:txBody>
      </p:sp>
      <p:pic>
        <p:nvPicPr>
          <p:cNvPr id="4" name="Obrázek 3"/>
          <p:cNvPicPr>
            <a:picLocks noChangeAspect="1"/>
          </p:cNvPicPr>
          <p:nvPr/>
        </p:nvPicPr>
        <p:blipFill>
          <a:blip r:embed="rId2"/>
          <a:stretch>
            <a:fillRect/>
          </a:stretch>
        </p:blipFill>
        <p:spPr>
          <a:xfrm>
            <a:off x="8481890" y="1845734"/>
            <a:ext cx="3371850" cy="3371850"/>
          </a:xfrm>
          <a:prstGeom prst="rect">
            <a:avLst/>
          </a:prstGeom>
        </p:spPr>
      </p:pic>
    </p:spTree>
    <p:extLst>
      <p:ext uri="{BB962C8B-B14F-4D97-AF65-F5344CB8AC3E}">
        <p14:creationId xmlns:p14="http://schemas.microsoft.com/office/powerpoint/2010/main" val="33878716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2836" y="193675"/>
            <a:ext cx="10515600" cy="1325563"/>
          </a:xfrm>
        </p:spPr>
        <p:txBody>
          <a:bodyPr/>
          <a:lstStyle/>
          <a:p>
            <a:r>
              <a:rPr lang="pl-PL" dirty="0" smtClean="0"/>
              <a:t>Idyla české vsi</a:t>
            </a:r>
            <a:endParaRPr lang="cs-CZ" dirty="0"/>
          </a:p>
        </p:txBody>
      </p:sp>
      <p:pic>
        <p:nvPicPr>
          <p:cNvPr id="6" name="Obrázek 5"/>
          <p:cNvPicPr>
            <a:picLocks noChangeAspect="1"/>
          </p:cNvPicPr>
          <p:nvPr/>
        </p:nvPicPr>
        <p:blipFill>
          <a:blip r:embed="rId2"/>
          <a:stretch>
            <a:fillRect/>
          </a:stretch>
        </p:blipFill>
        <p:spPr>
          <a:xfrm>
            <a:off x="8426223" y="975973"/>
            <a:ext cx="3613377" cy="2653392"/>
          </a:xfrm>
          <a:prstGeom prst="rect">
            <a:avLst/>
          </a:prstGeom>
        </p:spPr>
      </p:pic>
      <p:pic>
        <p:nvPicPr>
          <p:cNvPr id="7" name="Obrázek 6"/>
          <p:cNvPicPr>
            <a:picLocks noChangeAspect="1"/>
          </p:cNvPicPr>
          <p:nvPr/>
        </p:nvPicPr>
        <p:blipFill>
          <a:blip r:embed="rId3"/>
          <a:stretch>
            <a:fillRect/>
          </a:stretch>
        </p:blipFill>
        <p:spPr>
          <a:xfrm>
            <a:off x="4841422" y="2126003"/>
            <a:ext cx="3584801" cy="4571320"/>
          </a:xfrm>
          <a:prstGeom prst="rect">
            <a:avLst/>
          </a:prstGeom>
        </p:spPr>
      </p:pic>
      <p:sp>
        <p:nvSpPr>
          <p:cNvPr id="3" name="Obdélník 2"/>
          <p:cNvSpPr/>
          <p:nvPr/>
        </p:nvSpPr>
        <p:spPr>
          <a:xfrm>
            <a:off x="9422296" y="2967335"/>
            <a:ext cx="2170989"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smtClean="0">
                <a:ln>
                  <a:noFill/>
                </a:ln>
                <a:solidFill>
                  <a:prstClr val="black"/>
                </a:solidFill>
                <a:effectLst/>
                <a:uLnTx/>
                <a:uFillTx/>
                <a:latin typeface="Calibri" panose="020F0502020204030204"/>
                <a:ea typeface="+mn-ea"/>
                <a:cs typeface="+mn-cs"/>
              </a:rPr>
              <a:t>Vysvětli základní emoci obrázků, jakým směrem jde idealizace českého venkova v české veřejnosti?</a:t>
            </a:r>
            <a:endPar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Zástupný symbol pro obsah 4"/>
          <p:cNvSpPr>
            <a:spLocks noGrp="1"/>
          </p:cNvSpPr>
          <p:nvPr>
            <p:ph idx="1"/>
          </p:nvPr>
        </p:nvSpPr>
        <p:spPr>
          <a:xfrm>
            <a:off x="838200" y="1821578"/>
            <a:ext cx="10515600" cy="4351338"/>
          </a:xfrm>
        </p:spPr>
        <p:txBody>
          <a:bodyPr/>
          <a:lstStyle/>
          <a:p>
            <a:pPr marL="0" indent="0">
              <a:buNone/>
            </a:pPr>
            <a:r>
              <a:rPr lang="cs-CZ" dirty="0" smtClean="0"/>
              <a:t>ý</a:t>
            </a:r>
            <a:endParaRPr lang="cs-CZ" dirty="0"/>
          </a:p>
        </p:txBody>
      </p:sp>
      <p:pic>
        <p:nvPicPr>
          <p:cNvPr id="10" name="Obrázek 9"/>
          <p:cNvPicPr>
            <a:picLocks noChangeAspect="1"/>
          </p:cNvPicPr>
          <p:nvPr/>
        </p:nvPicPr>
        <p:blipFill>
          <a:blip r:embed="rId4"/>
          <a:stretch>
            <a:fillRect/>
          </a:stretch>
        </p:blipFill>
        <p:spPr>
          <a:xfrm>
            <a:off x="0" y="1341934"/>
            <a:ext cx="4841422" cy="4619625"/>
          </a:xfrm>
          <a:prstGeom prst="rect">
            <a:avLst/>
          </a:prstGeom>
        </p:spPr>
      </p:pic>
    </p:spTree>
    <p:extLst>
      <p:ext uri="{BB962C8B-B14F-4D97-AF65-F5344CB8AC3E}">
        <p14:creationId xmlns:p14="http://schemas.microsoft.com/office/powerpoint/2010/main" val="1251183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80" y="286604"/>
            <a:ext cx="10058400" cy="828094"/>
          </a:xfrm>
        </p:spPr>
        <p:txBody>
          <a:bodyPr/>
          <a:lstStyle/>
          <a:p>
            <a:r>
              <a:rPr lang="cs-CZ" dirty="0" smtClean="0"/>
              <a:t>Co byste se měli naučit?</a:t>
            </a:r>
            <a:endParaRPr lang="cs-CZ" dirty="0"/>
          </a:p>
        </p:txBody>
      </p:sp>
      <p:sp>
        <p:nvSpPr>
          <p:cNvPr id="3" name="Zástupný symbol pro obsah 2"/>
          <p:cNvSpPr>
            <a:spLocks noGrp="1"/>
          </p:cNvSpPr>
          <p:nvPr>
            <p:ph idx="1"/>
          </p:nvPr>
        </p:nvSpPr>
        <p:spPr>
          <a:xfrm>
            <a:off x="1097280" y="1227909"/>
            <a:ext cx="10058400" cy="4641185"/>
          </a:xfrm>
        </p:spPr>
        <p:txBody>
          <a:bodyPr>
            <a:noAutofit/>
          </a:bodyPr>
          <a:lstStyle/>
          <a:p>
            <a:r>
              <a:rPr lang="cs-CZ" sz="1200" dirty="0"/>
              <a:t>• vnímat historickou látku jako prostředek pro rozvoj žákovských kompetencí a vyšších kognitivních dovedností;</a:t>
            </a:r>
          </a:p>
          <a:p>
            <a:r>
              <a:rPr lang="cs-CZ" sz="1200" dirty="0"/>
              <a:t>• analyzovat politiku paměti ve škole, tj. proměnlivé a dobově podmíněné vztahování se k minulosti;</a:t>
            </a:r>
          </a:p>
          <a:p>
            <a:r>
              <a:rPr lang="cs-CZ" sz="1200" dirty="0"/>
              <a:t>• analyzovat historické jevy a procesy, vysvětlit význam jednotlivých historických procesů, událostí a epoch a</a:t>
            </a:r>
          </a:p>
          <a:p>
            <a:r>
              <a:rPr lang="cs-CZ" sz="1200" dirty="0"/>
              <a:t>jejich vlivu na další vývoj společnosti;</a:t>
            </a:r>
          </a:p>
          <a:p>
            <a:r>
              <a:rPr lang="cs-CZ" sz="1200" dirty="0"/>
              <a:t>• zprostředkovat poznatky oboru žákům/studentům v souladu se vzdělávacím programem školy, využívat moderní</a:t>
            </a:r>
          </a:p>
          <a:p>
            <a:r>
              <a:rPr lang="cs-CZ" sz="1200" dirty="0"/>
              <a:t>didaktické metody;</a:t>
            </a:r>
          </a:p>
          <a:p>
            <a:r>
              <a:rPr lang="cs-CZ" sz="1200" dirty="0"/>
              <a:t>• řídit pedagogický proces, motivovat studenty, komunikovat s nimi, podílet se organizačně na chodu školy;</a:t>
            </a:r>
          </a:p>
          <a:p>
            <a:r>
              <a:rPr lang="cs-CZ" sz="1200" dirty="0"/>
              <a:t>• interpretovat odbornou terminologii pedagogických a psychologických disciplín s vazbou na její výskyt v učitelské</a:t>
            </a:r>
          </a:p>
          <a:p>
            <a:r>
              <a:rPr lang="cs-CZ" sz="1200" dirty="0"/>
              <a:t>praxi;</a:t>
            </a:r>
          </a:p>
          <a:p>
            <a:r>
              <a:rPr lang="cs-CZ" sz="1200" dirty="0"/>
              <a:t>• orientovat se v základních tématech i současných trendech v rámci pedagogických a psychologických disciplín,</a:t>
            </a:r>
          </a:p>
          <a:p>
            <a:r>
              <a:rPr lang="cs-CZ" sz="1200" dirty="0"/>
              <a:t>samostatně získávat a kriticky zpracovávat poznatky pedagogického a psychologického výzkumu;</a:t>
            </a:r>
          </a:p>
          <a:p>
            <a:r>
              <a:rPr lang="cs-CZ" sz="1200" dirty="0"/>
              <a:t>• efektivně plánovat, realizovat a evaluovat vlastní výuku;</a:t>
            </a:r>
          </a:p>
          <a:p>
            <a:r>
              <a:rPr lang="cs-CZ" sz="1200" dirty="0"/>
              <a:t>• zohlednit při přípravě a realizaci výuky individuální potřeby žáka v souvislosti s jeho učebním stylem, zralostí,</a:t>
            </a:r>
          </a:p>
          <a:p>
            <a:r>
              <a:rPr lang="cs-CZ" sz="1200" dirty="0"/>
              <a:t>osobností, schopnostmi, dovednostmi, vlohami, a dalšími kategoriemi souvisejícími s psychologickým profilem</a:t>
            </a:r>
          </a:p>
          <a:p>
            <a:r>
              <a:rPr lang="cs-CZ" sz="1200" dirty="0"/>
              <a:t>žáka.</a:t>
            </a:r>
          </a:p>
        </p:txBody>
      </p:sp>
    </p:spTree>
    <p:extLst>
      <p:ext uri="{BB962C8B-B14F-4D97-AF65-F5344CB8AC3E}">
        <p14:creationId xmlns:p14="http://schemas.microsoft.com/office/powerpoint/2010/main" val="3236002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9454242" y="3105835"/>
            <a:ext cx="2498271"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smtClean="0">
                <a:ln>
                  <a:noFill/>
                </a:ln>
                <a:solidFill>
                  <a:prstClr val="black"/>
                </a:solidFill>
                <a:effectLst/>
                <a:uLnTx/>
                <a:uFillTx/>
                <a:latin typeface="Calibri" panose="020F0502020204030204"/>
                <a:ea typeface="+mn-ea"/>
                <a:cs typeface="+mn-cs"/>
              </a:rPr>
              <a:t>Které skupiny utlačovatelů lidu plakát znázorňuje? Jaké jsou hlavní znaky měšťanstva/buržoazie na plakátě? Jak je tu zobrazena role církve? </a:t>
            </a:r>
            <a:endPar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Obrázek 6"/>
          <p:cNvPicPr>
            <a:picLocks noChangeAspect="1"/>
          </p:cNvPicPr>
          <p:nvPr/>
        </p:nvPicPr>
        <p:blipFill>
          <a:blip r:embed="rId2"/>
          <a:stretch>
            <a:fillRect/>
          </a:stretch>
        </p:blipFill>
        <p:spPr>
          <a:xfrm>
            <a:off x="1600200" y="130628"/>
            <a:ext cx="7347857" cy="6364061"/>
          </a:xfrm>
          <a:prstGeom prst="rect">
            <a:avLst/>
          </a:prstGeom>
        </p:spPr>
      </p:pic>
    </p:spTree>
    <p:extLst>
      <p:ext uri="{BB962C8B-B14F-4D97-AF65-F5344CB8AC3E}">
        <p14:creationId xmlns:p14="http://schemas.microsoft.com/office/powerpoint/2010/main" val="24812273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Proměna sociální prestiže rolnictva</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a:t>
            </a:r>
            <a:r>
              <a:rPr lang="cs-CZ" i="1" dirty="0" smtClean="0"/>
              <a:t>V </a:t>
            </a:r>
            <a:r>
              <a:rPr lang="cs-CZ" i="1" dirty="0"/>
              <a:t>jedné pražské </a:t>
            </a:r>
            <a:r>
              <a:rPr lang="cs-CZ" i="1" dirty="0" smtClean="0"/>
              <a:t>české vinárně </a:t>
            </a:r>
            <a:r>
              <a:rPr lang="cs-CZ" i="1" dirty="0"/>
              <a:t>roku 1917. Selka </a:t>
            </a:r>
            <a:r>
              <a:rPr lang="cs-CZ" i="1" dirty="0" smtClean="0"/>
              <a:t>široká </a:t>
            </a:r>
            <a:r>
              <a:rPr lang="cs-CZ" i="1" dirty="0"/>
              <a:t>jako </a:t>
            </a:r>
            <a:r>
              <a:rPr lang="cs-CZ" i="1" dirty="0" smtClean="0"/>
              <a:t>almara. </a:t>
            </a:r>
            <a:r>
              <a:rPr lang="cs-CZ" i="1" dirty="0"/>
              <a:t>Ne, dvě </a:t>
            </a:r>
            <a:r>
              <a:rPr lang="cs-CZ" i="1" dirty="0" smtClean="0"/>
              <a:t>almary. </a:t>
            </a:r>
            <a:r>
              <a:rPr lang="cs-CZ" i="1" dirty="0"/>
              <a:t>V náručí nese dítě, v ruce koš. Sedne si za stůl a poručí si víno. Jaké? To nejdražší jaké máte! Z koše vytáhne upečené kuře a kus bílého chleba. S chutí to pojídá. Ze všech koutů ji sledují závistivé pohledy. Až jeden z hostů </a:t>
            </a:r>
            <a:r>
              <a:rPr lang="cs-CZ" i="1" dirty="0" smtClean="0"/>
              <a:t>povídá</a:t>
            </a:r>
            <a:r>
              <a:rPr lang="cs-CZ" i="1" dirty="0"/>
              <a:t>: ta má hostinu jako ve svátek. "No baže mám", odsekne selka, "dnes je sedlák pán". "Dřív byli páni v městech, ale teď jsou z nich žebráci. Jo, je to tak, muzika hraje pro každého jenom chvíli. My jsme si nikdy nežili tak dobře, jak si žijeme teď." A jeden host povídá: "Všechno jídlo si poschovávali a nás nechají klidně umřít hlady, to jsou pěkní vlastenci!" Selka jen pohodí hlavou: "Dříve byl pro vás sedlák za hlupáka, kdo ví, jak jste mu nadávali. A teď za ním lezete, aby vám dal nažrat. Dobře vám tak..</a:t>
            </a:r>
            <a:r>
              <a:rPr lang="cs-CZ" dirty="0"/>
              <a:t>." </a:t>
            </a:r>
          </a:p>
        </p:txBody>
      </p:sp>
      <p:sp>
        <p:nvSpPr>
          <p:cNvPr id="4" name="Obdélník 3"/>
          <p:cNvSpPr/>
          <p:nvPr/>
        </p:nvSpPr>
        <p:spPr>
          <a:xfrm>
            <a:off x="2949934" y="3244334"/>
            <a:ext cx="8308762" cy="36933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Co označuje německý termín Rucksackwirtschaft?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Jaké byly tradiční</a:t>
            </a:r>
            <a:r>
              <a:rPr kumimoji="0" lang="pl-PL" sz="1800" b="0"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zdroje animozity mezi městem a vesnicí, během války posílené?  </a:t>
            </a: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9522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Umělecká reflexe konce měšťanstva (1937)</a:t>
            </a:r>
            <a:endParaRPr lang="cs-CZ" dirty="0"/>
          </a:p>
        </p:txBody>
      </p:sp>
      <p:sp>
        <p:nvSpPr>
          <p:cNvPr id="3" name="Zástupný symbol pro obsah 2"/>
          <p:cNvSpPr>
            <a:spLocks noGrp="1"/>
          </p:cNvSpPr>
          <p:nvPr>
            <p:ph idx="1"/>
          </p:nvPr>
        </p:nvSpPr>
        <p:spPr/>
        <p:txBody>
          <a:bodyPr/>
          <a:lstStyle/>
          <a:p>
            <a:r>
              <a:rPr lang="cs-CZ" dirty="0">
                <a:hlinkClick r:id="rId2"/>
              </a:rPr>
              <a:t>https://</a:t>
            </a:r>
            <a:r>
              <a:rPr lang="cs-CZ" dirty="0" smtClean="0">
                <a:hlinkClick r:id="rId2"/>
              </a:rPr>
              <a:t>www.youtube.com/watch?v=XBRctp4xcaA</a:t>
            </a:r>
            <a:r>
              <a:rPr lang="cs-CZ" dirty="0" smtClean="0"/>
              <a:t> </a:t>
            </a:r>
          </a:p>
          <a:p>
            <a:endParaRPr lang="cs-CZ" dirty="0"/>
          </a:p>
          <a:p>
            <a:r>
              <a:rPr lang="cs-CZ" dirty="0" smtClean="0"/>
              <a:t>Zadat Lidé na kře, úvodní sekvence</a:t>
            </a:r>
            <a:endParaRPr lang="cs-CZ" dirty="0"/>
          </a:p>
        </p:txBody>
      </p:sp>
    </p:spTree>
    <p:extLst>
      <p:ext uri="{BB962C8B-B14F-4D97-AF65-F5344CB8AC3E}">
        <p14:creationId xmlns:p14="http://schemas.microsoft.com/office/powerpoint/2010/main" val="37478492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Aktivizační přístupy - dělení</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A) Problémové vyučování: postaveno na různých formách kvízů či debat v rovině otázek „Jak bys vysvětlil…“; „Jak souvisí…“; „Dokaž, že …“; „Srovnej…“</a:t>
            </a:r>
          </a:p>
          <a:p>
            <a:r>
              <a:rPr lang="cs-CZ" dirty="0" smtClean="0"/>
              <a:t>B) Hry: „Sestav kartičky s pojmy podle klíče…“; Pexeso; Vědomostní kvízy (s doplňování) atd.</a:t>
            </a:r>
          </a:p>
          <a:p>
            <a:r>
              <a:rPr lang="cs-CZ" dirty="0" smtClean="0"/>
              <a:t>C) Diskusní metody: Formuluj problém (na základě výkladu, filmu, rozdaných doplňujících materiálů) a argumentačně podpoř různé formy jeho řešení; technika managementu diskuse (role učitele, kladení otázek – uzavřené, otevřené, provokativní aj.)</a:t>
            </a:r>
          </a:p>
          <a:p>
            <a:r>
              <a:rPr lang="cs-CZ" dirty="0" smtClean="0"/>
              <a:t>D) Situační metody: Formuluj problémovou situaci na základě (komplexní) znalosti historických reálií a formuluj východiska opřená o perspektivu různých vrstev/složek společnosti, politických proudů apod.</a:t>
            </a:r>
          </a:p>
          <a:p>
            <a:r>
              <a:rPr lang="cs-CZ" dirty="0" smtClean="0"/>
              <a:t>E) Inscenační metody: sehrání scének, živých obrazů, oblíbené hádání „</a:t>
            </a:r>
            <a:r>
              <a:rPr lang="cs-CZ" dirty="0"/>
              <a:t>K</a:t>
            </a:r>
            <a:r>
              <a:rPr lang="cs-CZ" dirty="0" smtClean="0"/>
              <a:t>do jsem…?“</a:t>
            </a:r>
          </a:p>
          <a:p>
            <a:r>
              <a:rPr lang="cs-CZ" dirty="0" smtClean="0"/>
              <a:t>F) Speciální metody: většinou kombinace metody zmíněných výše, přístupy směřující k navození příznivé atmosféry ve třídě (</a:t>
            </a:r>
            <a:r>
              <a:rPr lang="cs-CZ" dirty="0" err="1" smtClean="0"/>
              <a:t>Icebreakers</a:t>
            </a:r>
            <a:r>
              <a:rPr lang="cs-CZ" dirty="0" smtClean="0"/>
              <a:t>), odstranění nervozity, poznání spolužáků nebo překonání únavy a otupělosti (kritické jsou 15. a 45. minuta)</a:t>
            </a:r>
            <a:endParaRPr lang="cs-CZ" dirty="0"/>
          </a:p>
        </p:txBody>
      </p:sp>
    </p:spTree>
    <p:extLst>
      <p:ext uri="{BB962C8B-B14F-4D97-AF65-F5344CB8AC3E}">
        <p14:creationId xmlns:p14="http://schemas.microsoft.com/office/powerpoint/2010/main" val="23351517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Několik nápadů</a:t>
            </a:r>
            <a:endParaRPr lang="cs-CZ" dirty="0"/>
          </a:p>
        </p:txBody>
      </p:sp>
      <p:sp>
        <p:nvSpPr>
          <p:cNvPr id="3" name="Zástupný symbol pro obsah 2"/>
          <p:cNvSpPr>
            <a:spLocks noGrp="1"/>
          </p:cNvSpPr>
          <p:nvPr>
            <p:ph sz="half" idx="1"/>
          </p:nvPr>
        </p:nvSpPr>
        <p:spPr/>
        <p:txBody>
          <a:bodyPr>
            <a:normAutofit fontScale="92500" lnSpcReduction="10000"/>
          </a:bodyPr>
          <a:lstStyle/>
          <a:p>
            <a:r>
              <a:rPr lang="cs-CZ" dirty="0"/>
              <a:t>- pro menší děti: </a:t>
            </a:r>
          </a:p>
          <a:p>
            <a:r>
              <a:rPr lang="cs-CZ" dirty="0"/>
              <a:t>A) Upovídaní</a:t>
            </a:r>
          </a:p>
          <a:p>
            <a:r>
              <a:rPr lang="cs-CZ" dirty="0"/>
              <a:t>B) </a:t>
            </a:r>
            <a:r>
              <a:rPr lang="cs-CZ" dirty="0" smtClean="0"/>
              <a:t>Oskar (upevnění pojmů pomocí reakce „Oskar“)</a:t>
            </a:r>
            <a:endParaRPr lang="cs-CZ" dirty="0"/>
          </a:p>
          <a:p>
            <a:r>
              <a:rPr lang="cs-CZ" dirty="0"/>
              <a:t>C) Skládání rozstříhaných obrázků</a:t>
            </a:r>
          </a:p>
          <a:p>
            <a:r>
              <a:rPr lang="cs-CZ" dirty="0"/>
              <a:t>D) Křížovka</a:t>
            </a:r>
          </a:p>
          <a:p>
            <a:r>
              <a:rPr lang="cs-CZ" dirty="0"/>
              <a:t>E) V deseti větách vylož příběh (osoby, památky, vesnice…)</a:t>
            </a:r>
          </a:p>
          <a:p>
            <a:r>
              <a:rPr lang="cs-CZ" dirty="0"/>
              <a:t>F</a:t>
            </a:r>
            <a:r>
              <a:rPr lang="cs-CZ" dirty="0" smtClean="0"/>
              <a:t>) Výmluvy (proč se historická osobnost zachovala tak jak se zachovala a ne jinak)</a:t>
            </a:r>
            <a:endParaRPr lang="cs-CZ" dirty="0"/>
          </a:p>
          <a:p>
            <a:endParaRPr lang="cs-CZ" dirty="0"/>
          </a:p>
        </p:txBody>
      </p:sp>
      <p:sp>
        <p:nvSpPr>
          <p:cNvPr id="4" name="Zástupný symbol pro obsah 3"/>
          <p:cNvSpPr>
            <a:spLocks noGrp="1"/>
          </p:cNvSpPr>
          <p:nvPr>
            <p:ph sz="half" idx="2"/>
          </p:nvPr>
        </p:nvSpPr>
        <p:spPr/>
        <p:txBody>
          <a:bodyPr>
            <a:normAutofit fontScale="92500" lnSpcReduction="10000"/>
          </a:bodyPr>
          <a:lstStyle/>
          <a:p>
            <a:r>
              <a:rPr lang="cs-CZ" dirty="0" smtClean="0"/>
              <a:t>- pro starší ZŠ a mladší středoškoláky</a:t>
            </a:r>
          </a:p>
          <a:p>
            <a:r>
              <a:rPr lang="cs-CZ" dirty="0" smtClean="0"/>
              <a:t>A) Historická tvrzení – pravda nebo lež?</a:t>
            </a:r>
          </a:p>
          <a:p>
            <a:r>
              <a:rPr lang="cs-CZ" dirty="0" smtClean="0"/>
              <a:t>B) Znalostní fotbal</a:t>
            </a:r>
          </a:p>
          <a:p>
            <a:r>
              <a:rPr lang="cs-CZ" dirty="0" smtClean="0"/>
              <a:t>C) Tajná zpráva (doplnění textu)</a:t>
            </a:r>
          </a:p>
          <a:p>
            <a:r>
              <a:rPr lang="cs-CZ" dirty="0" smtClean="0"/>
              <a:t>D) Historický bulvár – shrnout příběh historické osobnosti jazykem současného bulvárního tisku</a:t>
            </a:r>
          </a:p>
          <a:p>
            <a:r>
              <a:rPr lang="cs-CZ" dirty="0" smtClean="0"/>
              <a:t>E) Předepsané otázky – hledat odpovědi z výkladu, filmu, dokumentu na předem zadané otázky (lehčího rázu)</a:t>
            </a:r>
          </a:p>
          <a:p>
            <a:r>
              <a:rPr lang="cs-CZ" dirty="0" smtClean="0"/>
              <a:t>F) Naštěstí/naneštěstí </a:t>
            </a:r>
            <a:r>
              <a:rPr lang="cs-CZ" smtClean="0"/>
              <a:t>– popsat </a:t>
            </a:r>
            <a:r>
              <a:rPr lang="cs-CZ" dirty="0" smtClean="0"/>
              <a:t>historickou realitu ve větách začínajících těmito slovy</a:t>
            </a:r>
            <a:endParaRPr lang="cs-CZ" dirty="0"/>
          </a:p>
        </p:txBody>
      </p:sp>
    </p:spTree>
    <p:extLst>
      <p:ext uri="{BB962C8B-B14F-4D97-AF65-F5344CB8AC3E}">
        <p14:creationId xmlns:p14="http://schemas.microsoft.com/office/powerpoint/2010/main" val="2595461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Problémové vyučování</a:t>
            </a:r>
            <a:endParaRPr lang="cs-CZ" dirty="0"/>
          </a:p>
        </p:txBody>
      </p:sp>
      <p:sp>
        <p:nvSpPr>
          <p:cNvPr id="3" name="Zástupný symbol pro obsah 2"/>
          <p:cNvSpPr>
            <a:spLocks noGrp="1"/>
          </p:cNvSpPr>
          <p:nvPr>
            <p:ph idx="1"/>
          </p:nvPr>
        </p:nvSpPr>
        <p:spPr/>
        <p:txBody>
          <a:bodyPr>
            <a:normAutofit fontScale="62500" lnSpcReduction="20000"/>
          </a:bodyPr>
          <a:lstStyle/>
          <a:p>
            <a:r>
              <a:rPr lang="cs-CZ" dirty="0"/>
              <a:t>Základním rámcem v tomto programu je tzv. třífázový cyklus </a:t>
            </a:r>
            <a:r>
              <a:rPr lang="cs-CZ" dirty="0" smtClean="0"/>
              <a:t>učení (příklad </a:t>
            </a:r>
            <a:r>
              <a:rPr lang="cs-CZ" dirty="0"/>
              <a:t>R.W.C.T</a:t>
            </a:r>
            <a:r>
              <a:rPr lang="cs-CZ" dirty="0" smtClean="0"/>
              <a:t>./</a:t>
            </a:r>
            <a:r>
              <a:rPr lang="en-US" dirty="0"/>
              <a:t>Reading and Writing for Critical Thinking</a:t>
            </a:r>
            <a:r>
              <a:rPr lang="cs-CZ" dirty="0" smtClean="0"/>
              <a:t> </a:t>
            </a:r>
            <a:r>
              <a:rPr lang="cs-CZ" dirty="0"/>
              <a:t>metoda</a:t>
            </a:r>
            <a:br>
              <a:rPr lang="cs-CZ" dirty="0"/>
            </a:br>
            <a:r>
              <a:rPr lang="cs-CZ" dirty="0"/>
              <a:t>https://kritickemysleni.cz/o-programu</a:t>
            </a:r>
            <a:r>
              <a:rPr lang="cs-CZ" dirty="0" smtClean="0"/>
              <a:t>/) </a:t>
            </a:r>
            <a:endParaRPr lang="cs-CZ" dirty="0"/>
          </a:p>
          <a:p>
            <a:endParaRPr lang="cs-CZ" dirty="0"/>
          </a:p>
          <a:p>
            <a:r>
              <a:rPr lang="cs-CZ" dirty="0"/>
              <a:t>    evokace – každé učení začíná tím, že si studenti uvědomí a slovy vyjádří, co sami vědí nebo co si myslí, že vědí, o předloženém tématu, zároveň formulují i nejasnosti a otázky, které k tématu mají a na které budou hledat v další fázi odpověď;</a:t>
            </a:r>
          </a:p>
          <a:p>
            <a:r>
              <a:rPr lang="cs-CZ" dirty="0"/>
              <a:t>    uvědomění si významu informací – konfrontace studentova původního konceptu daného tématu se zdrojem nových informací, názorů, nově formulovaných souvislostí (text, film, vyprávění, přednáška…);</a:t>
            </a:r>
          </a:p>
          <a:p>
            <a:r>
              <a:rPr lang="cs-CZ" dirty="0"/>
              <a:t>    reflexe – studenti přeformulují své chápání tématu pod vlivem nových informací i diskusí s kolegy, uvědomí si, co nového se naučili, které z původních představ se jim potvrdily, které naopak vyvrátili, uvědomí si i názory a postoje druhých lidí (spolužáků, učitele) k tématu.</a:t>
            </a:r>
          </a:p>
          <a:p>
            <a:endParaRPr lang="cs-CZ" dirty="0"/>
          </a:p>
          <a:p>
            <a:r>
              <a:rPr lang="cs-CZ" dirty="0" smtClean="0"/>
              <a:t>„Hlavním </a:t>
            </a:r>
            <a:r>
              <a:rPr lang="cs-CZ" dirty="0"/>
              <a:t>cílem programu je, aby se žáci stali samostatnými mysliteli a čtenáři, kteří se dokážou na věci dívat z různých úhlů pohledu, jsou </a:t>
            </a:r>
            <a:r>
              <a:rPr lang="cs-CZ" dirty="0" smtClean="0"/>
              <a:t>zvídaví, mají pozitivní vztah k </a:t>
            </a:r>
            <a:r>
              <a:rPr lang="cs-CZ" dirty="0"/>
              <a:t>vědění </a:t>
            </a:r>
            <a:r>
              <a:rPr lang="cs-CZ" dirty="0" smtClean="0"/>
              <a:t>a pociťují </a:t>
            </a:r>
            <a:r>
              <a:rPr lang="cs-CZ" dirty="0"/>
              <a:t>zodpovědnost za </a:t>
            </a:r>
            <a:r>
              <a:rPr lang="cs-CZ" dirty="0" smtClean="0"/>
              <a:t>svět.“</a:t>
            </a:r>
            <a:endParaRPr lang="cs-CZ" dirty="0"/>
          </a:p>
          <a:p>
            <a:endParaRPr lang="cs-CZ" dirty="0"/>
          </a:p>
        </p:txBody>
      </p:sp>
    </p:spTree>
    <p:extLst>
      <p:ext uri="{BB962C8B-B14F-4D97-AF65-F5344CB8AC3E}">
        <p14:creationId xmlns:p14="http://schemas.microsoft.com/office/powerpoint/2010/main" val="1029018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Schéma problémového vyučování </a:t>
            </a:r>
            <a:r>
              <a:rPr lang="cs-CZ" dirty="0"/>
              <a:t>(podle MAŇÁK, Josef – ŠVEC, Vlastimil: Výukové metody. </a:t>
            </a:r>
            <a:r>
              <a:rPr lang="cs-CZ" dirty="0" smtClean="0"/>
              <a:t>Brno 2003</a:t>
            </a:r>
            <a:r>
              <a:rPr lang="cs-CZ" dirty="0"/>
              <a:t>, s. 113.</a:t>
            </a:r>
          </a:p>
        </p:txBody>
      </p:sp>
      <p:pic>
        <p:nvPicPr>
          <p:cNvPr id="4" name="Zástupný symbol pro obsah 3"/>
          <p:cNvPicPr>
            <a:picLocks noGrp="1" noChangeAspect="1"/>
          </p:cNvPicPr>
          <p:nvPr>
            <p:ph idx="1"/>
          </p:nvPr>
        </p:nvPicPr>
        <p:blipFill>
          <a:blip r:embed="rId2"/>
          <a:stretch>
            <a:fillRect/>
          </a:stretch>
        </p:blipFill>
        <p:spPr>
          <a:xfrm>
            <a:off x="1703754" y="1992923"/>
            <a:ext cx="9550400" cy="4212492"/>
          </a:xfrm>
          <a:prstGeom prst="rect">
            <a:avLst/>
          </a:prstGeom>
        </p:spPr>
      </p:pic>
    </p:spTree>
    <p:extLst>
      <p:ext uri="{BB962C8B-B14F-4D97-AF65-F5344CB8AC3E}">
        <p14:creationId xmlns:p14="http://schemas.microsoft.com/office/powerpoint/2010/main" val="13637264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R.W.C.T</a:t>
            </a:r>
            <a:r>
              <a:rPr lang="cs-CZ" dirty="0"/>
              <a:t>. </a:t>
            </a:r>
            <a:r>
              <a:rPr lang="cs-CZ" dirty="0" smtClean="0"/>
              <a:t>metoda</a:t>
            </a:r>
            <a:br>
              <a:rPr lang="cs-CZ" dirty="0" smtClean="0"/>
            </a:br>
            <a:r>
              <a:rPr lang="cs-CZ" dirty="0" smtClean="0"/>
              <a:t>https</a:t>
            </a:r>
            <a:r>
              <a:rPr lang="cs-CZ" dirty="0"/>
              <a:t>://kritickemysleni.cz/o-programu/ </a:t>
            </a:r>
          </a:p>
        </p:txBody>
      </p:sp>
      <p:sp>
        <p:nvSpPr>
          <p:cNvPr id="3" name="Zástupný symbol pro obsah 2"/>
          <p:cNvSpPr>
            <a:spLocks noGrp="1"/>
          </p:cNvSpPr>
          <p:nvPr>
            <p:ph idx="1"/>
          </p:nvPr>
        </p:nvSpPr>
        <p:spPr/>
        <p:txBody>
          <a:bodyPr>
            <a:noAutofit/>
          </a:bodyPr>
          <a:lstStyle/>
          <a:p>
            <a:r>
              <a:rPr lang="cs-CZ" sz="1200" dirty="0"/>
              <a:t>Co je pro program charakteristické</a:t>
            </a:r>
          </a:p>
          <a:p>
            <a:pPr marL="0" indent="0">
              <a:buNone/>
            </a:pPr>
            <a:r>
              <a:rPr lang="cs-CZ" sz="1200" dirty="0" smtClean="0"/>
              <a:t>Promyšlené </a:t>
            </a:r>
            <a:r>
              <a:rPr lang="cs-CZ" sz="1200" dirty="0"/>
              <a:t>a strukturované využití čtení, psaní a diskuse k rozvíjení samostatného myšlení žáků, k podnícení potřeby i schopnosti celoživotního vzdělávání, tvořivého přístupu k novým situacím, schopnosti spolupracovat a respektovat názory </a:t>
            </a:r>
            <a:r>
              <a:rPr lang="cs-CZ" sz="1200" dirty="0" smtClean="0"/>
              <a:t>druhých</a:t>
            </a:r>
          </a:p>
          <a:p>
            <a:pPr marL="0" indent="0">
              <a:buNone/>
            </a:pPr>
            <a:r>
              <a:rPr lang="cs-CZ" sz="1200" dirty="0"/>
              <a:t>Hlavním cílem programu je, aby se žáci stali samostatnými mysliteli a čtenáři, kteří se dokážou na věci dívat z různých úhlů pohledu, jsou zvídaví a cítí lásku k vědění a zodpovědnost za svět, ve kterém žijí.</a:t>
            </a:r>
          </a:p>
          <a:p>
            <a:pPr marL="0" indent="0">
              <a:buNone/>
            </a:pPr>
            <a:r>
              <a:rPr lang="cs-CZ" sz="1200" dirty="0" smtClean="0"/>
              <a:t>změna </a:t>
            </a:r>
            <a:r>
              <a:rPr lang="cs-CZ" sz="1200" dirty="0"/>
              <a:t>učitelova postavení v procesu výchovy a učení a změna komunikace mezi učitelem a žáky a mezi studenty navzájem</a:t>
            </a:r>
            <a:r>
              <a:rPr lang="cs-CZ" sz="1200" dirty="0" smtClean="0"/>
              <a:t>; využití </a:t>
            </a:r>
            <a:r>
              <a:rPr lang="cs-CZ" sz="1200" dirty="0"/>
              <a:t>faktografických znalostí k řešení problémů a jako materiálu k rozvíjení myšlenkových operací, vyvážený poměr mezi znalostmi, dovednostmi a rozvíjenými postoji</a:t>
            </a:r>
            <a:r>
              <a:rPr lang="cs-CZ" sz="1200" dirty="0" smtClean="0"/>
              <a:t>; zohlednění </a:t>
            </a:r>
            <a:r>
              <a:rPr lang="cs-CZ" sz="1200" dirty="0"/>
              <a:t>skutečných žákových zájmů a </a:t>
            </a:r>
            <a:r>
              <a:rPr lang="cs-CZ" sz="1200" dirty="0" smtClean="0"/>
              <a:t>potřeb; žákova </a:t>
            </a:r>
            <a:r>
              <a:rPr lang="cs-CZ" sz="1200" dirty="0"/>
              <a:t>neustálá reflexe vlastního učení jako jeden z nástrojů celoživotního vzdělávání</a:t>
            </a:r>
            <a:r>
              <a:rPr lang="cs-CZ" sz="1200" dirty="0" smtClean="0"/>
              <a:t>; důraz </a:t>
            </a:r>
            <a:r>
              <a:rPr lang="cs-CZ" sz="1200" dirty="0"/>
              <a:t>na spolupráci žáků, využití celé škály kooperativních metod</a:t>
            </a:r>
            <a:r>
              <a:rPr lang="cs-CZ" sz="1200" dirty="0" smtClean="0"/>
              <a:t>; hodnocení </a:t>
            </a:r>
            <a:r>
              <a:rPr lang="cs-CZ" sz="1200" dirty="0"/>
              <a:t>učebního procesu, ne jen výsledku učebního procesu</a:t>
            </a:r>
            <a:r>
              <a:rPr lang="cs-CZ" sz="1200" dirty="0" smtClean="0"/>
              <a:t>; žákovo </a:t>
            </a:r>
            <a:r>
              <a:rPr lang="cs-CZ" sz="1200" dirty="0"/>
              <a:t>ztotožnění se s cíli učení – žák cílům rozumí a později si je i samostatně formuluje a sleduje míru jejich dosahování</a:t>
            </a:r>
            <a:r>
              <a:rPr lang="cs-CZ" sz="1200" dirty="0" smtClean="0"/>
              <a:t>; </a:t>
            </a:r>
            <a:r>
              <a:rPr lang="cs-CZ" sz="1200" dirty="0"/>
              <a:t>třída jako učící se společenství otevřené novým nápadům a netradičním řešením.</a:t>
            </a:r>
          </a:p>
          <a:p>
            <a:r>
              <a:rPr lang="cs-CZ" sz="1200" dirty="0" smtClean="0"/>
              <a:t>Základním </a:t>
            </a:r>
            <a:r>
              <a:rPr lang="cs-CZ" sz="1200" dirty="0"/>
              <a:t>rámcem v tomto programu je tzv. třífázový cyklus učení:</a:t>
            </a:r>
          </a:p>
          <a:p>
            <a:r>
              <a:rPr lang="cs-CZ" sz="1200" dirty="0" smtClean="0"/>
              <a:t>    </a:t>
            </a:r>
            <a:r>
              <a:rPr lang="cs-CZ" sz="1200" dirty="0"/>
              <a:t>evokace – každé učení začíná tím, že si studenti uvědomí a slovy vyjádří, co sami vědí nebo co si myslí, že vědí, o předloženém tématu, zároveň formulují i nejasnosti a otázky, které k tématu mají a na které budou hledat v další fázi odpověď;</a:t>
            </a:r>
          </a:p>
          <a:p>
            <a:r>
              <a:rPr lang="cs-CZ" sz="1200" dirty="0"/>
              <a:t>    uvědomění si významu informací – konfrontace studentova původního konceptu daného tématu se zdrojem nových informací, názorů, nově formulovaných souvislostí (text, film, vyprávění, přednáška…);</a:t>
            </a:r>
          </a:p>
          <a:p>
            <a:r>
              <a:rPr lang="cs-CZ" sz="1200" dirty="0"/>
              <a:t>    reflexe – studenti přeformulují své chápání tématu pod vlivem nových informací i diskusí </a:t>
            </a:r>
            <a:r>
              <a:rPr lang="cs-CZ" sz="1200" dirty="0" smtClean="0"/>
              <a:t>se spolužáky, </a:t>
            </a:r>
            <a:r>
              <a:rPr lang="cs-CZ" sz="1200" dirty="0"/>
              <a:t>uvědomí si, co nového se naučili, které z původních představ se jim potvrdily, které naopak vyvrátili, uvědomí si i názory a postoje druhých lidí (spolužáků, učitele) k tématu.</a:t>
            </a:r>
          </a:p>
          <a:p>
            <a:endParaRPr lang="cs-CZ" sz="1200" dirty="0"/>
          </a:p>
        </p:txBody>
      </p:sp>
    </p:spTree>
    <p:extLst>
      <p:ext uri="{BB962C8B-B14F-4D97-AF65-F5344CB8AC3E}">
        <p14:creationId xmlns:p14="http://schemas.microsoft.com/office/powerpoint/2010/main" val="3587620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Ukázka aktivizačního projektu – „vyslanec“ – fáze I.</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a:solidFill>
                  <a:srgbClr val="FF0000"/>
                </a:solidFill>
              </a:rPr>
              <a:t>Život v 1. polovině 20. století byl v mnohém odlišný oproti dnešku. Jeden ze způsobů, jak si tehdejší fungování světa představit, je vytvořit si zástupce – svoji postavu, pomocí které se pokusíte do tehdejší doby proniknout a vžít se do ní. Na následujících řádcích naleznete otázky, pomocí kterých si takovouto postavu vytvoříte a vydáte se s ní prozkoumávat svět. V tvorbě postavy máte značnou volnost, pamatujte ale, že její výběr zásadně ovlivní vaši průzkumnou cestu a věci, které bude potřeba pro vaše bádání dohledat.  </a:t>
            </a:r>
          </a:p>
          <a:p>
            <a:r>
              <a:rPr lang="cs-CZ" dirty="0">
                <a:solidFill>
                  <a:srgbClr val="FF0000"/>
                </a:solidFill>
              </a:rPr>
              <a:t>U většiny otázek bude nutné, abyste se opřeli o odpovídající literaturu nebo další zdroje a ty řádně uvedli (jak citovat podle normy ISO 690 naleznete např. zde: www.iso690.zcu.cz). Nepoužívejte </a:t>
            </a:r>
            <a:r>
              <a:rPr lang="cs-CZ" dirty="0" smtClean="0">
                <a:solidFill>
                  <a:srgbClr val="FF0000"/>
                </a:solidFill>
              </a:rPr>
              <a:t>přitom </a:t>
            </a:r>
            <a:r>
              <a:rPr lang="cs-CZ" dirty="0">
                <a:solidFill>
                  <a:srgbClr val="FF0000"/>
                </a:solidFill>
              </a:rPr>
              <a:t>českou Wikipedii. </a:t>
            </a:r>
            <a:r>
              <a:rPr lang="cs-CZ" dirty="0" smtClean="0">
                <a:solidFill>
                  <a:srgbClr val="FF0000"/>
                </a:solidFill>
              </a:rPr>
              <a:t>Na </a:t>
            </a:r>
            <a:r>
              <a:rPr lang="cs-CZ" dirty="0">
                <a:solidFill>
                  <a:srgbClr val="FF0000"/>
                </a:solidFill>
              </a:rPr>
              <a:t>otázky nejsou jednoznačně správné odpovědi. Dohromady ale odpovědi na otázky mají tvořit fungující celek. I proto je potřeba většinu z nich zdůvodnit a podložit zdroji.</a:t>
            </a:r>
          </a:p>
          <a:p>
            <a:r>
              <a:rPr lang="cs-CZ" dirty="0">
                <a:solidFill>
                  <a:srgbClr val="FF0000"/>
                </a:solidFill>
              </a:rPr>
              <a:t>Toto zadání má </a:t>
            </a:r>
            <a:r>
              <a:rPr lang="cs-CZ" dirty="0" smtClean="0">
                <a:solidFill>
                  <a:srgbClr val="FF0000"/>
                </a:solidFill>
              </a:rPr>
              <a:t>735 </a:t>
            </a:r>
            <a:r>
              <a:rPr lang="cs-CZ" dirty="0">
                <a:solidFill>
                  <a:srgbClr val="FF0000"/>
                </a:solidFill>
              </a:rPr>
              <a:t>slov. Minimální rozsah odpovědí je 400 slov. To znamená, že po vyplnění tento dokument musí mít alespoň 1155 slov.</a:t>
            </a:r>
          </a:p>
          <a:p>
            <a:r>
              <a:rPr lang="cs-CZ" dirty="0">
                <a:solidFill>
                  <a:srgbClr val="FF0000"/>
                </a:solidFill>
              </a:rPr>
              <a:t>Úkol je třeba zpracovat samostatně, hodnota známky je 10. Plagiátorství se rovná pětce</a:t>
            </a:r>
            <a:r>
              <a:rPr lang="cs-CZ" dirty="0" smtClean="0">
                <a:solidFill>
                  <a:srgbClr val="FF0000"/>
                </a:solidFill>
              </a:rPr>
              <a:t>.</a:t>
            </a:r>
          </a:p>
          <a:p>
            <a:r>
              <a:rPr lang="cs-CZ" dirty="0" smtClean="0"/>
              <a:t>Otázky: věk? </a:t>
            </a:r>
            <a:r>
              <a:rPr lang="cs-CZ" dirty="0"/>
              <a:t>p</a:t>
            </a:r>
            <a:r>
              <a:rPr lang="cs-CZ" dirty="0" smtClean="0"/>
              <a:t>ohlaví? rodinné poměry? náboženské poměry? sociální a pracovní postavení? </a:t>
            </a:r>
            <a:r>
              <a:rPr lang="cs-CZ" dirty="0"/>
              <a:t>n</a:t>
            </a:r>
            <a:r>
              <a:rPr lang="cs-CZ" dirty="0" smtClean="0"/>
              <a:t>árodnost? rodinná a osobní zkušenost? </a:t>
            </a:r>
            <a:r>
              <a:rPr lang="cs-CZ" dirty="0"/>
              <a:t>m</a:t>
            </a:r>
            <a:r>
              <a:rPr lang="cs-CZ" dirty="0" smtClean="0"/>
              <a:t>ísto života?</a:t>
            </a:r>
          </a:p>
        </p:txBody>
      </p:sp>
    </p:spTree>
    <p:extLst>
      <p:ext uri="{BB962C8B-B14F-4D97-AF65-F5344CB8AC3E}">
        <p14:creationId xmlns:p14="http://schemas.microsoft.com/office/powerpoint/2010/main" val="921220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Vyslanec – fáze II.</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Osobnost bude </a:t>
            </a:r>
            <a:r>
              <a:rPr lang="cs-CZ" dirty="0"/>
              <a:t>vystavena „historické zkoušce“, v podstatě zatěžkávacímu úkolu, na kterém lze ukázat složitost </a:t>
            </a:r>
            <a:r>
              <a:rPr lang="cs-CZ" dirty="0" smtClean="0"/>
              <a:t>rozhodování, jeho možnosti, rizika </a:t>
            </a:r>
          </a:p>
          <a:p>
            <a:r>
              <a:rPr lang="cs-CZ" dirty="0" smtClean="0"/>
              <a:t>A) Rozpad habsburské monarchie a vznik Republiky československé</a:t>
            </a:r>
          </a:p>
          <a:p>
            <a:r>
              <a:rPr lang="cs-CZ" dirty="0" smtClean="0"/>
              <a:t>B) Levicová politika let 1918-1920, tzv. prosincová stávka ad.</a:t>
            </a:r>
          </a:p>
          <a:p>
            <a:r>
              <a:rPr lang="cs-CZ" dirty="0" smtClean="0"/>
              <a:t>C)  Velká hospodářská krize</a:t>
            </a:r>
          </a:p>
          <a:p>
            <a:r>
              <a:rPr lang="cs-CZ" dirty="0" smtClean="0"/>
              <a:t>D) Krize Československa v roce 1938 a odstoupení pohraničí Německu, Polsku a Maďarsku</a:t>
            </a:r>
          </a:p>
          <a:p>
            <a:r>
              <a:rPr lang="cs-CZ" dirty="0" smtClean="0"/>
              <a:t>E) Zapojení do velkoněmeckého hospodářského prostoru, rozvoj sociálního státu a válečná ekonomiky</a:t>
            </a:r>
          </a:p>
          <a:p>
            <a:r>
              <a:rPr lang="cs-CZ" dirty="0" smtClean="0"/>
              <a:t>F) Rasová politika nacistů a Protektorátu</a:t>
            </a:r>
          </a:p>
          <a:p>
            <a:r>
              <a:rPr lang="cs-CZ" dirty="0" smtClean="0"/>
              <a:t>G) Osvobození Československa vojsky Spojenců a perspektivy dalšího vývoje s tím spojené </a:t>
            </a:r>
            <a:endParaRPr lang="cs-CZ" dirty="0"/>
          </a:p>
          <a:p>
            <a:endParaRPr lang="cs-CZ" dirty="0"/>
          </a:p>
        </p:txBody>
      </p:sp>
    </p:spTree>
    <p:extLst>
      <p:ext uri="{BB962C8B-B14F-4D97-AF65-F5344CB8AC3E}">
        <p14:creationId xmlns:p14="http://schemas.microsoft.com/office/powerpoint/2010/main" val="1028323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Diplomová práce z Učitelství</a:t>
            </a:r>
            <a:endParaRPr lang="cs-CZ" dirty="0"/>
          </a:p>
        </p:txBody>
      </p:sp>
      <p:sp>
        <p:nvSpPr>
          <p:cNvPr id="3" name="Zástupný symbol pro obsah 2"/>
          <p:cNvSpPr>
            <a:spLocks noGrp="1"/>
          </p:cNvSpPr>
          <p:nvPr>
            <p:ph idx="1"/>
          </p:nvPr>
        </p:nvSpPr>
        <p:spPr/>
        <p:txBody>
          <a:bodyPr/>
          <a:lstStyle/>
          <a:p>
            <a:r>
              <a:rPr lang="cs-CZ" dirty="0"/>
              <a:t>Vycházíme z teze, že učitel SŠ je primárně odborníkem v dané vědní disciplíně (tj. historii) a sekundárně didaktikem</a:t>
            </a:r>
          </a:p>
          <a:p>
            <a:r>
              <a:rPr lang="cs-CZ" dirty="0" smtClean="0"/>
              <a:t>Žádána je integrace učitelského (tj. didaktického) aspektu do textu</a:t>
            </a:r>
          </a:p>
          <a:p>
            <a:r>
              <a:rPr lang="cs-CZ" dirty="0" smtClean="0"/>
              <a:t>Žádán je samostatný výzkum a propojení tohoto výzkumu s látkou </a:t>
            </a:r>
            <a:r>
              <a:rPr lang="cs-CZ" dirty="0" err="1" smtClean="0"/>
              <a:t>sš</a:t>
            </a:r>
            <a:endParaRPr lang="cs-CZ" dirty="0" smtClean="0"/>
          </a:p>
          <a:p>
            <a:r>
              <a:rPr lang="cs-CZ" dirty="0"/>
              <a:t>Ž</a:t>
            </a:r>
            <a:r>
              <a:rPr lang="cs-CZ" dirty="0" smtClean="0"/>
              <a:t>ádána je evaluace alespoň části práce v podmínkách </a:t>
            </a:r>
            <a:r>
              <a:rPr lang="cs-CZ" dirty="0" err="1" smtClean="0"/>
              <a:t>sš</a:t>
            </a:r>
            <a:r>
              <a:rPr lang="cs-CZ" dirty="0" smtClean="0"/>
              <a:t> (výuka, dotazníkové šetření, řízený hovor s tutorem apod.) </a:t>
            </a:r>
            <a:endParaRPr lang="cs-CZ" dirty="0"/>
          </a:p>
        </p:txBody>
      </p:sp>
    </p:spTree>
    <p:extLst>
      <p:ext uri="{BB962C8B-B14F-4D97-AF65-F5344CB8AC3E}">
        <p14:creationId xmlns:p14="http://schemas.microsoft.com/office/powerpoint/2010/main" val="796079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Postavení školního dějepisu v rámci kurikula střední školy</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 po výsadním (a draze zaplaceném) postavení dějepisu v časech komunismu po roce 1989 tápání</a:t>
            </a:r>
          </a:p>
          <a:p>
            <a:r>
              <a:rPr lang="cs-CZ" dirty="0" smtClean="0"/>
              <a:t>- postavení definují rámcové vzdělávací programy odlišné podle typu školy</a:t>
            </a:r>
          </a:p>
          <a:p>
            <a:r>
              <a:rPr lang="cs-CZ" dirty="0" smtClean="0"/>
              <a:t>- zdůrazněna role v oblasti tzv. občanského a společenskovědního základu, tj. v rámci „balíčku“ příbuzných předmětů vést studenty k osvojení kritického myšlení ve vztahu k aktuálním společenským a kulturním problémům. Konkrétněji a více ambiciózně: vést je k rozvoji historického myšlení ve vztahu k interpretaci historických jevů a jejich důsledků pro současnost</a:t>
            </a:r>
          </a:p>
          <a:p>
            <a:r>
              <a:rPr lang="cs-CZ" dirty="0" smtClean="0"/>
              <a:t>- důraz na hodnoty demokracie, tržního hospodářství se sociální orientací, občanské společnosti a evropanství (Náš dům Evropa) integrujícího národní historický </a:t>
            </a:r>
            <a:r>
              <a:rPr lang="cs-CZ" dirty="0" err="1" smtClean="0"/>
              <a:t>narativ</a:t>
            </a:r>
            <a:endParaRPr lang="cs-CZ" dirty="0" smtClean="0"/>
          </a:p>
          <a:p>
            <a:r>
              <a:rPr lang="cs-CZ" dirty="0" smtClean="0"/>
              <a:t>- tlak na dějepisu od přírodovědných předmětů s dopadem na hodinovou dotaci a pozice v rozvrhu</a:t>
            </a:r>
          </a:p>
          <a:p>
            <a:r>
              <a:rPr lang="cs-CZ" dirty="0" smtClean="0"/>
              <a:t>- tlak veřejnosti a rodičů k oslabení pozice školního dějepisu, volání po výuce předmětů s „praktickým“ uplatněním</a:t>
            </a:r>
          </a:p>
          <a:p>
            <a:r>
              <a:rPr lang="cs-CZ" dirty="0" smtClean="0"/>
              <a:t>- přimykání dějepisu k ostatním humanitním předmětům, zvláště češtině</a:t>
            </a:r>
            <a:endParaRPr lang="cs-CZ" dirty="0"/>
          </a:p>
        </p:txBody>
      </p:sp>
    </p:spTree>
    <p:extLst>
      <p:ext uri="{BB962C8B-B14F-4D97-AF65-F5344CB8AC3E}">
        <p14:creationId xmlns:p14="http://schemas.microsoft.com/office/powerpoint/2010/main" val="525993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Debata o perspektivě školního dějepisu I.</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 V současnosti dějepis zahrnut  do vzdělávací oblasti Člověk a společnost</a:t>
            </a:r>
          </a:p>
          <a:p>
            <a:r>
              <a:rPr lang="cs-CZ" dirty="0" smtClean="0"/>
              <a:t>- zastánci poukazují na zvýšení aplikačního potenciálu dějepisu ve smyslu objasňování historických souvislostí aktuálních jevů, odpůrci tvrdí, že dějepis se tímto začlenění velmi redukuje, produkce povrchní vzdělance a mezi předměty vzdělávací oblasti je rozpor, tj. výchovný ráz ZSV a systémově-naučný ráz dějepisu</a:t>
            </a:r>
          </a:p>
          <a:p>
            <a:r>
              <a:rPr lang="cs-CZ" dirty="0" smtClean="0"/>
              <a:t>- okolní země: Rakousko v 70. letech experimentovalo s předmětem </a:t>
            </a:r>
            <a:r>
              <a:rPr lang="cs-CZ" dirty="0" err="1" smtClean="0"/>
              <a:t>Geschichte</a:t>
            </a:r>
            <a:r>
              <a:rPr lang="cs-CZ" dirty="0" smtClean="0"/>
              <a:t> </a:t>
            </a:r>
            <a:r>
              <a:rPr lang="cs-CZ" dirty="0" err="1" smtClean="0"/>
              <a:t>und</a:t>
            </a:r>
            <a:r>
              <a:rPr lang="cs-CZ" dirty="0" smtClean="0"/>
              <a:t> </a:t>
            </a:r>
            <a:r>
              <a:rPr lang="cs-CZ" dirty="0" err="1" smtClean="0"/>
              <a:t>Sozialkunde</a:t>
            </a:r>
            <a:r>
              <a:rPr lang="cs-CZ" dirty="0" smtClean="0"/>
              <a:t>, později návrat k „samostatnému“ dějepisu; v Nizozemsku dějepis integrován do předmětu „humanitní vědy“; Francie: koncentrace na některé klíčové epochy (VFR) a jejich interdisciplinární analýza; Polsko, Slovensko podobné váhání jako v ČR, spolu s Portugalskem a Belgií preferován chronologický přístup</a:t>
            </a:r>
          </a:p>
          <a:p>
            <a:r>
              <a:rPr lang="cs-CZ" dirty="0" smtClean="0"/>
              <a:t>- v 90. trend „</a:t>
            </a:r>
            <a:r>
              <a:rPr lang="cs-CZ" dirty="0" err="1" smtClean="0"/>
              <a:t>bezvědomostního</a:t>
            </a:r>
            <a:r>
              <a:rPr lang="cs-CZ" dirty="0" smtClean="0"/>
              <a:t>“ vyučování, trend „tematického“ či „problémového“ učení, dnes spíše návrat k tradici, pojmové struktuře a chronologickému pohledu</a:t>
            </a:r>
          </a:p>
          <a:p>
            <a:r>
              <a:rPr lang="cs-CZ" dirty="0" smtClean="0"/>
              <a:t>- velký důraz na historické vědomí, tj. schopnost studenta nahlédnout historický jev pluralitně (</a:t>
            </a:r>
            <a:r>
              <a:rPr lang="cs-CZ" dirty="0" err="1" smtClean="0"/>
              <a:t>multiperspektivně</a:t>
            </a:r>
            <a:r>
              <a:rPr lang="cs-CZ" dirty="0" smtClean="0"/>
              <a:t>)</a:t>
            </a:r>
            <a:endParaRPr lang="cs-CZ" dirty="0"/>
          </a:p>
        </p:txBody>
      </p:sp>
    </p:spTree>
    <p:extLst>
      <p:ext uri="{BB962C8B-B14F-4D97-AF65-F5344CB8AC3E}">
        <p14:creationId xmlns:p14="http://schemas.microsoft.com/office/powerpoint/2010/main" val="2240838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Debata o perspektivě školního dějepisu II.</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 trendy v obsahu učiva: důraz na dějiny 20. století, zvláště soudobé dějiny, redukce dějin pravěku a starověku a postupně starších dějin do cca 30-leté války</a:t>
            </a:r>
          </a:p>
          <a:p>
            <a:r>
              <a:rPr lang="cs-CZ" dirty="0" smtClean="0"/>
              <a:t>- trendem je důraz na kulturní, hospodářské a sociální dějiny (včetně dějin každodennosti), ústup dějin politických; ovšem politické dějiny nahlíženy jako prostor integrace různých oborových pohledů na minulost</a:t>
            </a:r>
          </a:p>
          <a:p>
            <a:r>
              <a:rPr lang="cs-CZ" dirty="0" smtClean="0"/>
              <a:t>- hledání proporce dějin evropských, národních, regionálních a lokálních</a:t>
            </a:r>
          </a:p>
          <a:p>
            <a:r>
              <a:rPr lang="cs-CZ" dirty="0" smtClean="0"/>
              <a:t>- mírný odklon od </a:t>
            </a:r>
            <a:r>
              <a:rPr lang="cs-CZ" dirty="0" err="1" smtClean="0"/>
              <a:t>europocentrismu</a:t>
            </a:r>
            <a:r>
              <a:rPr lang="cs-CZ" dirty="0" smtClean="0"/>
              <a:t> směrem k pohledu na oblasti světa zastoupené často ve zpravodajství (Blízký východ, Dálný východ, </a:t>
            </a:r>
            <a:r>
              <a:rPr lang="cs-CZ" dirty="0" err="1" smtClean="0"/>
              <a:t>Maghreb</a:t>
            </a:r>
            <a:r>
              <a:rPr lang="cs-CZ" dirty="0" smtClean="0"/>
              <a:t>…)</a:t>
            </a:r>
          </a:p>
          <a:p>
            <a:r>
              <a:rPr lang="cs-CZ" dirty="0" smtClean="0"/>
              <a:t>- mírný nárůst zájmu o dějiny minorit, žen a dětí, dějiny vztahu člověka a životního prostředí - ovšem ve srovnání se západní Evropou velmi málo</a:t>
            </a:r>
          </a:p>
          <a:p>
            <a:r>
              <a:rPr lang="cs-CZ" dirty="0" smtClean="0"/>
              <a:t>- důraz na životní zkušenost žáků, práce s rodinnou pamětí, se vztahem k památkám v okolí apod.</a:t>
            </a:r>
            <a:endParaRPr lang="cs-CZ" dirty="0"/>
          </a:p>
        </p:txBody>
      </p:sp>
    </p:spTree>
    <p:extLst>
      <p:ext uri="{BB962C8B-B14F-4D97-AF65-F5344CB8AC3E}">
        <p14:creationId xmlns:p14="http://schemas.microsoft.com/office/powerpoint/2010/main" val="2509376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Jak učit o „evropanství“?</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smtClean="0"/>
              <a:t>- politické dějiny nejsou obrazem integrity, z toho plyne důraz na jiné aspekty dějin</a:t>
            </a:r>
          </a:p>
          <a:p>
            <a:r>
              <a:rPr lang="cs-CZ" dirty="0" smtClean="0"/>
              <a:t>- v národních učebnicích je „Evropa“ připomínána nesoustavně, v podstatě hlavně v období, kdy dotyčný národ měl na dění v Evropě mimořádně velký vliv a ze svého úhlu pohledu ji „integroval“: v Německu éra karolinská, v Itálii renesance, Španělé a Portugalci zdůrazňují svoji roli v zámořských objevech a jejich důsledcích pro Evropu, Nizozemci jako tvůrci právního systému v mezinárodních vztazích a správě veřejných záležitostí (Hugo </a:t>
            </a:r>
            <a:r>
              <a:rPr lang="cs-CZ" dirty="0" err="1" smtClean="0"/>
              <a:t>Grotius</a:t>
            </a:r>
            <a:r>
              <a:rPr lang="cs-CZ" dirty="0" smtClean="0"/>
              <a:t>); Britové pracují s tezí o kolébce moderní demokracie a průmyslu; velmi delikátní situace ve Francii (VFR a Napoleon)</a:t>
            </a:r>
          </a:p>
          <a:p>
            <a:r>
              <a:rPr lang="cs-CZ" dirty="0" smtClean="0"/>
              <a:t>-kritická situace po éru po roce 1945, kdy se ve výuce zájem dělí na dějiny USA a SSSR; v západní Evropě řešeno téměř eliminací dějin sovětských satelitů ve východní polovině Evropy z výuky a naopak u nás nebo v Polsku se dějiny Francie, Německa, Itálie 1945-2000 skoro neučí</a:t>
            </a:r>
          </a:p>
          <a:p>
            <a:r>
              <a:rPr lang="cs-CZ" dirty="0" smtClean="0"/>
              <a:t>- celoevropsky pociťovaný časový tlak při těchto tématech</a:t>
            </a:r>
          </a:p>
          <a:p>
            <a:r>
              <a:rPr lang="cs-CZ" dirty="0" smtClean="0"/>
              <a:t>- velmi nestejný důraz na jednotlivé epochy, např. české nebo portugalské zaujetí 19. stoletím, německý zájem o téma nástupu nacismu, Britové dějinám kontinentální Evropy obecně věnují méně prostoru než naopak; dějiny v pojetí severských států jsou poněkud „uzamčeny“ ve Skandinávii; nejvíce „evropské“ jsou dějiny u národů a států, jejichž identita a dějiny jsou poněkud vágní (Lucembursko, Belgie)</a:t>
            </a:r>
          </a:p>
          <a:p>
            <a:r>
              <a:rPr lang="cs-CZ" dirty="0" smtClean="0"/>
              <a:t>- „evropanství“ v současném veřejném diskurzu utrpělo vážné rány (od roku 2005, u nás od 2015) a věcná debata o tématu je velmi nesnadná </a:t>
            </a:r>
          </a:p>
          <a:p>
            <a:r>
              <a:rPr lang="cs-CZ" dirty="0" smtClean="0"/>
              <a:t>- Robert </a:t>
            </a:r>
            <a:r>
              <a:rPr lang="cs-CZ" dirty="0" err="1" smtClean="0"/>
              <a:t>Stradling</a:t>
            </a:r>
            <a:r>
              <a:rPr lang="cs-CZ" dirty="0" smtClean="0"/>
              <a:t> v 90. letech viděl nauku o evropanství jako rozvíjení smyslu pro identitu místní, regionální, národní a evropskou, poskytnout přiměřené informace o jiných zemích, vytvářet cit pro historii a historické vědomí, podporovat demokratické principy a občanské hodnoty  </a:t>
            </a:r>
            <a:endParaRPr lang="cs-CZ" dirty="0"/>
          </a:p>
        </p:txBody>
      </p:sp>
    </p:spTree>
    <p:extLst>
      <p:ext uri="{BB962C8B-B14F-4D97-AF65-F5344CB8AC3E}">
        <p14:creationId xmlns:p14="http://schemas.microsoft.com/office/powerpoint/2010/main" val="444402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Jak rozdělit učivo do ročníků?</a:t>
            </a:r>
            <a:endParaRPr lang="cs-CZ" dirty="0"/>
          </a:p>
        </p:txBody>
      </p:sp>
      <p:sp>
        <p:nvSpPr>
          <p:cNvPr id="3" name="Zástupný symbol pro obsah 2"/>
          <p:cNvSpPr>
            <a:spLocks noGrp="1"/>
          </p:cNvSpPr>
          <p:nvPr>
            <p:ph idx="1"/>
          </p:nvPr>
        </p:nvSpPr>
        <p:spPr/>
        <p:txBody>
          <a:bodyPr/>
          <a:lstStyle/>
          <a:p>
            <a:r>
              <a:rPr lang="cs-CZ" dirty="0" smtClean="0"/>
              <a:t>- Kam umístit „úvod“ do historie, tj. filozofii dějin, charakter práce historika atd.?</a:t>
            </a:r>
          </a:p>
          <a:p>
            <a:r>
              <a:rPr lang="cs-CZ" dirty="0" smtClean="0"/>
              <a:t>- Mezníky a důvody jejich stanovení? 476, 1492, 1526, 1648, 1789, 1848, 1918, 1945, 1948, 1989, 1991, 2005/2015, 2020…?</a:t>
            </a:r>
          </a:p>
          <a:p>
            <a:r>
              <a:rPr lang="cs-CZ" dirty="0" smtClean="0"/>
              <a:t>- Přidržet se politických dějin (velký „národní“ příběh)? Existují alternativy (regionální, duchovní, hospodářské, právní dějiny apod.)? Jakou výhodu má „velký příběh“, jakou nevýhodu?</a:t>
            </a:r>
          </a:p>
          <a:p>
            <a:r>
              <a:rPr lang="cs-CZ" dirty="0" smtClean="0"/>
              <a:t>- Jak do řádné výuky integrovat výuku v dějepisném semináři?</a:t>
            </a:r>
          </a:p>
          <a:p>
            <a:r>
              <a:rPr lang="cs-CZ" dirty="0" smtClean="0"/>
              <a:t>- Jak do chronologického rázu výuky včlenit výuku tematickou (např. projekt)?</a:t>
            </a:r>
          </a:p>
          <a:p>
            <a:r>
              <a:rPr lang="cs-CZ" dirty="0" smtClean="0"/>
              <a:t>- Na co rezignovat a na co určitě nikoliv (zvláště s ohledem na výuku na SOŠ)?  </a:t>
            </a:r>
            <a:endParaRPr lang="cs-CZ" dirty="0"/>
          </a:p>
        </p:txBody>
      </p:sp>
    </p:spTree>
    <p:extLst>
      <p:ext uri="{BB962C8B-B14F-4D97-AF65-F5344CB8AC3E}">
        <p14:creationId xmlns:p14="http://schemas.microsoft.com/office/powerpoint/2010/main" val="80479732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ktiva">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1207</TotalTime>
  <Words>5182</Words>
  <Application>Microsoft Office PowerPoint</Application>
  <PresentationFormat>Širokoúhlá obrazovka</PresentationFormat>
  <Paragraphs>319</Paragraphs>
  <Slides>39</Slides>
  <Notes>0</Notes>
  <HiddenSlides>0</HiddenSlides>
  <MMClips>0</MMClips>
  <ScaleCrop>false</ScaleCrop>
  <HeadingPairs>
    <vt:vector size="6" baseType="variant">
      <vt:variant>
        <vt:lpstr>Použitá písma</vt:lpstr>
      </vt:variant>
      <vt:variant>
        <vt:i4>3</vt:i4>
      </vt:variant>
      <vt:variant>
        <vt:lpstr>Motiv</vt:lpstr>
      </vt:variant>
      <vt:variant>
        <vt:i4>2</vt:i4>
      </vt:variant>
      <vt:variant>
        <vt:lpstr>Nadpisy snímků</vt:lpstr>
      </vt:variant>
      <vt:variant>
        <vt:i4>39</vt:i4>
      </vt:variant>
    </vt:vector>
  </HeadingPairs>
  <TitlesOfParts>
    <vt:vector size="44" baseType="lpstr">
      <vt:lpstr>Arial</vt:lpstr>
      <vt:lpstr>Calibri</vt:lpstr>
      <vt:lpstr>Calibri Light</vt:lpstr>
      <vt:lpstr>Retrospektiva</vt:lpstr>
      <vt:lpstr>Motiv Office</vt:lpstr>
      <vt:lpstr>Didaktika dějepisu I.</vt:lpstr>
      <vt:lpstr>Zapojení předmětu v systému Učitelství historie</vt:lpstr>
      <vt:lpstr>Co byste se měli naučit?</vt:lpstr>
      <vt:lpstr>Diplomová práce z Učitelství</vt:lpstr>
      <vt:lpstr>Postavení školního dějepisu v rámci kurikula střední školy</vt:lpstr>
      <vt:lpstr>Debata o perspektivě školního dějepisu I.</vt:lpstr>
      <vt:lpstr>Debata o perspektivě školního dějepisu II.</vt:lpstr>
      <vt:lpstr>Jak učit o „evropanství“?</vt:lpstr>
      <vt:lpstr>Jak rozdělit učivo do ročníků?</vt:lpstr>
      <vt:lpstr>Klíčové kompetence ve školním dějepisu</vt:lpstr>
      <vt:lpstr>Výchovně-vzdělávací cíle škol. dějepisu </vt:lpstr>
      <vt:lpstr>Klíčové školní dokumenty</vt:lpstr>
      <vt:lpstr>Historická paradigmata ve výuce dějepisu</vt:lpstr>
      <vt:lpstr>Co ovlivňuje reálné naplnění „osnov“?</vt:lpstr>
      <vt:lpstr>Profil učitele dějepisu</vt:lpstr>
      <vt:lpstr>Krize učitelské profese?</vt:lpstr>
      <vt:lpstr>Prezentace aplikace PowerPoint</vt:lpstr>
      <vt:lpstr>Možnosti přivýdělku (ZŠ)</vt:lpstr>
      <vt:lpstr>Formy organizace výuky a didaktické metody</vt:lpstr>
      <vt:lpstr>Aktivizační přístupy ve výuce dějepisu</vt:lpstr>
      <vt:lpstr>Projektová výuka - obecně</vt:lpstr>
      <vt:lpstr>Projektová výuka – výhody a nevýhody</vt:lpstr>
      <vt:lpstr>Dvě formy výuky propojující školu s realitou (v praxi obě formy často nerozeznávány nebo jejich rozdíly bagatelizovány)</vt:lpstr>
      <vt:lpstr>ITV</vt:lpstr>
      <vt:lpstr>Susan Kovalik a ITV v ročním měřítku</vt:lpstr>
      <vt:lpstr>Prezentace aplikace PowerPoint</vt:lpstr>
      <vt:lpstr>Projekt Zmizelí sousedé</vt:lpstr>
      <vt:lpstr>Frontální výuka (metoda informačně-receptivní v hromadném užití) – pilíř a současně fantom českého školství</vt:lpstr>
      <vt:lpstr>Idyla české vsi</vt:lpstr>
      <vt:lpstr>Prezentace aplikace PowerPoint</vt:lpstr>
      <vt:lpstr>Proměna sociální prestiže rolnictva</vt:lpstr>
      <vt:lpstr>Umělecká reflexe konce měšťanstva (1937)</vt:lpstr>
      <vt:lpstr>Aktivizační přístupy - dělení</vt:lpstr>
      <vt:lpstr>Několik nápadů</vt:lpstr>
      <vt:lpstr>Problémové vyučování</vt:lpstr>
      <vt:lpstr>Schéma problémového vyučování (podle MAŇÁK, Josef – ŠVEC, Vlastimil: Výukové metody. Brno 2003, s. 113.</vt:lpstr>
      <vt:lpstr>R.W.C.T. metoda https://kritickemysleni.cz/o-programu/ </vt:lpstr>
      <vt:lpstr>Ukázka aktivizačního projektu – „vyslanec“ – fáze I.</vt:lpstr>
      <vt:lpstr>Vyslanec – fáze II.</vt:lpstr>
    </vt:vector>
  </TitlesOfParts>
  <Company>FFMU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Didaktiku dějepisu I.</dc:title>
  <dc:creator>Lukáš Fasora</dc:creator>
  <cp:lastModifiedBy>Lukáš Fasora</cp:lastModifiedBy>
  <cp:revision>85</cp:revision>
  <dcterms:created xsi:type="dcterms:W3CDTF">2019-09-24T17:32:55Z</dcterms:created>
  <dcterms:modified xsi:type="dcterms:W3CDTF">2022-04-16T14:54:08Z</dcterms:modified>
</cp:coreProperties>
</file>