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65" r:id="rId4"/>
    <p:sldId id="270" r:id="rId5"/>
    <p:sldId id="271" r:id="rId6"/>
    <p:sldId id="272" r:id="rId7"/>
    <p:sldId id="274" r:id="rId8"/>
    <p:sldId id="275" r:id="rId9"/>
    <p:sldId id="273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5" r:id="rId18"/>
    <p:sldId id="288" r:id="rId19"/>
    <p:sldId id="289" r:id="rId20"/>
    <p:sldId id="290" r:id="rId21"/>
    <p:sldId id="291" r:id="rId22"/>
    <p:sldId id="286" r:id="rId23"/>
    <p:sldId id="287" r:id="rId24"/>
    <p:sldId id="293" r:id="rId25"/>
    <p:sldId id="294" r:id="rId26"/>
    <p:sldId id="284" r:id="rId27"/>
    <p:sldId id="276" r:id="rId28"/>
    <p:sldId id="297" r:id="rId29"/>
    <p:sldId id="298" r:id="rId30"/>
    <p:sldId id="292" r:id="rId31"/>
    <p:sldId id="295" r:id="rId32"/>
    <p:sldId id="296" r:id="rId33"/>
    <p:sldId id="266" r:id="rId3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5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90" autoAdjust="0"/>
    <p:restoredTop sz="94660"/>
  </p:normalViewPr>
  <p:slideViewPr>
    <p:cSldViewPr snapToGrid="0">
      <p:cViewPr varScale="1">
        <p:scale>
          <a:sx n="82" d="100"/>
          <a:sy n="82" d="100"/>
        </p:scale>
        <p:origin x="9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4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9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6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6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9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03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7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4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35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9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8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11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wr7UtYDG7J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3439479" y="2203098"/>
            <a:ext cx="5596230" cy="1985611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 w="12700">
            <a:solidFill>
              <a:srgbClr val="877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4000" b="1" i="1" kern="0" dirty="0">
                <a:solidFill>
                  <a:srgbClr val="87726A"/>
                </a:solidFill>
              </a:rPr>
              <a:t>Korean class week 2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8227212" y="1097808"/>
            <a:ext cx="3821352" cy="1864659"/>
            <a:chOff x="8157882" y="1172805"/>
            <a:chExt cx="3821352" cy="1563663"/>
          </a:xfrm>
        </p:grpSpPr>
        <p:sp>
          <p:nvSpPr>
            <p:cNvPr id="13" name="자유형 12"/>
            <p:cNvSpPr/>
            <p:nvPr/>
          </p:nvSpPr>
          <p:spPr>
            <a:xfrm>
              <a:off x="8157882" y="1172805"/>
              <a:ext cx="3659988" cy="1563663"/>
            </a:xfrm>
            <a:custGeom>
              <a:avLst/>
              <a:gdLst>
                <a:gd name="connsiteX0" fmla="*/ 286 w 1625951"/>
                <a:gd name="connsiteY0" fmla="*/ 696653 h 903076"/>
                <a:gd name="connsiteX1" fmla="*/ 609886 w 1625951"/>
                <a:gd name="connsiteY1" fmla="*/ 125153 h 903076"/>
                <a:gd name="connsiteX2" fmla="*/ 1257586 w 1625951"/>
                <a:gd name="connsiteY2" fmla="*/ 23553 h 903076"/>
                <a:gd name="connsiteX3" fmla="*/ 1625886 w 1625951"/>
                <a:gd name="connsiteY3" fmla="*/ 455353 h 903076"/>
                <a:gd name="connsiteX4" fmla="*/ 1232186 w 1625951"/>
                <a:gd name="connsiteY4" fmla="*/ 899853 h 903076"/>
                <a:gd name="connsiteX5" fmla="*/ 686086 w 1625951"/>
                <a:gd name="connsiteY5" fmla="*/ 658553 h 903076"/>
                <a:gd name="connsiteX6" fmla="*/ 286 w 1625951"/>
                <a:gd name="connsiteY6" fmla="*/ 696653 h 903076"/>
                <a:gd name="connsiteX0" fmla="*/ 5838 w 1631503"/>
                <a:gd name="connsiteY0" fmla="*/ 696653 h 903076"/>
                <a:gd name="connsiteX1" fmla="*/ 615438 w 1631503"/>
                <a:gd name="connsiteY1" fmla="*/ 125153 h 903076"/>
                <a:gd name="connsiteX2" fmla="*/ 1263138 w 1631503"/>
                <a:gd name="connsiteY2" fmla="*/ 23553 h 903076"/>
                <a:gd name="connsiteX3" fmla="*/ 1631438 w 1631503"/>
                <a:gd name="connsiteY3" fmla="*/ 455353 h 903076"/>
                <a:gd name="connsiteX4" fmla="*/ 1237738 w 1631503"/>
                <a:gd name="connsiteY4" fmla="*/ 899853 h 903076"/>
                <a:gd name="connsiteX5" fmla="*/ 691638 w 1631503"/>
                <a:gd name="connsiteY5" fmla="*/ 658553 h 903076"/>
                <a:gd name="connsiteX6" fmla="*/ 5838 w 1631503"/>
                <a:gd name="connsiteY6" fmla="*/ 696653 h 903076"/>
                <a:gd name="connsiteX0" fmla="*/ 13271 w 1638936"/>
                <a:gd name="connsiteY0" fmla="*/ 696653 h 903076"/>
                <a:gd name="connsiteX1" fmla="*/ 622871 w 1638936"/>
                <a:gd name="connsiteY1" fmla="*/ 125153 h 903076"/>
                <a:gd name="connsiteX2" fmla="*/ 1270571 w 1638936"/>
                <a:gd name="connsiteY2" fmla="*/ 23553 h 903076"/>
                <a:gd name="connsiteX3" fmla="*/ 1638871 w 1638936"/>
                <a:gd name="connsiteY3" fmla="*/ 455353 h 903076"/>
                <a:gd name="connsiteX4" fmla="*/ 1245171 w 1638936"/>
                <a:gd name="connsiteY4" fmla="*/ 899853 h 903076"/>
                <a:gd name="connsiteX5" fmla="*/ 699071 w 1638936"/>
                <a:gd name="connsiteY5" fmla="*/ 658553 h 903076"/>
                <a:gd name="connsiteX6" fmla="*/ 13271 w 1638936"/>
                <a:gd name="connsiteY6" fmla="*/ 696653 h 903076"/>
                <a:gd name="connsiteX0" fmla="*/ 13331 w 1638935"/>
                <a:gd name="connsiteY0" fmla="*/ 696653 h 905458"/>
                <a:gd name="connsiteX1" fmla="*/ 622931 w 1638935"/>
                <a:gd name="connsiteY1" fmla="*/ 125153 h 905458"/>
                <a:gd name="connsiteX2" fmla="*/ 1270631 w 1638935"/>
                <a:gd name="connsiteY2" fmla="*/ 23553 h 905458"/>
                <a:gd name="connsiteX3" fmla="*/ 1638931 w 1638935"/>
                <a:gd name="connsiteY3" fmla="*/ 455353 h 905458"/>
                <a:gd name="connsiteX4" fmla="*/ 1264281 w 1638935"/>
                <a:gd name="connsiteY4" fmla="*/ 902234 h 905458"/>
                <a:gd name="connsiteX5" fmla="*/ 699131 w 1638935"/>
                <a:gd name="connsiteY5" fmla="*/ 658553 h 905458"/>
                <a:gd name="connsiteX6" fmla="*/ 13331 w 1638935"/>
                <a:gd name="connsiteY6" fmla="*/ 696653 h 905458"/>
                <a:gd name="connsiteX0" fmla="*/ 13331 w 1638935"/>
                <a:gd name="connsiteY0" fmla="*/ 696653 h 905458"/>
                <a:gd name="connsiteX1" fmla="*/ 622931 w 1638935"/>
                <a:gd name="connsiteY1" fmla="*/ 125153 h 905458"/>
                <a:gd name="connsiteX2" fmla="*/ 1270631 w 1638935"/>
                <a:gd name="connsiteY2" fmla="*/ 23553 h 905458"/>
                <a:gd name="connsiteX3" fmla="*/ 1638931 w 1638935"/>
                <a:gd name="connsiteY3" fmla="*/ 455353 h 905458"/>
                <a:gd name="connsiteX4" fmla="*/ 1264281 w 1638935"/>
                <a:gd name="connsiteY4" fmla="*/ 902234 h 905458"/>
                <a:gd name="connsiteX5" fmla="*/ 699131 w 1638935"/>
                <a:gd name="connsiteY5" fmla="*/ 658553 h 905458"/>
                <a:gd name="connsiteX6" fmla="*/ 13331 w 1638935"/>
                <a:gd name="connsiteY6" fmla="*/ 696653 h 905458"/>
                <a:gd name="connsiteX0" fmla="*/ 13331 w 1638935"/>
                <a:gd name="connsiteY0" fmla="*/ 696653 h 904337"/>
                <a:gd name="connsiteX1" fmla="*/ 622931 w 1638935"/>
                <a:gd name="connsiteY1" fmla="*/ 125153 h 904337"/>
                <a:gd name="connsiteX2" fmla="*/ 1270631 w 1638935"/>
                <a:gd name="connsiteY2" fmla="*/ 23553 h 904337"/>
                <a:gd name="connsiteX3" fmla="*/ 1638931 w 1638935"/>
                <a:gd name="connsiteY3" fmla="*/ 455353 h 904337"/>
                <a:gd name="connsiteX4" fmla="*/ 1264281 w 1638935"/>
                <a:gd name="connsiteY4" fmla="*/ 902234 h 904337"/>
                <a:gd name="connsiteX5" fmla="*/ 699131 w 1638935"/>
                <a:gd name="connsiteY5" fmla="*/ 658553 h 904337"/>
                <a:gd name="connsiteX6" fmla="*/ 13331 w 1638935"/>
                <a:gd name="connsiteY6" fmla="*/ 696653 h 904337"/>
                <a:gd name="connsiteX0" fmla="*/ 13331 w 1639166"/>
                <a:gd name="connsiteY0" fmla="*/ 696653 h 904337"/>
                <a:gd name="connsiteX1" fmla="*/ 622931 w 1639166"/>
                <a:gd name="connsiteY1" fmla="*/ 125153 h 904337"/>
                <a:gd name="connsiteX2" fmla="*/ 1270631 w 1639166"/>
                <a:gd name="connsiteY2" fmla="*/ 23553 h 904337"/>
                <a:gd name="connsiteX3" fmla="*/ 1638931 w 1639166"/>
                <a:gd name="connsiteY3" fmla="*/ 455353 h 904337"/>
                <a:gd name="connsiteX4" fmla="*/ 1264281 w 1639166"/>
                <a:gd name="connsiteY4" fmla="*/ 902234 h 904337"/>
                <a:gd name="connsiteX5" fmla="*/ 699131 w 1639166"/>
                <a:gd name="connsiteY5" fmla="*/ 658553 h 904337"/>
                <a:gd name="connsiteX6" fmla="*/ 13331 w 1639166"/>
                <a:gd name="connsiteY6" fmla="*/ 696653 h 904337"/>
                <a:gd name="connsiteX0" fmla="*/ 13331 w 1640516"/>
                <a:gd name="connsiteY0" fmla="*/ 696653 h 904337"/>
                <a:gd name="connsiteX1" fmla="*/ 622931 w 1640516"/>
                <a:gd name="connsiteY1" fmla="*/ 125153 h 904337"/>
                <a:gd name="connsiteX2" fmla="*/ 1270631 w 1640516"/>
                <a:gd name="connsiteY2" fmla="*/ 23553 h 904337"/>
                <a:gd name="connsiteX3" fmla="*/ 1638931 w 1640516"/>
                <a:gd name="connsiteY3" fmla="*/ 455353 h 904337"/>
                <a:gd name="connsiteX4" fmla="*/ 1264281 w 1640516"/>
                <a:gd name="connsiteY4" fmla="*/ 902234 h 904337"/>
                <a:gd name="connsiteX5" fmla="*/ 699131 w 1640516"/>
                <a:gd name="connsiteY5" fmla="*/ 658553 h 904337"/>
                <a:gd name="connsiteX6" fmla="*/ 13331 w 1640516"/>
                <a:gd name="connsiteY6" fmla="*/ 696653 h 904337"/>
                <a:gd name="connsiteX0" fmla="*/ 13331 w 1671320"/>
                <a:gd name="connsiteY0" fmla="*/ 697001 h 904685"/>
                <a:gd name="connsiteX1" fmla="*/ 622931 w 1671320"/>
                <a:gd name="connsiteY1" fmla="*/ 125501 h 904685"/>
                <a:gd name="connsiteX2" fmla="*/ 1270631 w 1671320"/>
                <a:gd name="connsiteY2" fmla="*/ 23901 h 904685"/>
                <a:gd name="connsiteX3" fmla="*/ 1669888 w 1671320"/>
                <a:gd name="connsiteY3" fmla="*/ 460463 h 904685"/>
                <a:gd name="connsiteX4" fmla="*/ 1264281 w 1671320"/>
                <a:gd name="connsiteY4" fmla="*/ 902582 h 904685"/>
                <a:gd name="connsiteX5" fmla="*/ 699131 w 1671320"/>
                <a:gd name="connsiteY5" fmla="*/ 658901 h 904685"/>
                <a:gd name="connsiteX6" fmla="*/ 13331 w 1671320"/>
                <a:gd name="connsiteY6" fmla="*/ 697001 h 904685"/>
                <a:gd name="connsiteX0" fmla="*/ 13331 w 1671320"/>
                <a:gd name="connsiteY0" fmla="*/ 697001 h 904685"/>
                <a:gd name="connsiteX1" fmla="*/ 622931 w 1671320"/>
                <a:gd name="connsiteY1" fmla="*/ 125501 h 904685"/>
                <a:gd name="connsiteX2" fmla="*/ 1270631 w 1671320"/>
                <a:gd name="connsiteY2" fmla="*/ 23901 h 904685"/>
                <a:gd name="connsiteX3" fmla="*/ 1669888 w 1671320"/>
                <a:gd name="connsiteY3" fmla="*/ 460463 h 904685"/>
                <a:gd name="connsiteX4" fmla="*/ 1264281 w 1671320"/>
                <a:gd name="connsiteY4" fmla="*/ 902582 h 904685"/>
                <a:gd name="connsiteX5" fmla="*/ 699131 w 1671320"/>
                <a:gd name="connsiteY5" fmla="*/ 658901 h 904685"/>
                <a:gd name="connsiteX6" fmla="*/ 13331 w 1671320"/>
                <a:gd name="connsiteY6" fmla="*/ 697001 h 904685"/>
                <a:gd name="connsiteX0" fmla="*/ 13331 w 1669888"/>
                <a:gd name="connsiteY0" fmla="*/ 721355 h 929039"/>
                <a:gd name="connsiteX1" fmla="*/ 622931 w 1669888"/>
                <a:gd name="connsiteY1" fmla="*/ 149855 h 929039"/>
                <a:gd name="connsiteX2" fmla="*/ 1263488 w 1669888"/>
                <a:gd name="connsiteY2" fmla="*/ 19680 h 929039"/>
                <a:gd name="connsiteX3" fmla="*/ 1669888 w 1669888"/>
                <a:gd name="connsiteY3" fmla="*/ 484817 h 929039"/>
                <a:gd name="connsiteX4" fmla="*/ 1264281 w 1669888"/>
                <a:gd name="connsiteY4" fmla="*/ 926936 h 929039"/>
                <a:gd name="connsiteX5" fmla="*/ 699131 w 1669888"/>
                <a:gd name="connsiteY5" fmla="*/ 683255 h 929039"/>
                <a:gd name="connsiteX6" fmla="*/ 13331 w 1669888"/>
                <a:gd name="connsiteY6" fmla="*/ 721355 h 929039"/>
                <a:gd name="connsiteX0" fmla="*/ 13331 w 1669888"/>
                <a:gd name="connsiteY0" fmla="*/ 724347 h 932031"/>
                <a:gd name="connsiteX1" fmla="*/ 622931 w 1669888"/>
                <a:gd name="connsiteY1" fmla="*/ 152847 h 932031"/>
                <a:gd name="connsiteX2" fmla="*/ 1263488 w 1669888"/>
                <a:gd name="connsiteY2" fmla="*/ 22672 h 932031"/>
                <a:gd name="connsiteX3" fmla="*/ 1669888 w 1669888"/>
                <a:gd name="connsiteY3" fmla="*/ 487809 h 932031"/>
                <a:gd name="connsiteX4" fmla="*/ 1264281 w 1669888"/>
                <a:gd name="connsiteY4" fmla="*/ 929928 h 932031"/>
                <a:gd name="connsiteX5" fmla="*/ 699131 w 1669888"/>
                <a:gd name="connsiteY5" fmla="*/ 686247 h 932031"/>
                <a:gd name="connsiteX6" fmla="*/ 13331 w 1669888"/>
                <a:gd name="connsiteY6" fmla="*/ 724347 h 932031"/>
                <a:gd name="connsiteX0" fmla="*/ 16217 w 1529899"/>
                <a:gd name="connsiteY0" fmla="*/ 826855 h 934400"/>
                <a:gd name="connsiteX1" fmla="*/ 482942 w 1529899"/>
                <a:gd name="connsiteY1" fmla="*/ 155343 h 934400"/>
                <a:gd name="connsiteX2" fmla="*/ 1123499 w 1529899"/>
                <a:gd name="connsiteY2" fmla="*/ 25168 h 934400"/>
                <a:gd name="connsiteX3" fmla="*/ 1529899 w 1529899"/>
                <a:gd name="connsiteY3" fmla="*/ 490305 h 934400"/>
                <a:gd name="connsiteX4" fmla="*/ 1124292 w 1529899"/>
                <a:gd name="connsiteY4" fmla="*/ 932424 h 934400"/>
                <a:gd name="connsiteX5" fmla="*/ 559142 w 1529899"/>
                <a:gd name="connsiteY5" fmla="*/ 688743 h 934400"/>
                <a:gd name="connsiteX6" fmla="*/ 16217 w 1529899"/>
                <a:gd name="connsiteY6" fmla="*/ 826855 h 934400"/>
                <a:gd name="connsiteX0" fmla="*/ 246 w 1513928"/>
                <a:gd name="connsiteY0" fmla="*/ 826855 h 934400"/>
                <a:gd name="connsiteX1" fmla="*/ 466971 w 1513928"/>
                <a:gd name="connsiteY1" fmla="*/ 155343 h 934400"/>
                <a:gd name="connsiteX2" fmla="*/ 1107528 w 1513928"/>
                <a:gd name="connsiteY2" fmla="*/ 25168 h 934400"/>
                <a:gd name="connsiteX3" fmla="*/ 1513928 w 1513928"/>
                <a:gd name="connsiteY3" fmla="*/ 490305 h 934400"/>
                <a:gd name="connsiteX4" fmla="*/ 1108321 w 1513928"/>
                <a:gd name="connsiteY4" fmla="*/ 932424 h 934400"/>
                <a:gd name="connsiteX5" fmla="*/ 543171 w 1513928"/>
                <a:gd name="connsiteY5" fmla="*/ 688743 h 934400"/>
                <a:gd name="connsiteX6" fmla="*/ 246 w 1513928"/>
                <a:gd name="connsiteY6" fmla="*/ 826855 h 934400"/>
                <a:gd name="connsiteX0" fmla="*/ 274 w 1466331"/>
                <a:gd name="connsiteY0" fmla="*/ 897863 h 937885"/>
                <a:gd name="connsiteX1" fmla="*/ 419374 w 1466331"/>
                <a:gd name="connsiteY1" fmla="*/ 157294 h 937885"/>
                <a:gd name="connsiteX2" fmla="*/ 1059931 w 1466331"/>
                <a:gd name="connsiteY2" fmla="*/ 27119 h 937885"/>
                <a:gd name="connsiteX3" fmla="*/ 1466331 w 1466331"/>
                <a:gd name="connsiteY3" fmla="*/ 492256 h 937885"/>
                <a:gd name="connsiteX4" fmla="*/ 1060724 w 1466331"/>
                <a:gd name="connsiteY4" fmla="*/ 934375 h 937885"/>
                <a:gd name="connsiteX5" fmla="*/ 495574 w 1466331"/>
                <a:gd name="connsiteY5" fmla="*/ 690694 h 937885"/>
                <a:gd name="connsiteX6" fmla="*/ 274 w 1466331"/>
                <a:gd name="connsiteY6" fmla="*/ 897863 h 937885"/>
                <a:gd name="connsiteX0" fmla="*/ 7509 w 1473566"/>
                <a:gd name="connsiteY0" fmla="*/ 897863 h 936272"/>
                <a:gd name="connsiteX1" fmla="*/ 426609 w 1473566"/>
                <a:gd name="connsiteY1" fmla="*/ 157294 h 936272"/>
                <a:gd name="connsiteX2" fmla="*/ 1067166 w 1473566"/>
                <a:gd name="connsiteY2" fmla="*/ 27119 h 936272"/>
                <a:gd name="connsiteX3" fmla="*/ 1473566 w 1473566"/>
                <a:gd name="connsiteY3" fmla="*/ 492256 h 936272"/>
                <a:gd name="connsiteX4" fmla="*/ 1067959 w 1473566"/>
                <a:gd name="connsiteY4" fmla="*/ 934375 h 936272"/>
                <a:gd name="connsiteX5" fmla="*/ 502809 w 1473566"/>
                <a:gd name="connsiteY5" fmla="*/ 690694 h 936272"/>
                <a:gd name="connsiteX6" fmla="*/ 7509 w 1473566"/>
                <a:gd name="connsiteY6" fmla="*/ 897863 h 93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566" h="936272">
                  <a:moveTo>
                    <a:pt x="7509" y="897863"/>
                  </a:moveTo>
                  <a:cubicBezTo>
                    <a:pt x="73391" y="773244"/>
                    <a:pt x="250000" y="302418"/>
                    <a:pt x="426609" y="157294"/>
                  </a:cubicBezTo>
                  <a:cubicBezTo>
                    <a:pt x="603218" y="12170"/>
                    <a:pt x="775991" y="-35851"/>
                    <a:pt x="1067166" y="27119"/>
                  </a:cubicBezTo>
                  <a:cubicBezTo>
                    <a:pt x="1358341" y="90089"/>
                    <a:pt x="1473434" y="341047"/>
                    <a:pt x="1473566" y="492256"/>
                  </a:cubicBezTo>
                  <a:cubicBezTo>
                    <a:pt x="1473698" y="643465"/>
                    <a:pt x="1424617" y="836215"/>
                    <a:pt x="1067959" y="934375"/>
                  </a:cubicBezTo>
                  <a:cubicBezTo>
                    <a:pt x="749401" y="961098"/>
                    <a:pt x="679551" y="696779"/>
                    <a:pt x="502809" y="690694"/>
                  </a:cubicBezTo>
                  <a:cubicBezTo>
                    <a:pt x="326067" y="684609"/>
                    <a:pt x="-58373" y="1022482"/>
                    <a:pt x="7509" y="897863"/>
                  </a:cubicBezTo>
                  <a:close/>
                </a:path>
              </a:pathLst>
            </a:custGeom>
            <a:solidFill>
              <a:srgbClr val="8772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9308072" y="1469485"/>
              <a:ext cx="2671162" cy="800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3200" kern="0" dirty="0" err="1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Yery</a:t>
              </a:r>
              <a:r>
                <a:rPr lang="en-US" altLang="ko-KR" sz="3200" kern="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 Kim</a:t>
              </a:r>
            </a:p>
            <a:p>
              <a:r>
                <a:rPr lang="en-US" altLang="ko-KR" sz="2400" kern="0" dirty="0" err="1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Myeng</a:t>
              </a:r>
              <a:r>
                <a:rPr lang="ko-KR" altLang="en-US" sz="2400" kern="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 </a:t>
              </a:r>
              <a:r>
                <a:rPr lang="en-US" altLang="ko-KR" sz="2400" kern="0" dirty="0" err="1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wha</a:t>
              </a:r>
              <a:r>
                <a:rPr lang="en-US" altLang="ko-KR" sz="2400" kern="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 Kim</a:t>
              </a:r>
              <a:endParaRPr lang="ko-KR" altLang="en-US" sz="2400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  <p:sp>
          <p:nvSpPr>
            <p:cNvPr id="15" name="자유형 14"/>
            <p:cNvSpPr/>
            <p:nvPr/>
          </p:nvSpPr>
          <p:spPr>
            <a:xfrm>
              <a:off x="8319246" y="1225430"/>
              <a:ext cx="3433309" cy="1435863"/>
            </a:xfrm>
            <a:custGeom>
              <a:avLst/>
              <a:gdLst>
                <a:gd name="connsiteX0" fmla="*/ 286 w 1625951"/>
                <a:gd name="connsiteY0" fmla="*/ 696653 h 903076"/>
                <a:gd name="connsiteX1" fmla="*/ 609886 w 1625951"/>
                <a:gd name="connsiteY1" fmla="*/ 125153 h 903076"/>
                <a:gd name="connsiteX2" fmla="*/ 1257586 w 1625951"/>
                <a:gd name="connsiteY2" fmla="*/ 23553 h 903076"/>
                <a:gd name="connsiteX3" fmla="*/ 1625886 w 1625951"/>
                <a:gd name="connsiteY3" fmla="*/ 455353 h 903076"/>
                <a:gd name="connsiteX4" fmla="*/ 1232186 w 1625951"/>
                <a:gd name="connsiteY4" fmla="*/ 899853 h 903076"/>
                <a:gd name="connsiteX5" fmla="*/ 686086 w 1625951"/>
                <a:gd name="connsiteY5" fmla="*/ 658553 h 903076"/>
                <a:gd name="connsiteX6" fmla="*/ 286 w 1625951"/>
                <a:gd name="connsiteY6" fmla="*/ 696653 h 903076"/>
                <a:gd name="connsiteX0" fmla="*/ 5838 w 1631503"/>
                <a:gd name="connsiteY0" fmla="*/ 696653 h 903076"/>
                <a:gd name="connsiteX1" fmla="*/ 615438 w 1631503"/>
                <a:gd name="connsiteY1" fmla="*/ 125153 h 903076"/>
                <a:gd name="connsiteX2" fmla="*/ 1263138 w 1631503"/>
                <a:gd name="connsiteY2" fmla="*/ 23553 h 903076"/>
                <a:gd name="connsiteX3" fmla="*/ 1631438 w 1631503"/>
                <a:gd name="connsiteY3" fmla="*/ 455353 h 903076"/>
                <a:gd name="connsiteX4" fmla="*/ 1237738 w 1631503"/>
                <a:gd name="connsiteY4" fmla="*/ 899853 h 903076"/>
                <a:gd name="connsiteX5" fmla="*/ 691638 w 1631503"/>
                <a:gd name="connsiteY5" fmla="*/ 658553 h 903076"/>
                <a:gd name="connsiteX6" fmla="*/ 5838 w 1631503"/>
                <a:gd name="connsiteY6" fmla="*/ 696653 h 903076"/>
                <a:gd name="connsiteX0" fmla="*/ 13271 w 1638936"/>
                <a:gd name="connsiteY0" fmla="*/ 696653 h 903076"/>
                <a:gd name="connsiteX1" fmla="*/ 622871 w 1638936"/>
                <a:gd name="connsiteY1" fmla="*/ 125153 h 903076"/>
                <a:gd name="connsiteX2" fmla="*/ 1270571 w 1638936"/>
                <a:gd name="connsiteY2" fmla="*/ 23553 h 903076"/>
                <a:gd name="connsiteX3" fmla="*/ 1638871 w 1638936"/>
                <a:gd name="connsiteY3" fmla="*/ 455353 h 903076"/>
                <a:gd name="connsiteX4" fmla="*/ 1245171 w 1638936"/>
                <a:gd name="connsiteY4" fmla="*/ 899853 h 903076"/>
                <a:gd name="connsiteX5" fmla="*/ 699071 w 1638936"/>
                <a:gd name="connsiteY5" fmla="*/ 658553 h 903076"/>
                <a:gd name="connsiteX6" fmla="*/ 13271 w 1638936"/>
                <a:gd name="connsiteY6" fmla="*/ 696653 h 903076"/>
                <a:gd name="connsiteX0" fmla="*/ 13331 w 1638935"/>
                <a:gd name="connsiteY0" fmla="*/ 696653 h 905458"/>
                <a:gd name="connsiteX1" fmla="*/ 622931 w 1638935"/>
                <a:gd name="connsiteY1" fmla="*/ 125153 h 905458"/>
                <a:gd name="connsiteX2" fmla="*/ 1270631 w 1638935"/>
                <a:gd name="connsiteY2" fmla="*/ 23553 h 905458"/>
                <a:gd name="connsiteX3" fmla="*/ 1638931 w 1638935"/>
                <a:gd name="connsiteY3" fmla="*/ 455353 h 905458"/>
                <a:gd name="connsiteX4" fmla="*/ 1264281 w 1638935"/>
                <a:gd name="connsiteY4" fmla="*/ 902234 h 905458"/>
                <a:gd name="connsiteX5" fmla="*/ 699131 w 1638935"/>
                <a:gd name="connsiteY5" fmla="*/ 658553 h 905458"/>
                <a:gd name="connsiteX6" fmla="*/ 13331 w 1638935"/>
                <a:gd name="connsiteY6" fmla="*/ 696653 h 905458"/>
                <a:gd name="connsiteX0" fmla="*/ 13331 w 1638935"/>
                <a:gd name="connsiteY0" fmla="*/ 696653 h 905458"/>
                <a:gd name="connsiteX1" fmla="*/ 622931 w 1638935"/>
                <a:gd name="connsiteY1" fmla="*/ 125153 h 905458"/>
                <a:gd name="connsiteX2" fmla="*/ 1270631 w 1638935"/>
                <a:gd name="connsiteY2" fmla="*/ 23553 h 905458"/>
                <a:gd name="connsiteX3" fmla="*/ 1638931 w 1638935"/>
                <a:gd name="connsiteY3" fmla="*/ 455353 h 905458"/>
                <a:gd name="connsiteX4" fmla="*/ 1264281 w 1638935"/>
                <a:gd name="connsiteY4" fmla="*/ 902234 h 905458"/>
                <a:gd name="connsiteX5" fmla="*/ 699131 w 1638935"/>
                <a:gd name="connsiteY5" fmla="*/ 658553 h 905458"/>
                <a:gd name="connsiteX6" fmla="*/ 13331 w 1638935"/>
                <a:gd name="connsiteY6" fmla="*/ 696653 h 905458"/>
                <a:gd name="connsiteX0" fmla="*/ 13331 w 1638935"/>
                <a:gd name="connsiteY0" fmla="*/ 696653 h 904337"/>
                <a:gd name="connsiteX1" fmla="*/ 622931 w 1638935"/>
                <a:gd name="connsiteY1" fmla="*/ 125153 h 904337"/>
                <a:gd name="connsiteX2" fmla="*/ 1270631 w 1638935"/>
                <a:gd name="connsiteY2" fmla="*/ 23553 h 904337"/>
                <a:gd name="connsiteX3" fmla="*/ 1638931 w 1638935"/>
                <a:gd name="connsiteY3" fmla="*/ 455353 h 904337"/>
                <a:gd name="connsiteX4" fmla="*/ 1264281 w 1638935"/>
                <a:gd name="connsiteY4" fmla="*/ 902234 h 904337"/>
                <a:gd name="connsiteX5" fmla="*/ 699131 w 1638935"/>
                <a:gd name="connsiteY5" fmla="*/ 658553 h 904337"/>
                <a:gd name="connsiteX6" fmla="*/ 13331 w 1638935"/>
                <a:gd name="connsiteY6" fmla="*/ 696653 h 904337"/>
                <a:gd name="connsiteX0" fmla="*/ 13331 w 1639166"/>
                <a:gd name="connsiteY0" fmla="*/ 696653 h 904337"/>
                <a:gd name="connsiteX1" fmla="*/ 622931 w 1639166"/>
                <a:gd name="connsiteY1" fmla="*/ 125153 h 904337"/>
                <a:gd name="connsiteX2" fmla="*/ 1270631 w 1639166"/>
                <a:gd name="connsiteY2" fmla="*/ 23553 h 904337"/>
                <a:gd name="connsiteX3" fmla="*/ 1638931 w 1639166"/>
                <a:gd name="connsiteY3" fmla="*/ 455353 h 904337"/>
                <a:gd name="connsiteX4" fmla="*/ 1264281 w 1639166"/>
                <a:gd name="connsiteY4" fmla="*/ 902234 h 904337"/>
                <a:gd name="connsiteX5" fmla="*/ 699131 w 1639166"/>
                <a:gd name="connsiteY5" fmla="*/ 658553 h 904337"/>
                <a:gd name="connsiteX6" fmla="*/ 13331 w 1639166"/>
                <a:gd name="connsiteY6" fmla="*/ 696653 h 904337"/>
                <a:gd name="connsiteX0" fmla="*/ 13331 w 1640516"/>
                <a:gd name="connsiteY0" fmla="*/ 696653 h 904337"/>
                <a:gd name="connsiteX1" fmla="*/ 622931 w 1640516"/>
                <a:gd name="connsiteY1" fmla="*/ 125153 h 904337"/>
                <a:gd name="connsiteX2" fmla="*/ 1270631 w 1640516"/>
                <a:gd name="connsiteY2" fmla="*/ 23553 h 904337"/>
                <a:gd name="connsiteX3" fmla="*/ 1638931 w 1640516"/>
                <a:gd name="connsiteY3" fmla="*/ 455353 h 904337"/>
                <a:gd name="connsiteX4" fmla="*/ 1264281 w 1640516"/>
                <a:gd name="connsiteY4" fmla="*/ 902234 h 904337"/>
                <a:gd name="connsiteX5" fmla="*/ 699131 w 1640516"/>
                <a:gd name="connsiteY5" fmla="*/ 658553 h 904337"/>
                <a:gd name="connsiteX6" fmla="*/ 13331 w 1640516"/>
                <a:gd name="connsiteY6" fmla="*/ 696653 h 904337"/>
                <a:gd name="connsiteX0" fmla="*/ 13331 w 1671320"/>
                <a:gd name="connsiteY0" fmla="*/ 697001 h 904685"/>
                <a:gd name="connsiteX1" fmla="*/ 622931 w 1671320"/>
                <a:gd name="connsiteY1" fmla="*/ 125501 h 904685"/>
                <a:gd name="connsiteX2" fmla="*/ 1270631 w 1671320"/>
                <a:gd name="connsiteY2" fmla="*/ 23901 h 904685"/>
                <a:gd name="connsiteX3" fmla="*/ 1669888 w 1671320"/>
                <a:gd name="connsiteY3" fmla="*/ 460463 h 904685"/>
                <a:gd name="connsiteX4" fmla="*/ 1264281 w 1671320"/>
                <a:gd name="connsiteY4" fmla="*/ 902582 h 904685"/>
                <a:gd name="connsiteX5" fmla="*/ 699131 w 1671320"/>
                <a:gd name="connsiteY5" fmla="*/ 658901 h 904685"/>
                <a:gd name="connsiteX6" fmla="*/ 13331 w 1671320"/>
                <a:gd name="connsiteY6" fmla="*/ 697001 h 904685"/>
                <a:gd name="connsiteX0" fmla="*/ 13331 w 1671320"/>
                <a:gd name="connsiteY0" fmla="*/ 697001 h 904685"/>
                <a:gd name="connsiteX1" fmla="*/ 622931 w 1671320"/>
                <a:gd name="connsiteY1" fmla="*/ 125501 h 904685"/>
                <a:gd name="connsiteX2" fmla="*/ 1270631 w 1671320"/>
                <a:gd name="connsiteY2" fmla="*/ 23901 h 904685"/>
                <a:gd name="connsiteX3" fmla="*/ 1669888 w 1671320"/>
                <a:gd name="connsiteY3" fmla="*/ 460463 h 904685"/>
                <a:gd name="connsiteX4" fmla="*/ 1264281 w 1671320"/>
                <a:gd name="connsiteY4" fmla="*/ 902582 h 904685"/>
                <a:gd name="connsiteX5" fmla="*/ 699131 w 1671320"/>
                <a:gd name="connsiteY5" fmla="*/ 658901 h 904685"/>
                <a:gd name="connsiteX6" fmla="*/ 13331 w 1671320"/>
                <a:gd name="connsiteY6" fmla="*/ 697001 h 904685"/>
                <a:gd name="connsiteX0" fmla="*/ 13331 w 1669888"/>
                <a:gd name="connsiteY0" fmla="*/ 721355 h 929039"/>
                <a:gd name="connsiteX1" fmla="*/ 622931 w 1669888"/>
                <a:gd name="connsiteY1" fmla="*/ 149855 h 929039"/>
                <a:gd name="connsiteX2" fmla="*/ 1263488 w 1669888"/>
                <a:gd name="connsiteY2" fmla="*/ 19680 h 929039"/>
                <a:gd name="connsiteX3" fmla="*/ 1669888 w 1669888"/>
                <a:gd name="connsiteY3" fmla="*/ 484817 h 929039"/>
                <a:gd name="connsiteX4" fmla="*/ 1264281 w 1669888"/>
                <a:gd name="connsiteY4" fmla="*/ 926936 h 929039"/>
                <a:gd name="connsiteX5" fmla="*/ 699131 w 1669888"/>
                <a:gd name="connsiteY5" fmla="*/ 683255 h 929039"/>
                <a:gd name="connsiteX6" fmla="*/ 13331 w 1669888"/>
                <a:gd name="connsiteY6" fmla="*/ 721355 h 929039"/>
                <a:gd name="connsiteX0" fmla="*/ 13331 w 1669888"/>
                <a:gd name="connsiteY0" fmla="*/ 724347 h 932031"/>
                <a:gd name="connsiteX1" fmla="*/ 622931 w 1669888"/>
                <a:gd name="connsiteY1" fmla="*/ 152847 h 932031"/>
                <a:gd name="connsiteX2" fmla="*/ 1263488 w 1669888"/>
                <a:gd name="connsiteY2" fmla="*/ 22672 h 932031"/>
                <a:gd name="connsiteX3" fmla="*/ 1669888 w 1669888"/>
                <a:gd name="connsiteY3" fmla="*/ 487809 h 932031"/>
                <a:gd name="connsiteX4" fmla="*/ 1264281 w 1669888"/>
                <a:gd name="connsiteY4" fmla="*/ 929928 h 932031"/>
                <a:gd name="connsiteX5" fmla="*/ 699131 w 1669888"/>
                <a:gd name="connsiteY5" fmla="*/ 686247 h 932031"/>
                <a:gd name="connsiteX6" fmla="*/ 13331 w 1669888"/>
                <a:gd name="connsiteY6" fmla="*/ 724347 h 932031"/>
                <a:gd name="connsiteX0" fmla="*/ 16217 w 1529899"/>
                <a:gd name="connsiteY0" fmla="*/ 826855 h 934400"/>
                <a:gd name="connsiteX1" fmla="*/ 482942 w 1529899"/>
                <a:gd name="connsiteY1" fmla="*/ 155343 h 934400"/>
                <a:gd name="connsiteX2" fmla="*/ 1123499 w 1529899"/>
                <a:gd name="connsiteY2" fmla="*/ 25168 h 934400"/>
                <a:gd name="connsiteX3" fmla="*/ 1529899 w 1529899"/>
                <a:gd name="connsiteY3" fmla="*/ 490305 h 934400"/>
                <a:gd name="connsiteX4" fmla="*/ 1124292 w 1529899"/>
                <a:gd name="connsiteY4" fmla="*/ 932424 h 934400"/>
                <a:gd name="connsiteX5" fmla="*/ 559142 w 1529899"/>
                <a:gd name="connsiteY5" fmla="*/ 688743 h 934400"/>
                <a:gd name="connsiteX6" fmla="*/ 16217 w 1529899"/>
                <a:gd name="connsiteY6" fmla="*/ 826855 h 934400"/>
                <a:gd name="connsiteX0" fmla="*/ 246 w 1513928"/>
                <a:gd name="connsiteY0" fmla="*/ 826855 h 934400"/>
                <a:gd name="connsiteX1" fmla="*/ 466971 w 1513928"/>
                <a:gd name="connsiteY1" fmla="*/ 155343 h 934400"/>
                <a:gd name="connsiteX2" fmla="*/ 1107528 w 1513928"/>
                <a:gd name="connsiteY2" fmla="*/ 25168 h 934400"/>
                <a:gd name="connsiteX3" fmla="*/ 1513928 w 1513928"/>
                <a:gd name="connsiteY3" fmla="*/ 490305 h 934400"/>
                <a:gd name="connsiteX4" fmla="*/ 1108321 w 1513928"/>
                <a:gd name="connsiteY4" fmla="*/ 932424 h 934400"/>
                <a:gd name="connsiteX5" fmla="*/ 543171 w 1513928"/>
                <a:gd name="connsiteY5" fmla="*/ 688743 h 934400"/>
                <a:gd name="connsiteX6" fmla="*/ 246 w 1513928"/>
                <a:gd name="connsiteY6" fmla="*/ 826855 h 934400"/>
                <a:gd name="connsiteX0" fmla="*/ 274 w 1466331"/>
                <a:gd name="connsiteY0" fmla="*/ 897863 h 937885"/>
                <a:gd name="connsiteX1" fmla="*/ 419374 w 1466331"/>
                <a:gd name="connsiteY1" fmla="*/ 157294 h 937885"/>
                <a:gd name="connsiteX2" fmla="*/ 1059931 w 1466331"/>
                <a:gd name="connsiteY2" fmla="*/ 27119 h 937885"/>
                <a:gd name="connsiteX3" fmla="*/ 1466331 w 1466331"/>
                <a:gd name="connsiteY3" fmla="*/ 492256 h 937885"/>
                <a:gd name="connsiteX4" fmla="*/ 1060724 w 1466331"/>
                <a:gd name="connsiteY4" fmla="*/ 934375 h 937885"/>
                <a:gd name="connsiteX5" fmla="*/ 495574 w 1466331"/>
                <a:gd name="connsiteY5" fmla="*/ 690694 h 937885"/>
                <a:gd name="connsiteX6" fmla="*/ 274 w 1466331"/>
                <a:gd name="connsiteY6" fmla="*/ 897863 h 937885"/>
                <a:gd name="connsiteX0" fmla="*/ 7509 w 1473566"/>
                <a:gd name="connsiteY0" fmla="*/ 897863 h 936272"/>
                <a:gd name="connsiteX1" fmla="*/ 426609 w 1473566"/>
                <a:gd name="connsiteY1" fmla="*/ 157294 h 936272"/>
                <a:gd name="connsiteX2" fmla="*/ 1067166 w 1473566"/>
                <a:gd name="connsiteY2" fmla="*/ 27119 h 936272"/>
                <a:gd name="connsiteX3" fmla="*/ 1473566 w 1473566"/>
                <a:gd name="connsiteY3" fmla="*/ 492256 h 936272"/>
                <a:gd name="connsiteX4" fmla="*/ 1067959 w 1473566"/>
                <a:gd name="connsiteY4" fmla="*/ 934375 h 936272"/>
                <a:gd name="connsiteX5" fmla="*/ 502809 w 1473566"/>
                <a:gd name="connsiteY5" fmla="*/ 690694 h 936272"/>
                <a:gd name="connsiteX6" fmla="*/ 7509 w 1473566"/>
                <a:gd name="connsiteY6" fmla="*/ 897863 h 936272"/>
                <a:gd name="connsiteX0" fmla="*/ 7292 w 1488850"/>
                <a:gd name="connsiteY0" fmla="*/ 810229 h 933990"/>
                <a:gd name="connsiteX1" fmla="*/ 441893 w 1488850"/>
                <a:gd name="connsiteY1" fmla="*/ 154915 h 933990"/>
                <a:gd name="connsiteX2" fmla="*/ 1082450 w 1488850"/>
                <a:gd name="connsiteY2" fmla="*/ 24740 h 933990"/>
                <a:gd name="connsiteX3" fmla="*/ 1488850 w 1488850"/>
                <a:gd name="connsiteY3" fmla="*/ 489877 h 933990"/>
                <a:gd name="connsiteX4" fmla="*/ 1083243 w 1488850"/>
                <a:gd name="connsiteY4" fmla="*/ 931996 h 933990"/>
                <a:gd name="connsiteX5" fmla="*/ 518093 w 1488850"/>
                <a:gd name="connsiteY5" fmla="*/ 688315 h 933990"/>
                <a:gd name="connsiteX6" fmla="*/ 7292 w 1488850"/>
                <a:gd name="connsiteY6" fmla="*/ 810229 h 933990"/>
                <a:gd name="connsiteX0" fmla="*/ 39 w 1481597"/>
                <a:gd name="connsiteY0" fmla="*/ 810227 h 933634"/>
                <a:gd name="connsiteX1" fmla="*/ 434640 w 1481597"/>
                <a:gd name="connsiteY1" fmla="*/ 154913 h 933634"/>
                <a:gd name="connsiteX2" fmla="*/ 1075197 w 1481597"/>
                <a:gd name="connsiteY2" fmla="*/ 24738 h 933634"/>
                <a:gd name="connsiteX3" fmla="*/ 1481597 w 1481597"/>
                <a:gd name="connsiteY3" fmla="*/ 489875 h 933634"/>
                <a:gd name="connsiteX4" fmla="*/ 1075990 w 1481597"/>
                <a:gd name="connsiteY4" fmla="*/ 931994 h 933634"/>
                <a:gd name="connsiteX5" fmla="*/ 456587 w 1481597"/>
                <a:gd name="connsiteY5" fmla="*/ 630184 h 933634"/>
                <a:gd name="connsiteX6" fmla="*/ 39 w 1481597"/>
                <a:gd name="connsiteY6" fmla="*/ 810227 h 933634"/>
                <a:gd name="connsiteX0" fmla="*/ 394 w 1481952"/>
                <a:gd name="connsiteY0" fmla="*/ 810227 h 933579"/>
                <a:gd name="connsiteX1" fmla="*/ 434995 w 1481952"/>
                <a:gd name="connsiteY1" fmla="*/ 154913 h 933579"/>
                <a:gd name="connsiteX2" fmla="*/ 1075552 w 1481952"/>
                <a:gd name="connsiteY2" fmla="*/ 24738 h 933579"/>
                <a:gd name="connsiteX3" fmla="*/ 1481952 w 1481952"/>
                <a:gd name="connsiteY3" fmla="*/ 489875 h 933579"/>
                <a:gd name="connsiteX4" fmla="*/ 1076345 w 1481952"/>
                <a:gd name="connsiteY4" fmla="*/ 931994 h 933579"/>
                <a:gd name="connsiteX5" fmla="*/ 507320 w 1481952"/>
                <a:gd name="connsiteY5" fmla="*/ 618559 h 933579"/>
                <a:gd name="connsiteX6" fmla="*/ 394 w 1481952"/>
                <a:gd name="connsiteY6" fmla="*/ 810227 h 933579"/>
                <a:gd name="connsiteX0" fmla="*/ 394 w 1482284"/>
                <a:gd name="connsiteY0" fmla="*/ 810227 h 887281"/>
                <a:gd name="connsiteX1" fmla="*/ 434995 w 1482284"/>
                <a:gd name="connsiteY1" fmla="*/ 154913 h 887281"/>
                <a:gd name="connsiteX2" fmla="*/ 1075552 w 1482284"/>
                <a:gd name="connsiteY2" fmla="*/ 24738 h 887281"/>
                <a:gd name="connsiteX3" fmla="*/ 1481952 w 1482284"/>
                <a:gd name="connsiteY3" fmla="*/ 489875 h 887281"/>
                <a:gd name="connsiteX4" fmla="*/ 1029842 w 1482284"/>
                <a:gd name="connsiteY4" fmla="*/ 885491 h 887281"/>
                <a:gd name="connsiteX5" fmla="*/ 507320 w 1482284"/>
                <a:gd name="connsiteY5" fmla="*/ 618559 h 887281"/>
                <a:gd name="connsiteX6" fmla="*/ 394 w 1482284"/>
                <a:gd name="connsiteY6" fmla="*/ 810227 h 887281"/>
                <a:gd name="connsiteX0" fmla="*/ 394 w 1482284"/>
                <a:gd name="connsiteY0" fmla="*/ 810227 h 885491"/>
                <a:gd name="connsiteX1" fmla="*/ 434995 w 1482284"/>
                <a:gd name="connsiteY1" fmla="*/ 154913 h 885491"/>
                <a:gd name="connsiteX2" fmla="*/ 1075552 w 1482284"/>
                <a:gd name="connsiteY2" fmla="*/ 24738 h 885491"/>
                <a:gd name="connsiteX3" fmla="*/ 1481952 w 1482284"/>
                <a:gd name="connsiteY3" fmla="*/ 489875 h 885491"/>
                <a:gd name="connsiteX4" fmla="*/ 1029842 w 1482284"/>
                <a:gd name="connsiteY4" fmla="*/ 885491 h 885491"/>
                <a:gd name="connsiteX5" fmla="*/ 507320 w 1482284"/>
                <a:gd name="connsiteY5" fmla="*/ 618559 h 885491"/>
                <a:gd name="connsiteX6" fmla="*/ 394 w 1482284"/>
                <a:gd name="connsiteY6" fmla="*/ 810227 h 885491"/>
                <a:gd name="connsiteX0" fmla="*/ 3829 w 1485719"/>
                <a:gd name="connsiteY0" fmla="*/ 810227 h 885491"/>
                <a:gd name="connsiteX1" fmla="*/ 438430 w 1485719"/>
                <a:gd name="connsiteY1" fmla="*/ 154913 h 885491"/>
                <a:gd name="connsiteX2" fmla="*/ 1078987 w 1485719"/>
                <a:gd name="connsiteY2" fmla="*/ 24738 h 885491"/>
                <a:gd name="connsiteX3" fmla="*/ 1485387 w 1485719"/>
                <a:gd name="connsiteY3" fmla="*/ 489875 h 885491"/>
                <a:gd name="connsiteX4" fmla="*/ 1033277 w 1485719"/>
                <a:gd name="connsiteY4" fmla="*/ 885491 h 885491"/>
                <a:gd name="connsiteX5" fmla="*/ 510755 w 1485719"/>
                <a:gd name="connsiteY5" fmla="*/ 618559 h 885491"/>
                <a:gd name="connsiteX6" fmla="*/ 3829 w 1485719"/>
                <a:gd name="connsiteY6" fmla="*/ 810227 h 88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719" h="885491">
                  <a:moveTo>
                    <a:pt x="3829" y="810227"/>
                  </a:moveTo>
                  <a:cubicBezTo>
                    <a:pt x="49902" y="736828"/>
                    <a:pt x="259237" y="285828"/>
                    <a:pt x="438430" y="154913"/>
                  </a:cubicBezTo>
                  <a:cubicBezTo>
                    <a:pt x="617623" y="23998"/>
                    <a:pt x="787812" y="-38232"/>
                    <a:pt x="1078987" y="24738"/>
                  </a:cubicBezTo>
                  <a:cubicBezTo>
                    <a:pt x="1370162" y="87708"/>
                    <a:pt x="1493005" y="346416"/>
                    <a:pt x="1485387" y="489875"/>
                  </a:cubicBezTo>
                  <a:cubicBezTo>
                    <a:pt x="1477769" y="633334"/>
                    <a:pt x="1389935" y="787331"/>
                    <a:pt x="1033277" y="885491"/>
                  </a:cubicBezTo>
                  <a:cubicBezTo>
                    <a:pt x="726345" y="854085"/>
                    <a:pt x="682330" y="631103"/>
                    <a:pt x="510755" y="618559"/>
                  </a:cubicBezTo>
                  <a:cubicBezTo>
                    <a:pt x="339180" y="606015"/>
                    <a:pt x="-42244" y="883626"/>
                    <a:pt x="3829" y="810227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모서리가 둥근 직사각형 15"/>
          <p:cNvSpPr/>
          <p:nvPr/>
        </p:nvSpPr>
        <p:spPr>
          <a:xfrm>
            <a:off x="3585361" y="2345852"/>
            <a:ext cx="5353355" cy="1700105"/>
          </a:xfrm>
          <a:prstGeom prst="roundRect">
            <a:avLst>
              <a:gd name="adj" fmla="val 1198"/>
            </a:avLst>
          </a:prstGeom>
          <a:noFill/>
          <a:ln w="12700">
            <a:solidFill>
              <a:srgbClr val="8772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endParaRPr lang="ko-KR" altLang="en-US" sz="6600" kern="0" dirty="0">
              <a:solidFill>
                <a:srgbClr val="8772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3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418193" y="639692"/>
            <a:ext cx="11355614" cy="5869473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 w="19050">
            <a:solidFill>
              <a:srgbClr val="877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1280" marR="0" lvl="0" indent="-37128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Char char="l"/>
              <a:tabLst/>
              <a:defRPr/>
            </a:pPr>
            <a:r>
              <a:rPr kumimoji="1" lang="en-US" altLang="ko-Kore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Korean have a different word order from English</a:t>
            </a:r>
          </a:p>
          <a:p>
            <a:pPr marL="371280" marR="0" lvl="0" indent="-37128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Char char="l"/>
              <a:tabLst/>
              <a:defRPr/>
            </a:pPr>
            <a:endParaRPr kumimoji="1" lang="en-US" altLang="ko-Kore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  <a:p>
            <a:pPr marL="0" marR="0" lvl="0" indent="0" algn="ctr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Tx/>
              <a:buNone/>
              <a:tabLst/>
              <a:defRPr/>
            </a:pPr>
            <a:r>
              <a:rPr kumimoji="1" lang="ko-KR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나</a:t>
            </a:r>
            <a:r>
              <a:rPr kumimoji="1" lang="ko-KR" alt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는</a:t>
            </a:r>
            <a:r>
              <a:rPr kumimoji="1" lang="ko-KR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치킨</a:t>
            </a:r>
            <a:r>
              <a:rPr kumimoji="1" lang="ko-KR" alt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을</a:t>
            </a:r>
            <a:r>
              <a:rPr kumimoji="1" lang="ko-KR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ko-KR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3057B9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먹었다</a:t>
            </a:r>
            <a:r>
              <a:rPr kumimoji="1" lang="en-US" altLang="ko-KR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ctr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Tx/>
              <a:buNone/>
              <a:tabLst/>
              <a:defRPr/>
            </a:pPr>
            <a:endParaRPr kumimoji="1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Tx/>
              <a:buNone/>
              <a:tabLst/>
              <a:defRPr/>
            </a:pPr>
            <a:endParaRPr kumimoji="1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Tx/>
              <a:buNone/>
              <a:tabLst/>
              <a:defRPr/>
            </a:pPr>
            <a:r>
              <a:rPr kumimoji="1" lang="en-US" altLang="ko-KR" sz="33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 I     </a:t>
            </a:r>
            <a:r>
              <a:rPr kumimoji="1" lang="en-US" altLang="ko-KR" sz="3300" b="1" i="0" u="none" strike="noStrike" kern="1200" cap="none" spc="0" normalizeH="0" baseline="0" noProof="0" dirty="0">
                <a:ln>
                  <a:noFill/>
                </a:ln>
                <a:solidFill>
                  <a:srgbClr val="3057B9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ate </a:t>
            </a:r>
            <a:r>
              <a:rPr kumimoji="1" lang="en-US" altLang="ko-KR" sz="33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 </a:t>
            </a:r>
            <a:r>
              <a:rPr kumimoji="1" lang="en-US" altLang="ko-KR" sz="3300" b="1" i="0" u="none" strike="noStrike" kern="1200" cap="none" spc="0" normalizeH="0" baseline="0" noProof="0" dirty="0">
                <a:ln>
                  <a:noFill/>
                </a:ln>
                <a:solidFill>
                  <a:srgbClr val="FF84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chicken</a:t>
            </a:r>
          </a:p>
          <a:p>
            <a:pPr marL="0" marR="0" lvl="0" indent="0" algn="ctr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Tx/>
              <a:buNone/>
              <a:tabLst/>
              <a:defRPr/>
            </a:pPr>
            <a:r>
              <a:rPr kumimoji="1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</a:t>
            </a:r>
            <a:r>
              <a:rPr kumimoji="1" lang="en-US" altLang="ko-K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naneun</a:t>
            </a:r>
            <a:r>
              <a:rPr kumimoji="1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en-US" altLang="ko-K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chikin-eul</a:t>
            </a:r>
            <a:r>
              <a:rPr kumimoji="1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en-US" altLang="ko-K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meog</a:t>
            </a:r>
            <a:r>
              <a:rPr kumimoji="1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-</a:t>
            </a:r>
            <a:r>
              <a:rPr kumimoji="1" lang="en-US" altLang="ko-K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eoss</a:t>
            </a:r>
            <a:r>
              <a:rPr kumimoji="1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-da]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126920" y="-15680"/>
            <a:ext cx="5938160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2800" b="1" i="1" kern="0" dirty="0">
                <a:solidFill>
                  <a:srgbClr val="87726A"/>
                </a:solidFill>
              </a:rPr>
              <a:t>2. Basic grammar</a:t>
            </a:r>
            <a:endParaRPr lang="ko-KR" altLang="en-US" sz="5400" kern="0" dirty="0">
              <a:solidFill>
                <a:srgbClr val="87726A"/>
              </a:solidFill>
            </a:endParaRPr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FF07528B-99C7-4901-BAE9-898007F97A89}"/>
              </a:ext>
            </a:extLst>
          </p:cNvPr>
          <p:cNvSpPr/>
          <p:nvPr/>
        </p:nvSpPr>
        <p:spPr>
          <a:xfrm rot="5410087">
            <a:off x="4009993" y="3875261"/>
            <a:ext cx="1245457" cy="25543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>
              <a:alpha val="100000"/>
            </a:srgbClr>
          </a:solidFill>
          <a:ln w="12700" cap="flat" cmpd="sng" algn="ctr">
            <a:solidFill>
              <a:srgbClr val="2B4A66">
                <a:alpha val="100000"/>
              </a:srgbClr>
            </a:solidFill>
            <a:prstDash val="solid"/>
            <a:miter/>
          </a:ln>
        </p:spPr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altLang="ko-KR" sz="1800" b="0" i="0" u="none" strike="noStrike" kern="1200" cap="none" spc="0" normalizeH="0" baseline="0">
              <a:solidFill>
                <a:srgbClr val="FFFFFF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7" name="화살표: 아래쪽 6">
            <a:extLst>
              <a:ext uri="{FF2B5EF4-FFF2-40B4-BE49-F238E27FC236}">
                <a16:creationId xmlns:a16="http://schemas.microsoft.com/office/drawing/2014/main" id="{A821E474-FDE4-4FE3-8FAD-AF5945B9AA17}"/>
              </a:ext>
            </a:extLst>
          </p:cNvPr>
          <p:cNvSpPr/>
          <p:nvPr/>
        </p:nvSpPr>
        <p:spPr>
          <a:xfrm rot="2392846">
            <a:off x="6136767" y="3138045"/>
            <a:ext cx="217046" cy="1729868"/>
          </a:xfrm>
          <a:prstGeom prst="downArrow">
            <a:avLst>
              <a:gd name="adj1" fmla="val 50000"/>
              <a:gd name="adj2" fmla="val 50000"/>
            </a:avLst>
          </a:prstGeom>
          <a:solidFill>
            <a:sysClr val="windowText" lastClr="000000"/>
          </a:solidFill>
          <a:ln w="12700" cap="flat" cmpd="sng" algn="ctr">
            <a:solidFill>
              <a:srgbClr val="5B9BD5">
                <a:shade val="20000"/>
              </a:srgbClr>
            </a:solidFill>
            <a:prstDash val="solid"/>
            <a:miter/>
          </a:ln>
          <a:effectLst/>
        </p:spPr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화살표: 아래쪽 7">
            <a:extLst>
              <a:ext uri="{FF2B5EF4-FFF2-40B4-BE49-F238E27FC236}">
                <a16:creationId xmlns:a16="http://schemas.microsoft.com/office/drawing/2014/main" id="{6591B49A-AD2D-41EA-A444-D3E411A6BAF0}"/>
              </a:ext>
            </a:extLst>
          </p:cNvPr>
          <p:cNvSpPr/>
          <p:nvPr/>
        </p:nvSpPr>
        <p:spPr>
          <a:xfrm rot="19010501">
            <a:off x="6208840" y="3138045"/>
            <a:ext cx="217046" cy="1729868"/>
          </a:xfrm>
          <a:prstGeom prst="downArrow">
            <a:avLst>
              <a:gd name="adj1" fmla="val 50000"/>
              <a:gd name="adj2" fmla="val 50000"/>
            </a:avLst>
          </a:prstGeom>
          <a:solidFill>
            <a:sysClr val="windowText" lastClr="000000"/>
          </a:solidFill>
          <a:ln w="12700" cap="flat" cmpd="sng" algn="ctr">
            <a:solidFill>
              <a:srgbClr val="5B9BD5">
                <a:shade val="20000"/>
              </a:srgbClr>
            </a:solidFill>
            <a:prstDash val="solid"/>
            <a:miter/>
          </a:ln>
          <a:effectLst/>
        </p:spPr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50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418193" y="574378"/>
            <a:ext cx="11355614" cy="6180986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 w="19050">
            <a:solidFill>
              <a:srgbClr val="877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1280" marR="0" lvl="0" indent="-37128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Char char="l"/>
              <a:tabLst/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126920" y="-15680"/>
            <a:ext cx="5938160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2800" b="1" i="1" kern="0" dirty="0">
                <a:solidFill>
                  <a:srgbClr val="87726A"/>
                </a:solidFill>
              </a:rPr>
              <a:t>3. Demonstrative pronouns</a:t>
            </a:r>
            <a:endParaRPr lang="ko-KR" altLang="en-US" sz="5400" kern="0" dirty="0">
              <a:solidFill>
                <a:srgbClr val="87726A"/>
              </a:solidFill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A4B0E31-FC25-4997-B777-C6D6F2B31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749" y="1504638"/>
            <a:ext cx="9494501" cy="3232552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0195F767-FDF7-4272-ABA4-FD8899DECD83}"/>
              </a:ext>
            </a:extLst>
          </p:cNvPr>
          <p:cNvSpPr/>
          <p:nvPr/>
        </p:nvSpPr>
        <p:spPr>
          <a:xfrm>
            <a:off x="1104112" y="5127661"/>
            <a:ext cx="10282817" cy="1155961"/>
          </a:xfrm>
          <a:prstGeom prst="rect">
            <a:avLst/>
          </a:prstGeom>
          <a:solidFill>
            <a:srgbClr val="E3E3E3"/>
          </a:solidFill>
          <a:ln w="25400" cap="flat" cmpd="sng" algn="ctr">
            <a:solidFill>
              <a:sysClr val="windowText" lastClr="000000">
                <a:lumMod val="65000"/>
              </a:sysClr>
            </a:solidFill>
            <a:prstDash val="solid"/>
          </a:ln>
          <a:effectLst/>
        </p:spPr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4AA929B-43C7-4530-BE6E-9CBA7DBD0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174" y="5223033"/>
            <a:ext cx="9983755" cy="96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77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418193" y="657615"/>
            <a:ext cx="11355614" cy="6180986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 w="19050">
            <a:solidFill>
              <a:srgbClr val="877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1280" marR="0" lvl="0" indent="-37128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Char char="l"/>
              <a:tabLst/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126920" y="-15680"/>
            <a:ext cx="5938160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2800" b="1" i="1" kern="0" dirty="0">
                <a:solidFill>
                  <a:srgbClr val="87726A"/>
                </a:solidFill>
              </a:rPr>
              <a:t>3. Demonstrative pronouns</a:t>
            </a:r>
            <a:endParaRPr lang="ko-KR" altLang="en-US" sz="5400" kern="0" dirty="0">
              <a:solidFill>
                <a:srgbClr val="87726A"/>
              </a:solidFill>
            </a:endParaRPr>
          </a:p>
        </p:txBody>
      </p:sp>
      <p:sp>
        <p:nvSpPr>
          <p:cNvPr id="7" name="TextBox 31">
            <a:extLst>
              <a:ext uri="{FF2B5EF4-FFF2-40B4-BE49-F238E27FC236}">
                <a16:creationId xmlns:a16="http://schemas.microsoft.com/office/drawing/2014/main" id="{C263D41C-E0A4-4CF7-8AC5-AA89AC0098C4}"/>
              </a:ext>
            </a:extLst>
          </p:cNvPr>
          <p:cNvSpPr txBox="1"/>
          <p:nvPr/>
        </p:nvSpPr>
        <p:spPr>
          <a:xfrm>
            <a:off x="418193" y="991024"/>
            <a:ext cx="11355614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kumimoji="1" lang="en-US" altLang="ko-Kore-CZ" sz="2600" dirty="0">
                <a:highlight>
                  <a:srgbClr val="FFFF00"/>
                </a:highlight>
                <a:latin typeface="나눔스퀘어 Bold"/>
                <a:ea typeface="나눔스퀘어 Bold"/>
              </a:rPr>
              <a:t>What is this?</a:t>
            </a:r>
          </a:p>
          <a:p>
            <a:pPr algn="ctr">
              <a:defRPr/>
            </a:pPr>
            <a:r>
              <a:rPr kumimoji="1" lang="en-US" altLang="ko-Kore-CZ" sz="2600" dirty="0">
                <a:latin typeface="나눔스퀘어 Bold"/>
                <a:ea typeface="나눔스퀘어 Bold"/>
              </a:rPr>
              <a:t>:</a:t>
            </a:r>
            <a:r>
              <a:rPr kumimoji="1" lang="ko-KR" altLang="en-US" sz="2600" dirty="0">
                <a:latin typeface="나눔스퀘어 Bold"/>
                <a:ea typeface="나눔스퀘어 Bold"/>
              </a:rPr>
              <a:t>이거</a:t>
            </a:r>
            <a:r>
              <a:rPr kumimoji="1" lang="en-US" altLang="ko-KR" sz="2600" dirty="0">
                <a:latin typeface="나눔스퀘어 Bold"/>
                <a:ea typeface="나눔스퀘어 Bold"/>
              </a:rPr>
              <a:t>(</a:t>
            </a:r>
            <a:r>
              <a:rPr kumimoji="1" lang="ko-KR" altLang="en-US" sz="2600" dirty="0">
                <a:latin typeface="나눔스퀘어 Bold"/>
                <a:ea typeface="나눔스퀘어 Bold"/>
              </a:rPr>
              <a:t>는</a:t>
            </a:r>
            <a:r>
              <a:rPr kumimoji="1" lang="en-US" altLang="ko-KR" sz="2600" dirty="0">
                <a:latin typeface="나눔스퀘어 Bold"/>
                <a:ea typeface="나눔스퀘어 Bold"/>
              </a:rPr>
              <a:t>)</a:t>
            </a:r>
            <a:r>
              <a:rPr kumimoji="1" lang="ko-KR" altLang="en-US" sz="2600" dirty="0">
                <a:latin typeface="나눔스퀘어 Bold"/>
                <a:ea typeface="나눔스퀘어 Bold"/>
              </a:rPr>
              <a:t> </a:t>
            </a:r>
            <a:r>
              <a:rPr kumimoji="1" lang="ko-KR" altLang="en-US" sz="2600" dirty="0" err="1">
                <a:latin typeface="나눔스퀘어 Bold"/>
                <a:ea typeface="나눔스퀘어 Bold"/>
              </a:rPr>
              <a:t>뭐예요</a:t>
            </a:r>
            <a:r>
              <a:rPr kumimoji="1" lang="en-US" altLang="ko-KR" sz="2600" dirty="0">
                <a:latin typeface="나눔스퀘어 Bold"/>
                <a:ea typeface="나눔스퀘어 Bold"/>
              </a:rPr>
              <a:t>?</a:t>
            </a:r>
            <a:r>
              <a:rPr kumimoji="1" lang="ko-KR" altLang="en-US" sz="2600" dirty="0">
                <a:latin typeface="나눔스퀘어 Bold"/>
                <a:ea typeface="나눔스퀘어 Bold"/>
              </a:rPr>
              <a:t> </a:t>
            </a:r>
            <a:r>
              <a:rPr kumimoji="1" lang="en-US" altLang="ko-KR" sz="2600" dirty="0">
                <a:latin typeface="나눔스퀘어 Bold"/>
                <a:ea typeface="나눔스퀘어 Bold"/>
              </a:rPr>
              <a:t>(</a:t>
            </a:r>
            <a:r>
              <a:rPr kumimoji="1" lang="ko-KR" altLang="en-US" sz="2600" dirty="0">
                <a:latin typeface="나눔스퀘어 Bold"/>
                <a:ea typeface="나눔스퀘어 Bold"/>
              </a:rPr>
              <a:t> </a:t>
            </a:r>
            <a:r>
              <a:rPr kumimoji="1" lang="en-US" altLang="ko-KR" sz="2600" dirty="0" err="1">
                <a:latin typeface="나눔스퀘어 Bold"/>
                <a:ea typeface="나눔스퀘어 Bold"/>
              </a:rPr>
              <a:t>i</a:t>
            </a:r>
            <a:r>
              <a:rPr kumimoji="1" lang="en-US" altLang="ko-KR" sz="2600" dirty="0">
                <a:latin typeface="나눔스퀘어 Bold"/>
                <a:ea typeface="나눔스퀘어 Bold"/>
              </a:rPr>
              <a:t>-geo (</a:t>
            </a:r>
            <a:r>
              <a:rPr kumimoji="1" lang="en-US" altLang="ko-KR" sz="2600" dirty="0" err="1">
                <a:latin typeface="나눔스퀘어 Bold"/>
                <a:ea typeface="나눔스퀘어 Bold"/>
              </a:rPr>
              <a:t>neun</a:t>
            </a:r>
            <a:r>
              <a:rPr kumimoji="1" lang="en-US" altLang="ko-KR" sz="2600" dirty="0">
                <a:latin typeface="나눔스퀘어 Bold"/>
                <a:ea typeface="나눔스퀘어 Bold"/>
              </a:rPr>
              <a:t>)-</a:t>
            </a:r>
            <a:r>
              <a:rPr kumimoji="1" lang="en-US" altLang="ko-KR" sz="2600" dirty="0" err="1">
                <a:latin typeface="나눔스퀘어 Bold"/>
                <a:ea typeface="나눔스퀘어 Bold"/>
              </a:rPr>
              <a:t>mwo</a:t>
            </a:r>
            <a:r>
              <a:rPr kumimoji="1" lang="en-US" altLang="ko-KR" sz="2600" dirty="0">
                <a:latin typeface="나눔스퀘어 Bold"/>
                <a:ea typeface="나눔스퀘어 Bold"/>
              </a:rPr>
              <a:t>-ye-</a:t>
            </a:r>
            <a:r>
              <a:rPr kumimoji="1" lang="en-US" altLang="ko-KR" sz="2600" dirty="0" err="1">
                <a:latin typeface="나눔스퀘어 Bold"/>
                <a:ea typeface="나눔스퀘어 Bold"/>
              </a:rPr>
              <a:t>yo</a:t>
            </a:r>
            <a:r>
              <a:rPr kumimoji="1" lang="en-US" altLang="ko-KR" sz="2600" dirty="0">
                <a:latin typeface="나눔스퀘어 Bold"/>
                <a:ea typeface="나눔스퀘어 Bold"/>
              </a:rPr>
              <a:t>?)</a:t>
            </a:r>
          </a:p>
          <a:p>
            <a:pPr algn="ctr">
              <a:defRPr/>
            </a:pPr>
            <a:endParaRPr kumimoji="1" lang="en-US" altLang="ko-KR" sz="2600" dirty="0">
              <a:latin typeface="나눔스퀘어 Bold"/>
              <a:ea typeface="나눔스퀘어 Bold"/>
            </a:endParaRPr>
          </a:p>
          <a:p>
            <a:pPr algn="ctr">
              <a:defRPr/>
            </a:pPr>
            <a:r>
              <a:rPr kumimoji="1" lang="en-US" altLang="ko-KR" sz="2600" dirty="0">
                <a:highlight>
                  <a:srgbClr val="FFFF00"/>
                </a:highlight>
                <a:latin typeface="나눔스퀘어 Bold"/>
                <a:ea typeface="나눔스퀘어 Bold"/>
              </a:rPr>
              <a:t>What is it?</a:t>
            </a:r>
          </a:p>
          <a:p>
            <a:pPr algn="ctr">
              <a:defRPr/>
            </a:pPr>
            <a:r>
              <a:rPr kumimoji="1" lang="en-US" altLang="ko-KR" sz="2600" dirty="0">
                <a:latin typeface="나눔스퀘어 Bold"/>
                <a:ea typeface="나눔스퀘어 Bold"/>
              </a:rPr>
              <a:t>:</a:t>
            </a:r>
            <a:r>
              <a:rPr kumimoji="1" lang="ko-KR" altLang="en-US" sz="2600" dirty="0">
                <a:latin typeface="나눔스퀘어 Bold"/>
                <a:ea typeface="나눔스퀘어 Bold"/>
              </a:rPr>
              <a:t>그거</a:t>
            </a:r>
            <a:r>
              <a:rPr kumimoji="1" lang="en-US" altLang="ko-KR" sz="2600" dirty="0">
                <a:latin typeface="나눔스퀘어 Bold"/>
                <a:ea typeface="나눔스퀘어 Bold"/>
              </a:rPr>
              <a:t>(</a:t>
            </a:r>
            <a:r>
              <a:rPr kumimoji="1" lang="ko-KR" altLang="en-US" sz="2600" dirty="0">
                <a:latin typeface="나눔스퀘어 Bold"/>
                <a:ea typeface="나눔스퀘어 Bold"/>
              </a:rPr>
              <a:t>는</a:t>
            </a:r>
            <a:r>
              <a:rPr kumimoji="1" lang="en-US" altLang="ko-KR" sz="2600" dirty="0">
                <a:latin typeface="나눔스퀘어 Bold"/>
                <a:ea typeface="나눔스퀘어 Bold"/>
              </a:rPr>
              <a:t>) </a:t>
            </a:r>
            <a:r>
              <a:rPr kumimoji="1" lang="ko-KR" altLang="en-US" sz="2600" dirty="0" err="1">
                <a:latin typeface="나눔스퀘어 Bold"/>
                <a:ea typeface="나눔스퀘어 Bold"/>
              </a:rPr>
              <a:t>뭐예요</a:t>
            </a:r>
            <a:r>
              <a:rPr kumimoji="1" lang="en-US" altLang="ko-KR" sz="2600" dirty="0">
                <a:latin typeface="나눔스퀘어 Bold"/>
                <a:ea typeface="나눔스퀘어 Bold"/>
              </a:rPr>
              <a:t>? (</a:t>
            </a:r>
            <a:r>
              <a:rPr kumimoji="1" lang="en-US" altLang="ko-KR" sz="2600" dirty="0" err="1">
                <a:latin typeface="나눔스퀘어 Bold"/>
                <a:ea typeface="나눔스퀘어 Bold"/>
              </a:rPr>
              <a:t>geu</a:t>
            </a:r>
            <a:r>
              <a:rPr kumimoji="1" lang="en-US" altLang="ko-KR" sz="2600" dirty="0">
                <a:latin typeface="나눔스퀘어 Bold"/>
                <a:ea typeface="나눔스퀘어 Bold"/>
              </a:rPr>
              <a:t>-geo(</a:t>
            </a:r>
            <a:r>
              <a:rPr kumimoji="1" lang="en-US" altLang="ko-KR" sz="2600" dirty="0" err="1">
                <a:latin typeface="나눔스퀘어 Bold"/>
                <a:ea typeface="나눔스퀘어 Bold"/>
              </a:rPr>
              <a:t>neun</a:t>
            </a:r>
            <a:r>
              <a:rPr kumimoji="1" lang="en-US" altLang="ko-KR" sz="2600" dirty="0">
                <a:latin typeface="나눔스퀘어 Bold"/>
                <a:ea typeface="나눔스퀘어 Bold"/>
              </a:rPr>
              <a:t>) </a:t>
            </a:r>
            <a:r>
              <a:rPr kumimoji="1" lang="en-US" altLang="ko-KR" sz="2600" dirty="0" err="1">
                <a:latin typeface="나눔스퀘어 Bold"/>
                <a:ea typeface="나눔스퀘어 Bold"/>
              </a:rPr>
              <a:t>mwo</a:t>
            </a:r>
            <a:r>
              <a:rPr kumimoji="1" lang="en-US" altLang="ko-KR" sz="2600" dirty="0">
                <a:latin typeface="나눔스퀘어 Bold"/>
                <a:ea typeface="나눔스퀘어 Bold"/>
              </a:rPr>
              <a:t>-ye-</a:t>
            </a:r>
            <a:r>
              <a:rPr kumimoji="1" lang="en-US" altLang="ko-KR" sz="2600" dirty="0" err="1">
                <a:latin typeface="나눔스퀘어 Bold"/>
                <a:ea typeface="나눔스퀘어 Bold"/>
              </a:rPr>
              <a:t>yo</a:t>
            </a:r>
            <a:r>
              <a:rPr kumimoji="1" lang="en-US" altLang="ko-KR" sz="2600" dirty="0">
                <a:latin typeface="나눔스퀘어 Bold"/>
                <a:ea typeface="나눔스퀘어 Bold"/>
              </a:rPr>
              <a:t>?)</a:t>
            </a:r>
          </a:p>
          <a:p>
            <a:pPr algn="ctr">
              <a:defRPr/>
            </a:pPr>
            <a:endParaRPr kumimoji="1" lang="en-US" altLang="ko-KR" sz="2600" dirty="0">
              <a:latin typeface="나눔스퀘어 Bold"/>
              <a:ea typeface="나눔스퀘어 Bold"/>
            </a:endParaRPr>
          </a:p>
          <a:p>
            <a:pPr algn="ctr">
              <a:defRPr/>
            </a:pPr>
            <a:r>
              <a:rPr kumimoji="1" lang="en-US" altLang="ko-KR" sz="2600" dirty="0">
                <a:highlight>
                  <a:srgbClr val="FFFF00"/>
                </a:highlight>
                <a:latin typeface="나눔스퀘어 Bold"/>
                <a:ea typeface="나눔스퀘어 Bold"/>
              </a:rPr>
              <a:t>What is that?</a:t>
            </a:r>
          </a:p>
          <a:p>
            <a:pPr algn="ctr">
              <a:defRPr/>
            </a:pPr>
            <a:r>
              <a:rPr kumimoji="1" lang="ko-KR" altLang="en-US" sz="2600" dirty="0">
                <a:latin typeface="나눔스퀘어 Bold"/>
                <a:ea typeface="나눔스퀘어 Bold"/>
              </a:rPr>
              <a:t>저거</a:t>
            </a:r>
            <a:r>
              <a:rPr kumimoji="1" lang="en-US" altLang="ko-KR" sz="2600" dirty="0">
                <a:latin typeface="나눔스퀘어 Bold"/>
                <a:ea typeface="나눔스퀘어 Bold"/>
              </a:rPr>
              <a:t>(</a:t>
            </a:r>
            <a:r>
              <a:rPr kumimoji="1" lang="ko-KR" altLang="en-US" sz="2600" dirty="0">
                <a:latin typeface="나눔스퀘어 Bold"/>
                <a:ea typeface="나눔스퀘어 Bold"/>
              </a:rPr>
              <a:t>는</a:t>
            </a:r>
            <a:r>
              <a:rPr kumimoji="1" lang="en-US" altLang="ko-KR" sz="2600" dirty="0">
                <a:latin typeface="나눔스퀘어 Bold"/>
                <a:ea typeface="나눔스퀘어 Bold"/>
              </a:rPr>
              <a:t>) </a:t>
            </a:r>
            <a:r>
              <a:rPr kumimoji="1" lang="ko-KR" altLang="en-US" sz="2600" dirty="0" err="1">
                <a:latin typeface="나눔스퀘어 Bold"/>
                <a:ea typeface="나눔스퀘어 Bold"/>
              </a:rPr>
              <a:t>뭐예요</a:t>
            </a:r>
            <a:r>
              <a:rPr kumimoji="1" lang="en-US" altLang="ko-KR" sz="2600" dirty="0">
                <a:latin typeface="나눔스퀘어 Bold"/>
                <a:ea typeface="나눔스퀘어 Bold"/>
              </a:rPr>
              <a:t>? (</a:t>
            </a:r>
            <a:r>
              <a:rPr kumimoji="1" lang="en-US" altLang="ko-KR" sz="2600" dirty="0" err="1">
                <a:latin typeface="나눔스퀘어 Bold"/>
                <a:ea typeface="나눔스퀘어 Bold"/>
              </a:rPr>
              <a:t>jeo</a:t>
            </a:r>
            <a:r>
              <a:rPr kumimoji="1" lang="en-US" altLang="ko-KR" sz="2600" dirty="0">
                <a:latin typeface="나눔스퀘어 Bold"/>
                <a:ea typeface="나눔스퀘어 Bold"/>
              </a:rPr>
              <a:t>-geo (</a:t>
            </a:r>
            <a:r>
              <a:rPr kumimoji="1" lang="en-US" altLang="ko-KR" sz="2600" dirty="0" err="1">
                <a:latin typeface="나눔스퀘어 Bold"/>
                <a:ea typeface="나눔스퀘어 Bold"/>
              </a:rPr>
              <a:t>neun</a:t>
            </a:r>
            <a:r>
              <a:rPr kumimoji="1" lang="en-US" altLang="ko-KR" sz="2600" dirty="0">
                <a:latin typeface="나눔스퀘어 Bold"/>
                <a:ea typeface="나눔스퀘어 Bold"/>
              </a:rPr>
              <a:t>) </a:t>
            </a:r>
            <a:r>
              <a:rPr kumimoji="1" lang="en-US" altLang="ko-KR" sz="2600" dirty="0" err="1">
                <a:latin typeface="나눔스퀘어 Bold"/>
                <a:ea typeface="나눔스퀘어 Bold"/>
              </a:rPr>
              <a:t>mwo</a:t>
            </a:r>
            <a:r>
              <a:rPr kumimoji="1" lang="en-US" altLang="ko-KR" sz="2600" dirty="0">
                <a:latin typeface="나눔스퀘어 Bold"/>
                <a:ea typeface="나눔스퀘어 Bold"/>
              </a:rPr>
              <a:t>-ye-</a:t>
            </a:r>
            <a:r>
              <a:rPr kumimoji="1" lang="en-US" altLang="ko-KR" sz="2600" dirty="0" err="1">
                <a:latin typeface="나눔스퀘어 Bold"/>
                <a:ea typeface="나눔스퀘어 Bold"/>
              </a:rPr>
              <a:t>yo</a:t>
            </a:r>
            <a:r>
              <a:rPr kumimoji="1" lang="en-US" altLang="ko-KR" sz="2600" dirty="0">
                <a:latin typeface="나눔스퀘어 Bold"/>
                <a:ea typeface="나눔스퀘어 Bold"/>
              </a:rPr>
              <a:t>?)</a:t>
            </a:r>
          </a:p>
          <a:p>
            <a:pPr algn="ctr">
              <a:defRPr/>
            </a:pPr>
            <a:endParaRPr kumimoji="1" lang="en-US" altLang="ko-Kore-CZ" sz="2600" dirty="0">
              <a:latin typeface="나눔스퀘어 Bold"/>
              <a:ea typeface="나눔스퀘어 Bold"/>
            </a:endParaRPr>
          </a:p>
          <a:p>
            <a:pPr algn="ctr">
              <a:defRPr/>
            </a:pPr>
            <a:r>
              <a:rPr kumimoji="1" lang="en-US" altLang="ko-Kore-CZ" sz="2600" dirty="0">
                <a:highlight>
                  <a:srgbClr val="FFFF00"/>
                </a:highlight>
                <a:latin typeface="나눔스퀘어 Bold"/>
                <a:ea typeface="나눔스퀘어 Bold"/>
              </a:rPr>
              <a:t>This is ~</a:t>
            </a:r>
          </a:p>
          <a:p>
            <a:pPr algn="ctr">
              <a:defRPr/>
            </a:pPr>
            <a:r>
              <a:rPr kumimoji="1" lang="en-US" altLang="ko-Kore-CZ" sz="2600" dirty="0">
                <a:latin typeface="나눔스퀘어 Bold"/>
                <a:ea typeface="나눔스퀘어 Bold"/>
              </a:rPr>
              <a:t>:</a:t>
            </a:r>
            <a:r>
              <a:rPr kumimoji="1" lang="ko-KR" altLang="en-US" sz="2600" dirty="0">
                <a:latin typeface="나눔스퀘어 Bold"/>
                <a:ea typeface="나눔스퀘어 Bold"/>
              </a:rPr>
              <a:t>이건 </a:t>
            </a:r>
            <a:r>
              <a:rPr kumimoji="1" lang="en-US" altLang="ko-KR" sz="2600" dirty="0">
                <a:latin typeface="나눔스퀘어 Bold"/>
                <a:ea typeface="나눔스퀘어 Bold"/>
              </a:rPr>
              <a:t>~</a:t>
            </a:r>
            <a:r>
              <a:rPr kumimoji="1" lang="ko-KR" altLang="en-US" sz="2600" dirty="0">
                <a:latin typeface="나눔스퀘어 Bold"/>
                <a:ea typeface="나눔스퀘어 Bold"/>
              </a:rPr>
              <a:t> 예요 </a:t>
            </a:r>
            <a:r>
              <a:rPr kumimoji="1" lang="en-US" altLang="ko-KR" sz="2600" dirty="0">
                <a:latin typeface="나눔스퀘어 Bold"/>
                <a:ea typeface="나눔스퀘어 Bold"/>
              </a:rPr>
              <a:t>(</a:t>
            </a:r>
            <a:r>
              <a:rPr kumimoji="1" lang="ko-KR" altLang="en-US" sz="2600" dirty="0">
                <a:latin typeface="나눔스퀘어 Bold"/>
                <a:ea typeface="나눔스퀘어 Bold"/>
              </a:rPr>
              <a:t> </a:t>
            </a:r>
            <a:r>
              <a:rPr kumimoji="1" lang="en-US" altLang="ko-KR" sz="2600" dirty="0" err="1">
                <a:latin typeface="나눔스퀘어 Bold"/>
                <a:ea typeface="나눔스퀘어 Bold"/>
              </a:rPr>
              <a:t>i-geon</a:t>
            </a:r>
            <a:r>
              <a:rPr kumimoji="1" lang="en-US" altLang="ko-KR" sz="2600" dirty="0">
                <a:latin typeface="나눔스퀘어 Bold"/>
                <a:ea typeface="나눔스퀘어 Bold"/>
              </a:rPr>
              <a:t> ~ ye-</a:t>
            </a:r>
            <a:r>
              <a:rPr kumimoji="1" lang="en-US" altLang="ko-KR" sz="2600" dirty="0" err="1">
                <a:latin typeface="나눔스퀘어 Bold"/>
                <a:ea typeface="나눔스퀘어 Bold"/>
              </a:rPr>
              <a:t>yo</a:t>
            </a:r>
            <a:r>
              <a:rPr kumimoji="1" lang="en-US" altLang="ko-KR" sz="2600" dirty="0">
                <a:latin typeface="나눔스퀘어 Bold"/>
                <a:ea typeface="나눔스퀘어 Bold"/>
              </a:rPr>
              <a:t>)</a:t>
            </a:r>
            <a:endParaRPr kumimoji="1" lang="ko-Kore-CZ" altLang="en-US" sz="2600" dirty="0">
              <a:latin typeface="나눔스퀘어 Bold"/>
              <a:ea typeface="나눔스퀘어 Bold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AD402D7-D05A-4428-8D2D-F04D66959C2F}"/>
              </a:ext>
            </a:extLst>
          </p:cNvPr>
          <p:cNvSpPr/>
          <p:nvPr/>
        </p:nvSpPr>
        <p:spPr>
          <a:xfrm>
            <a:off x="1412121" y="5664944"/>
            <a:ext cx="8699456" cy="1037928"/>
          </a:xfrm>
          <a:prstGeom prst="rect">
            <a:avLst/>
          </a:prstGeom>
          <a:solidFill>
            <a:srgbClr val="E3E3E3"/>
          </a:solidFill>
          <a:ln w="25400" cap="flat" cmpd="sng" algn="ctr">
            <a:solidFill>
              <a:sysClr val="windowText" lastClr="000000">
                <a:lumMod val="65000"/>
              </a:sysClr>
            </a:solidFill>
            <a:prstDash val="solid"/>
          </a:ln>
          <a:effectLst/>
        </p:spPr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9" name="TextBox 38">
            <a:extLst>
              <a:ext uri="{FF2B5EF4-FFF2-40B4-BE49-F238E27FC236}">
                <a16:creationId xmlns:a16="http://schemas.microsoft.com/office/drawing/2014/main" id="{6B6D6B1E-FCBD-4E01-88A5-D4F8EC3E4D0E}"/>
              </a:ext>
            </a:extLst>
          </p:cNvPr>
          <p:cNvSpPr txBox="1"/>
          <p:nvPr/>
        </p:nvSpPr>
        <p:spPr>
          <a:xfrm>
            <a:off x="1496097" y="5785339"/>
            <a:ext cx="55671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ko-KR" sz="2400" dirty="0">
                <a:solidFill>
                  <a:prstClr val="black"/>
                </a:solidFill>
                <a:latin typeface="나눔스퀘어"/>
                <a:ea typeface="나눔스퀘어"/>
              </a:rPr>
              <a:t>* </a:t>
            </a:r>
            <a:r>
              <a:rPr lang="ko-KR" altLang="en-US" sz="2400" dirty="0">
                <a:solidFill>
                  <a:prstClr val="black"/>
                </a:solidFill>
                <a:latin typeface="나눔스퀘어 Bold"/>
                <a:ea typeface="나눔스퀘어 Bold"/>
              </a:rPr>
              <a:t>이거는 </a:t>
            </a:r>
            <a:r>
              <a:rPr lang="en-US" altLang="ko-KR" sz="2400" dirty="0">
                <a:solidFill>
                  <a:prstClr val="black"/>
                </a:solidFill>
                <a:latin typeface="나눔스퀘어 Bold"/>
                <a:ea typeface="나눔스퀘어 Bold"/>
              </a:rPr>
              <a:t>[</a:t>
            </a:r>
            <a:r>
              <a:rPr lang="en-US" altLang="ko-KR" sz="2400" dirty="0" err="1">
                <a:solidFill>
                  <a:prstClr val="black"/>
                </a:solidFill>
                <a:latin typeface="나눔스퀘어 Bold"/>
                <a:ea typeface="나눔스퀘어 Bold"/>
              </a:rPr>
              <a:t>i</a:t>
            </a:r>
            <a:r>
              <a:rPr lang="en-US" altLang="ko-KR" sz="2400" dirty="0">
                <a:solidFill>
                  <a:prstClr val="black"/>
                </a:solidFill>
                <a:latin typeface="나눔스퀘어 Bold"/>
                <a:ea typeface="나눔스퀘어 Bold"/>
              </a:rPr>
              <a:t>-geo-</a:t>
            </a:r>
            <a:r>
              <a:rPr lang="en-US" altLang="ko-KR" sz="2400" dirty="0" err="1">
                <a:solidFill>
                  <a:prstClr val="black"/>
                </a:solidFill>
                <a:latin typeface="나눔스퀘어 Bold"/>
                <a:ea typeface="나눔스퀘어 Bold"/>
              </a:rPr>
              <a:t>neun</a:t>
            </a:r>
            <a:r>
              <a:rPr lang="en-US" altLang="ko-KR" sz="2400" dirty="0">
                <a:solidFill>
                  <a:prstClr val="black"/>
                </a:solidFill>
                <a:latin typeface="나눔스퀘어 Bold"/>
                <a:ea typeface="나눔스퀘어 Bold"/>
              </a:rPr>
              <a:t>] = </a:t>
            </a:r>
            <a:r>
              <a:rPr lang="ko-KR" altLang="en-US" sz="2400" dirty="0">
                <a:solidFill>
                  <a:prstClr val="black"/>
                </a:solidFill>
                <a:latin typeface="나눔스퀘어 Bold"/>
                <a:ea typeface="나눔스퀘어 Bold"/>
              </a:rPr>
              <a:t>이건 </a:t>
            </a:r>
            <a:r>
              <a:rPr lang="en-US" altLang="ko-KR" sz="2400" dirty="0">
                <a:solidFill>
                  <a:prstClr val="black"/>
                </a:solidFill>
                <a:latin typeface="나눔스퀘어 Bold"/>
                <a:ea typeface="나눔스퀘어 Bold"/>
              </a:rPr>
              <a:t>[</a:t>
            </a:r>
            <a:r>
              <a:rPr lang="en-US" altLang="ko-KR" sz="2400" dirty="0" err="1">
                <a:solidFill>
                  <a:prstClr val="black"/>
                </a:solidFill>
                <a:latin typeface="나눔스퀘어 Bold"/>
                <a:ea typeface="나눔스퀘어 Bold"/>
              </a:rPr>
              <a:t>i-geon</a:t>
            </a:r>
            <a:r>
              <a:rPr lang="en-US" altLang="ko-KR" sz="2400" dirty="0">
                <a:solidFill>
                  <a:prstClr val="black"/>
                </a:solidFill>
                <a:latin typeface="나눔스퀘어 Bold"/>
                <a:ea typeface="나눔스퀘어 Bold"/>
              </a:rPr>
              <a:t>]</a:t>
            </a:r>
            <a:endParaRPr kumimoji="0" lang="ko-KR" altLang="en-US" sz="2400" i="0" u="none" strike="noStrike" kern="1200" cap="none" spc="0" normalizeH="0" baseline="0" dirty="0">
              <a:solidFill>
                <a:prstClr val="black"/>
              </a:solidFill>
              <a:effectLst/>
              <a:uLnTx/>
              <a:uFillTx/>
              <a:latin typeface="나눔스퀘어"/>
              <a:ea typeface="나눔스퀘어"/>
            </a:endParaRPr>
          </a:p>
        </p:txBody>
      </p:sp>
      <p:sp>
        <p:nvSpPr>
          <p:cNvPr id="10" name="TextBox 39">
            <a:extLst>
              <a:ext uri="{FF2B5EF4-FFF2-40B4-BE49-F238E27FC236}">
                <a16:creationId xmlns:a16="http://schemas.microsoft.com/office/drawing/2014/main" id="{1C9384DA-E5FE-4543-AB78-3A44BD69F6BF}"/>
              </a:ext>
            </a:extLst>
          </p:cNvPr>
          <p:cNvSpPr txBox="1"/>
          <p:nvPr/>
        </p:nvSpPr>
        <p:spPr>
          <a:xfrm>
            <a:off x="3329593" y="6196554"/>
            <a:ext cx="693824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2400" dirty="0">
                <a:solidFill>
                  <a:prstClr val="black"/>
                </a:solidFill>
                <a:latin typeface="나눔스퀘어"/>
                <a:ea typeface="나눔스퀘어"/>
              </a:rPr>
              <a:t>는</a:t>
            </a:r>
            <a:r>
              <a:rPr lang="en-US" altLang="ko-KR" sz="2400" dirty="0">
                <a:solidFill>
                  <a:prstClr val="black"/>
                </a:solidFill>
                <a:latin typeface="나눔스퀘어"/>
                <a:ea typeface="나눔스퀘어"/>
              </a:rPr>
              <a:t>[</a:t>
            </a:r>
            <a:r>
              <a:rPr lang="en-US" altLang="ko-KR" sz="2400" dirty="0" err="1">
                <a:solidFill>
                  <a:prstClr val="black"/>
                </a:solidFill>
                <a:latin typeface="나눔스퀘어"/>
                <a:ea typeface="나눔스퀘어"/>
              </a:rPr>
              <a:t>neun</a:t>
            </a:r>
            <a:r>
              <a:rPr lang="en-US" altLang="ko-KR" sz="2400" dirty="0">
                <a:solidFill>
                  <a:prstClr val="black"/>
                </a:solidFill>
                <a:latin typeface="나눔스퀘어"/>
                <a:ea typeface="나눔스퀘어"/>
              </a:rPr>
              <a:t>] is the </a:t>
            </a:r>
            <a:r>
              <a:rPr lang="en-US" altLang="ko-KR" sz="2400" b="0" i="0" dirty="0">
                <a:solidFill>
                  <a:srgbClr val="333333"/>
                </a:solidFill>
                <a:effectLst/>
                <a:latin typeface="나눔바른고딕 옛한글"/>
              </a:rPr>
              <a:t>postposition to make subjective </a:t>
            </a:r>
            <a:endParaRPr kumimoji="0" lang="ko-KR" altLang="en-US" sz="2400" i="0" u="none" strike="noStrike" kern="1200" cap="none" spc="0" normalizeH="0" baseline="0" dirty="0">
              <a:solidFill>
                <a:prstClr val="black"/>
              </a:solidFill>
              <a:effectLst/>
              <a:uLnTx/>
              <a:uFillTx/>
              <a:latin typeface="나눔스퀘어"/>
              <a:ea typeface="나눔스퀘어"/>
            </a:endParaRPr>
          </a:p>
        </p:txBody>
      </p:sp>
    </p:spTree>
    <p:extLst>
      <p:ext uri="{BB962C8B-B14F-4D97-AF65-F5344CB8AC3E}">
        <p14:creationId xmlns:p14="http://schemas.microsoft.com/office/powerpoint/2010/main" val="1527037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418193" y="574378"/>
            <a:ext cx="11355614" cy="6180986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 w="19050">
            <a:solidFill>
              <a:srgbClr val="877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1280" marR="0" lvl="0" indent="-37128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Char char="l"/>
              <a:tabLst/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126920" y="-80994"/>
            <a:ext cx="5938160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2800" b="1" i="1" kern="0" dirty="0">
                <a:solidFill>
                  <a:srgbClr val="87726A"/>
                </a:solidFill>
              </a:rPr>
              <a:t>4. Postpositional Particles</a:t>
            </a:r>
            <a:endParaRPr lang="ko-KR" altLang="en-US" sz="5400" kern="0" dirty="0">
              <a:solidFill>
                <a:srgbClr val="87726A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D6266E8-3497-42C4-9FB1-93679C176DD8}"/>
              </a:ext>
            </a:extLst>
          </p:cNvPr>
          <p:cNvSpPr/>
          <p:nvPr/>
        </p:nvSpPr>
        <p:spPr>
          <a:xfrm>
            <a:off x="1940717" y="1324123"/>
            <a:ext cx="3774141" cy="420975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endParaRPr lang="en-US" altLang="ko-KR" sz="4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endParaRPr lang="en-US" altLang="ko-KR" sz="4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r>
              <a:rPr lang="ko-KR" altLang="en-US" sz="4000">
                <a:solidFill>
                  <a:schemeClr val="tx1">
                    <a:lumMod val="65000"/>
                    <a:lumOff val="35000"/>
                  </a:schemeClr>
                </a:solidFill>
              </a:rPr>
              <a:t>은</a:t>
            </a:r>
            <a:r>
              <a:rPr lang="en-US" altLang="ko-KR" sz="3200">
                <a:solidFill>
                  <a:schemeClr val="tx1">
                    <a:lumMod val="65000"/>
                    <a:lumOff val="35000"/>
                  </a:schemeClr>
                </a:solidFill>
              </a:rPr>
              <a:t>[eun]</a:t>
            </a:r>
            <a:r>
              <a:rPr lang="ko-KR" altLang="en-US" sz="3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ctr">
              <a:defRPr/>
            </a:pPr>
            <a:endParaRPr lang="en-US" altLang="ko-KR" sz="4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r>
              <a:rPr lang="ko-KR" altLang="en-US" sz="4000">
                <a:solidFill>
                  <a:schemeClr val="tx1">
                    <a:lumMod val="65000"/>
                    <a:lumOff val="35000"/>
                  </a:schemeClr>
                </a:solidFill>
              </a:rPr>
              <a:t> 는</a:t>
            </a:r>
            <a:r>
              <a:rPr lang="en-US" altLang="ko-KR" sz="3200">
                <a:solidFill>
                  <a:schemeClr val="tx1">
                    <a:lumMod val="65000"/>
                    <a:lumOff val="35000"/>
                  </a:schemeClr>
                </a:solidFill>
              </a:rPr>
              <a:t>[neun]</a:t>
            </a:r>
            <a:r>
              <a:rPr lang="en-US" altLang="ko-KR"/>
              <a:t>s[</a:t>
            </a:r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CC9226B-DECA-4864-8495-E748DEAA995E}"/>
              </a:ext>
            </a:extLst>
          </p:cNvPr>
          <p:cNvSpPr/>
          <p:nvPr/>
        </p:nvSpPr>
        <p:spPr>
          <a:xfrm>
            <a:off x="6477142" y="1324123"/>
            <a:ext cx="3774141" cy="420975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endParaRPr lang="en-US" altLang="ko-KR" sz="4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endParaRPr lang="en-US" altLang="ko-KR" sz="4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r>
              <a:rPr lang="ko-KR" altLang="en-US" sz="4000">
                <a:solidFill>
                  <a:schemeClr val="tx1">
                    <a:lumMod val="65000"/>
                    <a:lumOff val="35000"/>
                  </a:schemeClr>
                </a:solidFill>
              </a:rPr>
              <a:t>이</a:t>
            </a:r>
            <a:r>
              <a:rPr lang="en-US" altLang="ko-KR" sz="3200">
                <a:solidFill>
                  <a:schemeClr val="tx1">
                    <a:lumMod val="65000"/>
                    <a:lumOff val="35000"/>
                  </a:schemeClr>
                </a:solidFill>
              </a:rPr>
              <a:t>[i]</a:t>
            </a:r>
          </a:p>
          <a:p>
            <a:pPr algn="ctr">
              <a:defRPr/>
            </a:pPr>
            <a:endParaRPr lang="en-US" altLang="ko-KR" sz="4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r>
              <a:rPr lang="ko-KR" altLang="en-US" sz="4000">
                <a:solidFill>
                  <a:schemeClr val="tx1">
                    <a:lumMod val="65000"/>
                    <a:lumOff val="35000"/>
                  </a:schemeClr>
                </a:solidFill>
              </a:rPr>
              <a:t>가</a:t>
            </a:r>
            <a:r>
              <a:rPr lang="en-US" altLang="ko-KR" sz="3200">
                <a:solidFill>
                  <a:schemeClr val="tx1">
                    <a:lumMod val="65000"/>
                    <a:lumOff val="35000"/>
                  </a:schemeClr>
                </a:solidFill>
              </a:rPr>
              <a:t>[ga]</a:t>
            </a:r>
            <a:endParaRPr lang="ko-KR" altLang="en-US" sz="4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158927F-B5E7-4AF1-939D-7E4337682018}"/>
              </a:ext>
            </a:extLst>
          </p:cNvPr>
          <p:cNvSpPr/>
          <p:nvPr/>
        </p:nvSpPr>
        <p:spPr>
          <a:xfrm>
            <a:off x="1973829" y="1369789"/>
            <a:ext cx="3707915" cy="117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en-US" altLang="ko-KR" sz="2400" b="1"/>
              <a:t>Topic making particle</a:t>
            </a:r>
            <a:endParaRPr lang="ko-KR" altLang="en-US" sz="2400" b="1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EDAC294-2F49-4D5C-A5D9-4A3F3FF63B23}"/>
              </a:ext>
            </a:extLst>
          </p:cNvPr>
          <p:cNvSpPr/>
          <p:nvPr/>
        </p:nvSpPr>
        <p:spPr>
          <a:xfrm>
            <a:off x="6510254" y="1369789"/>
            <a:ext cx="3707915" cy="117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en-US" altLang="ko-KR" sz="2400" b="1"/>
              <a:t>Subject making particle</a:t>
            </a:r>
            <a:endParaRPr lang="ko-KR" altLang="en-US" sz="2400" b="1"/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F08C6AA3-832C-43C9-B356-1BB2CEB89248}"/>
              </a:ext>
            </a:extLst>
          </p:cNvPr>
          <p:cNvCxnSpPr/>
          <p:nvPr/>
        </p:nvCxnSpPr>
        <p:spPr>
          <a:xfrm>
            <a:off x="1973829" y="3890669"/>
            <a:ext cx="827745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>
            <a:extLst>
              <a:ext uri="{FF2B5EF4-FFF2-40B4-BE49-F238E27FC236}">
                <a16:creationId xmlns:a16="http://schemas.microsoft.com/office/drawing/2014/main" id="{A357C810-9F9E-45A1-9A56-C316AD2A9FBB}"/>
              </a:ext>
            </a:extLst>
          </p:cNvPr>
          <p:cNvSpPr txBox="1"/>
          <p:nvPr/>
        </p:nvSpPr>
        <p:spPr>
          <a:xfrm>
            <a:off x="4936807" y="2826589"/>
            <a:ext cx="225014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en-US" altLang="ko-KR" dirty="0"/>
              <a:t>Ending in a </a:t>
            </a:r>
          </a:p>
          <a:p>
            <a:pPr algn="ctr">
              <a:defRPr/>
            </a:pPr>
            <a:r>
              <a:rPr lang="en-US" altLang="ko-KR" b="1" dirty="0"/>
              <a:t>Consonant</a:t>
            </a:r>
            <a:endParaRPr lang="ko-KR" altLang="en-US" b="1" dirty="0"/>
          </a:p>
        </p:txBody>
      </p:sp>
      <p:sp>
        <p:nvSpPr>
          <p:cNvPr id="12" name="TextBox 26">
            <a:extLst>
              <a:ext uri="{FF2B5EF4-FFF2-40B4-BE49-F238E27FC236}">
                <a16:creationId xmlns:a16="http://schemas.microsoft.com/office/drawing/2014/main" id="{C84A0A0C-C0D8-4546-8681-33C4C427B929}"/>
              </a:ext>
            </a:extLst>
          </p:cNvPr>
          <p:cNvSpPr txBox="1"/>
          <p:nvPr/>
        </p:nvSpPr>
        <p:spPr>
          <a:xfrm>
            <a:off x="4936807" y="4292989"/>
            <a:ext cx="225014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en-US" altLang="ko-KR" dirty="0"/>
              <a:t>Ending in a </a:t>
            </a:r>
          </a:p>
          <a:p>
            <a:pPr algn="ctr">
              <a:defRPr/>
            </a:pPr>
            <a:r>
              <a:rPr lang="en-US" altLang="ko-KR" b="1" dirty="0"/>
              <a:t>Vowel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24302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418193" y="574378"/>
            <a:ext cx="11355614" cy="6180986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 w="19050">
            <a:solidFill>
              <a:srgbClr val="877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1280" marR="0" lvl="0" indent="-37128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Char char="l"/>
              <a:tabLst/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126920" y="-15680"/>
            <a:ext cx="5938160" cy="1824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2800" b="1" i="1" kern="0" dirty="0">
                <a:solidFill>
                  <a:srgbClr val="87726A"/>
                </a:solidFill>
              </a:rPr>
              <a:t>Postpositional</a:t>
            </a:r>
            <a:r>
              <a:rPr lang="ko-KR" altLang="en-US" sz="2800" b="1" i="1" kern="0" dirty="0">
                <a:solidFill>
                  <a:srgbClr val="87726A"/>
                </a:solidFill>
              </a:rPr>
              <a:t> </a:t>
            </a:r>
            <a:r>
              <a:rPr lang="en-US" altLang="ko-KR" sz="2800" b="1" i="1" kern="0" dirty="0">
                <a:solidFill>
                  <a:srgbClr val="87726A"/>
                </a:solidFill>
              </a:rPr>
              <a:t>Particles</a:t>
            </a:r>
          </a:p>
          <a:p>
            <a:pPr algn="ctr" latinLnBrk="0">
              <a:lnSpc>
                <a:spcPct val="150000"/>
              </a:lnSpc>
              <a:defRPr/>
            </a:pPr>
            <a:endParaRPr lang="ko-KR" altLang="en-US" sz="5400" kern="0" dirty="0">
              <a:solidFill>
                <a:srgbClr val="87726A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7FDDA8B-CB1A-4B12-8635-6552C02CCE8E}"/>
              </a:ext>
            </a:extLst>
          </p:cNvPr>
          <p:cNvSpPr/>
          <p:nvPr/>
        </p:nvSpPr>
        <p:spPr>
          <a:xfrm>
            <a:off x="1521449" y="1492074"/>
            <a:ext cx="9217739" cy="420975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endParaRPr lang="en-US" altLang="ko-KR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defRPr/>
            </a:pPr>
            <a:endParaRPr lang="en-US" altLang="ko-KR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defRPr/>
            </a:pPr>
            <a:r>
              <a:rPr lang="ko-KR" alt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이것</a:t>
            </a:r>
            <a:r>
              <a:rPr lang="ko-KR" altLang="en-US" sz="4000" dirty="0">
                <a:solidFill>
                  <a:schemeClr val="accent6">
                    <a:lumMod val="75000"/>
                  </a:schemeClr>
                </a:solidFill>
              </a:rPr>
              <a:t>은</a:t>
            </a:r>
            <a:r>
              <a:rPr lang="ko-KR" alt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이것</a:t>
            </a:r>
            <a:r>
              <a:rPr lang="ko-KR" altLang="en-US" sz="4000" dirty="0">
                <a:solidFill>
                  <a:schemeClr val="accent6">
                    <a:lumMod val="75000"/>
                  </a:schemeClr>
                </a:solidFill>
              </a:rPr>
              <a:t>이           </a:t>
            </a:r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  <a:latin typeface="Abadi"/>
              </a:rPr>
              <a:t>This is</a:t>
            </a:r>
          </a:p>
          <a:p>
            <a:pPr lvl="0">
              <a:defRPr/>
            </a:pPr>
            <a:endParaRPr lang="en-US" altLang="ko-KR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defRPr/>
            </a:pPr>
            <a:r>
              <a:rPr lang="ko-KR" alt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저것</a:t>
            </a:r>
            <a:r>
              <a:rPr lang="ko-KR" altLang="en-US" sz="4000" dirty="0">
                <a:solidFill>
                  <a:schemeClr val="accent6">
                    <a:lumMod val="75000"/>
                  </a:schemeClr>
                </a:solidFill>
              </a:rPr>
              <a:t>은</a:t>
            </a:r>
            <a:r>
              <a:rPr lang="ko-KR" alt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저것</a:t>
            </a:r>
            <a:r>
              <a:rPr lang="ko-KR" altLang="en-US" sz="4000" dirty="0">
                <a:solidFill>
                  <a:schemeClr val="accent6">
                    <a:lumMod val="75000"/>
                  </a:schemeClr>
                </a:solidFill>
              </a:rPr>
              <a:t>이           </a:t>
            </a:r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  <a:latin typeface="Abadi"/>
              </a:rPr>
              <a:t>That is</a:t>
            </a:r>
            <a:endParaRPr lang="en-US" altLang="ko-KR" sz="4000" dirty="0">
              <a:solidFill>
                <a:schemeClr val="bg2">
                  <a:lumMod val="25000"/>
                </a:schemeClr>
              </a:solidFill>
              <a:latin typeface="Abadi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3301B18-9BCD-4985-9FFA-AB342531D1D6}"/>
              </a:ext>
            </a:extLst>
          </p:cNvPr>
          <p:cNvSpPr/>
          <p:nvPr/>
        </p:nvSpPr>
        <p:spPr>
          <a:xfrm>
            <a:off x="1560246" y="1535614"/>
            <a:ext cx="9140143" cy="117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en-US" altLang="ko-KR" sz="2400" b="1">
                <a:solidFill>
                  <a:schemeClr val="accent5">
                    <a:lumMod val="50000"/>
                  </a:schemeClr>
                </a:solidFill>
              </a:rPr>
              <a:t>Ends with consonant – </a:t>
            </a:r>
            <a:r>
              <a:rPr lang="ko-KR" altLang="en-US" sz="2400" b="1">
                <a:solidFill>
                  <a:schemeClr val="accent5">
                    <a:lumMod val="50000"/>
                  </a:schemeClr>
                </a:solidFill>
              </a:rPr>
              <a:t>은 </a:t>
            </a:r>
            <a:r>
              <a:rPr lang="en-US" altLang="ko-KR" sz="2400" b="1">
                <a:solidFill>
                  <a:schemeClr val="accent5">
                    <a:lumMod val="50000"/>
                  </a:schemeClr>
                </a:solidFill>
              </a:rPr>
              <a:t>[eun] / </a:t>
            </a:r>
            <a:r>
              <a:rPr lang="ko-KR" altLang="en-US" sz="2400" b="1">
                <a:solidFill>
                  <a:schemeClr val="accent5">
                    <a:lumMod val="50000"/>
                  </a:schemeClr>
                </a:solidFill>
              </a:rPr>
              <a:t>이 </a:t>
            </a:r>
            <a:r>
              <a:rPr lang="en-US" altLang="ko-KR" sz="2400" b="1">
                <a:solidFill>
                  <a:schemeClr val="accent5">
                    <a:lumMod val="50000"/>
                  </a:schemeClr>
                </a:solidFill>
              </a:rPr>
              <a:t>[i]</a:t>
            </a:r>
            <a:endParaRPr lang="ko-KR" altLang="en-US" sz="2400" b="1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57B9EA71-0F34-4F80-BCB3-04A9EE769FCD}"/>
              </a:ext>
            </a:extLst>
          </p:cNvPr>
          <p:cNvCxnSpPr/>
          <p:nvPr/>
        </p:nvCxnSpPr>
        <p:spPr>
          <a:xfrm>
            <a:off x="1530408" y="3927954"/>
            <a:ext cx="9131184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947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418193" y="574378"/>
            <a:ext cx="11355614" cy="6180986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 w="19050">
            <a:solidFill>
              <a:srgbClr val="877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1280" marR="0" lvl="0" indent="-37128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Char char="l"/>
              <a:tabLst/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126920" y="-15680"/>
            <a:ext cx="5938160" cy="1824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2800" b="1" i="1" kern="0" dirty="0">
                <a:solidFill>
                  <a:srgbClr val="87726A"/>
                </a:solidFill>
              </a:rPr>
              <a:t>Postpositional</a:t>
            </a:r>
            <a:r>
              <a:rPr lang="ko-KR" altLang="en-US" sz="2800" b="1" i="1" kern="0" dirty="0">
                <a:solidFill>
                  <a:srgbClr val="87726A"/>
                </a:solidFill>
              </a:rPr>
              <a:t> </a:t>
            </a:r>
            <a:r>
              <a:rPr lang="en-US" altLang="ko-KR" sz="2800" b="1" i="1" kern="0" dirty="0">
                <a:solidFill>
                  <a:srgbClr val="87726A"/>
                </a:solidFill>
              </a:rPr>
              <a:t>Particles</a:t>
            </a:r>
          </a:p>
          <a:p>
            <a:pPr algn="ctr" latinLnBrk="0">
              <a:lnSpc>
                <a:spcPct val="150000"/>
              </a:lnSpc>
              <a:defRPr/>
            </a:pPr>
            <a:endParaRPr lang="ko-KR" altLang="en-US" sz="5400" kern="0" dirty="0">
              <a:solidFill>
                <a:srgbClr val="87726A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581E3E7-3278-462E-B9C9-5F76C634421B}"/>
              </a:ext>
            </a:extLst>
          </p:cNvPr>
          <p:cNvSpPr/>
          <p:nvPr/>
        </p:nvSpPr>
        <p:spPr>
          <a:xfrm>
            <a:off x="1617759" y="1482744"/>
            <a:ext cx="9217739" cy="420975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endParaRPr lang="en-US" altLang="ko-KR" sz="4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defRPr/>
            </a:pPr>
            <a:endParaRPr lang="en-US" altLang="ko-KR" sz="4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defRPr/>
            </a:pPr>
            <a:r>
              <a:rPr lang="ko-KR" altLang="en-US" sz="4000">
                <a:solidFill>
                  <a:schemeClr val="tx1">
                    <a:lumMod val="65000"/>
                    <a:lumOff val="35000"/>
                  </a:schemeClr>
                </a:solidFill>
              </a:rPr>
              <a:t>  저</a:t>
            </a:r>
            <a:r>
              <a:rPr lang="ko-KR" altLang="en-US" sz="4000">
                <a:solidFill>
                  <a:schemeClr val="accent6">
                    <a:lumMod val="75000"/>
                  </a:schemeClr>
                </a:solidFill>
              </a:rPr>
              <a:t>는</a:t>
            </a:r>
            <a:r>
              <a:rPr lang="ko-KR" altLang="en-US" sz="4000">
                <a:solidFill>
                  <a:schemeClr val="tx1">
                    <a:lumMod val="65000"/>
                    <a:lumOff val="35000"/>
                  </a:schemeClr>
                </a:solidFill>
              </a:rPr>
              <a:t>  제</a:t>
            </a:r>
            <a:r>
              <a:rPr lang="ko-KR" altLang="en-US" sz="4000">
                <a:solidFill>
                  <a:schemeClr val="accent6">
                    <a:lumMod val="75000"/>
                  </a:schemeClr>
                </a:solidFill>
              </a:rPr>
              <a:t>가            </a:t>
            </a:r>
            <a:r>
              <a:rPr lang="en-US" altLang="ko-KR" sz="3600">
                <a:solidFill>
                  <a:schemeClr val="bg2">
                    <a:lumMod val="25000"/>
                  </a:schemeClr>
                </a:solidFill>
                <a:latin typeface="Abadi"/>
              </a:rPr>
              <a:t>I’m</a:t>
            </a:r>
            <a:r>
              <a:rPr lang="en-US" altLang="ko-KR" sz="3200">
                <a:solidFill>
                  <a:schemeClr val="bg2">
                    <a:lumMod val="25000"/>
                  </a:schemeClr>
                </a:solidFill>
                <a:latin typeface="Abadi"/>
              </a:rPr>
              <a:t>  (Formal) </a:t>
            </a:r>
          </a:p>
          <a:p>
            <a:pPr lvl="0">
              <a:defRPr/>
            </a:pPr>
            <a:endParaRPr lang="en-US" altLang="ko-KR" sz="4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defRPr/>
            </a:pPr>
            <a:r>
              <a:rPr lang="ko-KR" altLang="en-US" sz="4000">
                <a:solidFill>
                  <a:schemeClr val="tx1">
                    <a:lumMod val="65000"/>
                    <a:lumOff val="35000"/>
                  </a:schemeClr>
                </a:solidFill>
              </a:rPr>
              <a:t>  나</a:t>
            </a:r>
            <a:r>
              <a:rPr lang="ko-KR" altLang="en-US" sz="4000">
                <a:solidFill>
                  <a:schemeClr val="accent6">
                    <a:lumMod val="75000"/>
                  </a:schemeClr>
                </a:solidFill>
              </a:rPr>
              <a:t>는</a:t>
            </a:r>
            <a:r>
              <a:rPr lang="ko-KR" altLang="en-US" sz="4000">
                <a:solidFill>
                  <a:schemeClr val="tx1">
                    <a:lumMod val="65000"/>
                    <a:lumOff val="35000"/>
                  </a:schemeClr>
                </a:solidFill>
              </a:rPr>
              <a:t>  내</a:t>
            </a:r>
            <a:r>
              <a:rPr lang="ko-KR" altLang="en-US" sz="4000">
                <a:solidFill>
                  <a:schemeClr val="accent6">
                    <a:lumMod val="75000"/>
                  </a:schemeClr>
                </a:solidFill>
              </a:rPr>
              <a:t>가            </a:t>
            </a:r>
            <a:r>
              <a:rPr lang="en-US" altLang="ko-KR" sz="3600">
                <a:solidFill>
                  <a:schemeClr val="bg2">
                    <a:lumMod val="25000"/>
                  </a:schemeClr>
                </a:solidFill>
                <a:latin typeface="Abadi"/>
              </a:rPr>
              <a:t>I’m  </a:t>
            </a:r>
            <a:r>
              <a:rPr lang="en-US" altLang="ko-KR" sz="3200">
                <a:solidFill>
                  <a:schemeClr val="bg2">
                    <a:lumMod val="25000"/>
                  </a:schemeClr>
                </a:solidFill>
                <a:latin typeface="Abadi"/>
              </a:rPr>
              <a:t>(Informal)</a:t>
            </a:r>
            <a:endParaRPr lang="en-US" altLang="ko-KR" sz="4000">
              <a:solidFill>
                <a:schemeClr val="bg2">
                  <a:lumMod val="25000"/>
                </a:schemeClr>
              </a:solidFill>
              <a:latin typeface="Abadi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C62B85A-30DB-45B8-B8EC-9B2D591F231C}"/>
              </a:ext>
            </a:extLst>
          </p:cNvPr>
          <p:cNvSpPr/>
          <p:nvPr/>
        </p:nvSpPr>
        <p:spPr>
          <a:xfrm>
            <a:off x="1661036" y="1515419"/>
            <a:ext cx="9131184" cy="117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en-US" altLang="ko-KR" sz="2400" b="1">
                <a:solidFill>
                  <a:schemeClr val="accent5">
                    <a:lumMod val="50000"/>
                  </a:schemeClr>
                </a:solidFill>
              </a:rPr>
              <a:t>Ends with vowel – </a:t>
            </a:r>
            <a:r>
              <a:rPr lang="ko-KR" altLang="en-US" sz="2400" b="1">
                <a:solidFill>
                  <a:schemeClr val="accent5">
                    <a:lumMod val="50000"/>
                  </a:schemeClr>
                </a:solidFill>
              </a:rPr>
              <a:t>는 </a:t>
            </a:r>
            <a:r>
              <a:rPr lang="en-US" altLang="ko-KR" sz="2400" b="1">
                <a:solidFill>
                  <a:schemeClr val="accent5">
                    <a:lumMod val="50000"/>
                  </a:schemeClr>
                </a:solidFill>
              </a:rPr>
              <a:t>[neun] / </a:t>
            </a:r>
            <a:r>
              <a:rPr lang="ko-KR" altLang="en-US" sz="2400" b="1">
                <a:solidFill>
                  <a:schemeClr val="accent5">
                    <a:lumMod val="50000"/>
                  </a:schemeClr>
                </a:solidFill>
              </a:rPr>
              <a:t>가 </a:t>
            </a:r>
            <a:r>
              <a:rPr lang="en-US" altLang="ko-KR" sz="2400" b="1">
                <a:solidFill>
                  <a:schemeClr val="accent5">
                    <a:lumMod val="50000"/>
                  </a:schemeClr>
                </a:solidFill>
              </a:rPr>
              <a:t>[ga]</a:t>
            </a:r>
            <a:endParaRPr lang="ko-KR" altLang="en-US" sz="2400" b="1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D2D13D7B-9D18-4305-8983-D50B44525A54}"/>
              </a:ext>
            </a:extLst>
          </p:cNvPr>
          <p:cNvCxnSpPr/>
          <p:nvPr/>
        </p:nvCxnSpPr>
        <p:spPr>
          <a:xfrm>
            <a:off x="1661036" y="4086575"/>
            <a:ext cx="9131184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997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250242" y="677014"/>
            <a:ext cx="11355614" cy="6180986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 w="19050">
            <a:solidFill>
              <a:srgbClr val="877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1280" marR="0" lvl="0" indent="-37128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Char char="l"/>
              <a:tabLst/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126920" y="-15680"/>
            <a:ext cx="5938160" cy="1824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2800" b="1" i="1" kern="0" dirty="0">
                <a:solidFill>
                  <a:srgbClr val="87726A"/>
                </a:solidFill>
              </a:rPr>
              <a:t>Postpositional</a:t>
            </a:r>
            <a:r>
              <a:rPr lang="ko-KR" altLang="en-US" sz="2800" b="1" i="1" kern="0" dirty="0">
                <a:solidFill>
                  <a:srgbClr val="87726A"/>
                </a:solidFill>
              </a:rPr>
              <a:t> </a:t>
            </a:r>
            <a:r>
              <a:rPr lang="en-US" altLang="ko-KR" sz="2800" b="1" i="1" kern="0" dirty="0">
                <a:solidFill>
                  <a:srgbClr val="87726A"/>
                </a:solidFill>
              </a:rPr>
              <a:t>Particles</a:t>
            </a:r>
          </a:p>
          <a:p>
            <a:pPr algn="ctr" latinLnBrk="0">
              <a:lnSpc>
                <a:spcPct val="150000"/>
              </a:lnSpc>
              <a:defRPr/>
            </a:pPr>
            <a:endParaRPr lang="ko-KR" altLang="en-US" sz="5400" kern="0" dirty="0">
              <a:solidFill>
                <a:srgbClr val="87726A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5677C7D-CF9C-4866-B959-18425DB6F5A4}"/>
              </a:ext>
            </a:extLst>
          </p:cNvPr>
          <p:cNvSpPr/>
          <p:nvPr/>
        </p:nvSpPr>
        <p:spPr>
          <a:xfrm>
            <a:off x="1487130" y="1457091"/>
            <a:ext cx="9217739" cy="442900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endParaRPr lang="en-US" altLang="ko-KR" sz="4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defRPr/>
            </a:pPr>
            <a:endParaRPr lang="en-US" altLang="ko-KR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indent="-742950">
              <a:buAutoNum type="arabicPeriod"/>
              <a:defRPr/>
            </a:pPr>
            <a:r>
              <a:rPr lang="en-US" altLang="ko-KR" sz="4000">
                <a:solidFill>
                  <a:schemeClr val="tx1">
                    <a:lumMod val="65000"/>
                    <a:lumOff val="35000"/>
                  </a:schemeClr>
                </a:solidFill>
                <a:latin typeface="Abadi"/>
              </a:rPr>
              <a:t>General fact</a:t>
            </a:r>
          </a:p>
          <a:p>
            <a:pPr marL="742950" indent="-742950">
              <a:buAutoNum type="arabicPeriod"/>
              <a:defRPr/>
            </a:pPr>
            <a:endParaRPr lang="en-US" altLang="ko-KR" sz="4000">
              <a:solidFill>
                <a:schemeClr val="tx1">
                  <a:lumMod val="65000"/>
                  <a:lumOff val="35000"/>
                </a:schemeClr>
              </a:solidFill>
              <a:latin typeface="Abadi"/>
            </a:endParaRPr>
          </a:p>
          <a:p>
            <a:pPr lvl="0">
              <a:defRPr/>
            </a:pPr>
            <a:r>
              <a:rPr lang="en-US" altLang="ko-KR" sz="4000">
                <a:solidFill>
                  <a:schemeClr val="tx1">
                    <a:lumMod val="65000"/>
                    <a:lumOff val="35000"/>
                  </a:schemeClr>
                </a:solidFill>
                <a:latin typeface="Abadi"/>
              </a:rPr>
              <a:t>2.  Introducing yourself</a:t>
            </a:r>
          </a:p>
          <a:p>
            <a:pPr lvl="0">
              <a:defRPr/>
            </a:pPr>
            <a:endParaRPr lang="en-US" altLang="ko-KR" sz="4000">
              <a:solidFill>
                <a:schemeClr val="tx1">
                  <a:lumMod val="65000"/>
                  <a:lumOff val="35000"/>
                </a:schemeClr>
              </a:solidFill>
              <a:latin typeface="Abadi"/>
            </a:endParaRPr>
          </a:p>
          <a:p>
            <a:pPr lvl="0">
              <a:defRPr/>
            </a:pPr>
            <a:r>
              <a:rPr lang="en-US" altLang="ko-KR" sz="4000">
                <a:solidFill>
                  <a:schemeClr val="tx1">
                    <a:lumMod val="65000"/>
                    <a:lumOff val="35000"/>
                  </a:schemeClr>
                </a:solidFill>
                <a:latin typeface="Abadi"/>
              </a:rPr>
              <a:t>3.  Show the contrast or the opposite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AD3A9D3-5BFA-4419-BB9F-51222DED0CB6}"/>
              </a:ext>
            </a:extLst>
          </p:cNvPr>
          <p:cNvSpPr/>
          <p:nvPr/>
        </p:nvSpPr>
        <p:spPr>
          <a:xfrm>
            <a:off x="1530407" y="1467612"/>
            <a:ext cx="9131184" cy="8271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ko-KR" altLang="en-US" sz="2400" b="1">
                <a:solidFill>
                  <a:schemeClr val="accent5">
                    <a:lumMod val="50000"/>
                  </a:schemeClr>
                </a:solidFill>
              </a:rPr>
              <a:t>은 </a:t>
            </a:r>
            <a:r>
              <a:rPr lang="en-US" altLang="ko-KR" sz="2400" b="1">
                <a:solidFill>
                  <a:schemeClr val="accent5">
                    <a:lumMod val="50000"/>
                  </a:schemeClr>
                </a:solidFill>
              </a:rPr>
              <a:t>/ </a:t>
            </a:r>
            <a:r>
              <a:rPr lang="ko-KR" altLang="en-US" sz="2400" b="1">
                <a:solidFill>
                  <a:schemeClr val="accent5">
                    <a:lumMod val="50000"/>
                  </a:schemeClr>
                </a:solidFill>
              </a:rPr>
              <a:t>는</a:t>
            </a:r>
            <a:r>
              <a:rPr lang="en-US" altLang="ko-KR" sz="2400" b="1">
                <a:solidFill>
                  <a:schemeClr val="accent5">
                    <a:lumMod val="50000"/>
                  </a:schemeClr>
                </a:solidFill>
              </a:rPr>
              <a:t> [eun/neun]</a:t>
            </a:r>
          </a:p>
        </p:txBody>
      </p:sp>
    </p:spTree>
    <p:extLst>
      <p:ext uri="{BB962C8B-B14F-4D97-AF65-F5344CB8AC3E}">
        <p14:creationId xmlns:p14="http://schemas.microsoft.com/office/powerpoint/2010/main" val="986132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82555" y="309326"/>
            <a:ext cx="3424335" cy="73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3200" b="1" i="1" kern="0" dirty="0">
                <a:solidFill>
                  <a:srgbClr val="87726A"/>
                </a:solidFill>
              </a:rPr>
              <a:t>1. General fact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33552A5-0D44-4626-A323-2654EC611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55" y="471974"/>
            <a:ext cx="11103430" cy="674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07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-194778" y="335903"/>
            <a:ext cx="5938160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2800" b="1" i="1" kern="0" dirty="0">
                <a:solidFill>
                  <a:srgbClr val="87726A"/>
                </a:solidFill>
              </a:rPr>
              <a:t>2. Introducing something </a:t>
            </a:r>
            <a:endParaRPr lang="ko-KR" altLang="en-US" sz="5400" kern="0" dirty="0">
              <a:solidFill>
                <a:srgbClr val="87726A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E508791-782E-4794-AE2F-5D2A7B710153}"/>
              </a:ext>
            </a:extLst>
          </p:cNvPr>
          <p:cNvSpPr/>
          <p:nvPr/>
        </p:nvSpPr>
        <p:spPr>
          <a:xfrm>
            <a:off x="638628" y="1194706"/>
            <a:ext cx="10914743" cy="53273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buNone/>
              <a:defRPr/>
            </a:pPr>
            <a:endParaRPr lang="en-US" altLang="ko-KR" sz="22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eriod"/>
              <a:defRPr/>
            </a:pPr>
            <a:endParaRPr lang="en-US" altLang="ko-KR" sz="2200" b="1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  <a:defRPr/>
            </a:pPr>
            <a:r>
              <a:rPr lang="en-US" altLang="ko-KR" sz="2400" b="1" dirty="0">
                <a:solidFill>
                  <a:schemeClr val="tx1"/>
                </a:solidFill>
              </a:rPr>
              <a:t> I’m </a:t>
            </a:r>
            <a:r>
              <a:rPr lang="en-US" altLang="ko-KR" sz="2400" b="1" dirty="0" err="1">
                <a:solidFill>
                  <a:schemeClr val="tx1"/>
                </a:solidFill>
              </a:rPr>
              <a:t>Yeri</a:t>
            </a:r>
            <a:endParaRPr lang="en-US" altLang="ko-KR" sz="2400" b="1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ko-KR" altLang="en-US" sz="2400" b="1" dirty="0">
                <a:solidFill>
                  <a:schemeClr val="tx1"/>
                </a:solidFill>
              </a:rPr>
              <a:t>저</a:t>
            </a:r>
            <a:r>
              <a:rPr lang="ko-KR" altLang="en-US" sz="2400" b="1" dirty="0">
                <a:solidFill>
                  <a:schemeClr val="accent6"/>
                </a:solidFill>
              </a:rPr>
              <a:t>는</a:t>
            </a:r>
            <a:r>
              <a:rPr lang="ko-KR" altLang="en-US" sz="2400" b="1" dirty="0">
                <a:solidFill>
                  <a:schemeClr val="tx1"/>
                </a:solidFill>
              </a:rPr>
              <a:t> </a:t>
            </a:r>
            <a:r>
              <a:rPr lang="ko-KR" altLang="en-US" sz="2400" b="1" dirty="0" err="1">
                <a:solidFill>
                  <a:schemeClr val="tx1"/>
                </a:solidFill>
              </a:rPr>
              <a:t>예리에요</a:t>
            </a:r>
            <a:r>
              <a:rPr lang="en-US" altLang="ko-KR" sz="2400" b="1" dirty="0">
                <a:solidFill>
                  <a:schemeClr val="tx1"/>
                </a:solidFill>
              </a:rPr>
              <a:t> [</a:t>
            </a:r>
            <a:r>
              <a:rPr lang="en-US" altLang="ko-KR" sz="2400" b="1" dirty="0" err="1">
                <a:solidFill>
                  <a:schemeClr val="tx1"/>
                </a:solidFill>
              </a:rPr>
              <a:t>jeo-neun</a:t>
            </a:r>
            <a:r>
              <a:rPr lang="en-US" altLang="ko-KR" sz="2400" b="1" dirty="0">
                <a:solidFill>
                  <a:schemeClr val="tx1"/>
                </a:solidFill>
              </a:rPr>
              <a:t> </a:t>
            </a:r>
            <a:r>
              <a:rPr lang="en-US" altLang="ko-KR" sz="2400" b="1" dirty="0" err="1">
                <a:solidFill>
                  <a:schemeClr val="tx1"/>
                </a:solidFill>
              </a:rPr>
              <a:t>yeri-eyo</a:t>
            </a:r>
            <a:r>
              <a:rPr lang="en-US" altLang="ko-KR" sz="2400" b="1" dirty="0">
                <a:solidFill>
                  <a:schemeClr val="tx1"/>
                </a:solidFill>
              </a:rPr>
              <a:t>]</a:t>
            </a:r>
          </a:p>
          <a:p>
            <a:pPr lvl="0">
              <a:defRPr/>
            </a:pPr>
            <a:endParaRPr lang="en-US" altLang="ko-KR" sz="2400" b="1" dirty="0">
              <a:solidFill>
                <a:schemeClr val="tx1"/>
              </a:solidFill>
            </a:endParaRPr>
          </a:p>
          <a:p>
            <a:pPr lvl="0">
              <a:defRPr/>
            </a:pPr>
            <a:endParaRPr lang="en-US" altLang="ko-KR" sz="2400" b="1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en-US" altLang="ko-KR" sz="2400" b="1" dirty="0">
                <a:solidFill>
                  <a:schemeClr val="tx1"/>
                </a:solidFill>
              </a:rPr>
              <a:t>2. I’m</a:t>
            </a:r>
            <a:r>
              <a:rPr lang="ko-KR" altLang="en-US" sz="2400" b="1" dirty="0">
                <a:solidFill>
                  <a:schemeClr val="tx1"/>
                </a:solidFill>
              </a:rPr>
              <a:t> </a:t>
            </a:r>
            <a:r>
              <a:rPr lang="en-US" altLang="ko-KR" sz="2400" b="1" dirty="0">
                <a:solidFill>
                  <a:schemeClr val="tx1"/>
                </a:solidFill>
              </a:rPr>
              <a:t>a</a:t>
            </a:r>
            <a:r>
              <a:rPr lang="ko-KR" altLang="en-US" sz="2400" b="1" dirty="0">
                <a:solidFill>
                  <a:schemeClr val="tx1"/>
                </a:solidFill>
              </a:rPr>
              <a:t> </a:t>
            </a:r>
            <a:r>
              <a:rPr lang="en-US" altLang="ko-KR" sz="2400" b="1" dirty="0">
                <a:solidFill>
                  <a:schemeClr val="tx1"/>
                </a:solidFill>
              </a:rPr>
              <a:t>student</a:t>
            </a:r>
          </a:p>
          <a:p>
            <a:pPr lvl="0">
              <a:defRPr/>
            </a:pPr>
            <a:r>
              <a:rPr lang="ko-KR" altLang="en-US" sz="2400" b="1" dirty="0">
                <a:solidFill>
                  <a:schemeClr val="tx1"/>
                </a:solidFill>
              </a:rPr>
              <a:t>저</a:t>
            </a:r>
            <a:r>
              <a:rPr lang="ko-KR" altLang="en-US" sz="2400" b="1" dirty="0">
                <a:solidFill>
                  <a:schemeClr val="accent6"/>
                </a:solidFill>
              </a:rPr>
              <a:t>는</a:t>
            </a:r>
            <a:r>
              <a:rPr lang="ko-KR" altLang="en-US" sz="2400" b="1" dirty="0">
                <a:solidFill>
                  <a:schemeClr val="tx1"/>
                </a:solidFill>
              </a:rPr>
              <a:t> 학생이에요 </a:t>
            </a:r>
            <a:r>
              <a:rPr lang="en-US" altLang="ko-KR" sz="2400" b="1" dirty="0">
                <a:solidFill>
                  <a:schemeClr val="tx1"/>
                </a:solidFill>
              </a:rPr>
              <a:t>[</a:t>
            </a:r>
            <a:r>
              <a:rPr lang="en-US" altLang="ko-KR" sz="2400" b="1" dirty="0" err="1">
                <a:solidFill>
                  <a:schemeClr val="tx1"/>
                </a:solidFill>
              </a:rPr>
              <a:t>jeo-neun</a:t>
            </a:r>
            <a:r>
              <a:rPr lang="en-US" altLang="ko-KR" sz="2400" b="1" dirty="0">
                <a:solidFill>
                  <a:schemeClr val="tx1"/>
                </a:solidFill>
              </a:rPr>
              <a:t> </a:t>
            </a:r>
            <a:r>
              <a:rPr lang="en-US" altLang="ko-KR" sz="2400" b="1" dirty="0" err="1">
                <a:solidFill>
                  <a:schemeClr val="tx1"/>
                </a:solidFill>
              </a:rPr>
              <a:t>hak-saeng-ieyo</a:t>
            </a:r>
            <a:r>
              <a:rPr lang="en-US" altLang="ko-KR" sz="2400" b="1" dirty="0">
                <a:solidFill>
                  <a:schemeClr val="tx1"/>
                </a:solidFill>
              </a:rPr>
              <a:t>]</a:t>
            </a:r>
          </a:p>
          <a:p>
            <a:pPr lvl="0">
              <a:defRPr/>
            </a:pPr>
            <a:endParaRPr lang="en-US" altLang="ko-KR" sz="2400" b="1" dirty="0">
              <a:solidFill>
                <a:schemeClr val="tx1"/>
              </a:solidFill>
            </a:endParaRPr>
          </a:p>
          <a:p>
            <a:pPr lvl="0">
              <a:defRPr/>
            </a:pPr>
            <a:endParaRPr lang="en-US" altLang="ko-KR" sz="2400" b="1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en-US" altLang="ko-KR" sz="2400" b="1" dirty="0">
                <a:solidFill>
                  <a:schemeClr val="tx1"/>
                </a:solidFill>
              </a:rPr>
              <a:t>3. This is my mother</a:t>
            </a:r>
          </a:p>
          <a:p>
            <a:pPr lvl="0">
              <a:defRPr/>
            </a:pPr>
            <a:r>
              <a:rPr lang="ko-KR" altLang="en-US" sz="2400" b="1" dirty="0">
                <a:solidFill>
                  <a:schemeClr val="tx1"/>
                </a:solidFill>
              </a:rPr>
              <a:t>이쪽</a:t>
            </a:r>
            <a:r>
              <a:rPr lang="ko-KR" altLang="en-US" sz="2400" b="1" dirty="0">
                <a:solidFill>
                  <a:schemeClr val="accent6"/>
                </a:solidFill>
              </a:rPr>
              <a:t>은 </a:t>
            </a:r>
            <a:r>
              <a:rPr lang="ko-KR" altLang="en-US" sz="2400" b="1" dirty="0">
                <a:solidFill>
                  <a:schemeClr val="tx1"/>
                </a:solidFill>
              </a:rPr>
              <a:t>저의</a:t>
            </a:r>
            <a:r>
              <a:rPr lang="en-US" altLang="ko-KR" sz="2400" b="1" dirty="0">
                <a:solidFill>
                  <a:schemeClr val="tx1"/>
                </a:solidFill>
              </a:rPr>
              <a:t>(</a:t>
            </a:r>
            <a:r>
              <a:rPr lang="ko-KR" altLang="en-US" sz="2400" b="1" dirty="0">
                <a:solidFill>
                  <a:schemeClr val="tx1"/>
                </a:solidFill>
              </a:rPr>
              <a:t>제</a:t>
            </a:r>
            <a:r>
              <a:rPr lang="en-US" altLang="ko-KR" sz="2400" b="1" dirty="0">
                <a:solidFill>
                  <a:schemeClr val="tx1"/>
                </a:solidFill>
              </a:rPr>
              <a:t>)</a:t>
            </a:r>
            <a:r>
              <a:rPr lang="ko-KR" altLang="en-US" sz="2400" b="1" dirty="0">
                <a:solidFill>
                  <a:schemeClr val="tx1"/>
                </a:solidFill>
              </a:rPr>
              <a:t> 어머니</a:t>
            </a:r>
            <a:r>
              <a:rPr lang="en-US" altLang="ko-KR" sz="2400" b="1" dirty="0">
                <a:solidFill>
                  <a:schemeClr val="tx1"/>
                </a:solidFill>
              </a:rPr>
              <a:t>(</a:t>
            </a:r>
            <a:r>
              <a:rPr lang="ko-KR" altLang="en-US" sz="2400" b="1" dirty="0">
                <a:solidFill>
                  <a:schemeClr val="tx1"/>
                </a:solidFill>
              </a:rPr>
              <a:t>엄마</a:t>
            </a:r>
            <a:r>
              <a:rPr lang="en-US" altLang="ko-KR" sz="2400" b="1" dirty="0">
                <a:solidFill>
                  <a:schemeClr val="tx1"/>
                </a:solidFill>
              </a:rPr>
              <a:t>)</a:t>
            </a:r>
            <a:r>
              <a:rPr lang="ko-KR" altLang="en-US" sz="2400" b="1" dirty="0">
                <a:solidFill>
                  <a:schemeClr val="tx1"/>
                </a:solidFill>
              </a:rPr>
              <a:t>예요 </a:t>
            </a:r>
            <a:r>
              <a:rPr lang="en-US" altLang="ko-KR" sz="2400" b="1" dirty="0">
                <a:solidFill>
                  <a:schemeClr val="tx1"/>
                </a:solidFill>
              </a:rPr>
              <a:t>[</a:t>
            </a:r>
            <a:r>
              <a:rPr lang="en-US" altLang="ko-KR" sz="2400" b="1" dirty="0" err="1">
                <a:solidFill>
                  <a:schemeClr val="tx1"/>
                </a:solidFill>
              </a:rPr>
              <a:t>ijjogeun</a:t>
            </a:r>
            <a:r>
              <a:rPr lang="en-US" altLang="ko-KR" sz="2400" b="1" dirty="0">
                <a:solidFill>
                  <a:schemeClr val="tx1"/>
                </a:solidFill>
              </a:rPr>
              <a:t> </a:t>
            </a:r>
            <a:r>
              <a:rPr lang="en-US" altLang="ko-KR" sz="2400" b="1" dirty="0" err="1">
                <a:solidFill>
                  <a:schemeClr val="tx1"/>
                </a:solidFill>
              </a:rPr>
              <a:t>jeoheui</a:t>
            </a:r>
            <a:r>
              <a:rPr lang="en-US" altLang="ko-KR" sz="2400" b="1" dirty="0">
                <a:solidFill>
                  <a:schemeClr val="tx1"/>
                </a:solidFill>
              </a:rPr>
              <a:t> </a:t>
            </a:r>
            <a:r>
              <a:rPr lang="en-US" altLang="ko-KR" sz="2400" b="1" dirty="0" err="1">
                <a:solidFill>
                  <a:schemeClr val="tx1"/>
                </a:solidFill>
              </a:rPr>
              <a:t>eomeoni-yeyo</a:t>
            </a:r>
            <a:r>
              <a:rPr lang="en-US" altLang="ko-KR" sz="2400" b="1" dirty="0">
                <a:solidFill>
                  <a:schemeClr val="tx1"/>
                </a:solidFill>
              </a:rPr>
              <a:t>]</a:t>
            </a:r>
          </a:p>
          <a:p>
            <a:pPr lvl="0">
              <a:defRPr/>
            </a:pPr>
            <a:endParaRPr lang="en-US" altLang="ko-KR" sz="2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r">
              <a:defRPr/>
            </a:pPr>
            <a:endParaRPr lang="en-US" altLang="ko-KR" sz="2000" b="1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defRPr/>
            </a:pPr>
            <a:endParaRPr lang="en-US" altLang="ko-K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defRPr/>
            </a:pPr>
            <a:endParaRPr lang="en-US" altLang="ko-KR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53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57840" y="83977"/>
            <a:ext cx="5938160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2800" b="1" i="1" kern="0" dirty="0">
                <a:solidFill>
                  <a:srgbClr val="87726A"/>
                </a:solidFill>
              </a:rPr>
              <a:t>3. Show the contract or opposite</a:t>
            </a:r>
            <a:endParaRPr lang="ko-KR" altLang="en-US" sz="5400" kern="0" dirty="0">
              <a:solidFill>
                <a:srgbClr val="87726A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B3A1068-23DC-43F9-AF86-FBE96AD69371}"/>
              </a:ext>
            </a:extLst>
          </p:cNvPr>
          <p:cNvSpPr/>
          <p:nvPr/>
        </p:nvSpPr>
        <p:spPr>
          <a:xfrm>
            <a:off x="689428" y="952111"/>
            <a:ext cx="10813143" cy="525235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>
              <a:buAutoNum type="arabicPeriod"/>
              <a:defRPr/>
            </a:pPr>
            <a:endParaRPr lang="en-US" altLang="ko-KR" sz="22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eriod"/>
              <a:defRPr/>
            </a:pPr>
            <a:endParaRPr lang="en-US" altLang="ko-KR" sz="22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eriod"/>
              <a:defRPr/>
            </a:pPr>
            <a:endParaRPr lang="en-US" altLang="ko-KR" sz="22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defRPr/>
            </a:pPr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</a:rPr>
              <a:t>1. Do you like animals?</a:t>
            </a:r>
          </a:p>
          <a:p>
            <a:pPr lvl="0">
              <a:defRPr/>
            </a:pPr>
            <a:r>
              <a:rPr lang="ko-KR" altLang="en-US" sz="2400" b="1" dirty="0">
                <a:solidFill>
                  <a:schemeClr val="bg2">
                    <a:lumMod val="25000"/>
                  </a:schemeClr>
                </a:solidFill>
              </a:rPr>
              <a:t>동물 좋아해요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?</a:t>
            </a:r>
            <a:r>
              <a:rPr lang="ko-KR" altLang="en-US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[</a:t>
            </a:r>
            <a:r>
              <a:rPr lang="en-US" altLang="ko-KR" sz="2400" b="1" dirty="0" err="1">
                <a:solidFill>
                  <a:schemeClr val="bg2">
                    <a:lumMod val="25000"/>
                  </a:schemeClr>
                </a:solidFill>
              </a:rPr>
              <a:t>dongmul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2400" b="1" dirty="0" err="1">
                <a:solidFill>
                  <a:schemeClr val="bg2">
                    <a:lumMod val="25000"/>
                  </a:schemeClr>
                </a:solidFill>
              </a:rPr>
              <a:t>joh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-ah </a:t>
            </a:r>
            <a:r>
              <a:rPr lang="en-US" altLang="ko-KR" sz="2400" b="1" dirty="0" err="1">
                <a:solidFill>
                  <a:schemeClr val="bg2">
                    <a:lumMod val="25000"/>
                  </a:schemeClr>
                </a:solidFill>
              </a:rPr>
              <a:t>haeyo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]?</a:t>
            </a:r>
          </a:p>
          <a:p>
            <a:pPr lvl="0">
              <a:defRPr/>
            </a:pPr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</a:rPr>
              <a:t>I only like cats. (= I hate animals but I like cats.)</a:t>
            </a:r>
          </a:p>
          <a:p>
            <a:pPr lvl="0">
              <a:defRPr/>
            </a:pPr>
            <a:r>
              <a:rPr lang="ko-KR" altLang="en-US" sz="2400" b="1" dirty="0">
                <a:solidFill>
                  <a:schemeClr val="bg2">
                    <a:lumMod val="25000"/>
                  </a:schemeClr>
                </a:solidFill>
              </a:rPr>
              <a:t>고양이</a:t>
            </a: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</a:rPr>
              <a:t>는</a:t>
            </a:r>
            <a:r>
              <a:rPr lang="ko-KR" altLang="en-US" sz="2400" b="1" dirty="0">
                <a:solidFill>
                  <a:schemeClr val="bg2">
                    <a:lumMod val="25000"/>
                  </a:schemeClr>
                </a:solidFill>
              </a:rPr>
              <a:t> 좋아해요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[</a:t>
            </a:r>
            <a:r>
              <a:rPr lang="en-US" altLang="ko-KR" sz="2400" b="1" dirty="0" err="1">
                <a:solidFill>
                  <a:schemeClr val="bg2">
                    <a:lumMod val="25000"/>
                  </a:schemeClr>
                </a:solidFill>
              </a:rPr>
              <a:t>goyang-i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2400" b="1" dirty="0" err="1">
                <a:solidFill>
                  <a:schemeClr val="bg2">
                    <a:lumMod val="25000"/>
                  </a:schemeClr>
                </a:solidFill>
              </a:rPr>
              <a:t>neun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2400" b="1" dirty="0" err="1">
                <a:solidFill>
                  <a:schemeClr val="bg2">
                    <a:lumMod val="25000"/>
                  </a:schemeClr>
                </a:solidFill>
              </a:rPr>
              <a:t>joh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-a </a:t>
            </a:r>
            <a:r>
              <a:rPr lang="en-US" altLang="ko-KR" sz="2400" b="1" dirty="0" err="1">
                <a:solidFill>
                  <a:schemeClr val="bg2">
                    <a:lumMod val="25000"/>
                  </a:schemeClr>
                </a:solidFill>
              </a:rPr>
              <a:t>haeyo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]</a:t>
            </a:r>
          </a:p>
          <a:p>
            <a:pPr lvl="0">
              <a:defRPr/>
            </a:pPr>
            <a:endParaRPr lang="en-US" altLang="ko-KR" sz="2800" b="1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defRPr/>
            </a:pPr>
            <a:endParaRPr lang="en-US" altLang="ko-KR" sz="2800" b="1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defRPr/>
            </a:pPr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</a:rPr>
              <a:t>2. Are you able to eat seafoods?</a:t>
            </a:r>
          </a:p>
          <a:p>
            <a:pPr lvl="0">
              <a:defRPr/>
            </a:pPr>
            <a:r>
              <a:rPr lang="ko-KR" altLang="en-US" sz="2400" b="1" dirty="0">
                <a:solidFill>
                  <a:schemeClr val="bg2">
                    <a:lumMod val="25000"/>
                  </a:schemeClr>
                </a:solidFill>
              </a:rPr>
              <a:t>해물 먹을 수 있어요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? [</a:t>
            </a:r>
            <a:r>
              <a:rPr lang="en-US" altLang="ko-KR" sz="2400" b="1" dirty="0" err="1">
                <a:solidFill>
                  <a:schemeClr val="bg2">
                    <a:lumMod val="25000"/>
                  </a:schemeClr>
                </a:solidFill>
              </a:rPr>
              <a:t>haemul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2400" b="1" dirty="0" err="1">
                <a:solidFill>
                  <a:schemeClr val="bg2">
                    <a:lumMod val="25000"/>
                  </a:schemeClr>
                </a:solidFill>
              </a:rPr>
              <a:t>meog-eul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2400" b="1" dirty="0" err="1">
                <a:solidFill>
                  <a:schemeClr val="bg2">
                    <a:lumMod val="25000"/>
                  </a:schemeClr>
                </a:solidFill>
              </a:rPr>
              <a:t>su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2400" b="1" dirty="0" err="1">
                <a:solidFill>
                  <a:schemeClr val="bg2">
                    <a:lumMod val="25000"/>
                  </a:schemeClr>
                </a:solidFill>
              </a:rPr>
              <a:t>iss-eo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2400" b="1" dirty="0" err="1">
                <a:solidFill>
                  <a:schemeClr val="bg2">
                    <a:lumMod val="25000"/>
                  </a:schemeClr>
                </a:solidFill>
              </a:rPr>
              <a:t>yo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?]</a:t>
            </a:r>
          </a:p>
          <a:p>
            <a:pPr lvl="0">
              <a:defRPr/>
            </a:pPr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</a:rPr>
              <a:t>I only eat shrimps. (=I can’t eat seafoods but shrimps.)</a:t>
            </a:r>
          </a:p>
          <a:p>
            <a:pPr lvl="0">
              <a:defRPr/>
            </a:pPr>
            <a:r>
              <a:rPr lang="ko-KR" altLang="en-US" sz="2400" b="1" dirty="0">
                <a:solidFill>
                  <a:schemeClr val="bg2">
                    <a:lumMod val="25000"/>
                  </a:schemeClr>
                </a:solidFill>
              </a:rPr>
              <a:t>새우</a:t>
            </a: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</a:rPr>
              <a:t>는</a:t>
            </a:r>
            <a:r>
              <a:rPr lang="ko-KR" altLang="en-US" sz="2400" b="1" dirty="0">
                <a:solidFill>
                  <a:schemeClr val="bg2">
                    <a:lumMod val="25000"/>
                  </a:schemeClr>
                </a:solidFill>
              </a:rPr>
              <a:t> 먹어요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 [</a:t>
            </a:r>
            <a:r>
              <a:rPr lang="en-US" altLang="ko-KR" sz="2400" b="1" dirty="0" err="1">
                <a:solidFill>
                  <a:schemeClr val="bg2">
                    <a:lumMod val="25000"/>
                  </a:schemeClr>
                </a:solidFill>
              </a:rPr>
              <a:t>saeu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2400" b="1" dirty="0" err="1">
                <a:solidFill>
                  <a:schemeClr val="bg2">
                    <a:lumMod val="25000"/>
                  </a:schemeClr>
                </a:solidFill>
              </a:rPr>
              <a:t>neun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2400" b="1" dirty="0" err="1">
                <a:solidFill>
                  <a:schemeClr val="bg2">
                    <a:lumMod val="25000"/>
                  </a:schemeClr>
                </a:solidFill>
              </a:rPr>
              <a:t>meog-eo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2400" b="1" dirty="0" err="1">
                <a:solidFill>
                  <a:schemeClr val="bg2">
                    <a:lumMod val="25000"/>
                  </a:schemeClr>
                </a:solidFill>
              </a:rPr>
              <a:t>yo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]</a:t>
            </a:r>
          </a:p>
          <a:p>
            <a:pPr lvl="0">
              <a:defRPr/>
            </a:pPr>
            <a:endParaRPr lang="en-US" altLang="ko-K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defRPr/>
            </a:pPr>
            <a:endParaRPr lang="en-US" altLang="ko-KR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CB9E6FE-BE99-4B81-B08D-CC8B01644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90975"/>
            <a:ext cx="480102" cy="4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9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343548" y="944004"/>
            <a:ext cx="11355614" cy="5559433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 w="19050">
            <a:solidFill>
              <a:srgbClr val="877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126920" y="127755"/>
            <a:ext cx="5938160" cy="81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3600" b="1" i="1" kern="0" dirty="0">
                <a:solidFill>
                  <a:srgbClr val="87726A"/>
                </a:solidFill>
              </a:rPr>
              <a:t>Index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1AB7C01-8907-4640-95C6-96CED33E000C}"/>
              </a:ext>
            </a:extLst>
          </p:cNvPr>
          <p:cNvSpPr/>
          <p:nvPr/>
        </p:nvSpPr>
        <p:spPr>
          <a:xfrm>
            <a:off x="934773" y="1139947"/>
            <a:ext cx="8027670" cy="4971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latinLnBrk="0">
              <a:lnSpc>
                <a:spcPct val="150000"/>
              </a:lnSpc>
              <a:buAutoNum type="arabicPeriod"/>
              <a:defRPr/>
            </a:pPr>
            <a:r>
              <a:rPr lang="en-US" altLang="ko-KR" sz="3600" b="1" i="1" kern="0" dirty="0">
                <a:solidFill>
                  <a:srgbClr val="87726A"/>
                </a:solidFill>
              </a:rPr>
              <a:t>Grammar</a:t>
            </a:r>
          </a:p>
          <a:p>
            <a:pPr marL="342900" indent="-342900" latinLnBrk="0">
              <a:lnSpc>
                <a:spcPct val="150000"/>
              </a:lnSpc>
              <a:buAutoNum type="arabicParenR"/>
              <a:defRPr/>
            </a:pPr>
            <a:r>
              <a:rPr kumimoji="0" lang="en-US" altLang="ko-KR" b="1" i="1" u="none" strike="noStrike" kern="0" cap="none" spc="0" normalizeH="0" baseline="0" noProof="0" dirty="0">
                <a:ln>
                  <a:noFill/>
                </a:ln>
                <a:solidFill>
                  <a:srgbClr val="8772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Informal/polite expression</a:t>
            </a:r>
          </a:p>
          <a:p>
            <a:pPr marL="457200" indent="-457200" latinLnBrk="0">
              <a:lnSpc>
                <a:spcPct val="150000"/>
              </a:lnSpc>
              <a:buAutoNum type="arabicParenR"/>
              <a:defRPr/>
            </a:pPr>
            <a:r>
              <a:rPr lang="en-US" altLang="ko-KR" b="1" i="1" kern="0" dirty="0">
                <a:solidFill>
                  <a:srgbClr val="87726A"/>
                </a:solidFill>
              </a:rPr>
              <a:t>Basic grammar</a:t>
            </a:r>
          </a:p>
          <a:p>
            <a:pPr marL="457200" indent="-457200" latinLnBrk="0">
              <a:lnSpc>
                <a:spcPct val="150000"/>
              </a:lnSpc>
              <a:buAutoNum type="arabicParenR"/>
              <a:defRPr/>
            </a:pPr>
            <a:r>
              <a:rPr lang="en-US" altLang="ko-KR" b="1" i="1" kern="0" dirty="0">
                <a:solidFill>
                  <a:srgbClr val="87726A"/>
                </a:solidFill>
              </a:rPr>
              <a:t>Demonstrative pronouns</a:t>
            </a:r>
          </a:p>
          <a:p>
            <a:pPr marL="457200" indent="-457200" latinLnBrk="0">
              <a:lnSpc>
                <a:spcPct val="150000"/>
              </a:lnSpc>
              <a:buAutoNum type="arabicParenR"/>
              <a:defRPr/>
            </a:pPr>
            <a:r>
              <a:rPr lang="en-US" altLang="ko-KR" b="1" i="1" kern="0" dirty="0">
                <a:solidFill>
                  <a:srgbClr val="87726A"/>
                </a:solidFill>
              </a:rPr>
              <a:t>Postpositional Particles</a:t>
            </a:r>
          </a:p>
          <a:p>
            <a:pPr latinLnBrk="0">
              <a:lnSpc>
                <a:spcPct val="150000"/>
              </a:lnSpc>
              <a:defRPr/>
            </a:pPr>
            <a:r>
              <a:rPr lang="en-US" altLang="ko-KR" sz="3600" b="1" i="1" kern="0" dirty="0">
                <a:solidFill>
                  <a:srgbClr val="87726A"/>
                </a:solidFill>
              </a:rPr>
              <a:t>2. Today’s conversation</a:t>
            </a:r>
          </a:p>
          <a:p>
            <a:pPr latinLnBrk="0">
              <a:lnSpc>
                <a:spcPct val="150000"/>
              </a:lnSpc>
              <a:defRPr/>
            </a:pPr>
            <a:r>
              <a:rPr lang="en-US" altLang="ko-KR" sz="3600" b="1" i="1" kern="0" dirty="0">
                <a:solidFill>
                  <a:srgbClr val="87726A"/>
                </a:solidFill>
              </a:rPr>
              <a:t>3. Today’s word / expression  </a:t>
            </a:r>
          </a:p>
          <a:p>
            <a:pPr latinLnBrk="0">
              <a:lnSpc>
                <a:spcPct val="150000"/>
              </a:lnSpc>
              <a:defRPr/>
            </a:pPr>
            <a:r>
              <a:rPr lang="en-US" altLang="ko-KR" sz="3600" b="1" i="1" kern="0" dirty="0">
                <a:solidFill>
                  <a:srgbClr val="87726A"/>
                </a:solidFill>
              </a:rPr>
              <a:t>4. Korean culture</a:t>
            </a:r>
          </a:p>
        </p:txBody>
      </p:sp>
    </p:spTree>
    <p:extLst>
      <p:ext uri="{BB962C8B-B14F-4D97-AF65-F5344CB8AC3E}">
        <p14:creationId xmlns:p14="http://schemas.microsoft.com/office/powerpoint/2010/main" val="2679939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57840" y="83977"/>
            <a:ext cx="5938160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2800" b="1" i="1" kern="0" dirty="0">
                <a:solidFill>
                  <a:srgbClr val="87726A"/>
                </a:solidFill>
              </a:rPr>
              <a:t>3. Show the contract or opposite</a:t>
            </a:r>
            <a:endParaRPr lang="ko-KR" altLang="en-US" sz="5400" kern="0" dirty="0">
              <a:solidFill>
                <a:srgbClr val="87726A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26D4720-6457-4C18-8C99-3CE1C1114945}"/>
              </a:ext>
            </a:extLst>
          </p:cNvPr>
          <p:cNvSpPr/>
          <p:nvPr/>
        </p:nvSpPr>
        <p:spPr>
          <a:xfrm>
            <a:off x="689428" y="923731"/>
            <a:ext cx="10813143" cy="559797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>
              <a:buAutoNum type="arabicPeriod"/>
              <a:defRPr/>
            </a:pPr>
            <a:endParaRPr lang="en-US" altLang="ko-KR" sz="22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eriod"/>
              <a:defRPr/>
            </a:pPr>
            <a:endParaRPr lang="en-US" altLang="ko-KR" sz="22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eriod"/>
              <a:defRPr/>
            </a:pPr>
            <a:endParaRPr lang="en-US" altLang="ko-KR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defRPr/>
            </a:pPr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</a:rPr>
              <a:t>3. I want to go Itaewon today</a:t>
            </a:r>
          </a:p>
          <a:p>
            <a:pPr lvl="0">
              <a:defRPr/>
            </a:pPr>
            <a:r>
              <a:rPr lang="ko-KR" altLang="en-US" sz="2400" b="1" dirty="0">
                <a:solidFill>
                  <a:schemeClr val="bg2">
                    <a:lumMod val="25000"/>
                  </a:schemeClr>
                </a:solidFill>
              </a:rPr>
              <a:t>오늘 이태원 가고 싶어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. [</a:t>
            </a:r>
            <a:r>
              <a:rPr lang="en-US" altLang="ko-KR" sz="2400" b="1" dirty="0" err="1">
                <a:solidFill>
                  <a:schemeClr val="bg2">
                    <a:lumMod val="25000"/>
                  </a:schemeClr>
                </a:solidFill>
              </a:rPr>
              <a:t>oneul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2400" b="1" dirty="0" err="1">
                <a:solidFill>
                  <a:schemeClr val="bg2">
                    <a:lumMod val="25000"/>
                  </a:schemeClr>
                </a:solidFill>
              </a:rPr>
              <a:t>itaewon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2400" b="1" dirty="0" err="1">
                <a:solidFill>
                  <a:schemeClr val="bg2">
                    <a:lumMod val="25000"/>
                  </a:schemeClr>
                </a:solidFill>
              </a:rPr>
              <a:t>gago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 sip-</a:t>
            </a:r>
            <a:r>
              <a:rPr lang="en-US" altLang="ko-KR" sz="2400" b="1" dirty="0" err="1">
                <a:solidFill>
                  <a:schemeClr val="bg2">
                    <a:lumMod val="25000"/>
                  </a:schemeClr>
                </a:solidFill>
              </a:rPr>
              <a:t>eo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]</a:t>
            </a:r>
          </a:p>
          <a:p>
            <a:pPr lvl="0">
              <a:defRPr/>
            </a:pPr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</a:rPr>
              <a:t>(But) I want to go to Gangnam today </a:t>
            </a:r>
          </a:p>
          <a:p>
            <a:pPr lvl="0">
              <a:defRPr/>
            </a:pP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ko-KR" altLang="en-US" sz="2400" b="1" dirty="0">
                <a:solidFill>
                  <a:schemeClr val="bg2">
                    <a:lumMod val="25000"/>
                  </a:schemeClr>
                </a:solidFill>
              </a:rPr>
              <a:t>그런데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) </a:t>
            </a:r>
            <a:r>
              <a:rPr lang="ko-KR" altLang="en-US" sz="2400" b="1" dirty="0">
                <a:solidFill>
                  <a:schemeClr val="bg2">
                    <a:lumMod val="25000"/>
                  </a:schemeClr>
                </a:solidFill>
              </a:rPr>
              <a:t>나</a:t>
            </a: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</a:rPr>
              <a:t>는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ko-KR" altLang="en-US" sz="2400" b="1" dirty="0">
                <a:solidFill>
                  <a:schemeClr val="bg2">
                    <a:lumMod val="25000"/>
                  </a:schemeClr>
                </a:solidFill>
              </a:rPr>
              <a:t>오늘 강남에 가고 싶어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. [(</a:t>
            </a:r>
            <a:r>
              <a:rPr lang="en-US" altLang="ko-KR" sz="2400" b="1" dirty="0" err="1">
                <a:solidFill>
                  <a:schemeClr val="bg2">
                    <a:lumMod val="25000"/>
                  </a:schemeClr>
                </a:solidFill>
              </a:rPr>
              <a:t>geuleondae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) </a:t>
            </a:r>
            <a:r>
              <a:rPr lang="en-US" altLang="ko-KR" sz="2400" b="1" dirty="0" err="1">
                <a:solidFill>
                  <a:schemeClr val="bg2">
                    <a:lumMod val="25000"/>
                  </a:schemeClr>
                </a:solidFill>
              </a:rPr>
              <a:t>naneun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2400" b="1" dirty="0" err="1">
                <a:solidFill>
                  <a:schemeClr val="bg2">
                    <a:lumMod val="25000"/>
                  </a:schemeClr>
                </a:solidFill>
              </a:rPr>
              <a:t>oneul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2400" b="1" dirty="0" err="1">
                <a:solidFill>
                  <a:schemeClr val="bg2">
                    <a:lumMod val="25000"/>
                  </a:schemeClr>
                </a:solidFill>
              </a:rPr>
              <a:t>gangnam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-e </a:t>
            </a:r>
            <a:r>
              <a:rPr lang="en-US" altLang="ko-KR" sz="2400" b="1" dirty="0" err="1">
                <a:solidFill>
                  <a:schemeClr val="bg2">
                    <a:lumMod val="25000"/>
                  </a:schemeClr>
                </a:solidFill>
              </a:rPr>
              <a:t>gago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 sip-</a:t>
            </a:r>
            <a:r>
              <a:rPr lang="en-US" altLang="ko-KR" sz="2400" b="1" dirty="0" err="1">
                <a:solidFill>
                  <a:schemeClr val="bg2">
                    <a:lumMod val="25000"/>
                  </a:schemeClr>
                </a:solidFill>
              </a:rPr>
              <a:t>eo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]</a:t>
            </a:r>
          </a:p>
          <a:p>
            <a:pPr lvl="0">
              <a:defRPr/>
            </a:pPr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</a:rPr>
              <a:t>(=Implies the meaning that I don’t want to go Itaewon today)</a:t>
            </a:r>
          </a:p>
          <a:p>
            <a:pPr lvl="0">
              <a:defRPr/>
            </a:pPr>
            <a:endParaRPr lang="en-US" altLang="ko-KR" sz="2800" b="1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defRPr/>
            </a:pPr>
            <a:endParaRPr lang="en-US" altLang="ko-KR" sz="2800" b="1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defRPr/>
            </a:pPr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</a:rPr>
              <a:t>4. Do</a:t>
            </a:r>
            <a:r>
              <a:rPr lang="ko-KR" alt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</a:rPr>
              <a:t>you</a:t>
            </a:r>
            <a:r>
              <a:rPr lang="ko-KR" alt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</a:rPr>
              <a:t>like</a:t>
            </a:r>
            <a:r>
              <a:rPr lang="ko-KR" alt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</a:rPr>
              <a:t>idols?</a:t>
            </a:r>
          </a:p>
          <a:p>
            <a:pPr lvl="0">
              <a:defRPr/>
            </a:pPr>
            <a:r>
              <a:rPr lang="ko-KR" altLang="en-US" sz="2400" b="1" dirty="0">
                <a:solidFill>
                  <a:schemeClr val="bg2">
                    <a:lumMod val="25000"/>
                  </a:schemeClr>
                </a:solidFill>
              </a:rPr>
              <a:t>너는 아이돌 좋아해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? [neo idol </a:t>
            </a:r>
            <a:r>
              <a:rPr lang="en-US" altLang="ko-KR" sz="2400" b="1" dirty="0" err="1">
                <a:solidFill>
                  <a:schemeClr val="bg2">
                    <a:lumMod val="25000"/>
                  </a:schemeClr>
                </a:solidFill>
              </a:rPr>
              <a:t>joh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-a </a:t>
            </a:r>
            <a:r>
              <a:rPr lang="en-US" altLang="ko-KR" sz="2400" b="1" dirty="0" err="1">
                <a:solidFill>
                  <a:schemeClr val="bg2">
                    <a:lumMod val="25000"/>
                  </a:schemeClr>
                </a:solidFill>
              </a:rPr>
              <a:t>hae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?]</a:t>
            </a:r>
          </a:p>
          <a:p>
            <a:pPr lvl="0">
              <a:defRPr/>
            </a:pPr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</a:rPr>
              <a:t>I only like BTS (= I don’t like idols but I like BTS)</a:t>
            </a:r>
          </a:p>
          <a:p>
            <a:pPr lvl="0">
              <a:defRPr/>
            </a:pPr>
            <a:r>
              <a:rPr lang="ko-KR" altLang="en-US" sz="2400" b="1" dirty="0">
                <a:solidFill>
                  <a:schemeClr val="bg2">
                    <a:lumMod val="25000"/>
                  </a:schemeClr>
                </a:solidFill>
              </a:rPr>
              <a:t>나는 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BTS</a:t>
            </a: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</a:rPr>
              <a:t>는</a:t>
            </a:r>
            <a:r>
              <a:rPr lang="ko-KR" altLang="en-US" sz="2400" b="1" dirty="0">
                <a:solidFill>
                  <a:schemeClr val="bg2">
                    <a:lumMod val="25000"/>
                  </a:schemeClr>
                </a:solidFill>
              </a:rPr>
              <a:t> 좋아해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 [</a:t>
            </a:r>
            <a:r>
              <a:rPr lang="en-US" altLang="ko-KR" sz="2400" b="1" dirty="0" err="1">
                <a:solidFill>
                  <a:schemeClr val="bg2">
                    <a:lumMod val="25000"/>
                  </a:schemeClr>
                </a:solidFill>
              </a:rPr>
              <a:t>naneun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 BTS </a:t>
            </a:r>
            <a:r>
              <a:rPr lang="en-US" altLang="ko-KR" sz="2400" b="1" dirty="0" err="1">
                <a:solidFill>
                  <a:schemeClr val="bg2">
                    <a:lumMod val="25000"/>
                  </a:schemeClr>
                </a:solidFill>
              </a:rPr>
              <a:t>neun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2400" b="1" dirty="0" err="1">
                <a:solidFill>
                  <a:schemeClr val="bg2">
                    <a:lumMod val="25000"/>
                  </a:schemeClr>
                </a:solidFill>
              </a:rPr>
              <a:t>joh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-a </a:t>
            </a:r>
            <a:r>
              <a:rPr lang="en-US" altLang="ko-KR" sz="2400" b="1" dirty="0" err="1">
                <a:solidFill>
                  <a:schemeClr val="bg2">
                    <a:lumMod val="25000"/>
                  </a:schemeClr>
                </a:solidFill>
              </a:rPr>
              <a:t>hae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]</a:t>
            </a:r>
          </a:p>
          <a:p>
            <a:pPr lvl="0">
              <a:defRPr/>
            </a:pPr>
            <a:endParaRPr lang="en-US" altLang="ko-KR" sz="2000" b="1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defRPr/>
            </a:pPr>
            <a:endParaRPr lang="en-US" altLang="ko-KR" sz="2000" b="1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defRPr/>
            </a:pPr>
            <a:endParaRPr lang="en-US" altLang="ko-K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defRPr/>
            </a:pPr>
            <a:endParaRPr lang="en-US" altLang="ko-KR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96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4">
            <a:extLst>
              <a:ext uri="{FF2B5EF4-FFF2-40B4-BE49-F238E27FC236}">
                <a16:creationId xmlns:a16="http://schemas.microsoft.com/office/drawing/2014/main" id="{C4238C24-CE9C-4008-A4DE-F89F59514B59}"/>
              </a:ext>
            </a:extLst>
          </p:cNvPr>
          <p:cNvSpPr/>
          <p:nvPr/>
        </p:nvSpPr>
        <p:spPr>
          <a:xfrm>
            <a:off x="782087" y="739349"/>
            <a:ext cx="10451970" cy="5901067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 w="19050">
            <a:solidFill>
              <a:srgbClr val="877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1280" marR="0" lvl="0" indent="-37128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Char char="l"/>
              <a:tabLst/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6413"/>
            <a:ext cx="5938160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2800" b="1" i="1" kern="0" dirty="0">
                <a:solidFill>
                  <a:srgbClr val="87726A"/>
                </a:solidFill>
              </a:rPr>
              <a:t>Postpositional Particles</a:t>
            </a:r>
            <a:endParaRPr lang="ko-KR" altLang="en-US" sz="5400" kern="0" dirty="0">
              <a:solidFill>
                <a:srgbClr val="87726A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53B5C93-008D-4DA6-91FA-141D9FE9CD3F}"/>
              </a:ext>
            </a:extLst>
          </p:cNvPr>
          <p:cNvSpPr/>
          <p:nvPr/>
        </p:nvSpPr>
        <p:spPr>
          <a:xfrm>
            <a:off x="1487130" y="1585004"/>
            <a:ext cx="9217739" cy="420975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ko-KR" altLang="en-US" sz="320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ko-KR" altLang="en-US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subject</a:t>
            </a:r>
            <a:r>
              <a:rPr lang="ko-KR" altLang="en-US" sz="240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altLang="ko-KR" sz="3200">
                <a:solidFill>
                  <a:schemeClr val="tx1">
                    <a:lumMod val="65000"/>
                    <a:lumOff val="35000"/>
                  </a:schemeClr>
                </a:solidFill>
              </a:rPr>
              <a:t>+</a:t>
            </a:r>
            <a:r>
              <a:rPr lang="ko-KR" altLang="en-US" sz="3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이</a:t>
            </a:r>
            <a:r>
              <a:rPr lang="en-US" altLang="ko-KR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ko-KR" altLang="en-US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가 </a:t>
            </a:r>
          </a:p>
          <a:p>
            <a:pPr lvl="0">
              <a:defRPr/>
            </a:pPr>
            <a:endParaRPr lang="en-US" altLang="ko-KR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defRPr/>
            </a:pPr>
            <a:r>
              <a:rPr lang="en-US" altLang="ko-KR" sz="4000">
                <a:solidFill>
                  <a:schemeClr val="tx1">
                    <a:lumMod val="65000"/>
                    <a:lumOff val="35000"/>
                  </a:schemeClr>
                </a:solidFill>
                <a:latin typeface="Abadi"/>
              </a:rPr>
              <a:t>1.Observe or describe something </a:t>
            </a:r>
          </a:p>
          <a:p>
            <a:pPr lvl="0">
              <a:defRPr/>
            </a:pPr>
            <a:r>
              <a:rPr lang="en-US" altLang="ko-KR" sz="4000">
                <a:solidFill>
                  <a:schemeClr val="tx1">
                    <a:lumMod val="65000"/>
                    <a:lumOff val="35000"/>
                  </a:schemeClr>
                </a:solidFill>
                <a:latin typeface="Abadi"/>
              </a:rPr>
              <a:t>2. Emphasize the subject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C6B0B2A-6097-414D-9CB6-BF71C90E45D0}"/>
              </a:ext>
            </a:extLst>
          </p:cNvPr>
          <p:cNvSpPr/>
          <p:nvPr/>
        </p:nvSpPr>
        <p:spPr>
          <a:xfrm>
            <a:off x="1530407" y="1603275"/>
            <a:ext cx="9131184" cy="8271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ko-KR" altLang="en-US" sz="2400" b="1">
                <a:solidFill>
                  <a:schemeClr val="accent5">
                    <a:lumMod val="50000"/>
                  </a:schemeClr>
                </a:solidFill>
              </a:rPr>
              <a:t>이 </a:t>
            </a:r>
            <a:r>
              <a:rPr lang="en-US" altLang="ko-KR" sz="2400" b="1">
                <a:solidFill>
                  <a:schemeClr val="accent5">
                    <a:lumMod val="50000"/>
                  </a:schemeClr>
                </a:solidFill>
              </a:rPr>
              <a:t>/ </a:t>
            </a:r>
            <a:r>
              <a:rPr lang="ko-KR" altLang="en-US" sz="2400" b="1">
                <a:solidFill>
                  <a:schemeClr val="accent5">
                    <a:lumMod val="50000"/>
                  </a:schemeClr>
                </a:solidFill>
              </a:rPr>
              <a:t>가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E4D3F0D5-7A93-455C-8266-61C5C614B7E9}"/>
              </a:ext>
            </a:extLst>
          </p:cNvPr>
          <p:cNvCxnSpPr/>
          <p:nvPr/>
        </p:nvCxnSpPr>
        <p:spPr>
          <a:xfrm>
            <a:off x="1806816" y="3133217"/>
            <a:ext cx="14871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080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727007" y="863627"/>
            <a:ext cx="10516380" cy="5527842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 w="19050">
            <a:solidFill>
              <a:srgbClr val="877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Observe something</a:t>
            </a:r>
          </a:p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200" b="1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 . The</a:t>
            </a:r>
            <a:r>
              <a:rPr kumimoji="0" lang="ko-KR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apple is red</a:t>
            </a:r>
          </a:p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사과</a:t>
            </a: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가</a:t>
            </a: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빨갛다 </a:t>
            </a:r>
            <a:r>
              <a:rPr kumimoji="0" lang="en-US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[sa-gwaga ppal-gah-da]</a:t>
            </a:r>
          </a:p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2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2. You have many luggage (+ I will help you)</a:t>
            </a:r>
          </a:p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짐</a:t>
            </a: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이 </a:t>
            </a: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많으시네요 </a:t>
            </a:r>
            <a:r>
              <a:rPr kumimoji="0" lang="en-US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[jimi maneu shineyo] </a:t>
            </a:r>
          </a:p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(+</a:t>
            </a: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제</a:t>
            </a: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가</a:t>
            </a: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도와드릴게요</a:t>
            </a:r>
            <a:r>
              <a:rPr kumimoji="0" lang="en-US" altLang="ko-KR" sz="2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) </a:t>
            </a:r>
            <a:r>
              <a:rPr kumimoji="0" lang="en-US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[jega</a:t>
            </a:r>
            <a:r>
              <a:rPr kumimoji="0" lang="ko-KR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dowadeulil-geyo]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57840" y="0"/>
            <a:ext cx="5938160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2800" b="1" i="1" kern="0" dirty="0">
                <a:solidFill>
                  <a:srgbClr val="87726A"/>
                </a:solidFill>
              </a:rPr>
              <a:t>1. Observe or describe something</a:t>
            </a:r>
            <a:endParaRPr lang="ko-KR" altLang="en-US" sz="5400" kern="0" dirty="0">
              <a:solidFill>
                <a:srgbClr val="8772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03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539491" y="621031"/>
            <a:ext cx="10722558" cy="5994373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 w="19050">
            <a:solidFill>
              <a:srgbClr val="877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Describe something</a:t>
            </a:r>
          </a:p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200" b="1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1. The</a:t>
            </a:r>
            <a:r>
              <a:rPr kumimoji="0" lang="ko-KR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bag</a:t>
            </a:r>
            <a:r>
              <a:rPr kumimoji="0" lang="ko-KR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is</a:t>
            </a:r>
            <a:r>
              <a:rPr kumimoji="0" lang="ko-KR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heavy</a:t>
            </a:r>
          </a:p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가방</a:t>
            </a: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이 </a:t>
            </a: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무겁다 </a:t>
            </a:r>
            <a:r>
              <a:rPr kumimoji="0" lang="en-US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[gabang-I mugeob-da]</a:t>
            </a:r>
          </a:p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2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2. The water is cold</a:t>
            </a:r>
          </a:p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물</a:t>
            </a: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이</a:t>
            </a: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차갑다 </a:t>
            </a:r>
            <a:r>
              <a:rPr kumimoji="0" lang="en-US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[mul-I chagab-da]</a:t>
            </a:r>
          </a:p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2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3. The</a:t>
            </a:r>
            <a:r>
              <a:rPr kumimoji="0" lang="ko-KR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dog</a:t>
            </a:r>
            <a:r>
              <a:rPr kumimoji="0" lang="ko-KR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is</a:t>
            </a:r>
            <a:r>
              <a:rPr kumimoji="0" lang="ko-KR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cute</a:t>
            </a:r>
          </a:p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강아지</a:t>
            </a: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가</a:t>
            </a: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귀엽다</a:t>
            </a:r>
            <a:r>
              <a:rPr kumimoji="0" lang="ko-KR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[gang-aji-ga gwiyeob-da]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126920" y="-15680"/>
            <a:ext cx="5938160" cy="1824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2800" b="1" i="1" kern="0" dirty="0">
                <a:solidFill>
                  <a:srgbClr val="87726A"/>
                </a:solidFill>
              </a:rPr>
              <a:t>Postpositional</a:t>
            </a:r>
            <a:r>
              <a:rPr lang="ko-KR" altLang="en-US" sz="2800" b="1" i="1" kern="0" dirty="0">
                <a:solidFill>
                  <a:srgbClr val="87726A"/>
                </a:solidFill>
              </a:rPr>
              <a:t> </a:t>
            </a:r>
            <a:r>
              <a:rPr lang="en-US" altLang="ko-KR" sz="2800" b="1" i="1" kern="0" dirty="0">
                <a:solidFill>
                  <a:srgbClr val="87726A"/>
                </a:solidFill>
              </a:rPr>
              <a:t>Particles</a:t>
            </a:r>
          </a:p>
          <a:p>
            <a:pPr algn="ctr" latinLnBrk="0">
              <a:lnSpc>
                <a:spcPct val="150000"/>
              </a:lnSpc>
              <a:defRPr/>
            </a:pPr>
            <a:endParaRPr lang="ko-KR" altLang="en-US" sz="5400" kern="0" dirty="0">
              <a:solidFill>
                <a:srgbClr val="8772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72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470387" y="664702"/>
            <a:ext cx="11090242" cy="6193298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 w="19050">
            <a:solidFill>
              <a:srgbClr val="877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  <a:defRPr/>
            </a:pP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Who ate it all?</a:t>
            </a:r>
          </a:p>
          <a:p>
            <a:pPr lvl="0">
              <a:defRPr/>
            </a:pP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</a:rPr>
              <a:t>이거 누</a:t>
            </a: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</a:rPr>
              <a:t>가</a:t>
            </a: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</a:rPr>
              <a:t> 다 먹었어</a:t>
            </a: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</a:rPr>
              <a:t>? 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[</a:t>
            </a:r>
            <a:r>
              <a:rPr lang="en-US" altLang="ko-KR" sz="2400" b="1" dirty="0" err="1">
                <a:solidFill>
                  <a:schemeClr val="bg2">
                    <a:lumMod val="25000"/>
                  </a:schemeClr>
                </a:solidFill>
              </a:rPr>
              <a:t>igeo</a:t>
            </a:r>
            <a:r>
              <a:rPr lang="ko-KR" altLang="en-US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2400" b="1" dirty="0" err="1">
                <a:solidFill>
                  <a:schemeClr val="bg2">
                    <a:lumMod val="25000"/>
                  </a:schemeClr>
                </a:solidFill>
              </a:rPr>
              <a:t>nuga</a:t>
            </a:r>
            <a:r>
              <a:rPr lang="ko-KR" altLang="en-US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da</a:t>
            </a:r>
            <a:r>
              <a:rPr lang="ko-KR" altLang="en-US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2400" b="1" dirty="0" err="1">
                <a:solidFill>
                  <a:schemeClr val="bg2">
                    <a:lumMod val="25000"/>
                  </a:schemeClr>
                </a:solidFill>
              </a:rPr>
              <a:t>meogeosseo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?]</a:t>
            </a:r>
          </a:p>
          <a:p>
            <a:pPr lvl="0">
              <a:defRPr/>
            </a:pPr>
            <a:endParaRPr lang="en-US" altLang="ko-KR" sz="2400" b="1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defRPr/>
            </a:pP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I ate it all (= I’m the one who ate it all)</a:t>
            </a:r>
          </a:p>
          <a:p>
            <a:pPr lvl="0">
              <a:defRPr/>
            </a:pP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</a:rPr>
              <a:t>제</a:t>
            </a: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</a:rPr>
              <a:t>가</a:t>
            </a: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</a:rPr>
              <a:t> 다 먹었어요 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[</a:t>
            </a:r>
            <a:r>
              <a:rPr lang="en-US" altLang="ko-KR" sz="2400" b="1" dirty="0" err="1">
                <a:solidFill>
                  <a:schemeClr val="bg2">
                    <a:lumMod val="25000"/>
                  </a:schemeClr>
                </a:solidFill>
              </a:rPr>
              <a:t>jega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 da </a:t>
            </a:r>
            <a:r>
              <a:rPr lang="en-US" altLang="ko-KR" sz="2400" b="1" dirty="0" err="1">
                <a:solidFill>
                  <a:schemeClr val="bg2">
                    <a:lumMod val="25000"/>
                  </a:schemeClr>
                </a:solidFill>
              </a:rPr>
              <a:t>meogeo-sseoyo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]</a:t>
            </a:r>
          </a:p>
          <a:p>
            <a:pPr lvl="0">
              <a:defRPr/>
            </a:pPr>
            <a:endParaRPr lang="en-US" altLang="ko-KR" sz="2400" b="1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defRPr/>
            </a:pPr>
            <a:endParaRPr lang="en-US" altLang="ko-KR" b="1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defRPr/>
            </a:pP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2. Which one is pretty?</a:t>
            </a:r>
          </a:p>
          <a:p>
            <a:pPr lvl="0">
              <a:defRPr/>
            </a:pP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</a:rPr>
              <a:t>어떤 것</a:t>
            </a: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</a:rPr>
              <a:t>이</a:t>
            </a: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</a:rPr>
              <a:t> 예쁘니</a:t>
            </a: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</a:rPr>
              <a:t>? 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[</a:t>
            </a:r>
            <a:r>
              <a:rPr lang="en-US" altLang="ko-KR" sz="2400" b="1" dirty="0" err="1">
                <a:solidFill>
                  <a:schemeClr val="bg2">
                    <a:lumMod val="25000"/>
                  </a:schemeClr>
                </a:solidFill>
              </a:rPr>
              <a:t>eotteon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 geos-I </a:t>
            </a:r>
            <a:r>
              <a:rPr lang="en-US" altLang="ko-KR" sz="2400" b="1" dirty="0" err="1">
                <a:solidFill>
                  <a:schemeClr val="bg2">
                    <a:lumMod val="25000"/>
                  </a:schemeClr>
                </a:solidFill>
              </a:rPr>
              <a:t>yeppeuni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?]</a:t>
            </a:r>
          </a:p>
          <a:p>
            <a:pPr lvl="0">
              <a:defRPr/>
            </a:pPr>
            <a:endParaRPr lang="en-US" altLang="ko-KR" sz="2400" b="1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defRPr/>
            </a:pP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This bag is pretty</a:t>
            </a:r>
          </a:p>
          <a:p>
            <a:pPr lvl="0">
              <a:defRPr/>
            </a:pP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</a:rPr>
              <a:t>이 가방</a:t>
            </a: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</a:rPr>
              <a:t>이</a:t>
            </a: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</a:rPr>
              <a:t> 예뻐요 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[I </a:t>
            </a:r>
            <a:r>
              <a:rPr lang="en-US" altLang="ko-KR" sz="2400" b="1" dirty="0" err="1">
                <a:solidFill>
                  <a:schemeClr val="bg2">
                    <a:lumMod val="25000"/>
                  </a:schemeClr>
                </a:solidFill>
              </a:rPr>
              <a:t>gabang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-I </a:t>
            </a:r>
            <a:r>
              <a:rPr lang="en-US" altLang="ko-KR" sz="2400" b="1" dirty="0" err="1">
                <a:solidFill>
                  <a:schemeClr val="bg2">
                    <a:lumMod val="25000"/>
                  </a:schemeClr>
                </a:solidFill>
              </a:rPr>
              <a:t>yeppeoyo</a:t>
            </a: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]</a:t>
            </a:r>
          </a:p>
          <a:p>
            <a:pPr lvl="0">
              <a:defRPr/>
            </a:pPr>
            <a:endParaRPr lang="en-US" altLang="ko-KR" sz="2400" b="1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defRPr/>
            </a:pPr>
            <a:r>
              <a:rPr lang="en-US" altLang="ko-KR" sz="1800" b="1" dirty="0">
                <a:solidFill>
                  <a:schemeClr val="bg2">
                    <a:lumMod val="25000"/>
                  </a:schemeClr>
                </a:solidFill>
              </a:rPr>
              <a:t>1) General function (delivery of what you feel)</a:t>
            </a:r>
          </a:p>
          <a:p>
            <a:pPr lvl="0">
              <a:defRPr/>
            </a:pPr>
            <a:r>
              <a:rPr lang="en-US" altLang="ko-KR" sz="1800" b="1" dirty="0">
                <a:solidFill>
                  <a:schemeClr val="bg2">
                    <a:lumMod val="25000"/>
                  </a:schemeClr>
                </a:solidFill>
              </a:rPr>
              <a:t>    oh, your bag is pretty</a:t>
            </a:r>
          </a:p>
          <a:p>
            <a:pPr lvl="0">
              <a:defRPr/>
            </a:pPr>
            <a:r>
              <a:rPr lang="en-US" altLang="ko-KR" sz="1800" b="1" dirty="0">
                <a:solidFill>
                  <a:schemeClr val="bg2">
                    <a:lumMod val="25000"/>
                  </a:schemeClr>
                </a:solidFill>
              </a:rPr>
              <a:t>2) Special Function Emphasizing the subject</a:t>
            </a:r>
          </a:p>
          <a:p>
            <a:pPr lvl="0">
              <a:defRPr/>
            </a:pPr>
            <a:r>
              <a:rPr lang="en-US" altLang="ko-KR" sz="1800" b="1" dirty="0">
                <a:solidFill>
                  <a:schemeClr val="bg2">
                    <a:lumMod val="25000"/>
                  </a:schemeClr>
                </a:solidFill>
              </a:rPr>
              <a:t>    what’s pretty is your bag (not shoes or something else)</a:t>
            </a:r>
          </a:p>
          <a:p>
            <a:pPr lvl="0"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-278753" y="9330"/>
            <a:ext cx="5938160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2800" b="1" i="1" kern="0" dirty="0">
                <a:solidFill>
                  <a:srgbClr val="87726A"/>
                </a:solidFill>
              </a:rPr>
              <a:t>2. Emphasize the subject</a:t>
            </a:r>
            <a:endParaRPr lang="ko-KR" altLang="en-US" sz="5400" kern="0" dirty="0">
              <a:solidFill>
                <a:srgbClr val="8772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55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470387" y="664702"/>
            <a:ext cx="11090242" cy="6193298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 w="19050">
            <a:solidFill>
              <a:srgbClr val="877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ko-KR" sz="2400" b="1" dirty="0">
                <a:solidFill>
                  <a:schemeClr val="bg2">
                    <a:lumMod val="25000"/>
                  </a:schemeClr>
                </a:solidFill>
              </a:rPr>
              <a:t>2. </a:t>
            </a:r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</a:rPr>
              <a:t>Cheetah is slow</a:t>
            </a:r>
          </a:p>
          <a:p>
            <a:pPr lvl="0">
              <a:defRPr/>
            </a:pPr>
            <a:endParaRPr lang="en-US" altLang="ko-KR" sz="1800" b="1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defRPr/>
            </a:pPr>
            <a:r>
              <a:rPr lang="ko-KR" altLang="en-US" sz="2400" b="1" dirty="0">
                <a:solidFill>
                  <a:schemeClr val="bg2">
                    <a:lumMod val="25000"/>
                  </a:schemeClr>
                </a:solidFill>
              </a:rPr>
              <a:t>치타</a:t>
            </a: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</a:rPr>
              <a:t>가</a:t>
            </a:r>
            <a:r>
              <a:rPr lang="ko-KR" altLang="en-US" sz="2400" b="1" dirty="0">
                <a:solidFill>
                  <a:schemeClr val="bg2">
                    <a:lumMod val="25000"/>
                  </a:schemeClr>
                </a:solidFill>
              </a:rPr>
              <a:t> 느리네요 </a:t>
            </a:r>
            <a:r>
              <a:rPr lang="en-US" altLang="ko-KR" sz="1800" b="1" dirty="0">
                <a:solidFill>
                  <a:schemeClr val="bg2">
                    <a:lumMod val="25000"/>
                  </a:schemeClr>
                </a:solidFill>
              </a:rPr>
              <a:t>[</a:t>
            </a:r>
            <a:r>
              <a:rPr lang="en-US" altLang="ko-KR" sz="1800" b="1" dirty="0" err="1">
                <a:solidFill>
                  <a:schemeClr val="bg2">
                    <a:lumMod val="25000"/>
                  </a:schemeClr>
                </a:solidFill>
              </a:rPr>
              <a:t>chitaga</a:t>
            </a:r>
            <a:r>
              <a:rPr lang="en-US" altLang="ko-KR" sz="1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1800" b="1" dirty="0" err="1">
                <a:solidFill>
                  <a:schemeClr val="bg2">
                    <a:lumMod val="25000"/>
                  </a:schemeClr>
                </a:solidFill>
              </a:rPr>
              <a:t>neurineyo</a:t>
            </a:r>
            <a:r>
              <a:rPr lang="en-US" altLang="ko-KR" sz="1800" b="1" dirty="0">
                <a:solidFill>
                  <a:schemeClr val="bg2">
                    <a:lumMod val="25000"/>
                  </a:schemeClr>
                </a:solidFill>
              </a:rPr>
              <a:t>]</a:t>
            </a:r>
          </a:p>
          <a:p>
            <a:pPr lvl="0">
              <a:defRPr/>
            </a:pPr>
            <a:endParaRPr lang="en-US" altLang="ko-KR" sz="18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defRPr/>
            </a:pPr>
            <a:r>
              <a:rPr lang="en-US" altLang="ko-KR" sz="1800" b="1" dirty="0">
                <a:solidFill>
                  <a:schemeClr val="accent5">
                    <a:lumMod val="50000"/>
                  </a:schemeClr>
                </a:solidFill>
              </a:rPr>
              <a:t>You’re</a:t>
            </a:r>
            <a:r>
              <a:rPr lang="ko-KR" altLang="en-US" sz="1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1800" b="1" dirty="0">
                <a:solidFill>
                  <a:schemeClr val="accent5">
                    <a:lumMod val="50000"/>
                  </a:schemeClr>
                </a:solidFill>
              </a:rPr>
              <a:t>observing</a:t>
            </a:r>
            <a:r>
              <a:rPr lang="ko-KR" altLang="en-US" sz="1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1800" b="1" dirty="0">
                <a:solidFill>
                  <a:schemeClr val="accent5">
                    <a:lumMod val="50000"/>
                  </a:schemeClr>
                </a:solidFill>
              </a:rPr>
              <a:t>cheetahs and you’re talking about that right in that moment</a:t>
            </a:r>
          </a:p>
          <a:p>
            <a:pPr lvl="0">
              <a:defRPr/>
            </a:pPr>
            <a:endParaRPr lang="en-US" altLang="ko-KR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defRPr/>
            </a:pPr>
            <a:endParaRPr lang="en-US" altLang="ko-KR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defRPr/>
            </a:pPr>
            <a:endParaRPr lang="en-US" altLang="ko-KR" sz="18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defRPr/>
            </a:pPr>
            <a:endParaRPr lang="en-US" altLang="ko-KR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defRPr/>
            </a:pPr>
            <a:endParaRPr lang="en-US" altLang="ko-KR" sz="18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defRPr/>
            </a:pPr>
            <a:endParaRPr lang="en-US" altLang="ko-KR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defRPr/>
            </a:pPr>
            <a:endParaRPr lang="en-US" altLang="ko-KR" sz="18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defRPr/>
            </a:pPr>
            <a:endParaRPr lang="en-US" altLang="ko-KR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defRPr/>
            </a:pPr>
            <a:endParaRPr lang="en-US" altLang="ko-KR" sz="18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defRPr/>
            </a:pPr>
            <a:endParaRPr lang="en-US" altLang="ko-KR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-278753" y="9330"/>
            <a:ext cx="5938160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2800" b="1" i="1" kern="0" dirty="0">
                <a:solidFill>
                  <a:srgbClr val="87726A"/>
                </a:solidFill>
              </a:rPr>
              <a:t>2. Emphasize the subject</a:t>
            </a:r>
            <a:endParaRPr lang="ko-KR" altLang="en-US" sz="5400" kern="0" dirty="0">
              <a:solidFill>
                <a:srgbClr val="87726A"/>
              </a:solidFill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47BF6450-FA2D-42C0-9C8D-65829A325DAC}"/>
              </a:ext>
            </a:extLst>
          </p:cNvPr>
          <p:cNvSpPr txBox="1"/>
          <p:nvPr/>
        </p:nvSpPr>
        <p:spPr>
          <a:xfrm>
            <a:off x="649459" y="3828300"/>
            <a:ext cx="100198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en-US" altLang="ko-KR" dirty="0"/>
              <a:t>If you say </a:t>
            </a:r>
            <a:r>
              <a:rPr lang="ko-KR" altLang="en-US" dirty="0"/>
              <a:t>치타 </a:t>
            </a:r>
            <a:r>
              <a:rPr lang="en-US" altLang="ko-KR" b="1" dirty="0">
                <a:solidFill>
                  <a:srgbClr val="FF0000"/>
                </a:solidFill>
              </a:rPr>
              <a:t>“</a:t>
            </a:r>
            <a:r>
              <a:rPr lang="ko-KR" altLang="en-US" b="1" dirty="0">
                <a:solidFill>
                  <a:srgbClr val="FF0000"/>
                </a:solidFill>
              </a:rPr>
              <a:t>는</a:t>
            </a:r>
            <a:r>
              <a:rPr lang="en-US" altLang="ko-KR" b="1" dirty="0">
                <a:solidFill>
                  <a:srgbClr val="FF0000"/>
                </a:solidFill>
              </a:rPr>
              <a:t>“ </a:t>
            </a:r>
            <a:r>
              <a:rPr lang="ko-KR" altLang="en-US" dirty="0"/>
              <a:t>느리네요 </a:t>
            </a:r>
            <a:r>
              <a:rPr lang="en-US" altLang="ko-KR" dirty="0"/>
              <a:t>[chi-ta- NEUN neu-</a:t>
            </a:r>
            <a:r>
              <a:rPr lang="en-US" altLang="ko-KR" dirty="0" err="1"/>
              <a:t>ri</a:t>
            </a:r>
            <a:r>
              <a:rPr lang="en-US" altLang="ko-KR" dirty="0"/>
              <a:t>-</a:t>
            </a:r>
            <a:r>
              <a:rPr lang="en-US" altLang="ko-KR" dirty="0" err="1"/>
              <a:t>ne-yo</a:t>
            </a:r>
            <a:r>
              <a:rPr lang="en-US" altLang="ko-KR" dirty="0"/>
              <a:t>]</a:t>
            </a:r>
          </a:p>
          <a:p>
            <a:pPr lvl="0">
              <a:defRPr/>
            </a:pPr>
            <a:r>
              <a:rPr lang="en-US" altLang="ko-KR" dirty="0"/>
              <a:t>-&gt; It sounds more like a </a:t>
            </a:r>
            <a:r>
              <a:rPr lang="en-US" altLang="ko-KR" b="1" dirty="0"/>
              <a:t>general fact </a:t>
            </a:r>
            <a:r>
              <a:rPr lang="en-US" altLang="ko-KR" dirty="0"/>
              <a:t>or a </a:t>
            </a:r>
            <a:r>
              <a:rPr lang="en-US" altLang="ko-KR" b="1" dirty="0"/>
              <a:t>contrast</a:t>
            </a:r>
          </a:p>
          <a:p>
            <a:pPr lvl="0">
              <a:defRPr/>
            </a:pPr>
            <a:endParaRPr lang="en-US" altLang="ko-KR" dirty="0"/>
          </a:p>
          <a:p>
            <a:pPr lvl="0">
              <a:defRPr/>
            </a:pPr>
            <a:r>
              <a:rPr lang="en-US" altLang="ko-KR" dirty="0"/>
              <a:t>( Cheetahs are slow or </a:t>
            </a:r>
            <a:r>
              <a:rPr lang="en-US" altLang="ko-KR" b="1" dirty="0"/>
              <a:t>ONLY</a:t>
            </a:r>
            <a:r>
              <a:rPr lang="en-US" altLang="ko-KR" dirty="0"/>
              <a:t> that cheetah is slow)</a:t>
            </a:r>
          </a:p>
          <a:p>
            <a:pPr lvl="0">
              <a:defRPr/>
            </a:pPr>
            <a:endParaRPr lang="en-US" altLang="ko-KR" dirty="0"/>
          </a:p>
          <a:p>
            <a:pPr lvl="0">
              <a:defRPr/>
            </a:pPr>
            <a:r>
              <a:rPr lang="en-US" altLang="ko-KR" dirty="0"/>
              <a:t>But, If you say </a:t>
            </a:r>
            <a:r>
              <a:rPr lang="ko-KR" altLang="en-US" dirty="0"/>
              <a:t>치타</a:t>
            </a:r>
            <a:r>
              <a:rPr lang="ko-KR" altLang="en-US" b="1" dirty="0">
                <a:solidFill>
                  <a:srgbClr val="FF0000"/>
                </a:solidFill>
              </a:rPr>
              <a:t> </a:t>
            </a:r>
            <a:r>
              <a:rPr lang="en-US" altLang="ko-KR" b="1" dirty="0">
                <a:solidFill>
                  <a:srgbClr val="FF0000"/>
                </a:solidFill>
              </a:rPr>
              <a:t>“</a:t>
            </a:r>
            <a:r>
              <a:rPr lang="ko-KR" altLang="en-US" b="1" dirty="0">
                <a:solidFill>
                  <a:srgbClr val="FF0000"/>
                </a:solidFill>
              </a:rPr>
              <a:t>가</a:t>
            </a:r>
            <a:r>
              <a:rPr lang="en-US" altLang="ko-KR" b="1" dirty="0">
                <a:solidFill>
                  <a:srgbClr val="FF0000"/>
                </a:solidFill>
              </a:rPr>
              <a:t>“ </a:t>
            </a:r>
            <a:r>
              <a:rPr lang="ko-KR" altLang="en-US" dirty="0"/>
              <a:t>느리네요 </a:t>
            </a:r>
            <a:r>
              <a:rPr lang="en-US" altLang="ko-KR" dirty="0"/>
              <a:t>[chi-ta-GA neu-</a:t>
            </a:r>
            <a:r>
              <a:rPr lang="en-US" altLang="ko-KR" dirty="0" err="1"/>
              <a:t>ri</a:t>
            </a:r>
            <a:r>
              <a:rPr lang="en-US" altLang="ko-KR" dirty="0"/>
              <a:t>-</a:t>
            </a:r>
            <a:r>
              <a:rPr lang="en-US" altLang="ko-KR" dirty="0" err="1"/>
              <a:t>ne-yo</a:t>
            </a:r>
            <a:r>
              <a:rPr lang="en-US" altLang="ko-KR" dirty="0"/>
              <a:t>]</a:t>
            </a:r>
          </a:p>
          <a:p>
            <a:pPr lvl="0">
              <a:defRPr/>
            </a:pPr>
            <a:r>
              <a:rPr lang="en-US" altLang="ko-KR" dirty="0"/>
              <a:t>-&gt; It means the cheetah you know </a:t>
            </a:r>
            <a:r>
              <a:rPr lang="en-US" altLang="ko-KR" b="1" dirty="0"/>
              <a:t>THE ONE </a:t>
            </a:r>
            <a:r>
              <a:rPr lang="en-US" altLang="ko-KR" dirty="0"/>
              <a:t>you’re</a:t>
            </a:r>
            <a:r>
              <a:rPr lang="ko-KR" altLang="en-US" dirty="0"/>
              <a:t> </a:t>
            </a:r>
            <a:r>
              <a:rPr lang="en-US" altLang="ko-KR" dirty="0"/>
              <a:t>watching,</a:t>
            </a:r>
            <a:r>
              <a:rPr lang="ko-KR" altLang="en-US" dirty="0"/>
              <a:t> </a:t>
            </a:r>
            <a:r>
              <a:rPr lang="en-US" altLang="ko-KR" dirty="0"/>
              <a:t>is</a:t>
            </a:r>
            <a:r>
              <a:rPr lang="ko-KR" altLang="en-US" dirty="0"/>
              <a:t> </a:t>
            </a:r>
            <a:r>
              <a:rPr lang="en-US" altLang="ko-KR" dirty="0"/>
              <a:t>slow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69671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418193" y="691904"/>
            <a:ext cx="11355614" cy="5845083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 w="19050">
            <a:solidFill>
              <a:srgbClr val="877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1280" marR="0" lvl="0" indent="-37128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Char char="l"/>
              <a:tabLst/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126920" y="-15680"/>
            <a:ext cx="5938160" cy="1824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2800" b="1" i="1" kern="0" dirty="0">
                <a:solidFill>
                  <a:srgbClr val="87726A"/>
                </a:solidFill>
              </a:rPr>
              <a:t>Postpositional</a:t>
            </a:r>
            <a:r>
              <a:rPr lang="ko-KR" altLang="en-US" sz="2800" b="1" i="1" kern="0" dirty="0">
                <a:solidFill>
                  <a:srgbClr val="87726A"/>
                </a:solidFill>
              </a:rPr>
              <a:t> </a:t>
            </a:r>
            <a:r>
              <a:rPr lang="en-US" altLang="ko-KR" sz="2800" b="1" i="1" kern="0" dirty="0">
                <a:solidFill>
                  <a:srgbClr val="87726A"/>
                </a:solidFill>
              </a:rPr>
              <a:t>Particles</a:t>
            </a:r>
          </a:p>
          <a:p>
            <a:pPr algn="ctr" latinLnBrk="0">
              <a:lnSpc>
                <a:spcPct val="150000"/>
              </a:lnSpc>
              <a:defRPr/>
            </a:pPr>
            <a:endParaRPr lang="ko-KR" altLang="en-US" sz="5400" kern="0" dirty="0">
              <a:solidFill>
                <a:srgbClr val="87726A"/>
              </a:solidFill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9E04B62B-1C8C-486D-9422-8F232943C39E}"/>
              </a:ext>
            </a:extLst>
          </p:cNvPr>
          <p:cNvSpPr txBox="1"/>
          <p:nvPr/>
        </p:nvSpPr>
        <p:spPr>
          <a:xfrm>
            <a:off x="565386" y="734886"/>
            <a:ext cx="1842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Question 1</a:t>
            </a: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1CC88CB7-B623-4059-8438-1E21EF98960C}"/>
              </a:ext>
            </a:extLst>
          </p:cNvPr>
          <p:cNvSpPr txBox="1"/>
          <p:nvPr/>
        </p:nvSpPr>
        <p:spPr>
          <a:xfrm>
            <a:off x="675455" y="1196551"/>
            <a:ext cx="92548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YERI likes swimming but not other sports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4FF5ADE3-E111-4309-A10A-56966325D06D}"/>
              </a:ext>
            </a:extLst>
          </p:cNvPr>
          <p:cNvSpPr txBox="1"/>
          <p:nvPr/>
        </p:nvSpPr>
        <p:spPr>
          <a:xfrm>
            <a:off x="2132004" y="1658216"/>
            <a:ext cx="3729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ko-KR" altLang="en-US" b="1" dirty="0"/>
              <a:t>수영</a:t>
            </a:r>
            <a:r>
              <a:rPr lang="ko-KR" altLang="en-US" b="1" dirty="0">
                <a:solidFill>
                  <a:srgbClr val="FF0000"/>
                </a:solidFill>
              </a:rPr>
              <a:t>은</a:t>
            </a:r>
            <a:r>
              <a:rPr lang="en-US" altLang="ko-KR" b="1" dirty="0"/>
              <a:t>[</a:t>
            </a:r>
            <a:r>
              <a:rPr lang="en-US" altLang="ko-KR" b="1" dirty="0" err="1"/>
              <a:t>eun</a:t>
            </a:r>
            <a:r>
              <a:rPr lang="en-US" altLang="ko-KR" b="1" dirty="0"/>
              <a:t>]</a:t>
            </a:r>
            <a:r>
              <a:rPr lang="ko-KR" altLang="en-US" b="1" dirty="0"/>
              <a:t> 좋아한다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9AAE70B4-6264-45AE-AD89-1369A31DDE2A}"/>
              </a:ext>
            </a:extLst>
          </p:cNvPr>
          <p:cNvSpPr txBox="1"/>
          <p:nvPr/>
        </p:nvSpPr>
        <p:spPr>
          <a:xfrm>
            <a:off x="5860593" y="1658216"/>
            <a:ext cx="3205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ko-KR" altLang="en-US" b="1" dirty="0"/>
              <a:t>수영</a:t>
            </a:r>
            <a:r>
              <a:rPr lang="ko-KR" altLang="en-US" b="1" dirty="0">
                <a:solidFill>
                  <a:schemeClr val="accent5">
                    <a:lumMod val="75000"/>
                  </a:schemeClr>
                </a:solidFill>
              </a:rPr>
              <a:t>이</a:t>
            </a:r>
            <a:r>
              <a:rPr lang="en-US" altLang="ko-KR" b="1" dirty="0"/>
              <a:t>[</a:t>
            </a:r>
            <a:r>
              <a:rPr lang="en-US" altLang="ko-KR" b="1" dirty="0" err="1"/>
              <a:t>i</a:t>
            </a:r>
            <a:r>
              <a:rPr lang="en-US" altLang="ko-KR" b="1" dirty="0"/>
              <a:t>] </a:t>
            </a:r>
            <a:r>
              <a:rPr lang="ko-KR" altLang="en-US" b="1" dirty="0"/>
              <a:t>좋아한다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1750045F-CE31-4286-BFE4-AB6A8FF8C0BF}"/>
              </a:ext>
            </a:extLst>
          </p:cNvPr>
          <p:cNvSpPr txBox="1"/>
          <p:nvPr/>
        </p:nvSpPr>
        <p:spPr>
          <a:xfrm>
            <a:off x="675455" y="2489213"/>
            <a:ext cx="19396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Question 2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0FAC3532-B962-4F81-B185-2B95706CFB62}"/>
              </a:ext>
            </a:extLst>
          </p:cNvPr>
          <p:cNvSpPr txBox="1"/>
          <p:nvPr/>
        </p:nvSpPr>
        <p:spPr>
          <a:xfrm>
            <a:off x="675455" y="3018603"/>
            <a:ext cx="76506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The cheetah over there is slow </a:t>
            </a: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(watching now)</a:t>
            </a: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45E5FED5-4B20-4CDF-9009-AA03C76DB732}"/>
              </a:ext>
            </a:extLst>
          </p:cNvPr>
          <p:cNvSpPr txBox="1"/>
          <p:nvPr/>
        </p:nvSpPr>
        <p:spPr>
          <a:xfrm>
            <a:off x="2282089" y="3572601"/>
            <a:ext cx="3205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ko-KR" altLang="en-US" b="1" dirty="0"/>
              <a:t>치타</a:t>
            </a:r>
            <a:r>
              <a:rPr lang="ko-KR" altLang="en-US" b="1" dirty="0">
                <a:solidFill>
                  <a:srgbClr val="FF0000"/>
                </a:solidFill>
              </a:rPr>
              <a:t>는</a:t>
            </a:r>
            <a:r>
              <a:rPr lang="en-US" altLang="ko-KR" b="1" dirty="0"/>
              <a:t>[</a:t>
            </a:r>
            <a:r>
              <a:rPr lang="en-US" altLang="ko-KR" b="1" dirty="0" err="1"/>
              <a:t>neun</a:t>
            </a:r>
            <a:r>
              <a:rPr lang="en-US" altLang="ko-KR" b="1" dirty="0"/>
              <a:t>] </a:t>
            </a:r>
            <a:r>
              <a:rPr lang="ko-KR" altLang="en-US" b="1" dirty="0"/>
              <a:t>느리다</a:t>
            </a:r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85C8B565-CE3D-4E3F-AF5F-EBCE5C19A304}"/>
              </a:ext>
            </a:extLst>
          </p:cNvPr>
          <p:cNvSpPr txBox="1"/>
          <p:nvPr/>
        </p:nvSpPr>
        <p:spPr>
          <a:xfrm>
            <a:off x="5860593" y="3614446"/>
            <a:ext cx="3205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ko-KR" altLang="en-US" b="1" dirty="0"/>
              <a:t>치타</a:t>
            </a:r>
            <a:r>
              <a:rPr lang="ko-KR" altLang="en-US" b="1" dirty="0">
                <a:solidFill>
                  <a:schemeClr val="accent5">
                    <a:lumMod val="75000"/>
                  </a:schemeClr>
                </a:solidFill>
              </a:rPr>
              <a:t>가</a:t>
            </a:r>
            <a:r>
              <a:rPr lang="en-US" altLang="ko-KR" b="1" dirty="0"/>
              <a:t>[ga] </a:t>
            </a:r>
            <a:r>
              <a:rPr lang="ko-KR" altLang="en-US" b="1" dirty="0"/>
              <a:t>느리다</a:t>
            </a:r>
          </a:p>
        </p:txBody>
      </p:sp>
      <p:sp>
        <p:nvSpPr>
          <p:cNvPr id="14" name="TextBox 26">
            <a:extLst>
              <a:ext uri="{FF2B5EF4-FFF2-40B4-BE49-F238E27FC236}">
                <a16:creationId xmlns:a16="http://schemas.microsoft.com/office/drawing/2014/main" id="{4883D877-653F-4FB8-B697-3DD0E5168C6F}"/>
              </a:ext>
            </a:extLst>
          </p:cNvPr>
          <p:cNvSpPr txBox="1"/>
          <p:nvPr/>
        </p:nvSpPr>
        <p:spPr>
          <a:xfrm>
            <a:off x="675455" y="4342431"/>
            <a:ext cx="1842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Question 3</a:t>
            </a: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</a:p>
        </p:txBody>
      </p:sp>
      <p:sp>
        <p:nvSpPr>
          <p:cNvPr id="16" name="TextBox 27">
            <a:extLst>
              <a:ext uri="{FF2B5EF4-FFF2-40B4-BE49-F238E27FC236}">
                <a16:creationId xmlns:a16="http://schemas.microsoft.com/office/drawing/2014/main" id="{BB6EDA33-118C-4D60-A2BC-E1A43B8692C2}"/>
              </a:ext>
            </a:extLst>
          </p:cNvPr>
          <p:cNvSpPr txBox="1"/>
          <p:nvPr/>
        </p:nvSpPr>
        <p:spPr>
          <a:xfrm>
            <a:off x="859758" y="4912227"/>
            <a:ext cx="92548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You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are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not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an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animal,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you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are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a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human</a:t>
            </a:r>
          </a:p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너는 동물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이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/    ]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아니고 사람이야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TextBox 28">
            <a:extLst>
              <a:ext uri="{FF2B5EF4-FFF2-40B4-BE49-F238E27FC236}">
                <a16:creationId xmlns:a16="http://schemas.microsoft.com/office/drawing/2014/main" id="{04E6B0FE-F23B-40E5-9A31-0B5B105B5E85}"/>
              </a:ext>
            </a:extLst>
          </p:cNvPr>
          <p:cNvSpPr txBox="1"/>
          <p:nvPr/>
        </p:nvSpPr>
        <p:spPr>
          <a:xfrm>
            <a:off x="2807998" y="5281559"/>
            <a:ext cx="49244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은</a:t>
            </a:r>
          </a:p>
        </p:txBody>
      </p:sp>
    </p:spTree>
    <p:extLst>
      <p:ext uri="{BB962C8B-B14F-4D97-AF65-F5344CB8AC3E}">
        <p14:creationId xmlns:p14="http://schemas.microsoft.com/office/powerpoint/2010/main" val="152850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418193" y="709127"/>
            <a:ext cx="11355614" cy="5869473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 w="19050">
            <a:solidFill>
              <a:srgbClr val="877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r>
              <a:rPr kumimoji="1" lang="en-US" altLang="ko-KR" sz="27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Yeri</a:t>
            </a:r>
            <a:r>
              <a:rPr kumimoji="1" lang="ko-KR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en-US" altLang="ko-KR" sz="2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: </a:t>
            </a:r>
            <a:r>
              <a:rPr kumimoji="1" lang="en-US" altLang="ko-KR" sz="27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Hi, Did you eat something?</a:t>
            </a:r>
          </a:p>
          <a:p>
            <a:pPr marL="0" marR="0" lvl="0" indent="0" algn="ctr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r>
              <a:rPr kumimoji="1" lang="ko-KR" altLang="en-US" sz="2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안녕</a:t>
            </a:r>
            <a:r>
              <a:rPr kumimoji="1" lang="en-US" altLang="ko-KR" sz="2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</a:t>
            </a:r>
            <a:r>
              <a:rPr kumimoji="1" lang="ko-KR" altLang="en-US" sz="2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너 밥은 먹었어</a:t>
            </a:r>
            <a:r>
              <a:rPr kumimoji="1" lang="en-US" altLang="ko-KR" sz="2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?</a:t>
            </a:r>
          </a:p>
          <a:p>
            <a:pPr marL="0" marR="0" lvl="0" indent="0" algn="ctr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r>
              <a:rPr kumimoji="1" lang="en-US" altLang="ko-KR" sz="2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 An-nyeong, neo bab-en meog-eoss-eo?]</a:t>
            </a:r>
          </a:p>
          <a:p>
            <a:pPr marL="0" marR="0" lvl="0" indent="0" algn="ctr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endParaRPr kumimoji="1" lang="en-US" altLang="ko-KR" sz="27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r>
              <a:rPr kumimoji="1" lang="en-US" altLang="ko-KR" sz="2700" b="1" i="0" u="none" strike="noStrike" kern="1200" cap="none" spc="0" normalizeH="0" baseline="0" noProof="0">
                <a:ln>
                  <a:noFill/>
                </a:ln>
                <a:solidFill>
                  <a:srgbClr val="3057B9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Jimin</a:t>
            </a:r>
            <a:r>
              <a:rPr kumimoji="1" lang="en-US" altLang="ko-KR" sz="2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:  </a:t>
            </a:r>
            <a:r>
              <a:rPr kumimoji="1" lang="en-US" altLang="ko-KR" sz="2700" b="1" i="0" u="none" strike="noStrike" kern="1200" cap="none" spc="0" normalizeH="0" baseline="0" noProof="0">
                <a:ln>
                  <a:noFill/>
                </a:ln>
                <a:solidFill>
                  <a:srgbClr val="3057B9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No, I am hungry</a:t>
            </a:r>
          </a:p>
          <a:p>
            <a:pPr marL="0" marR="0" lvl="0" indent="0" algn="ctr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r>
              <a:rPr kumimoji="1" lang="ko-KR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아니</a:t>
            </a:r>
            <a:r>
              <a:rPr kumimoji="1" lang="en-US" altLang="ko-KR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,</a:t>
            </a:r>
            <a:r>
              <a:rPr kumimoji="1" lang="ko-KR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 나 배고파</a:t>
            </a:r>
          </a:p>
          <a:p>
            <a:pPr marL="0" marR="0" lvl="0" indent="0" algn="ctr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r>
              <a:rPr kumimoji="1" lang="en-US" altLang="ko-KR" sz="2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[Ani, na bae-go-pa]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3CD350C-F338-4F26-A9A0-54D2464636E2}"/>
              </a:ext>
            </a:extLst>
          </p:cNvPr>
          <p:cNvSpPr/>
          <p:nvPr/>
        </p:nvSpPr>
        <p:spPr>
          <a:xfrm>
            <a:off x="531845" y="0"/>
            <a:ext cx="3821277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2800" b="1" i="1" kern="0" dirty="0">
                <a:solidFill>
                  <a:srgbClr val="87726A"/>
                </a:solidFill>
              </a:rPr>
              <a:t>Today’s conversation</a:t>
            </a:r>
          </a:p>
        </p:txBody>
      </p:sp>
    </p:spTree>
    <p:extLst>
      <p:ext uri="{BB962C8B-B14F-4D97-AF65-F5344CB8AC3E}">
        <p14:creationId xmlns:p14="http://schemas.microsoft.com/office/powerpoint/2010/main" val="917943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418193" y="709127"/>
            <a:ext cx="11355614" cy="5869473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 w="19050">
            <a:solidFill>
              <a:srgbClr val="877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r>
              <a:rPr kumimoji="1" lang="en-US" altLang="ko-KR" sz="25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Yeri </a:t>
            </a:r>
            <a:r>
              <a:rPr kumimoji="1" lang="en-US" altLang="ko-KR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: </a:t>
            </a:r>
            <a:r>
              <a:rPr kumimoji="1" lang="en-US" altLang="ko-KR" sz="25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Me, too. Let’s eat dinner together. </a:t>
            </a:r>
          </a:p>
          <a:p>
            <a:pPr marL="0" marR="0" lvl="0" indent="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r>
              <a:rPr kumimoji="1" lang="ko-KR" alt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나도</a:t>
            </a:r>
            <a:r>
              <a:rPr kumimoji="1" lang="en-US" altLang="ko-KR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  <a:r>
              <a:rPr kumimoji="1" lang="ko-KR" alt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같이 저녁 먹자</a:t>
            </a:r>
          </a:p>
          <a:p>
            <a:pPr marL="0" marR="0" lvl="0" indent="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r>
              <a:rPr kumimoji="1" lang="en-US" altLang="ko-KR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[Nado. get-i jeo-nyeog meog-ja]</a:t>
            </a:r>
          </a:p>
          <a:p>
            <a:pPr marL="0" marR="0" lvl="0" indent="0" algn="r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r>
              <a:rPr kumimoji="1" lang="en-US" altLang="ko-KR" sz="2500" b="1" i="0" u="none" strike="noStrike" kern="1200" cap="none" spc="0" normalizeH="0" baseline="0" noProof="0">
                <a:ln>
                  <a:noFill/>
                </a:ln>
                <a:solidFill>
                  <a:srgbClr val="3057B9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Jimin </a:t>
            </a:r>
            <a:r>
              <a:rPr kumimoji="1" lang="en-US" altLang="ko-KR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:</a:t>
            </a:r>
            <a:r>
              <a:rPr kumimoji="1" lang="en-US" altLang="ko-KR" sz="2500" b="1" i="0" u="none" strike="noStrike" kern="1200" cap="none" spc="0" normalizeH="0" baseline="0" noProof="0">
                <a:ln>
                  <a:noFill/>
                </a:ln>
                <a:solidFill>
                  <a:srgbClr val="3057B9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What do you want to eat?</a:t>
            </a:r>
          </a:p>
          <a:p>
            <a:pPr marL="0" marR="0" lvl="0" indent="0" algn="r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r>
              <a:rPr kumimoji="1" lang="en-US" altLang="ko-KR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ko-KR" alt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뭐 먹고 싶어</a:t>
            </a:r>
            <a:r>
              <a:rPr kumimoji="1" lang="en-US" altLang="ko-KR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?</a:t>
            </a:r>
          </a:p>
          <a:p>
            <a:pPr marL="0" marR="0" lvl="0" indent="0" algn="r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r>
              <a:rPr kumimoji="1" lang="en-US" altLang="ko-KR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[mwo meog-go sip-eo?]</a:t>
            </a:r>
          </a:p>
          <a:p>
            <a:pPr marL="0" marR="0" lvl="0" indent="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r>
              <a:rPr kumimoji="1" lang="en-US" altLang="ko-KR" sz="25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Yeri </a:t>
            </a:r>
            <a:r>
              <a:rPr kumimoji="1" lang="en-US" altLang="ko-KR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:</a:t>
            </a:r>
            <a:r>
              <a:rPr kumimoji="1" lang="en-US" altLang="ko-KR" sz="25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I want to eat </a:t>
            </a:r>
            <a:r>
              <a:rPr kumimoji="1" lang="en-US" altLang="ko-KR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___</a:t>
            </a:r>
            <a:r>
              <a:rPr kumimoji="1" lang="ko-KR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불고기</a:t>
            </a:r>
            <a:r>
              <a:rPr kumimoji="1" lang="en-US" altLang="ko-KR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___</a:t>
            </a:r>
          </a:p>
          <a:p>
            <a:pPr marL="0" marR="0" lvl="0" indent="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r>
              <a:rPr kumimoji="1" lang="ko-KR" alt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나는</a:t>
            </a:r>
            <a:r>
              <a:rPr kumimoji="1" lang="en-US" altLang="ko-KR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__</a:t>
            </a:r>
            <a:r>
              <a:rPr kumimoji="1" lang="ko-KR" alt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불고기</a:t>
            </a:r>
            <a:r>
              <a:rPr kumimoji="1" lang="en-US" altLang="ko-KR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___ </a:t>
            </a:r>
            <a:r>
              <a:rPr kumimoji="1" lang="ko-KR" alt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먹고싶어</a:t>
            </a:r>
          </a:p>
          <a:p>
            <a:pPr marL="0" marR="0" lvl="0" indent="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r>
              <a:rPr kumimoji="1" lang="en-US" altLang="ko-KR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[Na-neun __Bulgogi__ meog-go sip-eo]</a:t>
            </a:r>
            <a:r>
              <a:rPr kumimoji="1" lang="ko-KR" alt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3CD350C-F338-4F26-A9A0-54D2464636E2}"/>
              </a:ext>
            </a:extLst>
          </p:cNvPr>
          <p:cNvSpPr/>
          <p:nvPr/>
        </p:nvSpPr>
        <p:spPr>
          <a:xfrm>
            <a:off x="531845" y="0"/>
            <a:ext cx="3821277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2800" b="1" i="1" kern="0" dirty="0">
                <a:solidFill>
                  <a:srgbClr val="87726A"/>
                </a:solidFill>
              </a:rPr>
              <a:t>Today’s conversation</a:t>
            </a:r>
          </a:p>
        </p:txBody>
      </p:sp>
    </p:spTree>
    <p:extLst>
      <p:ext uri="{BB962C8B-B14F-4D97-AF65-F5344CB8AC3E}">
        <p14:creationId xmlns:p14="http://schemas.microsoft.com/office/powerpoint/2010/main" val="550490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418193" y="709127"/>
            <a:ext cx="11355614" cy="5869473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 w="19050">
            <a:solidFill>
              <a:srgbClr val="877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endParaRPr kumimoji="1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3CD350C-F338-4F26-A9A0-54D2464636E2}"/>
              </a:ext>
            </a:extLst>
          </p:cNvPr>
          <p:cNvSpPr/>
          <p:nvPr/>
        </p:nvSpPr>
        <p:spPr>
          <a:xfrm>
            <a:off x="531845" y="0"/>
            <a:ext cx="3821277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2800" b="1" i="1" kern="0" dirty="0">
                <a:solidFill>
                  <a:srgbClr val="87726A"/>
                </a:solidFill>
              </a:rPr>
              <a:t>Today’s expression</a:t>
            </a:r>
          </a:p>
        </p:txBody>
      </p:sp>
      <p:sp>
        <p:nvSpPr>
          <p:cNvPr id="4" name="TextBox 21">
            <a:extLst>
              <a:ext uri="{FF2B5EF4-FFF2-40B4-BE49-F238E27FC236}">
                <a16:creationId xmlns:a16="http://schemas.microsoft.com/office/drawing/2014/main" id="{061B99ED-75EE-49F7-B189-A574B30F054C}"/>
              </a:ext>
            </a:extLst>
          </p:cNvPr>
          <p:cNvSpPr txBox="1"/>
          <p:nvPr/>
        </p:nvSpPr>
        <p:spPr>
          <a:xfrm>
            <a:off x="6202287" y="2812552"/>
            <a:ext cx="5087216" cy="1662622"/>
          </a:xfrm>
          <a:prstGeom prst="rect">
            <a:avLst/>
          </a:prstGeom>
          <a:solidFill>
            <a:srgbClr val="DFE6F7"/>
          </a:solidFill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r>
              <a:rPr kumimoji="1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cheers</a:t>
            </a:r>
          </a:p>
          <a:p>
            <a:pPr marL="0" marR="0" lvl="0" indent="0" algn="ctr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r>
              <a:rPr kumimoji="1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건배 </a:t>
            </a:r>
            <a:r>
              <a:rPr kumimoji="1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/</a:t>
            </a:r>
            <a:r>
              <a:rPr kumimoji="1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짠</a:t>
            </a:r>
          </a:p>
          <a:p>
            <a:pPr marL="0" marR="0" lvl="0" indent="0" algn="ctr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r>
              <a:rPr kumimoji="1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</a:t>
            </a:r>
            <a:r>
              <a:rPr kumimoji="1" lang="en-US" altLang="ko-KR" sz="2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gepnbae</a:t>
            </a:r>
            <a:r>
              <a:rPr kumimoji="1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/ </a:t>
            </a:r>
            <a:r>
              <a:rPr kumimoji="1" lang="en-US" altLang="ko-KR" sz="2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jjan</a:t>
            </a:r>
            <a:r>
              <a:rPr kumimoji="1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F89B7C-8FAE-4256-B5A0-EC764F721ED8}"/>
              </a:ext>
            </a:extLst>
          </p:cNvPr>
          <p:cNvSpPr txBox="1"/>
          <p:nvPr/>
        </p:nvSpPr>
        <p:spPr>
          <a:xfrm>
            <a:off x="531845" y="1619911"/>
            <a:ext cx="6568751" cy="404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r>
              <a:rPr kumimoji="1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Thank you for the meal (=Bon </a:t>
            </a:r>
            <a:r>
              <a:rPr kumimoji="1" lang="en-US" altLang="ko-KR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appetit</a:t>
            </a:r>
            <a:r>
              <a:rPr kumimoji="1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ctr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r>
              <a:rPr kumimoji="1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잘 먹겠습니다</a:t>
            </a:r>
          </a:p>
          <a:p>
            <a:pPr marL="0" marR="0" lvl="0" indent="0" algn="ctr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r>
              <a:rPr kumimoji="1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[Jal </a:t>
            </a:r>
            <a:r>
              <a:rPr kumimoji="1" lang="en-US" altLang="ko-KR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meog</a:t>
            </a:r>
            <a:r>
              <a:rPr kumimoji="1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-</a:t>
            </a:r>
            <a:r>
              <a:rPr kumimoji="1" lang="en-US" altLang="ko-KR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ges</a:t>
            </a:r>
            <a:r>
              <a:rPr kumimoji="1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-</a:t>
            </a:r>
            <a:r>
              <a:rPr kumimoji="1" lang="en-US" altLang="ko-KR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sseub</a:t>
            </a:r>
            <a:r>
              <a:rPr kumimoji="1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-</a:t>
            </a:r>
            <a:r>
              <a:rPr kumimoji="1" lang="en-US" altLang="ko-KR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ni</a:t>
            </a:r>
            <a:r>
              <a:rPr kumimoji="1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-da]</a:t>
            </a:r>
          </a:p>
          <a:p>
            <a:pPr marL="0" marR="0" lvl="0" indent="0" algn="ctr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endParaRPr kumimoji="1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r>
              <a:rPr kumimoji="1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I really enjoyed the meal</a:t>
            </a:r>
          </a:p>
          <a:p>
            <a:pPr marL="0" marR="0" lvl="0" indent="0" algn="ctr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r>
              <a:rPr kumimoji="1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잘 먹었습니다</a:t>
            </a:r>
          </a:p>
          <a:p>
            <a:pPr marL="0" marR="0" lvl="0" indent="0" algn="ctr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r>
              <a:rPr kumimoji="1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[Jal </a:t>
            </a:r>
            <a:r>
              <a:rPr kumimoji="1" lang="en-US" altLang="ko-KR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meog</a:t>
            </a:r>
            <a:r>
              <a:rPr kumimoji="1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-</a:t>
            </a:r>
            <a:r>
              <a:rPr kumimoji="1" lang="en-US" altLang="ko-KR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eos</a:t>
            </a:r>
            <a:r>
              <a:rPr kumimoji="1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-</a:t>
            </a:r>
            <a:r>
              <a:rPr kumimoji="1" lang="en-US" altLang="ko-KR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sseub</a:t>
            </a:r>
            <a:r>
              <a:rPr kumimoji="1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-</a:t>
            </a:r>
            <a:r>
              <a:rPr kumimoji="1" lang="en-US" altLang="ko-KR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ni</a:t>
            </a:r>
            <a:r>
              <a:rPr kumimoji="1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-da]</a:t>
            </a:r>
          </a:p>
        </p:txBody>
      </p:sp>
    </p:spTree>
    <p:extLst>
      <p:ext uri="{BB962C8B-B14F-4D97-AF65-F5344CB8AC3E}">
        <p14:creationId xmlns:p14="http://schemas.microsoft.com/office/powerpoint/2010/main" val="1288655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418193" y="709127"/>
            <a:ext cx="11355614" cy="5869473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 w="19050">
            <a:solidFill>
              <a:srgbClr val="877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1280" marR="0" lvl="0" indent="-37128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Char char="l"/>
              <a:tabLst/>
              <a:defRPr/>
            </a:pPr>
            <a:r>
              <a:rPr kumimoji="1" lang="en-US" altLang="ko-KR" sz="3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I</a:t>
            </a:r>
            <a:r>
              <a:rPr kumimoji="1" lang="en-US" altLang="ko-Kore-CZ" sz="3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 </a:t>
            </a:r>
            <a:r>
              <a:rPr kumimoji="1" lang="en-US" altLang="ko-Kore-CZ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    </a:t>
            </a:r>
            <a:r>
              <a:rPr kumimoji="1" lang="en-US" altLang="ko-Kore-CZ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                                                         </a:t>
            </a:r>
            <a:r>
              <a:rPr kumimoji="1" lang="en-US" altLang="ko-Kore-CZ" sz="26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Informal</a:t>
            </a:r>
            <a:r>
              <a:rPr kumimoji="1" lang="en-US" altLang="ko-Kore-CZ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/</a:t>
            </a:r>
            <a:r>
              <a:rPr kumimoji="1" lang="en-US" altLang="ko-Kore-CZ" sz="2600" b="1" i="0" u="none" strike="noStrike" kern="1200" cap="none" spc="0" normalizeH="0" baseline="0" noProof="0">
                <a:ln>
                  <a:noFill/>
                </a:ln>
                <a:solidFill>
                  <a:srgbClr val="3057B9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polite</a:t>
            </a:r>
          </a:p>
          <a:p>
            <a:pPr marL="0" marR="0" lvl="0" indent="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r>
              <a:rPr kumimoji="1" lang="en-US" altLang="ko-KR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ex) </a:t>
            </a:r>
            <a:r>
              <a:rPr kumimoji="1" lang="ko-KR" alt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I</a:t>
            </a:r>
            <a:r>
              <a:rPr kumimoji="1" lang="en-US" altLang="ko-KR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’m drinking water</a:t>
            </a:r>
          </a:p>
          <a:p>
            <a:pPr marL="0" marR="0" lvl="0" indent="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endParaRPr kumimoji="1" lang="ko-KR" altLang="en-US" sz="2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r>
              <a:rPr kumimoji="1" lang="ko-KR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EB58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나</a:t>
            </a:r>
            <a:r>
              <a:rPr kumimoji="1" lang="ko-KR" alt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는 물을 마시고 있어.</a:t>
            </a:r>
            <a:r>
              <a:rPr kumimoji="1" lang="en-US" altLang="ko-KR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[</a:t>
            </a:r>
            <a:r>
              <a:rPr kumimoji="1" lang="ko-KR" alt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Na-neun </a:t>
            </a:r>
            <a:r>
              <a:rPr kumimoji="1" lang="en-US" altLang="ko-KR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mul-eul masigo iss-eo]</a:t>
            </a:r>
          </a:p>
          <a:p>
            <a:pPr marL="0" marR="0" lvl="0" indent="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r>
              <a:rPr kumimoji="1" lang="ko-KR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3057B9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저</a:t>
            </a:r>
            <a:r>
              <a:rPr kumimoji="1" lang="ko-KR" alt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는 물을 마시고 있어</a:t>
            </a:r>
            <a:r>
              <a:rPr kumimoji="1" lang="ko-KR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3057B9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요</a:t>
            </a:r>
            <a:r>
              <a:rPr kumimoji="1" lang="en-US" altLang="ko-KR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 [</a:t>
            </a:r>
            <a:r>
              <a:rPr kumimoji="1" lang="ko-KR" alt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Jeo-neun </a:t>
            </a:r>
            <a:r>
              <a:rPr kumimoji="1" lang="en-US" altLang="ko-KR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mul-eul masigo iss-eoyo]</a:t>
            </a: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126920" y="-15680"/>
            <a:ext cx="5938160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2800" b="1" i="1" kern="0" dirty="0">
                <a:solidFill>
                  <a:srgbClr val="87726A"/>
                </a:solidFill>
              </a:rPr>
              <a:t>1. Informal/polite expression</a:t>
            </a:r>
            <a:endParaRPr lang="ko-KR" altLang="en-US" sz="5400" kern="0" dirty="0">
              <a:solidFill>
                <a:srgbClr val="8772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58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418193" y="658354"/>
            <a:ext cx="11355614" cy="5910398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 w="19050">
            <a:solidFill>
              <a:srgbClr val="877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1280" marR="0" lvl="0" indent="-37128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Char char="l"/>
              <a:tabLst/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2982"/>
            <a:ext cx="3821277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2800" b="1" i="1" kern="0" dirty="0">
                <a:solidFill>
                  <a:srgbClr val="87726A"/>
                </a:solidFill>
              </a:rPr>
              <a:t>Today’s word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410B50A-15BC-4765-82A4-97C413E87119}"/>
              </a:ext>
            </a:extLst>
          </p:cNvPr>
          <p:cNvSpPr/>
          <p:nvPr/>
        </p:nvSpPr>
        <p:spPr>
          <a:xfrm>
            <a:off x="689428" y="987374"/>
            <a:ext cx="10813143" cy="525235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marR="0" lvl="0" indent="-228600" algn="l" defTabSz="23225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/>
              <a:buChar char="•"/>
              <a:defRPr/>
            </a:pPr>
            <a:r>
              <a:rPr kumimoji="1" lang="en-US" altLang="ko-Kore-CZ" sz="2800" b="0" i="0" u="none" strike="noStrike" kern="1200" cap="none" spc="0" normalizeH="0" baseline="0">
                <a:solidFill>
                  <a:srgbClr val="454545"/>
                </a:solidFill>
                <a:effectLst/>
                <a:highlight>
                  <a:srgbClr val="FFFF00"/>
                </a:highlight>
                <a:uLnTx/>
                <a:uFillTx/>
                <a:latin typeface="AppleGothic"/>
                <a:ea typeface="AppleGothic"/>
                <a:cs typeface="+mn-cs"/>
              </a:rPr>
              <a:t>Love</a:t>
            </a:r>
            <a:r>
              <a:rPr kumimoji="1" lang="en-US" altLang="ko-Kore-CZ" sz="2800" b="0" i="0" u="none" strike="noStrike" kern="1200" cap="none" spc="0" normalizeH="0" baseline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 = </a:t>
            </a:r>
            <a:r>
              <a:rPr kumimoji="1" lang="ko-KR" altLang="en-US" sz="2800" b="0" i="0" u="none" strike="noStrike" kern="1200" cap="none" spc="0" normalizeH="0" baseline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사랑 </a:t>
            </a:r>
            <a:r>
              <a:rPr kumimoji="1" lang="en-US" altLang="ko-KR" sz="2800" b="0" i="0" u="none" strike="noStrike" kern="1200" cap="none" spc="0" normalizeH="0" baseline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[sa-rang]</a:t>
            </a:r>
          </a:p>
          <a:p>
            <a:pPr marL="228600" marR="0" lvl="0" indent="-228600" algn="l" defTabSz="23225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/>
              <a:buChar char="•"/>
              <a:defRPr/>
            </a:pPr>
            <a:r>
              <a:rPr kumimoji="1" lang="en-US" altLang="ko-Kore-CZ" sz="2800" b="0" i="0" u="none" strike="noStrike" kern="1200" cap="none" spc="0" normalizeH="0" baseline="0">
                <a:solidFill>
                  <a:srgbClr val="454545"/>
                </a:solidFill>
                <a:effectLst/>
                <a:highlight>
                  <a:srgbClr val="FFFF00"/>
                </a:highlight>
                <a:uLnTx/>
                <a:uFillTx/>
                <a:latin typeface="AppleGothic"/>
                <a:ea typeface="AppleGothic"/>
                <a:cs typeface="+mn-cs"/>
              </a:rPr>
              <a:t>Movie</a:t>
            </a:r>
            <a:r>
              <a:rPr kumimoji="1" lang="en-US" altLang="ko-Kore-CZ" sz="2800" b="0" i="0" u="none" strike="noStrike" kern="1200" cap="none" spc="0" normalizeH="0" baseline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 = </a:t>
            </a:r>
            <a:r>
              <a:rPr kumimoji="1" lang="ko-KR" altLang="en-US" sz="2800" b="0" i="0" u="none" strike="noStrike" kern="1200" cap="none" spc="0" normalizeH="0" baseline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영화 </a:t>
            </a:r>
            <a:r>
              <a:rPr kumimoji="1" lang="en-US" altLang="ko-KR" sz="2800" b="0" i="0" u="none" strike="noStrike" kern="1200" cap="none" spc="0" normalizeH="0" baseline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[young-hwa]</a:t>
            </a:r>
          </a:p>
          <a:p>
            <a:pPr marL="228600" marR="0" lvl="0" indent="-228600" algn="l" defTabSz="23225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/>
              <a:buChar char="•"/>
              <a:defRPr/>
            </a:pPr>
            <a:r>
              <a:rPr kumimoji="1" lang="en-US" altLang="ko-Kore-CZ" sz="2800" b="0" i="0" u="none" strike="noStrike" kern="1200" cap="none" spc="0" normalizeH="0" baseline="0">
                <a:solidFill>
                  <a:srgbClr val="454545"/>
                </a:solidFill>
                <a:effectLst/>
                <a:highlight>
                  <a:srgbClr val="FFFF00"/>
                </a:highlight>
                <a:uLnTx/>
                <a:uFillTx/>
                <a:latin typeface="AppleGothic"/>
                <a:ea typeface="AppleGothic"/>
                <a:cs typeface="+mn-cs"/>
              </a:rPr>
              <a:t>Cooking</a:t>
            </a:r>
            <a:r>
              <a:rPr kumimoji="1" lang="en-US" altLang="ko-Kore-CZ" sz="2800" b="0" i="0" u="none" strike="noStrike" kern="1200" cap="none" spc="0" normalizeH="0" baseline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 = </a:t>
            </a:r>
            <a:r>
              <a:rPr kumimoji="1" lang="ko-KR" altLang="en-US" sz="2800" b="0" i="0" u="none" strike="noStrike" kern="1200" cap="none" spc="0" normalizeH="0" baseline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요리 </a:t>
            </a:r>
            <a:r>
              <a:rPr kumimoji="1" lang="en-US" altLang="ko-KR" sz="2800" b="0" i="0" u="none" strike="noStrike" kern="1200" cap="none" spc="0" normalizeH="0" baseline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[yo-ri]</a:t>
            </a:r>
          </a:p>
          <a:p>
            <a:pPr marL="228600" marR="0" lvl="0" indent="-228600" algn="l" defTabSz="23225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/>
              <a:buChar char="•"/>
              <a:defRPr/>
            </a:pPr>
            <a:r>
              <a:rPr kumimoji="1" lang="en-US" altLang="ko-Kore-CZ" sz="2800" b="0" i="0" u="none" strike="noStrike" kern="1200" cap="none" spc="0" normalizeH="0" baseline="0">
                <a:solidFill>
                  <a:srgbClr val="454545"/>
                </a:solidFill>
                <a:effectLst/>
                <a:highlight>
                  <a:srgbClr val="FFFF00"/>
                </a:highlight>
                <a:uLnTx/>
                <a:uFillTx/>
                <a:latin typeface="AppleGothic"/>
                <a:ea typeface="AppleGothic"/>
                <a:cs typeface="+mn-cs"/>
              </a:rPr>
              <a:t>Today</a:t>
            </a:r>
            <a:r>
              <a:rPr kumimoji="1" lang="en-US" altLang="ko-Kore-CZ" sz="2800" b="0" i="0" u="none" strike="noStrike" kern="1200" cap="none" spc="0" normalizeH="0" baseline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 = </a:t>
            </a:r>
            <a:r>
              <a:rPr kumimoji="1" lang="ko-KR" altLang="en-US" sz="2800" b="0" i="0" u="none" strike="noStrike" kern="1200" cap="none" spc="0" normalizeH="0" baseline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오늘 </a:t>
            </a:r>
            <a:r>
              <a:rPr kumimoji="1" lang="en-US" altLang="ko-KR" sz="2800" b="0" i="0" u="none" strike="noStrike" kern="1200" cap="none" spc="0" normalizeH="0" baseline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[o-neul]</a:t>
            </a:r>
          </a:p>
          <a:p>
            <a:pPr marL="228600" marR="0" lvl="0" indent="-228600" algn="l" defTabSz="23225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/>
              <a:buChar char="•"/>
              <a:defRPr/>
            </a:pPr>
            <a:r>
              <a:rPr kumimoji="1" lang="en-US" altLang="ko-Kore-CZ" sz="2800" b="0" i="0" u="none" strike="noStrike" kern="1200" cap="none" spc="0" normalizeH="0" baseline="0">
                <a:solidFill>
                  <a:srgbClr val="454545"/>
                </a:solidFill>
                <a:effectLst/>
                <a:highlight>
                  <a:srgbClr val="FFFF00"/>
                </a:highlight>
                <a:uLnTx/>
                <a:uFillTx/>
                <a:latin typeface="AppleGothic"/>
                <a:ea typeface="AppleGothic"/>
                <a:cs typeface="+mn-cs"/>
              </a:rPr>
              <a:t>Tomorrow</a:t>
            </a:r>
            <a:r>
              <a:rPr kumimoji="1" lang="en-US" altLang="ko-Kore-CZ" sz="2800" b="0" i="0" u="none" strike="noStrike" kern="1200" cap="none" spc="0" normalizeH="0" baseline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 = </a:t>
            </a:r>
            <a:r>
              <a:rPr kumimoji="1" lang="ko-KR" altLang="en-US" sz="2800" b="0" i="0" u="none" strike="noStrike" kern="1200" cap="none" spc="0" normalizeH="0" baseline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내일 </a:t>
            </a:r>
            <a:r>
              <a:rPr kumimoji="1" lang="en-US" altLang="ko-KR" sz="2800" b="0" i="0" u="none" strike="noStrike" kern="1200" cap="none" spc="0" normalizeH="0" baseline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[nae-il]</a:t>
            </a:r>
          </a:p>
          <a:p>
            <a:pPr marL="228600" marR="0" lvl="0" indent="-228600" algn="l" defTabSz="23225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/>
              <a:buChar char="•"/>
              <a:defRPr/>
            </a:pPr>
            <a:r>
              <a:rPr kumimoji="1" lang="en-US" altLang="ko-Kore-CZ" sz="2800" b="0" i="0" u="none" strike="noStrike" kern="1200" cap="none" spc="0" normalizeH="0" baseline="0">
                <a:solidFill>
                  <a:srgbClr val="454545"/>
                </a:solidFill>
                <a:effectLst/>
                <a:highlight>
                  <a:srgbClr val="FFFF00"/>
                </a:highlight>
                <a:uLnTx/>
                <a:uFillTx/>
                <a:latin typeface="AppleGothic"/>
                <a:ea typeface="AppleGothic"/>
                <a:cs typeface="+mn-cs"/>
              </a:rPr>
              <a:t>Yesterday</a:t>
            </a:r>
            <a:r>
              <a:rPr kumimoji="1" lang="en-US" altLang="ko-Kore-CZ" sz="2800" b="0" i="0" u="none" strike="noStrike" kern="1200" cap="none" spc="0" normalizeH="0" baseline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 = </a:t>
            </a:r>
            <a:r>
              <a:rPr kumimoji="1" lang="ko-KR" altLang="en-US" sz="2800" b="0" i="0" u="none" strike="noStrike" kern="1200" cap="none" spc="0" normalizeH="0" baseline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어제 </a:t>
            </a:r>
            <a:r>
              <a:rPr kumimoji="1" lang="en-US" altLang="ko-KR" sz="2800" b="0" i="0" u="none" strike="noStrike" kern="1200" cap="none" spc="0" normalizeH="0" baseline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[eo-jae]</a:t>
            </a:r>
            <a:endParaRPr lang="ko-KR" altLang="en-US" sz="2800">
              <a:solidFill>
                <a:prstClr val="white"/>
              </a:solidFill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C84B3C9-CC57-4248-8744-AD2CB798C381}"/>
              </a:ext>
            </a:extLst>
          </p:cNvPr>
          <p:cNvSpPr txBox="1"/>
          <p:nvPr/>
        </p:nvSpPr>
        <p:spPr>
          <a:xfrm>
            <a:off x="5508362" y="1714571"/>
            <a:ext cx="5765939" cy="37979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marR="0" lvl="0" indent="-228600" algn="l" defTabSz="23225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/>
              <a:buChar char="•"/>
              <a:defRPr/>
            </a:pPr>
            <a:r>
              <a:rPr kumimoji="1" lang="en-US" altLang="ko-Kore-CZ" sz="2800" b="0" i="0" u="none" strike="noStrike" kern="1200" cap="none" spc="0" normalizeH="0" baseline="0" dirty="0">
                <a:solidFill>
                  <a:srgbClr val="454545"/>
                </a:solidFill>
                <a:effectLst/>
                <a:highlight>
                  <a:srgbClr val="FFFF00"/>
                </a:highlight>
                <a:uLnTx/>
                <a:uFillTx/>
                <a:latin typeface="AppleGothic"/>
                <a:ea typeface="AppleGothic"/>
                <a:cs typeface="+mn-cs"/>
              </a:rPr>
              <a:t>Do not know </a:t>
            </a:r>
            <a:r>
              <a:rPr kumimoji="1" lang="en-US" altLang="ko-Kore-CZ" sz="2800" b="0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= </a:t>
            </a:r>
            <a:r>
              <a:rPr kumimoji="1" lang="ko-KR" altLang="en-US" sz="2800" b="0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모른다 </a:t>
            </a:r>
            <a:r>
              <a:rPr kumimoji="1" lang="en-US" altLang="ko-KR" sz="2800" b="0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[</a:t>
            </a:r>
            <a:r>
              <a:rPr kumimoji="1" lang="en-US" altLang="ko-KR" sz="2800" b="0" i="0" u="none" strike="noStrike" kern="1200" cap="none" spc="0" normalizeH="0" baseline="0" dirty="0" err="1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mo</a:t>
            </a:r>
            <a:r>
              <a:rPr kumimoji="1" lang="en-US" altLang="ko-KR" sz="2800" b="0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-</a:t>
            </a:r>
            <a:r>
              <a:rPr kumimoji="1" lang="en-US" altLang="ko-KR" sz="2800" b="0" i="0" u="none" strike="noStrike" kern="1200" cap="none" spc="0" normalizeH="0" baseline="0" dirty="0" err="1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reun</a:t>
            </a:r>
            <a:r>
              <a:rPr kumimoji="1" lang="en-US" altLang="ko-KR" sz="2800" b="0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-da]</a:t>
            </a:r>
          </a:p>
          <a:p>
            <a:pPr marL="228600" marR="0" lvl="0" indent="-228600" algn="l" defTabSz="23225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/>
              <a:buChar char="•"/>
              <a:defRPr/>
            </a:pPr>
            <a:r>
              <a:rPr kumimoji="1" lang="en-US" altLang="ko-Kore-CZ" sz="2800" b="0" i="0" u="none" strike="noStrike" kern="1200" cap="none" spc="0" normalizeH="0" baseline="0" dirty="0">
                <a:solidFill>
                  <a:srgbClr val="454545"/>
                </a:solidFill>
                <a:effectLst/>
                <a:highlight>
                  <a:srgbClr val="FFFF00"/>
                </a:highlight>
                <a:uLnTx/>
                <a:uFillTx/>
                <a:latin typeface="AppleGothic"/>
                <a:ea typeface="AppleGothic"/>
                <a:cs typeface="+mn-cs"/>
              </a:rPr>
              <a:t>Study</a:t>
            </a:r>
            <a:r>
              <a:rPr kumimoji="1" lang="ko-KR" altLang="en-US" sz="2800" b="0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 </a:t>
            </a:r>
            <a:r>
              <a:rPr kumimoji="1" lang="en-US" altLang="ko-KR" sz="2800" b="0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=</a:t>
            </a:r>
            <a:r>
              <a:rPr kumimoji="1" lang="ko-KR" altLang="en-US" sz="2800" b="0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 공부하다</a:t>
            </a:r>
            <a:r>
              <a:rPr kumimoji="1" lang="en-US" altLang="ko-KR" sz="2800" b="0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[gong-</a:t>
            </a:r>
            <a:r>
              <a:rPr kumimoji="1" lang="en-US" altLang="ko-KR" sz="2800" b="0" i="0" u="none" strike="noStrike" kern="1200" cap="none" spc="0" normalizeH="0" baseline="0" dirty="0" err="1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bu</a:t>
            </a:r>
            <a:r>
              <a:rPr kumimoji="1" lang="en-US" altLang="ko-KR" sz="2800" b="0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-ha-da]</a:t>
            </a:r>
          </a:p>
          <a:p>
            <a:pPr marL="228600" marR="0" lvl="0" indent="-228600" algn="l" defTabSz="23225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/>
              <a:buChar char="•"/>
              <a:defRPr/>
            </a:pPr>
            <a:r>
              <a:rPr kumimoji="1" lang="en-US" altLang="ko-Kore-CZ" sz="2800" b="0" i="0" u="none" strike="noStrike" kern="1200" cap="none" spc="0" normalizeH="0" baseline="0" dirty="0">
                <a:solidFill>
                  <a:srgbClr val="454545"/>
                </a:solidFill>
                <a:effectLst/>
                <a:highlight>
                  <a:srgbClr val="FFFF00"/>
                </a:highlight>
                <a:uLnTx/>
                <a:uFillTx/>
                <a:latin typeface="AppleGothic"/>
                <a:ea typeface="AppleGothic"/>
                <a:cs typeface="+mn-cs"/>
              </a:rPr>
              <a:t>Exercise</a:t>
            </a:r>
            <a:r>
              <a:rPr kumimoji="1" lang="en-US" altLang="ko-Kore-CZ" sz="2800" b="0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 =</a:t>
            </a:r>
            <a:r>
              <a:rPr kumimoji="1" lang="ko-KR" altLang="en-US" sz="2800" b="0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 운동하다 </a:t>
            </a:r>
            <a:r>
              <a:rPr kumimoji="1" lang="en-US" altLang="ko-KR" sz="2800" b="0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[un-dong-ha-da]</a:t>
            </a:r>
          </a:p>
          <a:p>
            <a:pPr marL="228600" marR="0" lvl="0" indent="-228600" algn="l" defTabSz="23225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/>
              <a:buChar char="•"/>
              <a:defRPr/>
            </a:pPr>
            <a:r>
              <a:rPr kumimoji="1" lang="en-US" altLang="ko-Kore-CZ" sz="2800" b="0" i="0" u="none" strike="noStrike" kern="1200" cap="none" spc="0" normalizeH="0" baseline="0" dirty="0">
                <a:solidFill>
                  <a:srgbClr val="454545"/>
                </a:solidFill>
                <a:effectLst/>
                <a:highlight>
                  <a:srgbClr val="FFFF00"/>
                </a:highlight>
                <a:uLnTx/>
                <a:uFillTx/>
                <a:latin typeface="AppleGothic"/>
                <a:ea typeface="AppleGothic"/>
                <a:cs typeface="+mn-cs"/>
              </a:rPr>
              <a:t>Sing</a:t>
            </a:r>
            <a:r>
              <a:rPr kumimoji="1" lang="en-US" altLang="ko-Kore-CZ" sz="2800" b="0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 = </a:t>
            </a:r>
            <a:r>
              <a:rPr kumimoji="1" lang="ko-KR" altLang="en-US" sz="2800" b="0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노래하다 </a:t>
            </a:r>
            <a:r>
              <a:rPr kumimoji="1" lang="en-US" altLang="ko-KR" sz="2800" b="0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[no-</a:t>
            </a:r>
            <a:r>
              <a:rPr kumimoji="1" lang="en-US" altLang="ko-KR" sz="2800" b="0" i="0" u="none" strike="noStrike" kern="1200" cap="none" spc="0" normalizeH="0" baseline="0" dirty="0" err="1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rae</a:t>
            </a:r>
            <a:r>
              <a:rPr kumimoji="1" lang="en-US" altLang="ko-KR" sz="2800" b="0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-ha-da]</a:t>
            </a:r>
          </a:p>
          <a:p>
            <a:pPr marL="228600" marR="0" lvl="0" indent="-228600" algn="l" defTabSz="23225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/>
              <a:buChar char="•"/>
              <a:defRPr/>
            </a:pPr>
            <a:r>
              <a:rPr kumimoji="1" lang="en-US" altLang="ko-Kore-CZ" sz="2800" b="0" i="0" u="none" strike="noStrike" kern="1200" cap="none" spc="0" normalizeH="0" baseline="0" dirty="0">
                <a:solidFill>
                  <a:srgbClr val="454545"/>
                </a:solidFill>
                <a:effectLst/>
                <a:highlight>
                  <a:srgbClr val="FFFF00"/>
                </a:highlight>
                <a:uLnTx/>
                <a:uFillTx/>
                <a:latin typeface="AppleGothic"/>
                <a:ea typeface="AppleGothic"/>
                <a:cs typeface="+mn-cs"/>
              </a:rPr>
              <a:t>Laugh</a:t>
            </a:r>
            <a:r>
              <a:rPr kumimoji="1" lang="en-US" altLang="ko-Kore-CZ" sz="2800" b="0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 = </a:t>
            </a:r>
            <a:r>
              <a:rPr kumimoji="1" lang="ko-KR" altLang="en-US" sz="2800" b="0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웃다 </a:t>
            </a:r>
            <a:r>
              <a:rPr kumimoji="1" lang="en-US" altLang="ko-KR" sz="2800" b="0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[</a:t>
            </a:r>
            <a:r>
              <a:rPr kumimoji="1" lang="en-US" altLang="ko-KR" sz="2800" b="0" i="0" u="none" strike="noStrike" kern="1200" cap="none" spc="0" normalizeH="0" baseline="0" dirty="0" err="1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ut</a:t>
            </a:r>
            <a:r>
              <a:rPr kumimoji="1" lang="en-US" altLang="ko-KR" sz="2800" b="0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-da]</a:t>
            </a:r>
          </a:p>
          <a:p>
            <a:pPr marL="228600" marR="0" lvl="0" indent="-228600" algn="l" defTabSz="23225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/>
              <a:buChar char="•"/>
              <a:defRPr/>
            </a:pPr>
            <a:r>
              <a:rPr kumimoji="1" lang="en-US" altLang="ko-Kore-CZ" sz="2800" b="0" i="0" u="none" strike="noStrike" kern="1200" cap="none" spc="0" normalizeH="0" baseline="0" dirty="0">
                <a:solidFill>
                  <a:srgbClr val="454545"/>
                </a:solidFill>
                <a:effectLst/>
                <a:highlight>
                  <a:srgbClr val="FFFF00"/>
                </a:highlight>
                <a:uLnTx/>
                <a:uFillTx/>
                <a:latin typeface="AppleGothic"/>
                <a:ea typeface="AppleGothic"/>
                <a:cs typeface="+mn-cs"/>
              </a:rPr>
              <a:t>Cry</a:t>
            </a:r>
            <a:r>
              <a:rPr kumimoji="1" lang="ko-KR" altLang="en-US" sz="2800" b="0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 </a:t>
            </a:r>
            <a:r>
              <a:rPr kumimoji="1" lang="en-US" altLang="ko-KR" sz="2800" b="0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=</a:t>
            </a:r>
            <a:r>
              <a:rPr kumimoji="1" lang="ko-KR" altLang="en-US" sz="2800" b="0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 울다 </a:t>
            </a:r>
            <a:r>
              <a:rPr kumimoji="1" lang="en-US" altLang="ko-KR" sz="2800" b="0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[</a:t>
            </a:r>
            <a:r>
              <a:rPr kumimoji="1" lang="en-US" altLang="ko-KR" sz="2800" b="0" i="0" u="none" strike="noStrike" kern="1200" cap="none" spc="0" normalizeH="0" baseline="0" dirty="0" err="1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ul</a:t>
            </a:r>
            <a:r>
              <a:rPr kumimoji="1" lang="en-US" altLang="ko-KR" sz="2800" b="0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- da]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766286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418193" y="658354"/>
            <a:ext cx="11355614" cy="5910398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 w="19050">
            <a:solidFill>
              <a:srgbClr val="877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1280" indent="-371280" algn="l" defTabSz="23225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Char char="l"/>
              <a:defRPr/>
            </a:pPr>
            <a:r>
              <a:rPr kumimoji="1" lang="en-US" altLang="ko-KR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Food</a:t>
            </a:r>
          </a:p>
          <a:p>
            <a:pPr marL="385560" indent="-385560" algn="l" defTabSz="232257" latinLnBrk="0">
              <a:lnSpc>
                <a:spcPct val="120000"/>
              </a:lnSpc>
              <a:spcBef>
                <a:spcPts val="1000"/>
              </a:spcBef>
              <a:buClr>
                <a:srgbClr val="595959"/>
              </a:buClr>
              <a:buFont typeface="Arial"/>
              <a:buChar char="•"/>
              <a:defRPr/>
            </a:pPr>
            <a:r>
              <a:rPr kumimoji="1" lang="en-US" altLang="ko-KR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 Water -</a:t>
            </a:r>
            <a:r>
              <a:rPr kumimoji="1" lang="ko-KR" altLang="en-US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 물 </a:t>
            </a:r>
            <a:r>
              <a:rPr kumimoji="1" lang="en-US" altLang="ko-KR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 [ </a:t>
            </a:r>
            <a:r>
              <a:rPr kumimoji="1" lang="en-US" altLang="ko-KR" sz="2400" b="1" i="0" u="none" strike="noStrike" kern="1200" cap="none" spc="0" normalizeH="0" baseline="0" dirty="0" err="1">
                <a:solidFill>
                  <a:schemeClr val="dk1"/>
                </a:solidFill>
                <a:effectLst/>
              </a:rPr>
              <a:t>mul</a:t>
            </a:r>
            <a:r>
              <a:rPr kumimoji="1" lang="en-US" altLang="ko-KR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 ]</a:t>
            </a:r>
            <a:r>
              <a:rPr kumimoji="1" lang="ko-KR" altLang="en-US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 </a:t>
            </a:r>
          </a:p>
          <a:p>
            <a:pPr marL="385560" indent="-385560" algn="l" defTabSz="232257" latinLnBrk="0">
              <a:lnSpc>
                <a:spcPct val="120000"/>
              </a:lnSpc>
              <a:spcBef>
                <a:spcPts val="1000"/>
              </a:spcBef>
              <a:buClr>
                <a:srgbClr val="595959"/>
              </a:buClr>
              <a:buFont typeface="Arial"/>
              <a:buChar char="•"/>
              <a:defRPr/>
            </a:pPr>
            <a:r>
              <a:rPr kumimoji="1" lang="ko-KR" altLang="en-US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 </a:t>
            </a:r>
            <a:r>
              <a:rPr kumimoji="1" lang="en-US" altLang="ko-KR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Rice -</a:t>
            </a:r>
            <a:r>
              <a:rPr kumimoji="1" lang="ko-KR" altLang="en-US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 밥</a:t>
            </a:r>
            <a:r>
              <a:rPr kumimoji="1" lang="en-US" altLang="ko-KR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  [ </a:t>
            </a:r>
            <a:r>
              <a:rPr kumimoji="1" lang="en-US" altLang="ko-KR" sz="2400" b="1" i="0" u="none" strike="noStrike" kern="1200" cap="none" spc="0" normalizeH="0" baseline="0" dirty="0" err="1">
                <a:solidFill>
                  <a:schemeClr val="dk1"/>
                </a:solidFill>
                <a:effectLst/>
              </a:rPr>
              <a:t>bab</a:t>
            </a:r>
            <a:r>
              <a:rPr kumimoji="1" lang="en-US" altLang="ko-KR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 ]</a:t>
            </a:r>
          </a:p>
          <a:p>
            <a:pPr marL="385560" indent="-385560" algn="l" defTabSz="232257" latinLnBrk="0">
              <a:lnSpc>
                <a:spcPct val="120000"/>
              </a:lnSpc>
              <a:spcBef>
                <a:spcPts val="1000"/>
              </a:spcBef>
              <a:buClr>
                <a:srgbClr val="595959"/>
              </a:buClr>
              <a:buFont typeface="Arial"/>
              <a:buChar char="•"/>
              <a:defRPr/>
            </a:pPr>
            <a:r>
              <a:rPr kumimoji="1" lang="ko-KR" altLang="en-US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 </a:t>
            </a:r>
            <a:r>
              <a:rPr kumimoji="1" lang="en-US" altLang="ko-KR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Plate -</a:t>
            </a:r>
            <a:r>
              <a:rPr kumimoji="1" lang="ko-KR" altLang="en-US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 접시 </a:t>
            </a:r>
            <a:r>
              <a:rPr kumimoji="1" lang="en-US" altLang="ko-KR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 [ </a:t>
            </a:r>
            <a:r>
              <a:rPr kumimoji="1" lang="en-US" altLang="ko-KR" sz="2400" b="1" i="0" u="none" strike="noStrike" kern="1200" cap="none" spc="0" normalizeH="0" baseline="0" dirty="0" err="1">
                <a:solidFill>
                  <a:schemeClr val="dk1"/>
                </a:solidFill>
                <a:effectLst/>
              </a:rPr>
              <a:t>jeobsi</a:t>
            </a:r>
            <a:r>
              <a:rPr kumimoji="1" lang="en-US" altLang="ko-KR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 ]</a:t>
            </a:r>
          </a:p>
          <a:p>
            <a:pPr marL="385560" indent="-385560" algn="l" defTabSz="232257" latinLnBrk="0">
              <a:lnSpc>
                <a:spcPct val="120000"/>
              </a:lnSpc>
              <a:spcBef>
                <a:spcPts val="1000"/>
              </a:spcBef>
              <a:buClr>
                <a:srgbClr val="595959"/>
              </a:buClr>
              <a:buFont typeface="Arial"/>
              <a:buChar char="•"/>
              <a:defRPr/>
            </a:pPr>
            <a:r>
              <a:rPr kumimoji="1" lang="ko-KR" altLang="en-US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 </a:t>
            </a:r>
            <a:r>
              <a:rPr kumimoji="1" lang="en-US" altLang="ko-KR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Cup -</a:t>
            </a:r>
            <a:r>
              <a:rPr kumimoji="1" lang="ko-KR" altLang="en-US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 컵</a:t>
            </a:r>
            <a:r>
              <a:rPr kumimoji="1" lang="en-US" altLang="ko-KR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 [ cub ]</a:t>
            </a:r>
          </a:p>
          <a:p>
            <a:pPr marL="385560" indent="-385560" algn="l" defTabSz="232257" latinLnBrk="0">
              <a:lnSpc>
                <a:spcPct val="120000"/>
              </a:lnSpc>
              <a:spcBef>
                <a:spcPts val="1000"/>
              </a:spcBef>
              <a:buClr>
                <a:srgbClr val="595959"/>
              </a:buClr>
              <a:buFont typeface="Arial"/>
              <a:buChar char="•"/>
              <a:defRPr/>
            </a:pPr>
            <a:r>
              <a:rPr kumimoji="1" lang="ko-KR" altLang="en-US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 </a:t>
            </a:r>
            <a:r>
              <a:rPr kumimoji="1" lang="en-US" altLang="ko-KR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Spoon -</a:t>
            </a:r>
            <a:r>
              <a:rPr kumimoji="1" lang="ko-KR" altLang="en-US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 숟가락</a:t>
            </a:r>
            <a:r>
              <a:rPr kumimoji="1" lang="en-US" altLang="ko-KR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 [ </a:t>
            </a:r>
            <a:r>
              <a:rPr kumimoji="1" lang="en-US" altLang="ko-KR" sz="2400" b="1" i="0" u="none" strike="noStrike" kern="1200" cap="none" spc="0" normalizeH="0" baseline="0" dirty="0" err="1">
                <a:solidFill>
                  <a:schemeClr val="dk1"/>
                </a:solidFill>
                <a:effectLst/>
              </a:rPr>
              <a:t>sud</a:t>
            </a:r>
            <a:r>
              <a:rPr kumimoji="1" lang="en-US" altLang="ko-KR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-ga-lag ]</a:t>
            </a:r>
          </a:p>
          <a:p>
            <a:pPr marL="385560" indent="-385560" algn="l" defTabSz="232257" latinLnBrk="0">
              <a:lnSpc>
                <a:spcPct val="120000"/>
              </a:lnSpc>
              <a:spcBef>
                <a:spcPts val="1000"/>
              </a:spcBef>
              <a:buClr>
                <a:srgbClr val="595959"/>
              </a:buClr>
              <a:buFont typeface="Arial"/>
              <a:buChar char="•"/>
              <a:defRPr/>
            </a:pPr>
            <a:r>
              <a:rPr kumimoji="1" lang="ko-KR" altLang="en-US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 </a:t>
            </a:r>
            <a:r>
              <a:rPr kumimoji="1" lang="en-US" altLang="ko-KR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Chopstick</a:t>
            </a:r>
            <a:r>
              <a:rPr kumimoji="1" lang="ko-KR" altLang="en-US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 </a:t>
            </a:r>
            <a:r>
              <a:rPr kumimoji="1" lang="en-US" altLang="ko-KR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- </a:t>
            </a:r>
            <a:r>
              <a:rPr kumimoji="1" lang="ko-KR" altLang="en-US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젓가락</a:t>
            </a:r>
            <a:r>
              <a:rPr kumimoji="1" lang="en-US" altLang="ko-KR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 [ </a:t>
            </a:r>
            <a:r>
              <a:rPr kumimoji="1" lang="en-US" altLang="ko-KR" sz="2400" b="1" i="0" u="none" strike="noStrike" kern="1200" cap="none" spc="0" normalizeH="0" baseline="0" dirty="0" err="1">
                <a:solidFill>
                  <a:schemeClr val="dk1"/>
                </a:solidFill>
                <a:effectLst/>
              </a:rPr>
              <a:t>jeod</a:t>
            </a:r>
            <a:r>
              <a:rPr kumimoji="1" lang="en-US" altLang="ko-KR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-ga-lag ]</a:t>
            </a:r>
          </a:p>
          <a:p>
            <a:pPr marL="385560" indent="-385560" algn="l" defTabSz="232257" latinLnBrk="0">
              <a:lnSpc>
                <a:spcPct val="120000"/>
              </a:lnSpc>
              <a:spcBef>
                <a:spcPts val="1000"/>
              </a:spcBef>
              <a:buClr>
                <a:srgbClr val="595959"/>
              </a:buClr>
              <a:buFont typeface="Arial"/>
              <a:buChar char="•"/>
              <a:defRPr/>
            </a:pPr>
            <a:r>
              <a:rPr kumimoji="1" lang="ko-KR" altLang="en-US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 </a:t>
            </a:r>
            <a:r>
              <a:rPr kumimoji="1" lang="en-US" altLang="ko-KR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Fork -</a:t>
            </a:r>
            <a:r>
              <a:rPr kumimoji="1" lang="ko-KR" altLang="en-US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 포크</a:t>
            </a:r>
            <a:r>
              <a:rPr kumimoji="1" lang="en-US" altLang="ko-KR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 [ </a:t>
            </a:r>
            <a:r>
              <a:rPr kumimoji="1" lang="en-US" altLang="ko-KR" sz="2400" b="1" i="0" u="none" strike="noStrike" kern="1200" cap="none" spc="0" normalizeH="0" baseline="0" dirty="0" err="1">
                <a:solidFill>
                  <a:schemeClr val="dk1"/>
                </a:solidFill>
                <a:effectLst/>
              </a:rPr>
              <a:t>pokeu</a:t>
            </a:r>
            <a:r>
              <a:rPr kumimoji="1" lang="en-US" altLang="ko-KR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 ]</a:t>
            </a:r>
          </a:p>
          <a:p>
            <a:pPr marL="385560" indent="-385560" algn="l" defTabSz="232257" latinLnBrk="0">
              <a:lnSpc>
                <a:spcPct val="120000"/>
              </a:lnSpc>
              <a:spcBef>
                <a:spcPts val="1000"/>
              </a:spcBef>
              <a:buClr>
                <a:srgbClr val="595959"/>
              </a:buClr>
              <a:buFont typeface="Arial"/>
              <a:buChar char="•"/>
              <a:defRPr/>
            </a:pPr>
            <a:r>
              <a:rPr kumimoji="1" lang="ko-KR" altLang="en-US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 </a:t>
            </a:r>
            <a:r>
              <a:rPr kumimoji="1" lang="en-US" altLang="ko-KR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Knife -</a:t>
            </a:r>
            <a:r>
              <a:rPr kumimoji="1" lang="ko-KR" altLang="en-US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 칼 </a:t>
            </a:r>
            <a:r>
              <a:rPr kumimoji="1" lang="en-US" altLang="ko-KR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/</a:t>
            </a:r>
            <a:r>
              <a:rPr kumimoji="1" lang="ko-KR" altLang="en-US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나이프</a:t>
            </a:r>
            <a:r>
              <a:rPr kumimoji="1" lang="en-US" altLang="ko-KR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 [ </a:t>
            </a:r>
            <a:r>
              <a:rPr kumimoji="1" lang="en-US" altLang="ko-KR" sz="2400" b="1" i="0" u="none" strike="noStrike" kern="1200" cap="none" spc="0" normalizeH="0" baseline="0" dirty="0" err="1">
                <a:solidFill>
                  <a:schemeClr val="dk1"/>
                </a:solidFill>
                <a:effectLst/>
              </a:rPr>
              <a:t>kal</a:t>
            </a:r>
            <a:r>
              <a:rPr kumimoji="1" lang="en-US" altLang="ko-KR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 / </a:t>
            </a:r>
            <a:r>
              <a:rPr kumimoji="1" lang="en-US" altLang="ko-KR" sz="2400" b="1" i="0" u="none" strike="noStrike" kern="1200" cap="none" spc="0" normalizeH="0" baseline="0" dirty="0" err="1">
                <a:solidFill>
                  <a:schemeClr val="dk1"/>
                </a:solidFill>
                <a:effectLst/>
              </a:rPr>
              <a:t>nife</a:t>
            </a:r>
            <a:r>
              <a:rPr kumimoji="1" lang="en-US" altLang="ko-KR" sz="2400" b="1" i="0" u="none" strike="noStrike" kern="1200" cap="none" spc="0" normalizeH="0" baseline="0" dirty="0">
                <a:solidFill>
                  <a:schemeClr val="dk1"/>
                </a:solidFill>
                <a:effectLst/>
              </a:rPr>
              <a:t> ]</a:t>
            </a:r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2982"/>
            <a:ext cx="3821277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2800" b="1" i="1" kern="0" dirty="0">
                <a:solidFill>
                  <a:srgbClr val="87726A"/>
                </a:solidFill>
              </a:rPr>
              <a:t>Today’s word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3D3D581-0C19-445A-A1DA-2EE99354D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601914" y="3759647"/>
            <a:ext cx="2922443" cy="206324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33874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418193" y="709127"/>
            <a:ext cx="11355614" cy="5869473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 w="19050">
            <a:solidFill>
              <a:srgbClr val="877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1280" marR="0" lvl="0" indent="-37128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Char char="l"/>
              <a:tabLst/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00988A8-761F-4205-AA88-C610D4D1A0F6}"/>
              </a:ext>
            </a:extLst>
          </p:cNvPr>
          <p:cNvSpPr/>
          <p:nvPr/>
        </p:nvSpPr>
        <p:spPr>
          <a:xfrm>
            <a:off x="0" y="2982"/>
            <a:ext cx="3821277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2800" b="1" i="1" kern="0" dirty="0">
                <a:solidFill>
                  <a:srgbClr val="87726A"/>
                </a:solidFill>
              </a:rPr>
              <a:t>Korean Culture</a:t>
            </a:r>
          </a:p>
        </p:txBody>
      </p:sp>
    </p:spTree>
    <p:extLst>
      <p:ext uri="{BB962C8B-B14F-4D97-AF65-F5344CB8AC3E}">
        <p14:creationId xmlns:p14="http://schemas.microsoft.com/office/powerpoint/2010/main" val="42432344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418193" y="934766"/>
            <a:ext cx="11355614" cy="5435600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 w="19050">
            <a:solidFill>
              <a:srgbClr val="877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prstClr val="white"/>
                </a:solidFill>
              </a:rPr>
              <a:t>https://www.youtube.com/watch?v=wr7UtYDG7Jo</a:t>
            </a: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126920" y="198924"/>
            <a:ext cx="5938160" cy="73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3200" b="1" i="1" kern="0" dirty="0">
                <a:solidFill>
                  <a:srgbClr val="87726A"/>
                </a:solidFill>
              </a:rPr>
              <a:t>Today’s K-pop</a:t>
            </a:r>
            <a:endParaRPr lang="ko-KR" altLang="en-US" sz="6000" kern="0" dirty="0">
              <a:solidFill>
                <a:srgbClr val="87726A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37E3CC-5EA0-4A5C-A2A4-539AF574D066}"/>
              </a:ext>
            </a:extLst>
          </p:cNvPr>
          <p:cNvSpPr txBox="1"/>
          <p:nvPr/>
        </p:nvSpPr>
        <p:spPr>
          <a:xfrm>
            <a:off x="6096000" y="3952220"/>
            <a:ext cx="606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2"/>
              </a:rPr>
              <a:t>https://www.youtube.com/watch?v=wr7UtYDG7Jo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2876FB9-6DE9-401E-8B09-EDB6CCFFE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459" y="1222699"/>
            <a:ext cx="4412602" cy="44126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285CD7-F576-46F4-9FBA-5A1B03EBA3D6}"/>
              </a:ext>
            </a:extLst>
          </p:cNvPr>
          <p:cNvSpPr txBox="1"/>
          <p:nvPr/>
        </p:nvSpPr>
        <p:spPr>
          <a:xfrm>
            <a:off x="5766318" y="3429000"/>
            <a:ext cx="4879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Red Velvet – Dumb </a:t>
            </a:r>
            <a:r>
              <a:rPr lang="en-US" altLang="ko-KR" sz="2800" b="1" dirty="0" err="1"/>
              <a:t>Dumb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90735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418193" y="709127"/>
            <a:ext cx="11355614" cy="5869473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 w="19050">
            <a:solidFill>
              <a:srgbClr val="877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1280" marR="0" lvl="0" indent="-37128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Char char="l"/>
              <a:tabLst/>
              <a:defRPr/>
            </a:pPr>
            <a:r>
              <a:rPr kumimoji="1" lang="en-US" altLang="ko-Kore-CZ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My  </a:t>
            </a:r>
            <a:r>
              <a:rPr kumimoji="1" lang="en-US" altLang="ko-Kore-CZ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                                                         </a:t>
            </a:r>
            <a:r>
              <a:rPr kumimoji="1" lang="en-US" altLang="ko-Kore-CZ" sz="26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Informal</a:t>
            </a:r>
            <a:r>
              <a:rPr kumimoji="1" lang="en-US" altLang="ko-Kore-CZ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/</a:t>
            </a:r>
            <a:r>
              <a:rPr kumimoji="1" lang="en-US" altLang="ko-Kore-CZ" sz="2600" b="1" i="0" u="none" strike="noStrike" kern="1200" cap="none" spc="0" normalizeH="0" baseline="0" noProof="0">
                <a:ln>
                  <a:noFill/>
                </a:ln>
                <a:solidFill>
                  <a:srgbClr val="3057B9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polite</a:t>
            </a:r>
          </a:p>
          <a:p>
            <a:pPr marL="0" marR="0" lvl="0" indent="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r>
              <a:rPr kumimoji="1" lang="en-US" altLang="ko-KR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ex) My hobby is jogging.</a:t>
            </a:r>
          </a:p>
          <a:p>
            <a:pPr marL="0" marR="0" lvl="0" indent="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endParaRPr kumimoji="1" lang="ko-KR" altLang="en-US" sz="2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r>
              <a:rPr kumimoji="1" lang="ko-KR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EB58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나</a:t>
            </a:r>
            <a:r>
              <a:rPr kumimoji="1" lang="ko-KR" alt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의 취미는 조깅이야</a:t>
            </a:r>
            <a:r>
              <a:rPr kumimoji="1" lang="en-US" altLang="ko-KR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  <a:r>
              <a:rPr kumimoji="1" lang="ko-KR" alt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en-US" altLang="ko-KR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</a:t>
            </a:r>
            <a:r>
              <a:rPr kumimoji="1" lang="ko-KR" alt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en-US" altLang="ko-KR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Na-ui chwimineun jogging-iya</a:t>
            </a:r>
            <a:r>
              <a:rPr kumimoji="1" lang="ko-KR" alt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en-US" altLang="ko-KR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]</a:t>
            </a:r>
          </a:p>
          <a:p>
            <a:pPr marL="0" marR="0" lvl="0" indent="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r>
              <a:rPr kumimoji="1" lang="ko-KR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3057B9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저</a:t>
            </a:r>
            <a:r>
              <a:rPr kumimoji="1" lang="ko-KR" alt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의 </a:t>
            </a:r>
            <a:r>
              <a:rPr kumimoji="1" lang="en-US" altLang="ko-KR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</a:t>
            </a:r>
            <a:r>
              <a:rPr kumimoji="1" lang="ko-KR" alt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제</a:t>
            </a:r>
            <a:r>
              <a:rPr kumimoji="1" lang="en-US" altLang="ko-KR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)</a:t>
            </a:r>
            <a:r>
              <a:rPr kumimoji="1" lang="ko-KR" alt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취미는 조깅이에</a:t>
            </a:r>
            <a:r>
              <a:rPr kumimoji="1" lang="ko-KR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3057B9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요</a:t>
            </a:r>
            <a:r>
              <a:rPr kumimoji="1" lang="en-US" altLang="ko-KR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 [</a:t>
            </a:r>
            <a:r>
              <a:rPr kumimoji="1" lang="ko-KR" alt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Jeo</a:t>
            </a:r>
            <a:r>
              <a:rPr kumimoji="1" lang="en-US" altLang="ko-KR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-ui chwimineun jogging-ieyo</a:t>
            </a:r>
            <a:r>
              <a:rPr kumimoji="1" lang="ko-KR" alt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en-US" altLang="ko-KR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]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126920" y="-15680"/>
            <a:ext cx="5938160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2800" b="1" i="1" kern="0" dirty="0">
                <a:solidFill>
                  <a:srgbClr val="87726A"/>
                </a:solidFill>
              </a:rPr>
              <a:t>1. Informal/polite expression</a:t>
            </a:r>
            <a:endParaRPr lang="ko-KR" altLang="en-US" sz="5400" kern="0" dirty="0">
              <a:solidFill>
                <a:srgbClr val="8772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24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418193" y="709127"/>
            <a:ext cx="11355614" cy="5869473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 w="19050">
            <a:solidFill>
              <a:srgbClr val="877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1280" marR="0" lvl="0" indent="-37128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Char char="l"/>
              <a:tabLst/>
              <a:defRPr/>
            </a:pPr>
            <a:r>
              <a:rPr kumimoji="1" lang="en-US" altLang="ko-Kore-CZ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M</a:t>
            </a:r>
            <a:r>
              <a:rPr kumimoji="1" lang="en-US" altLang="ko-KR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e</a:t>
            </a:r>
            <a:r>
              <a:rPr kumimoji="1" lang="en-US" altLang="ko-Kore-CZ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  </a:t>
            </a:r>
            <a:r>
              <a:rPr kumimoji="1" lang="en-US" altLang="ko-Kore-CZ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                                                         </a:t>
            </a:r>
            <a:r>
              <a:rPr kumimoji="1" lang="en-US" altLang="ko-Kore-CZ" sz="26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Informal</a:t>
            </a:r>
            <a:r>
              <a:rPr kumimoji="1" lang="en-US" altLang="ko-Kore-CZ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/</a:t>
            </a:r>
            <a:r>
              <a:rPr kumimoji="1" lang="en-US" altLang="ko-Kore-CZ" sz="2600" b="1" i="0" u="none" strike="noStrike" kern="1200" cap="none" spc="0" normalizeH="0" baseline="0" noProof="0">
                <a:ln>
                  <a:noFill/>
                </a:ln>
                <a:solidFill>
                  <a:srgbClr val="3057B9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polite</a:t>
            </a:r>
          </a:p>
          <a:p>
            <a:pPr marL="0" marR="0" lvl="0" indent="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r>
              <a:rPr kumimoji="1" lang="en-US" altLang="ko-KR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ex) Please give it to me.</a:t>
            </a:r>
          </a:p>
          <a:p>
            <a:pPr marL="0" marR="0" lvl="0" indent="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endParaRPr kumimoji="1" lang="en-US" altLang="ko-KR" sz="2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r>
              <a:rPr kumimoji="1" lang="en-US" altLang="ko-KR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그것을 </a:t>
            </a:r>
            <a:r>
              <a:rPr kumimoji="1" lang="en-US" altLang="ko-KR" sz="2600" b="1" i="0" u="none" strike="noStrike" kern="1200" cap="none" spc="0" normalizeH="0" baseline="0" noProof="0">
                <a:ln>
                  <a:noFill/>
                </a:ln>
                <a:solidFill>
                  <a:srgbClr val="FF84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나</a:t>
            </a:r>
            <a:r>
              <a:rPr kumimoji="1" lang="en-US" altLang="ko-KR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에게 줘 [ Geu-geot-eul na-e-ge gwo</a:t>
            </a:r>
            <a:r>
              <a:rPr kumimoji="1" lang="ko-KR" alt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en-US" altLang="ko-KR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]</a:t>
            </a:r>
          </a:p>
          <a:p>
            <a:pPr marL="0" marR="0" lvl="0" indent="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r>
              <a:rPr kumimoji="1" lang="en-US" altLang="ko-KR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그것을 </a:t>
            </a:r>
            <a:r>
              <a:rPr kumimoji="1" lang="en-US" altLang="ko-KR" sz="2600" b="1" i="0" u="none" strike="noStrike" kern="1200" cap="none" spc="0" normalizeH="0" baseline="0" noProof="0">
                <a:ln>
                  <a:noFill/>
                </a:ln>
                <a:solidFill>
                  <a:srgbClr val="3057B9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저</a:t>
            </a:r>
            <a:r>
              <a:rPr kumimoji="1" lang="en-US" altLang="ko-KR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에게 </a:t>
            </a:r>
            <a:r>
              <a:rPr kumimoji="1" lang="en-US" altLang="ko-KR" sz="2600" b="1" i="0" u="none" strike="noStrike" kern="1200" cap="none" spc="0" normalizeH="0" baseline="0" noProof="0">
                <a:ln>
                  <a:noFill/>
                </a:ln>
                <a:solidFill>
                  <a:srgbClr val="3057B9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주세요</a:t>
            </a:r>
            <a:r>
              <a:rPr kumimoji="1" lang="en-US" altLang="ko-KR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[</a:t>
            </a:r>
            <a:r>
              <a:rPr kumimoji="1" lang="ko-KR" alt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en-US" altLang="ko-KR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Geu-geot-eul jeo-e-ge ju-sae-yo</a:t>
            </a:r>
            <a:r>
              <a:rPr kumimoji="1" lang="ko-KR" alt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en-US" altLang="ko-KR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]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126920" y="-15680"/>
            <a:ext cx="5938160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2800" b="1" i="1" kern="0" dirty="0">
                <a:solidFill>
                  <a:srgbClr val="87726A"/>
                </a:solidFill>
              </a:rPr>
              <a:t>1. Informal/polite expression</a:t>
            </a:r>
            <a:endParaRPr lang="ko-KR" altLang="en-US" sz="5400" kern="0" dirty="0">
              <a:solidFill>
                <a:srgbClr val="8772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72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418193" y="709127"/>
            <a:ext cx="11355614" cy="5869473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 w="19050">
            <a:solidFill>
              <a:srgbClr val="877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1280" marR="0" lvl="0" indent="-37128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Char char="l"/>
              <a:tabLst/>
              <a:defRPr/>
            </a:pPr>
            <a:r>
              <a:rPr kumimoji="1" lang="en-US" altLang="ko-KR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You</a:t>
            </a:r>
            <a:r>
              <a:rPr kumimoji="1" lang="en-US" altLang="ko-Kore-CZ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 </a:t>
            </a:r>
            <a:r>
              <a:rPr kumimoji="1" lang="en-US" altLang="ko-Kore-CZ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                                                         </a:t>
            </a:r>
            <a:r>
              <a:rPr kumimoji="1" lang="en-US" altLang="ko-Kore-CZ" sz="26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Informal</a:t>
            </a:r>
            <a:r>
              <a:rPr kumimoji="1" lang="en-US" altLang="ko-Kore-CZ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/</a:t>
            </a:r>
            <a:r>
              <a:rPr kumimoji="1" lang="en-US" altLang="ko-Kore-CZ" sz="2600" b="1" i="0" u="none" strike="noStrike" kern="1200" cap="none" spc="0" normalizeH="0" baseline="0" noProof="0">
                <a:ln>
                  <a:noFill/>
                </a:ln>
                <a:solidFill>
                  <a:srgbClr val="3057B9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polite</a:t>
            </a:r>
          </a:p>
          <a:p>
            <a:pPr marL="0" marR="0" lvl="0" indent="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r>
              <a:rPr kumimoji="1" lang="en-US" altLang="ko-KR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ex) You are pretty</a:t>
            </a:r>
          </a:p>
          <a:p>
            <a:pPr marL="0" marR="0" lvl="0" indent="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endParaRPr kumimoji="1" lang="en-US" altLang="ko-KR" sz="2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r>
              <a:rPr kumimoji="1" lang="en-US" altLang="ko-KR" sz="2600" b="1" i="0" u="none" strike="noStrike" kern="1200" cap="none" spc="0" normalizeH="0" baseline="0" noProof="0">
                <a:ln>
                  <a:noFill/>
                </a:ln>
                <a:solidFill>
                  <a:srgbClr val="FF84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너</a:t>
            </a:r>
            <a:r>
              <a:rPr kumimoji="1" lang="en-US" altLang="ko-KR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는 예쁘다 </a:t>
            </a:r>
            <a:r>
              <a:rPr kumimoji="1" lang="ko-KR" alt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en-US" altLang="ko-KR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</a:t>
            </a:r>
            <a:r>
              <a:rPr kumimoji="1" lang="ko-KR" alt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en-US" altLang="ko-KR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Neo-neun yae-bbeu-da</a:t>
            </a:r>
            <a:r>
              <a:rPr kumimoji="1" lang="ko-KR" alt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en-US" altLang="ko-KR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]</a:t>
            </a:r>
          </a:p>
          <a:p>
            <a:pPr marL="0" marR="0" lvl="0" indent="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r>
              <a:rPr kumimoji="1" lang="en-US" altLang="ko-KR" sz="2600" b="1" i="0" u="none" strike="noStrike" kern="1200" cap="none" spc="0" normalizeH="0" baseline="0" noProof="0">
                <a:ln>
                  <a:noFill/>
                </a:ln>
                <a:solidFill>
                  <a:srgbClr val="3057B9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당신</a:t>
            </a:r>
            <a:r>
              <a:rPr kumimoji="1" lang="en-US" altLang="ko-KR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은 예뻐요 [</a:t>
            </a:r>
            <a:r>
              <a:rPr kumimoji="1" lang="ko-KR" alt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en-US" altLang="ko-KR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Dang-sin-eun yae-bbeo-yo</a:t>
            </a:r>
            <a:r>
              <a:rPr kumimoji="1" lang="ko-KR" alt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en-US" altLang="ko-KR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]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126920" y="-15680"/>
            <a:ext cx="5938160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2800" b="1" i="1" kern="0" dirty="0">
                <a:solidFill>
                  <a:srgbClr val="87726A"/>
                </a:solidFill>
              </a:rPr>
              <a:t>1. Informal/polite expression</a:t>
            </a:r>
            <a:endParaRPr lang="ko-KR" altLang="en-US" sz="5400" kern="0" dirty="0">
              <a:solidFill>
                <a:srgbClr val="8772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0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361496" y="639692"/>
            <a:ext cx="11469007" cy="6148873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 w="19050">
            <a:solidFill>
              <a:srgbClr val="877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1280" marR="0" lvl="0" indent="-37128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Char char="l"/>
              <a:tabLst/>
              <a:defRPr/>
            </a:pPr>
            <a:r>
              <a:rPr kumimoji="1" lang="en-US" altLang="ko-KR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Be – Verb</a:t>
            </a:r>
          </a:p>
          <a:p>
            <a:pPr marL="0" marR="0" lvl="0" indent="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r>
              <a:rPr kumimoji="1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EB58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Am , Are , Is</a:t>
            </a:r>
          </a:p>
          <a:p>
            <a:pPr marL="0" marR="0" lvl="0" indent="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r>
              <a:rPr kumimoji="1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~다 / ~</a:t>
            </a:r>
            <a:r>
              <a:rPr kumimoji="1" lang="en-US" altLang="ko-KR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이다</a:t>
            </a:r>
            <a:r>
              <a:rPr kumimoji="1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en-US" altLang="ko-KR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 da / I –da]</a:t>
            </a:r>
          </a:p>
          <a:p>
            <a:pPr marL="0" marR="0" lvl="0" indent="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endParaRPr kumimoji="1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r>
              <a:rPr kumimoji="1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ex)</a:t>
            </a:r>
          </a:p>
          <a:p>
            <a:pPr marL="0" marR="0" lvl="0" indent="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r>
              <a:rPr kumimoji="1" lang="ko-KR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뷔는</a:t>
            </a:r>
            <a:r>
              <a:rPr kumimoji="1" lang="ko-KR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밥을 먹는</a:t>
            </a:r>
            <a:r>
              <a:rPr kumimoji="1" lang="ko-KR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E7452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다</a:t>
            </a:r>
            <a:r>
              <a:rPr kumimoji="1" lang="en-US" altLang="ko-K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-V is eating a rice</a:t>
            </a:r>
            <a:r>
              <a:rPr kumimoji="1" lang="ko-KR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E7452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en-US" altLang="ko-K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[V </a:t>
            </a:r>
            <a:r>
              <a:rPr kumimoji="1" lang="en-US" altLang="ko-K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neun</a:t>
            </a:r>
            <a:r>
              <a:rPr kumimoji="1" lang="en-US" altLang="ko-K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en-US" altLang="ko-K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bab-eul</a:t>
            </a:r>
            <a:r>
              <a:rPr kumimoji="1" lang="en-US" altLang="ko-K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en-US" altLang="ko-K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meong</a:t>
            </a:r>
            <a:r>
              <a:rPr kumimoji="1" lang="en-US" altLang="ko-K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-</a:t>
            </a:r>
            <a:r>
              <a:rPr kumimoji="1" lang="en-US" altLang="ko-K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neun</a:t>
            </a:r>
            <a:r>
              <a:rPr kumimoji="1" lang="en-US" altLang="ko-K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-da]</a:t>
            </a:r>
          </a:p>
          <a:p>
            <a:pPr marL="0" marR="0" lvl="0" indent="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r>
              <a:rPr kumimoji="1" lang="ko-KR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지민이는 천재</a:t>
            </a:r>
            <a:r>
              <a:rPr kumimoji="1" lang="ko-KR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E7452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이다</a:t>
            </a:r>
            <a:r>
              <a:rPr kumimoji="1" lang="en-US" altLang="ko-K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-</a:t>
            </a:r>
            <a:r>
              <a:rPr kumimoji="1" lang="en-US" altLang="ko-KR" sz="2200" b="1" i="0" u="none" strike="noStrike" kern="1200" cap="none" spc="0" normalizeH="0" baseline="0" noProof="0" dirty="0">
                <a:ln>
                  <a:noFill/>
                </a:ln>
                <a:solidFill>
                  <a:srgbClr val="1E7452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en-US" altLang="ko-K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Jimin is a genius [Jimin-</a:t>
            </a:r>
            <a:r>
              <a:rPr kumimoji="1" lang="en-US" altLang="ko-K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ineun</a:t>
            </a:r>
            <a:r>
              <a:rPr kumimoji="1" lang="en-US" altLang="ko-K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en-US" altLang="ko-K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cheonjae-ida</a:t>
            </a:r>
            <a:r>
              <a:rPr kumimoji="1" lang="en-US" altLang="ko-K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]</a:t>
            </a:r>
          </a:p>
          <a:p>
            <a:pPr marL="0" marR="0" lvl="0" indent="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None/>
              <a:tabLst/>
              <a:defRPr/>
            </a:pPr>
            <a:r>
              <a:rPr kumimoji="1" lang="ko-KR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제니는 공주</a:t>
            </a:r>
            <a:r>
              <a:rPr kumimoji="1" lang="ko-KR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이다</a:t>
            </a:r>
            <a:r>
              <a:rPr kumimoji="1" lang="en-US" altLang="ko-K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-Jenny is a princess [Jenny </a:t>
            </a:r>
            <a:r>
              <a:rPr kumimoji="1" lang="en-US" altLang="ko-K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neun</a:t>
            </a:r>
            <a:r>
              <a:rPr kumimoji="1" lang="en-US" altLang="ko-K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en-US" altLang="ko-K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gongju-ida</a:t>
            </a:r>
            <a:r>
              <a:rPr kumimoji="1" lang="en-US" altLang="ko-K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]</a:t>
            </a:r>
            <a:endParaRPr lang="ko-KR" altLang="en-US" sz="2200" dirty="0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126920" y="-15680"/>
            <a:ext cx="5938160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2800" b="1" i="1" kern="0" dirty="0">
                <a:solidFill>
                  <a:srgbClr val="87726A"/>
                </a:solidFill>
              </a:rPr>
              <a:t>2. Basic grammar</a:t>
            </a:r>
            <a:endParaRPr lang="ko-KR" altLang="en-US" sz="5400" kern="0" dirty="0">
              <a:solidFill>
                <a:srgbClr val="87726A"/>
              </a:solidFill>
            </a:endParaRPr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1156F3F0-13A5-4801-AB0F-78A106CFF040}"/>
              </a:ext>
            </a:extLst>
          </p:cNvPr>
          <p:cNvSpPr txBox="1"/>
          <p:nvPr/>
        </p:nvSpPr>
        <p:spPr>
          <a:xfrm>
            <a:off x="5467194" y="3340840"/>
            <a:ext cx="6242726" cy="1323439"/>
          </a:xfrm>
          <a:prstGeom prst="rect">
            <a:avLst/>
          </a:prstGeom>
          <a:ln w="63500" cap="rnd">
            <a:solidFill>
              <a:srgbClr val="3057B9"/>
            </a:solidFill>
          </a:ln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Most Korean sentences end with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3057B9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'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057B9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다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3057B9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'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057B9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3057B9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[da]</a:t>
            </a:r>
          </a:p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However, when you want to change a noun to a descriptive word, you can add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3057B9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‘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057B9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이다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3057B9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’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057B9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3057B9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[I-da]</a:t>
            </a:r>
          </a:p>
        </p:txBody>
      </p:sp>
    </p:spTree>
    <p:extLst>
      <p:ext uri="{BB962C8B-B14F-4D97-AF65-F5344CB8AC3E}">
        <p14:creationId xmlns:p14="http://schemas.microsoft.com/office/powerpoint/2010/main" val="983224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418193" y="709127"/>
            <a:ext cx="11355614" cy="5869473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 w="19050">
            <a:solidFill>
              <a:srgbClr val="877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1280" marR="0" lvl="0" indent="-37128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Char char="l"/>
              <a:tabLst/>
              <a:defRPr/>
            </a:pPr>
            <a:r>
              <a:rPr kumimoji="1" lang="en-US" altLang="ko-Kore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Korean have a different word order from English</a:t>
            </a:r>
          </a:p>
          <a:p>
            <a:pPr marL="371280" marR="0" lvl="0" indent="-37128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Char char="l"/>
              <a:tabLst/>
              <a:defRPr/>
            </a:pPr>
            <a:endParaRPr kumimoji="1" lang="en-US" altLang="ko-Kore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  <a:p>
            <a:pPr marL="0" marR="0" lvl="0" indent="0" algn="ctr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Tx/>
              <a:buNone/>
              <a:tabLst/>
              <a:defRPr/>
            </a:pPr>
            <a:r>
              <a:rPr kumimoji="1" lang="ko-KR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나</a:t>
            </a:r>
            <a:r>
              <a:rPr kumimoji="1" lang="ko-KR" alt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는</a:t>
            </a:r>
            <a:r>
              <a:rPr kumimoji="1" lang="ko-KR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ko-KR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초콜렛</a:t>
            </a:r>
            <a:r>
              <a:rPr kumimoji="1" lang="ko-KR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을</a:t>
            </a:r>
            <a:r>
              <a:rPr kumimoji="1" lang="ko-KR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ko-KR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3057B9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좋아한다</a:t>
            </a:r>
            <a:r>
              <a:rPr kumimoji="1" lang="en-US" altLang="ko-KR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ctr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Tx/>
              <a:buNone/>
              <a:tabLst/>
              <a:defRPr/>
            </a:pPr>
            <a:endParaRPr kumimoji="1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Tx/>
              <a:buNone/>
              <a:tabLst/>
              <a:defRPr/>
            </a:pPr>
            <a:endParaRPr kumimoji="1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Tx/>
              <a:buNone/>
              <a:tabLst/>
              <a:defRPr/>
            </a:pPr>
            <a:r>
              <a:rPr kumimoji="1" lang="en-US" altLang="ko-KR" sz="33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I    </a:t>
            </a:r>
            <a:r>
              <a:rPr kumimoji="1" lang="en-US" altLang="ko-KR" sz="33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like</a:t>
            </a:r>
            <a:r>
              <a:rPr kumimoji="1" lang="en-US" altLang="ko-KR" sz="33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 </a:t>
            </a:r>
            <a:r>
              <a:rPr kumimoji="1" lang="en-US" altLang="ko-KR" sz="33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chocolate</a:t>
            </a:r>
          </a:p>
          <a:p>
            <a:pPr marL="0" marR="0" lvl="0" indent="0" algn="ctr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Tx/>
              <a:buNone/>
              <a:tabLst/>
              <a:defRPr/>
            </a:pPr>
            <a:r>
              <a:rPr kumimoji="1" lang="en-US" altLang="ko-KR" sz="27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</a:t>
            </a:r>
            <a:r>
              <a:rPr kumimoji="1" lang="ko-KR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en-US" altLang="ko-KR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naneun</a:t>
            </a:r>
            <a:r>
              <a:rPr kumimoji="1" lang="en-US" altLang="ko-KR" sz="27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en-US" altLang="ko-KR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chokolles-eul</a:t>
            </a:r>
            <a:r>
              <a:rPr kumimoji="1" lang="en-US" altLang="ko-KR" sz="27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en-US" altLang="ko-KR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joh-ahanda</a:t>
            </a:r>
            <a:r>
              <a:rPr kumimoji="1" lang="ko-KR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en-US" altLang="ko-KR" sz="27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]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126920" y="-15680"/>
            <a:ext cx="5938160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2800" b="1" i="1" kern="0" dirty="0">
                <a:solidFill>
                  <a:srgbClr val="87726A"/>
                </a:solidFill>
              </a:rPr>
              <a:t>2. Basic grammar</a:t>
            </a:r>
            <a:endParaRPr lang="ko-KR" altLang="en-US" sz="5400" kern="0" dirty="0">
              <a:solidFill>
                <a:srgbClr val="87726A"/>
              </a:solidFill>
            </a:endParaRPr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2A206C13-73D4-4608-B852-FFF2F31E76D9}"/>
              </a:ext>
            </a:extLst>
          </p:cNvPr>
          <p:cNvSpPr/>
          <p:nvPr/>
        </p:nvSpPr>
        <p:spPr>
          <a:xfrm rot="5400000">
            <a:off x="3645088" y="3944402"/>
            <a:ext cx="1318869" cy="13917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>
              <a:alpha val="100000"/>
            </a:srgbClr>
          </a:solidFill>
          <a:ln w="12700" cap="flat" cmpd="sng" algn="ctr">
            <a:solidFill>
              <a:srgbClr val="2B4A66">
                <a:alpha val="100000"/>
              </a:srgbClr>
            </a:solidFill>
            <a:prstDash val="solid"/>
            <a:miter/>
          </a:ln>
        </p:spPr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altLang="ko-KR" sz="1800" b="0" i="0" u="none" strike="noStrike" kern="1200" cap="none" spc="0" normalizeH="0" baseline="0">
              <a:solidFill>
                <a:srgbClr val="FFFFFF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7" name="화살표: 아래쪽 6">
            <a:extLst>
              <a:ext uri="{FF2B5EF4-FFF2-40B4-BE49-F238E27FC236}">
                <a16:creationId xmlns:a16="http://schemas.microsoft.com/office/drawing/2014/main" id="{0F396248-8F62-4FE1-9BC2-BB028C7E8DC6}"/>
              </a:ext>
            </a:extLst>
          </p:cNvPr>
          <p:cNvSpPr/>
          <p:nvPr/>
        </p:nvSpPr>
        <p:spPr>
          <a:xfrm rot="2779232">
            <a:off x="6091267" y="3028561"/>
            <a:ext cx="144048" cy="1970860"/>
          </a:xfrm>
          <a:prstGeom prst="downArrow">
            <a:avLst>
              <a:gd name="adj1" fmla="val 50000"/>
              <a:gd name="adj2" fmla="val 50000"/>
            </a:avLst>
          </a:prstGeom>
          <a:solidFill>
            <a:sysClr val="windowText" lastClr="000000"/>
          </a:solidFill>
          <a:ln w="12700" cap="flat" cmpd="sng" algn="ctr">
            <a:solidFill>
              <a:srgbClr val="5B9BD5">
                <a:shade val="20000"/>
              </a:srgbClr>
            </a:solidFill>
            <a:prstDash val="solid"/>
            <a:miter/>
          </a:ln>
          <a:effectLst/>
        </p:spPr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6C9C6118-CA20-482F-8BC8-3BF9A96BA3B8}"/>
              </a:ext>
            </a:extLst>
          </p:cNvPr>
          <p:cNvSpPr/>
          <p:nvPr/>
        </p:nvSpPr>
        <p:spPr>
          <a:xfrm rot="2820582">
            <a:off x="5245936" y="3944404"/>
            <a:ext cx="1936972" cy="139173"/>
          </a:xfrm>
          <a:prstGeom prst="rightArrow">
            <a:avLst>
              <a:gd name="adj1" fmla="val 50000"/>
              <a:gd name="adj2" fmla="val 50000"/>
            </a:avLst>
          </a:prstGeom>
          <a:solidFill>
            <a:sysClr val="windowText" lastClr="000000"/>
          </a:solidFill>
          <a:ln w="12700" cap="flat" cmpd="sng" algn="ctr">
            <a:solidFill>
              <a:srgbClr val="5B9BD5">
                <a:shade val="20000"/>
              </a:srgbClr>
            </a:solidFill>
            <a:prstDash val="solid"/>
            <a:miter/>
          </a:ln>
          <a:effectLst/>
        </p:spPr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065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418193" y="709127"/>
            <a:ext cx="11355614" cy="5869473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 w="19050">
            <a:solidFill>
              <a:srgbClr val="877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1280" marR="0" lvl="0" indent="-37128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Char char="l"/>
              <a:tabLst/>
              <a:defRPr/>
            </a:pPr>
            <a:r>
              <a:rPr kumimoji="1" lang="en-US" altLang="ko-Kore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Korean have a different word order from English</a:t>
            </a:r>
          </a:p>
          <a:p>
            <a:pPr marL="371280" marR="0" lvl="0" indent="-371280" algn="l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 typeface="Wingdings"/>
              <a:buChar char="l"/>
              <a:tabLst/>
              <a:defRPr/>
            </a:pPr>
            <a:endParaRPr kumimoji="1" lang="en-US" altLang="ko-Kore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  <a:p>
            <a:pPr marL="0" marR="0" lvl="0" indent="0" algn="ctr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Tx/>
              <a:buNone/>
              <a:tabLst/>
              <a:defRPr/>
            </a:pPr>
            <a:r>
              <a:rPr kumimoji="1" lang="ko-KR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내 </a:t>
            </a:r>
            <a:r>
              <a:rPr kumimoji="1" lang="en-US" altLang="ko-KR" sz="33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ko-KR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이름</a:t>
            </a:r>
            <a:r>
              <a:rPr kumimoji="1" lang="ko-KR" alt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은 </a:t>
            </a:r>
            <a:r>
              <a:rPr kumimoji="1" lang="en-US" altLang="ko-KR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ko-KR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EB58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예리</a:t>
            </a:r>
            <a:r>
              <a:rPr kumimoji="1" lang="ko-KR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3057B9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입니다</a:t>
            </a:r>
            <a:r>
              <a:rPr kumimoji="1" lang="en-US" altLang="ko-KR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ctr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Tx/>
              <a:buNone/>
              <a:tabLst/>
              <a:defRPr/>
            </a:pPr>
            <a:endParaRPr kumimoji="1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Tx/>
              <a:buNone/>
              <a:tabLst/>
              <a:defRPr/>
            </a:pPr>
            <a:endParaRPr kumimoji="1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23225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100000"/>
              <a:buFontTx/>
              <a:buNone/>
              <a:tabLst/>
              <a:defRPr/>
            </a:pPr>
            <a:r>
              <a:rPr kumimoji="1" lang="en-US" altLang="ko-KR" sz="33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My name</a:t>
            </a:r>
            <a:r>
              <a:rPr kumimoji="1" lang="en-US" altLang="ko-KR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</a:t>
            </a:r>
            <a:r>
              <a:rPr kumimoji="1" lang="en-US" altLang="ko-KR" sz="3300" b="1" i="0" u="none" strike="noStrike" kern="1200" cap="none" spc="0" normalizeH="0" baseline="0" noProof="0" dirty="0">
                <a:ln>
                  <a:noFill/>
                </a:ln>
                <a:solidFill>
                  <a:srgbClr val="3057B9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is </a:t>
            </a:r>
            <a:r>
              <a:rPr kumimoji="1" lang="en-US" altLang="ko-KR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en-US" altLang="ko-KR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EB58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Yeri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126920" y="-15680"/>
            <a:ext cx="5938160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2800" b="1" i="1" kern="0" dirty="0">
                <a:solidFill>
                  <a:srgbClr val="87726A"/>
                </a:solidFill>
              </a:rPr>
              <a:t>2. Basic grammar</a:t>
            </a:r>
            <a:endParaRPr lang="ko-KR" altLang="en-US" sz="5400" kern="0" dirty="0">
              <a:solidFill>
                <a:srgbClr val="87726A"/>
              </a:solidFill>
            </a:endParaRPr>
          </a:p>
        </p:txBody>
      </p:sp>
      <p:sp>
        <p:nvSpPr>
          <p:cNvPr id="4" name="TextBox 23">
            <a:extLst>
              <a:ext uri="{FF2B5EF4-FFF2-40B4-BE49-F238E27FC236}">
                <a16:creationId xmlns:a16="http://schemas.microsoft.com/office/drawing/2014/main" id="{0612B604-29E0-49E5-BFE4-0DBDF96BC68E}"/>
              </a:ext>
            </a:extLst>
          </p:cNvPr>
          <p:cNvSpPr txBox="1"/>
          <p:nvPr/>
        </p:nvSpPr>
        <p:spPr>
          <a:xfrm>
            <a:off x="1214437" y="5777664"/>
            <a:ext cx="9763125" cy="5278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9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[Nae ileumeun yeri ibnida]</a:t>
            </a:r>
          </a:p>
        </p:txBody>
      </p:sp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7CB8E28F-0C11-4169-89D7-C9EB0F696A00}"/>
              </a:ext>
            </a:extLst>
          </p:cNvPr>
          <p:cNvSpPr/>
          <p:nvPr/>
        </p:nvSpPr>
        <p:spPr>
          <a:xfrm rot="5410087">
            <a:off x="4393300" y="4282767"/>
            <a:ext cx="1147392" cy="19590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>
              <a:alpha val="100000"/>
            </a:srgbClr>
          </a:solidFill>
          <a:ln w="12700" cap="flat" cmpd="sng" algn="ctr">
            <a:solidFill>
              <a:srgbClr val="2B4A66">
                <a:alpha val="100000"/>
              </a:srgbClr>
            </a:solidFill>
            <a:prstDash val="solid"/>
            <a:miter/>
          </a:ln>
        </p:spPr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altLang="ko-KR" sz="1800" b="0" i="0" u="none" strike="noStrike" kern="1200" cap="none" spc="0" normalizeH="0" baseline="0">
              <a:solidFill>
                <a:srgbClr val="FFFFFF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2C6A5E21-2926-4118-94AF-5DF4DC3F968B}"/>
              </a:ext>
            </a:extLst>
          </p:cNvPr>
          <p:cNvSpPr/>
          <p:nvPr/>
        </p:nvSpPr>
        <p:spPr>
          <a:xfrm rot="7447976">
            <a:off x="6461208" y="4319320"/>
            <a:ext cx="1328319" cy="16938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>
              <a:alpha val="100000"/>
            </a:srgbClr>
          </a:solidFill>
          <a:ln w="12700" cap="flat" cmpd="sng" algn="ctr">
            <a:solidFill>
              <a:srgbClr val="2B4A66">
                <a:alpha val="100000"/>
              </a:srgbClr>
            </a:solidFill>
            <a:prstDash val="solid"/>
            <a:miter/>
          </a:ln>
        </p:spPr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altLang="ko-KR" sz="1800" b="0" i="0" u="none" strike="noStrike" kern="1200" cap="none" spc="0" normalizeH="0" baseline="0">
              <a:solidFill>
                <a:srgbClr val="FFFFFF"/>
              </a:solidFill>
              <a:latin typeface="맑은 고딕"/>
              <a:ea typeface="맑은 고딕"/>
              <a:cs typeface="맑은 고딕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D58F01A-74B6-447F-81D4-B88F993EC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829342">
            <a:off x="6710803" y="3797790"/>
            <a:ext cx="829128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42598"/>
      </p:ext>
    </p:extLst>
  </p:cSld>
  <p:clrMapOvr>
    <a:masterClrMapping/>
  </p:clrMapOvr>
</p:sld>
</file>

<file path=ppt/theme/theme1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1491</Words>
  <Application>Microsoft Office PowerPoint</Application>
  <PresentationFormat>와이드스크린</PresentationFormat>
  <Paragraphs>309</Paragraphs>
  <Slides>33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44" baseType="lpstr">
      <vt:lpstr>AppleGothic</vt:lpstr>
      <vt:lpstr>나눔바른고딕 옛한글</vt:lpstr>
      <vt:lpstr>나눔스퀘어</vt:lpstr>
      <vt:lpstr>나눔스퀘어 Bold</vt:lpstr>
      <vt:lpstr>맑은 고딕</vt:lpstr>
      <vt:lpstr>야놀자 야체 B</vt:lpstr>
      <vt:lpstr>Abadi</vt:lpstr>
      <vt:lpstr>Arial</vt:lpstr>
      <vt:lpstr>Calibri</vt:lpstr>
      <vt:lpstr>Wingdings</vt:lpstr>
      <vt:lpstr>7_Office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조현석</dc:creator>
  <cp:lastModifiedBy>김 예리</cp:lastModifiedBy>
  <cp:revision>13</cp:revision>
  <dcterms:created xsi:type="dcterms:W3CDTF">2020-04-30T03:42:26Z</dcterms:created>
  <dcterms:modified xsi:type="dcterms:W3CDTF">2022-03-15T23:14:34Z</dcterms:modified>
</cp:coreProperties>
</file>