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85390" autoAdjust="0"/>
  </p:normalViewPr>
  <p:slideViewPr>
    <p:cSldViewPr snapToGrid="0">
      <p:cViewPr varScale="1">
        <p:scale>
          <a:sx n="70" d="100"/>
          <a:sy n="70" d="100"/>
        </p:scale>
        <p:origin x="926" y="53"/>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a:lstStyle>
            <a:lvl1pPr algn="l">
              <a:defRPr sz="1200"/>
            </a:lvl1pPr>
          </a:lstStyle>
          <a:p>
            <a:pPr lvl="0">
              <a:defRPr/>
            </a:pPr>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vl1pPr>
          </a:lstStyle>
          <a:p>
            <a:pPr lvl="0">
              <a:defRPr/>
            </a:pPr>
            <a:fld id="{D565AB4B-C8AB-433C-97BD-9C277349AD6A}" type="datetime1">
              <a:rPr lang="ko-KR" altLang="en-US"/>
              <a:pPr lvl="0">
                <a:defRPr/>
              </a:pPr>
              <a:t>2022-03-23</a:t>
            </a:fld>
            <a:endParaRPr lang="ko-KR" altLang="en-US"/>
          </a:p>
        </p:txBody>
      </p:sp>
      <p:sp>
        <p:nvSpPr>
          <p:cNvPr id="4" name="슬라이드 이미지 개체 틀 3"/>
          <p:cNvSpPr>
            <a:spLocks noGrp="1" noRot="1" noChangeAspect="1" noTextEdi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a:pPr lvl="0">
              <a:defRPr/>
            </a:pPr>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a:defRPr/>
            </a:pPr>
            <a:r>
              <a:rPr lang="ko-KR" altLang="en-US"/>
              <a:t>마스터 텍스트 스타일을 편집하려면 클릭</a:t>
            </a:r>
          </a:p>
          <a:p>
            <a:pPr lvl="1">
              <a:defRPr/>
            </a:pPr>
            <a:r>
              <a:rPr lang="ko-KR" altLang="en-US"/>
              <a:t>두 번째 수준</a:t>
            </a:r>
          </a:p>
          <a:p>
            <a:pPr lvl="2">
              <a:defRPr/>
            </a:pPr>
            <a:r>
              <a:rPr lang="ko-KR" altLang="en-US"/>
              <a:t>세 번째 수준</a:t>
            </a:r>
          </a:p>
          <a:p>
            <a:pPr lvl="3">
              <a:defRPr/>
            </a:pPr>
            <a:r>
              <a:rPr lang="ko-KR" altLang="en-US"/>
              <a:t>네 번째 수준</a:t>
            </a:r>
          </a:p>
          <a:p>
            <a:pPr lvl="4">
              <a:defRPr/>
            </a:pPr>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vl1pPr>
          </a:lstStyle>
          <a:p>
            <a:pPr lvl="0">
              <a:defRPr/>
            </a:pPr>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vl1pPr>
          </a:lstStyle>
          <a:p>
            <a:pPr lvl="0">
              <a:defRPr/>
            </a:pPr>
            <a:fld id="{79FB2D72-70D0-44AE-BA70-7B8148555BA2}" type="slidenum">
              <a:rPr lang="ko-KR" altLang="en-US"/>
              <a:pPr lvl="0">
                <a:defRPr/>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algn="l">
              <a:defRPr/>
            </a:pPr>
            <a:r>
              <a:rPr lang="en-US" altLang="ko-KR" sz="1800" b="0" i="0" u="none" strike="noStrike" baseline="0">
                <a:solidFill>
                  <a:srgbClr val="000000"/>
                </a:solidFill>
              </a:rPr>
              <a:t>Quick look back on the previous class. The postpositional particles(</a:t>
            </a:r>
            <a:r>
              <a:rPr lang="ko-KR" altLang="en-US" sz="1800" b="0" i="0" u="none" strike="noStrike" baseline="0">
                <a:solidFill>
                  <a:srgbClr val="000000"/>
                </a:solidFill>
              </a:rPr>
              <a:t>입자</a:t>
            </a:r>
            <a:r>
              <a:rPr lang="en-US" altLang="ko-KR" sz="1800" b="0" i="0" u="none" strike="noStrike" baseline="0">
                <a:solidFill>
                  <a:srgbClr val="000000"/>
                </a:solidFill>
              </a:rPr>
              <a:t>=</a:t>
            </a:r>
            <a:r>
              <a:rPr lang="ko-KR" altLang="en-US" sz="1800" b="0" i="0" u="none" strike="noStrike" baseline="0">
                <a:solidFill>
                  <a:srgbClr val="000000"/>
                </a:solidFill>
              </a:rPr>
              <a:t>부분을 말하나보다</a:t>
            </a:r>
            <a:r>
              <a:rPr lang="en-US" altLang="ko-KR" sz="1800" b="0" i="0" u="none" strike="noStrike" baseline="0">
                <a:solidFill>
                  <a:srgbClr val="000000"/>
                </a:solidFill>
              </a:rPr>
              <a:t>.)</a:t>
            </a:r>
          </a:p>
          <a:p>
            <a:pPr algn="l">
              <a:defRPr/>
            </a:pPr>
            <a:r>
              <a:rPr lang="en-US" altLang="ko-KR" sz="1800" b="0" i="0" u="none" strike="noStrike" baseline="0">
                <a:solidFill>
                  <a:srgbClr val="000000"/>
                </a:solidFill>
              </a:rPr>
              <a:t>And then we would learn how to form a sentence using words and learning the right combination of words. </a:t>
            </a:r>
          </a:p>
          <a:p>
            <a:pPr lvl="0">
              <a:defRPr/>
            </a:pPr>
            <a:endParaRPr lang="ko-KR" altLang="en-US"/>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endParaRPr lang="ko-KR" altLang="en-US"/>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ko-KR" altLang="en-US"/>
              <a:t>주어 동사를 먼저 찾아보세요</a:t>
            </a:r>
            <a:r>
              <a:rPr lang="en-US" altLang="ko-KR"/>
              <a:t>. </a:t>
            </a:r>
            <a:r>
              <a:rPr lang="ko-KR" altLang="en-US"/>
              <a:t>그리고 주어의 경우에는 은는이가</a:t>
            </a:r>
            <a:r>
              <a:rPr lang="en-US" altLang="ko-KR"/>
              <a:t>. </a:t>
            </a:r>
            <a:r>
              <a:rPr lang="ko-KR" altLang="en-US"/>
              <a:t>아까 복습한 </a:t>
            </a:r>
            <a:r>
              <a:rPr lang="en-US" altLang="ko-KR"/>
              <a:t>postpositional particles</a:t>
            </a:r>
            <a:r>
              <a:rPr lang="ko-KR" altLang="en-US"/>
              <a:t>랑 같이 자주 나오니 참고</a:t>
            </a:r>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en-US" altLang="ko-KR" sz="1200" b="0" i="0" u="none" strike="noStrike" baseline="0">
                <a:solidFill>
                  <a:srgbClr val="000000"/>
                </a:solidFill>
                <a:latin typeface="Arial"/>
              </a:rPr>
              <a:t>So as we said before and of what you can see on the blue box, Korean nouns can be freely arranged. In nuber1&amp;2 you could see that the noun </a:t>
            </a:r>
            <a:r>
              <a:rPr lang="ko-KR" altLang="en-US" sz="1200" b="0" i="0" u="none" strike="noStrike" baseline="0">
                <a:solidFill>
                  <a:srgbClr val="000000"/>
                </a:solidFill>
                <a:latin typeface="Arial"/>
              </a:rPr>
              <a:t>앤드류 </a:t>
            </a:r>
            <a:r>
              <a:rPr lang="en-US" altLang="ko-KR" sz="1200" b="0" i="0" u="none" strike="noStrike" baseline="0">
                <a:solidFill>
                  <a:srgbClr val="000000"/>
                </a:solidFill>
                <a:latin typeface="Arial"/>
              </a:rPr>
              <a:t>moved. But, in number 3 instead of the noun, </a:t>
            </a:r>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800" b="0" i="0" u="none" strike="noStrike" baseline="0" dirty="0">
                <a:solidFill>
                  <a:srgbClr val="000000"/>
                </a:solidFill>
                <a:latin typeface="Arial" panose="020B0604020202020204" pitchFamily="34" charset="0"/>
              </a:rPr>
              <a:t>*cluster: </a:t>
            </a:r>
            <a:r>
              <a:rPr lang="ko-KR" altLang="en-US" sz="1800" b="0" i="0" u="none" strike="noStrike" baseline="0" dirty="0">
                <a:solidFill>
                  <a:srgbClr val="000000"/>
                </a:solidFill>
                <a:latin typeface="Arial" panose="020B0604020202020204" pitchFamily="34" charset="0"/>
              </a:rPr>
              <a:t>무리를 이루다</a:t>
            </a:r>
            <a:r>
              <a:rPr lang="en-US" altLang="ko-KR" sz="1800" b="0" i="0" u="none" strike="noStrike" baseline="0" dirty="0">
                <a:solidFill>
                  <a:srgbClr val="000000"/>
                </a:solidFill>
                <a:latin typeface="Arial" panose="020B0604020202020204" pitchFamily="34" charset="0"/>
              </a:rPr>
              <a:t> *omission:</a:t>
            </a:r>
            <a:r>
              <a:rPr lang="ko-KR" altLang="en-US" sz="1800" b="0" i="0" u="none" strike="noStrike" baseline="0" dirty="0">
                <a:solidFill>
                  <a:srgbClr val="000000"/>
                </a:solidFill>
                <a:latin typeface="Arial" panose="020B0604020202020204" pitchFamily="34" charset="0"/>
              </a:rPr>
              <a:t> 생략</a:t>
            </a:r>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The further the word is from the end of the sentence, the less important the element is and more likely it is to be dropped. What determines the omission is the context. The Korean language is a context-oriented language in that any contextually understood elements may be omitted unless they are indispensable. =&gt; </a:t>
            </a:r>
            <a:r>
              <a:rPr lang="ko-KR" altLang="en-US" sz="1800" b="0" i="0" u="none" strike="noStrike" baseline="0" dirty="0">
                <a:solidFill>
                  <a:srgbClr val="000000"/>
                </a:solidFill>
                <a:latin typeface="Arial" panose="020B0604020202020204" pitchFamily="34" charset="0"/>
              </a:rPr>
              <a:t>문맥지향적 언어</a:t>
            </a:r>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Exercise 3. Circle whether the following statement is True or False. </a:t>
            </a:r>
          </a:p>
          <a:p>
            <a:r>
              <a:rPr lang="en-US" altLang="ko-KR" sz="1800" b="0" i="0" u="none" strike="noStrike" baseline="0" dirty="0">
                <a:solidFill>
                  <a:srgbClr val="000000"/>
                </a:solidFill>
                <a:latin typeface="Arial" panose="020B0604020202020204" pitchFamily="34" charset="0"/>
              </a:rPr>
              <a:t>Korean sentences that have no verb or adjective but just a subject or an object are grammatically correct and natural in conversation. (T / F)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15</a:t>
            </a:fld>
            <a:endParaRPr lang="ko-KR" altLang="en-US"/>
          </a:p>
        </p:txBody>
      </p:sp>
    </p:spTree>
    <p:extLst>
      <p:ext uri="{BB962C8B-B14F-4D97-AF65-F5344CB8AC3E}">
        <p14:creationId xmlns:p14="http://schemas.microsoft.com/office/powerpoint/2010/main" val="226043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800" b="0" i="0" u="none" strike="noStrike" baseline="0" dirty="0">
                <a:solidFill>
                  <a:srgbClr val="000000"/>
                </a:solidFill>
                <a:latin typeface="Arial" panose="020B0604020202020204" pitchFamily="34" charset="0"/>
              </a:rPr>
              <a:t>*cluster: </a:t>
            </a:r>
            <a:r>
              <a:rPr lang="ko-KR" altLang="en-US" sz="1800" b="0" i="0" u="none" strike="noStrike" baseline="0" dirty="0">
                <a:solidFill>
                  <a:srgbClr val="000000"/>
                </a:solidFill>
                <a:latin typeface="Arial" panose="020B0604020202020204" pitchFamily="34" charset="0"/>
              </a:rPr>
              <a:t>무리를 이루다</a:t>
            </a:r>
            <a:r>
              <a:rPr lang="en-US" altLang="ko-KR" sz="1800" b="0" i="0" u="none" strike="noStrike" baseline="0" dirty="0">
                <a:solidFill>
                  <a:srgbClr val="000000"/>
                </a:solidFill>
                <a:latin typeface="Arial" panose="020B0604020202020204" pitchFamily="34" charset="0"/>
              </a:rPr>
              <a:t> *omission:</a:t>
            </a:r>
            <a:r>
              <a:rPr lang="ko-KR" altLang="en-US" sz="1800" b="0" i="0" u="none" strike="noStrike" baseline="0" dirty="0">
                <a:solidFill>
                  <a:srgbClr val="000000"/>
                </a:solidFill>
                <a:latin typeface="Arial" panose="020B0604020202020204" pitchFamily="34" charset="0"/>
              </a:rPr>
              <a:t> 생략</a:t>
            </a:r>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The further the word is from the end of the sentence, the less important the element is and more likely it is to be dropped. What determines the omission is the context. The Korean language is a context-oriented language in that any contextually understood elements may be omitted unless they are indispensable. =&gt; </a:t>
            </a:r>
            <a:r>
              <a:rPr lang="ko-KR" altLang="en-US" sz="1800" b="0" i="0" u="none" strike="noStrike" baseline="0" dirty="0">
                <a:solidFill>
                  <a:srgbClr val="000000"/>
                </a:solidFill>
                <a:latin typeface="Arial" panose="020B0604020202020204" pitchFamily="34" charset="0"/>
              </a:rPr>
              <a:t>문맥지향적 언어</a:t>
            </a:r>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Exercise 3. Circle whether the following statement is True or False. </a:t>
            </a:r>
          </a:p>
          <a:p>
            <a:r>
              <a:rPr lang="en-US" altLang="ko-KR" sz="1800" b="0" i="0" u="none" strike="noStrike" baseline="0" dirty="0">
                <a:solidFill>
                  <a:srgbClr val="000000"/>
                </a:solidFill>
                <a:latin typeface="Arial" panose="020B0604020202020204" pitchFamily="34" charset="0"/>
              </a:rPr>
              <a:t>Korean sentences that have no verb or adjective but just a subject or an object are grammatically correct and natural in conversation. (T / F) </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16</a:t>
            </a:fld>
            <a:endParaRPr lang="ko-KR" altLang="en-US"/>
          </a:p>
        </p:txBody>
      </p:sp>
    </p:spTree>
    <p:extLst>
      <p:ext uri="{BB962C8B-B14F-4D97-AF65-F5344CB8AC3E}">
        <p14:creationId xmlns:p14="http://schemas.microsoft.com/office/powerpoint/2010/main" val="379830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800" b="0" i="0" u="none" strike="noStrike" baseline="0" dirty="0">
                <a:solidFill>
                  <a:srgbClr val="000000"/>
                </a:solidFill>
                <a:latin typeface="Arial" panose="020B0604020202020204" pitchFamily="34" charset="0"/>
              </a:rPr>
              <a:t>생략되는 거 설명하기 어렵다면</a:t>
            </a:r>
            <a:r>
              <a:rPr lang="en-US" altLang="ko-KR" sz="1800" b="0" i="0" u="none" strike="noStrike" baseline="0" dirty="0">
                <a:solidFill>
                  <a:srgbClr val="000000"/>
                </a:solidFill>
                <a:latin typeface="Arial" panose="020B0604020202020204" pitchFamily="34" charset="0"/>
              </a:rPr>
              <a:t>, </a:t>
            </a:r>
            <a:r>
              <a:rPr lang="ko-KR" altLang="en-US" sz="1800" b="0" i="0" u="none" strike="noStrike" baseline="0" dirty="0" err="1">
                <a:solidFill>
                  <a:srgbClr val="000000"/>
                </a:solidFill>
                <a:latin typeface="Arial" panose="020B0604020202020204" pitchFamily="34" charset="0"/>
              </a:rPr>
              <a:t>앤드류는</a:t>
            </a:r>
            <a:r>
              <a:rPr lang="ko-KR" altLang="en-US" sz="1800" b="0" i="0" u="none" strike="noStrike" baseline="0" dirty="0">
                <a:solidFill>
                  <a:srgbClr val="000000"/>
                </a:solidFill>
                <a:latin typeface="Arial" panose="020B0604020202020204" pitchFamily="34" charset="0"/>
              </a:rPr>
              <a:t> 집에서 점심으로 피자를 먹어요</a:t>
            </a:r>
            <a:r>
              <a:rPr lang="en-US" altLang="ko-KR" sz="1800" b="0" i="0" u="none" strike="noStrike" baseline="0" dirty="0">
                <a:solidFill>
                  <a:srgbClr val="000000"/>
                </a:solidFill>
                <a:latin typeface="Arial" panose="020B0604020202020204" pitchFamily="34" charset="0"/>
              </a:rPr>
              <a:t>.</a:t>
            </a:r>
            <a:r>
              <a:rPr lang="ko-KR" altLang="en-US" sz="1800" b="0" i="0" u="none" strike="noStrike" baseline="0" dirty="0">
                <a:solidFill>
                  <a:srgbClr val="000000"/>
                </a:solidFill>
                <a:latin typeface="Arial" panose="020B0604020202020204" pitchFamily="34" charset="0"/>
              </a:rPr>
              <a:t>를 예문으로 또 적고</a:t>
            </a:r>
            <a:r>
              <a:rPr lang="en-US" altLang="ko-KR" sz="1800" b="0" i="0" u="none" strike="noStrike" baseline="0" dirty="0">
                <a:solidFill>
                  <a:srgbClr val="000000"/>
                </a:solidFill>
                <a:latin typeface="Arial" panose="020B0604020202020204" pitchFamily="34" charset="0"/>
              </a:rPr>
              <a:t>, </a:t>
            </a:r>
            <a:r>
              <a:rPr lang="ko-KR" altLang="en-US" sz="1800" b="0" i="0" u="none" strike="noStrike" baseline="0" dirty="0">
                <a:solidFill>
                  <a:srgbClr val="000000"/>
                </a:solidFill>
                <a:latin typeface="Arial" panose="020B0604020202020204" pitchFamily="34" charset="0"/>
              </a:rPr>
              <a:t>이 경우</a:t>
            </a:r>
            <a:endParaRPr lang="en-US" altLang="ko-KR" sz="1800" b="0" i="0" u="none" strike="noStrike" baseline="0" dirty="0">
              <a:solidFill>
                <a:srgbClr val="000000"/>
              </a:solidFill>
              <a:latin typeface="Arial" panose="020B0604020202020204" pitchFamily="34" charset="0"/>
            </a:endParaRPr>
          </a:p>
          <a:p>
            <a:r>
              <a:rPr lang="ko-KR" altLang="en-US" sz="1800" b="0" i="0" u="none" strike="noStrike" baseline="0" dirty="0">
                <a:solidFill>
                  <a:srgbClr val="000000"/>
                </a:solidFill>
                <a:latin typeface="Arial" panose="020B0604020202020204" pitchFamily="34" charset="0"/>
              </a:rPr>
              <a:t>집에서 </a:t>
            </a:r>
            <a:r>
              <a:rPr lang="ko-KR" altLang="en-US" sz="1800" b="0" i="0" u="none" strike="noStrike" baseline="0" dirty="0" err="1">
                <a:solidFill>
                  <a:srgbClr val="000000"/>
                </a:solidFill>
                <a:latin typeface="Arial" panose="020B0604020202020204" pitchFamily="34" charset="0"/>
              </a:rPr>
              <a:t>점심으로를</a:t>
            </a:r>
            <a:r>
              <a:rPr lang="ko-KR" altLang="en-US" sz="1800" b="0" i="0" u="none" strike="noStrike" baseline="0" dirty="0">
                <a:solidFill>
                  <a:srgbClr val="000000"/>
                </a:solidFill>
                <a:latin typeface="Arial" panose="020B0604020202020204" pitchFamily="34" charset="0"/>
              </a:rPr>
              <a:t> 뺄 수 있는 경우</a:t>
            </a:r>
            <a:r>
              <a:rPr lang="en-US" altLang="ko-KR" sz="1800" b="0" i="0" u="none" strike="noStrike" baseline="0" dirty="0">
                <a:solidFill>
                  <a:srgbClr val="000000"/>
                </a:solidFill>
                <a:latin typeface="Arial" panose="020B0604020202020204" pitchFamily="34" charset="0"/>
              </a:rPr>
              <a:t>, </a:t>
            </a:r>
            <a:r>
              <a:rPr lang="ko-KR" altLang="en-US" sz="1800" b="0" i="0" u="none" strike="noStrike" baseline="0" dirty="0" err="1">
                <a:solidFill>
                  <a:srgbClr val="000000"/>
                </a:solidFill>
                <a:latin typeface="Arial" panose="020B0604020202020204" pitchFamily="34" charset="0"/>
              </a:rPr>
              <a:t>집에서와</a:t>
            </a:r>
            <a:r>
              <a:rPr lang="ko-KR" altLang="en-US" sz="1800" b="0" i="0" u="none" strike="noStrike" baseline="0" dirty="0">
                <a:solidFill>
                  <a:srgbClr val="000000"/>
                </a:solidFill>
                <a:latin typeface="Arial" panose="020B0604020202020204" pitchFamily="34" charset="0"/>
              </a:rPr>
              <a:t> </a:t>
            </a:r>
            <a:r>
              <a:rPr lang="ko-KR" altLang="en-US" sz="1800" b="0" i="0" u="none" strike="noStrike" baseline="0" dirty="0" err="1">
                <a:solidFill>
                  <a:srgbClr val="000000"/>
                </a:solidFill>
                <a:latin typeface="Arial" panose="020B0604020202020204" pitchFamily="34" charset="0"/>
              </a:rPr>
              <a:t>피자를을</a:t>
            </a:r>
            <a:r>
              <a:rPr lang="ko-KR" altLang="en-US" sz="1800" b="0" i="0" u="none" strike="noStrike" baseline="0" dirty="0">
                <a:solidFill>
                  <a:srgbClr val="000000"/>
                </a:solidFill>
                <a:latin typeface="Arial" panose="020B0604020202020204" pitchFamily="34" charset="0"/>
              </a:rPr>
              <a:t> 빼고 문장을 구성하는 경우 등을 설명할 수 있을 것이다</a:t>
            </a:r>
            <a:r>
              <a:rPr lang="en-US" altLang="ko-KR" sz="1800" b="0" i="0" u="none" strike="noStrike" baseline="0" dirty="0">
                <a:solidFill>
                  <a:srgbClr val="000000"/>
                </a:solidFill>
                <a:latin typeface="Arial" panose="020B0604020202020204" pitchFamily="34" charset="0"/>
              </a:rPr>
              <a:t>. </a:t>
            </a:r>
          </a:p>
          <a:p>
            <a:endParaRPr lang="en-US" altLang="ko-KR"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By </a:t>
            </a:r>
            <a:r>
              <a:rPr lang="en-US" altLang="ko-KR" sz="1800" b="0" i="0" u="none" strike="noStrike" baseline="0" dirty="0" err="1">
                <a:solidFill>
                  <a:srgbClr val="000000"/>
                </a:solidFill>
                <a:latin typeface="Arial" panose="020B0604020202020204" pitchFamily="34" charset="0"/>
              </a:rPr>
              <a:t>dispensible</a:t>
            </a:r>
            <a:r>
              <a:rPr lang="en-US" altLang="ko-KR" sz="1800" b="0" i="0" u="none" strike="noStrike" baseline="0" dirty="0">
                <a:solidFill>
                  <a:srgbClr val="000000"/>
                </a:solidFill>
                <a:latin typeface="Arial" panose="020B0604020202020204" pitchFamily="34" charset="0"/>
              </a:rPr>
              <a:t> we mean that you can still form a sentence without the words you eliminated. But for example if you eliminate  </a:t>
            </a:r>
            <a:r>
              <a:rPr lang="ko-KR" altLang="en-US" sz="1800" b="0" i="0" u="none" strike="noStrike" baseline="0" dirty="0">
                <a:solidFill>
                  <a:srgbClr val="000000"/>
                </a:solidFill>
                <a:latin typeface="Arial" panose="020B0604020202020204" pitchFamily="34" charset="0"/>
              </a:rPr>
              <a:t>먹어요</a:t>
            </a:r>
            <a:r>
              <a:rPr lang="en-US" altLang="ko-KR" sz="1800" b="0" i="0" u="none" strike="noStrike" baseline="0" dirty="0">
                <a:solidFill>
                  <a:srgbClr val="000000"/>
                </a:solidFill>
                <a:latin typeface="Arial" panose="020B0604020202020204" pitchFamily="34" charset="0"/>
              </a:rPr>
              <a:t>, the sentence couldn’t be formed so you</a:t>
            </a:r>
            <a:r>
              <a:rPr lang="ko-KR" altLang="en-US" sz="1800" b="0" i="0" u="none" strike="noStrike" baseline="0" dirty="0">
                <a:solidFill>
                  <a:srgbClr val="000000"/>
                </a:solidFill>
                <a:latin typeface="Arial" panose="020B0604020202020204" pitchFamily="34" charset="0"/>
              </a:rPr>
              <a:t> </a:t>
            </a:r>
            <a:r>
              <a:rPr lang="en-US" altLang="ko-KR" sz="1800" b="0" i="0" u="none" strike="noStrike" baseline="0" dirty="0">
                <a:solidFill>
                  <a:srgbClr val="000000"/>
                </a:solidFill>
                <a:latin typeface="Arial" panose="020B0604020202020204" pitchFamily="34" charset="0"/>
              </a:rPr>
              <a:t>could tell that </a:t>
            </a:r>
            <a:r>
              <a:rPr lang="ko-KR" altLang="en-US" sz="1800" b="0" i="0" u="none" strike="noStrike" baseline="0" dirty="0">
                <a:solidFill>
                  <a:srgbClr val="000000"/>
                </a:solidFill>
                <a:latin typeface="Arial" panose="020B0604020202020204" pitchFamily="34" charset="0"/>
              </a:rPr>
              <a:t>먹어요 </a:t>
            </a:r>
            <a:r>
              <a:rPr lang="en-US" altLang="ko-KR" sz="1800" b="0" i="0" u="none" strike="noStrike" baseline="0" dirty="0">
                <a:solidFill>
                  <a:srgbClr val="000000"/>
                </a:solidFill>
                <a:latin typeface="Arial" panose="020B0604020202020204" pitchFamily="34" charset="0"/>
              </a:rPr>
              <a:t>is indispensable.</a:t>
            </a:r>
            <a:endParaRPr lang="ko-KR" altLang="en-US" dirty="0"/>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17</a:t>
            </a:fld>
            <a:endParaRPr lang="ko-KR" altLang="en-US"/>
          </a:p>
        </p:txBody>
      </p:sp>
    </p:spTree>
    <p:extLst>
      <p:ext uri="{BB962C8B-B14F-4D97-AF65-F5344CB8AC3E}">
        <p14:creationId xmlns:p14="http://schemas.microsoft.com/office/powerpoint/2010/main" val="316050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sz="1800" b="0" i="0" u="none" strike="noStrike" baseline="0" dirty="0">
              <a:solidFill>
                <a:srgbClr val="000000"/>
              </a:solidFill>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18</a:t>
            </a:fld>
            <a:endParaRPr lang="ko-KR" altLang="en-US"/>
          </a:p>
        </p:txBody>
      </p:sp>
    </p:spTree>
    <p:extLst>
      <p:ext uri="{BB962C8B-B14F-4D97-AF65-F5344CB8AC3E}">
        <p14:creationId xmlns:p14="http://schemas.microsoft.com/office/powerpoint/2010/main" val="308003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ko-KR" altLang="en-US"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4. Korean nouns are not specific about the number in that it does not have the grammatical category of number. Korean has the suffix </a:t>
            </a:r>
            <a:r>
              <a:rPr lang="ko-KR" altLang="en-US" sz="1800" b="0" i="0" u="none" strike="noStrike" baseline="0" dirty="0">
                <a:solidFill>
                  <a:srgbClr val="000000"/>
                </a:solidFill>
                <a:latin typeface="Yoon YGO 520_TT"/>
              </a:rPr>
              <a:t>들</a:t>
            </a:r>
            <a:r>
              <a:rPr lang="en-US" altLang="ko-KR" sz="1800" b="0" i="0" u="none" strike="noStrike" baseline="0" dirty="0">
                <a:solidFill>
                  <a:srgbClr val="000000"/>
                </a:solidFill>
                <a:latin typeface="Arial" panose="020B0604020202020204" pitchFamily="34" charset="0"/>
              </a:rPr>
              <a:t>[</a:t>
            </a:r>
            <a:r>
              <a:rPr lang="en-US" altLang="ko-KR" sz="1800" b="0" i="0" u="none" strike="noStrike" baseline="0" dirty="0" err="1">
                <a:solidFill>
                  <a:srgbClr val="000000"/>
                </a:solidFill>
                <a:latin typeface="Arial" panose="020B0604020202020204" pitchFamily="34" charset="0"/>
              </a:rPr>
              <a:t>Deul</a:t>
            </a:r>
            <a:r>
              <a:rPr lang="en-US" altLang="ko-KR" sz="1800" b="0" i="0" u="none" strike="noStrike" baseline="0" dirty="0">
                <a:solidFill>
                  <a:srgbClr val="000000"/>
                </a:solidFill>
                <a:latin typeface="Arial" panose="020B0604020202020204" pitchFamily="34" charset="0"/>
              </a:rPr>
              <a:t>] (that can be attached after a countable noun) for indicating the plurality of the noun. However, its usage is not mandatory for marking plurality, thus its purpose is rather for highlighting the plurality of the noun. </a:t>
            </a:r>
          </a:p>
          <a:p>
            <a:r>
              <a:rPr lang="en-US" altLang="ko-KR" sz="1800" b="0" i="0" u="none" strike="noStrike" baseline="0" dirty="0">
                <a:solidFill>
                  <a:srgbClr val="000000"/>
                </a:solidFill>
                <a:latin typeface="Arial" panose="020B0604020202020204" pitchFamily="34" charset="0"/>
              </a:rPr>
              <a:t>Exercise 4. Circle whether the following statement is True or False. </a:t>
            </a:r>
          </a:p>
          <a:p>
            <a:r>
              <a:rPr lang="en-US" altLang="ko-KR" sz="1800" b="0" i="0" u="none" strike="noStrike" baseline="0" dirty="0">
                <a:solidFill>
                  <a:srgbClr val="000000"/>
                </a:solidFill>
                <a:latin typeface="Arial" panose="020B0604020202020204" pitchFamily="34" charset="0"/>
              </a:rPr>
              <a:t>The noun </a:t>
            </a:r>
            <a:r>
              <a:rPr lang="ko-KR" altLang="en-US" sz="1800" b="0" i="0" u="none" strike="noStrike" baseline="0" dirty="0">
                <a:solidFill>
                  <a:srgbClr val="000000"/>
                </a:solidFill>
                <a:latin typeface="Yoon YGO 530_TT"/>
              </a:rPr>
              <a:t>연필</a:t>
            </a:r>
            <a:r>
              <a:rPr lang="en-US" altLang="ko-KR" sz="1800" b="0" i="0" u="none" strike="noStrike" baseline="0" dirty="0">
                <a:solidFill>
                  <a:srgbClr val="000000"/>
                </a:solidFill>
                <a:latin typeface="Arial" panose="020B0604020202020204" pitchFamily="34" charset="0"/>
              </a:rPr>
              <a:t>[</a:t>
            </a:r>
            <a:r>
              <a:rPr lang="en-US" altLang="ko-KR" sz="1800" b="0" i="0" u="none" strike="noStrike" baseline="0" dirty="0" err="1">
                <a:solidFill>
                  <a:srgbClr val="000000"/>
                </a:solidFill>
                <a:latin typeface="Arial" panose="020B0604020202020204" pitchFamily="34" charset="0"/>
              </a:rPr>
              <a:t>Yeon·pil</a:t>
            </a:r>
            <a:r>
              <a:rPr lang="en-US" altLang="ko-KR" sz="1800" b="0" i="0" u="none" strike="noStrike" baseline="0" dirty="0">
                <a:solidFill>
                  <a:srgbClr val="000000"/>
                </a:solidFill>
                <a:latin typeface="Arial" panose="020B0604020202020204" pitchFamily="34" charset="0"/>
              </a:rPr>
              <a:t>] </a:t>
            </a:r>
            <a:r>
              <a:rPr lang="en-US" altLang="ko-KR" sz="1800" b="0" i="0" u="none" strike="noStrike" baseline="0" dirty="0">
                <a:solidFill>
                  <a:srgbClr val="000000"/>
                </a:solidFill>
                <a:latin typeface="Arial Unicode MS"/>
              </a:rPr>
              <a:t>“</a:t>
            </a:r>
            <a:r>
              <a:rPr lang="en-US" altLang="ko-KR" sz="1800" b="0" i="0" u="none" strike="noStrike" baseline="0" dirty="0">
                <a:solidFill>
                  <a:srgbClr val="000000"/>
                </a:solidFill>
                <a:latin typeface="Arial" panose="020B0604020202020204" pitchFamily="34" charset="0"/>
              </a:rPr>
              <a:t>pencil” can be translated into at least the following: pencil, a pencil, the pencil, some pencils, the pencils, pencils. (T / F) </a:t>
            </a:r>
          </a:p>
          <a:p>
            <a:r>
              <a:rPr lang="en-US" altLang="ko-KR" sz="1800" b="0" i="0" u="none" strike="noStrike" baseline="0" dirty="0">
                <a:solidFill>
                  <a:srgbClr val="000000"/>
                </a:solidFill>
                <a:latin typeface="Arial" panose="020B0604020202020204" pitchFamily="34" charset="0"/>
              </a:rPr>
              <a:t>5. </a:t>
            </a:r>
          </a:p>
          <a:p>
            <a:endParaRPr lang="en-US" altLang="ko-KR" sz="1800" b="0" i="0" u="none" strike="noStrike" baseline="0" dirty="0">
              <a:solidFill>
                <a:srgbClr val="000000"/>
              </a:solidFill>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19</a:t>
            </a:fld>
            <a:endParaRPr lang="ko-KR" altLang="en-US"/>
          </a:p>
        </p:txBody>
      </p:sp>
    </p:spTree>
    <p:extLst>
      <p:ext uri="{BB962C8B-B14F-4D97-AF65-F5344CB8AC3E}">
        <p14:creationId xmlns:p14="http://schemas.microsoft.com/office/powerpoint/2010/main" val="181936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sz="1800" b="0" i="0" u="none" strike="noStrike" baseline="0" dirty="0">
              <a:solidFill>
                <a:srgbClr val="000000"/>
              </a:solidFill>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20</a:t>
            </a:fld>
            <a:endParaRPr lang="ko-KR" altLang="en-US"/>
          </a:p>
        </p:txBody>
      </p:sp>
    </p:spTree>
    <p:extLst>
      <p:ext uri="{BB962C8B-B14F-4D97-AF65-F5344CB8AC3E}">
        <p14:creationId xmlns:p14="http://schemas.microsoft.com/office/powerpoint/2010/main" val="815004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ko-KR" altLang="en-US" sz="1800" b="0" i="0" u="none" strike="noStrike" baseline="0" dirty="0">
              <a:solidFill>
                <a:srgbClr val="000000"/>
              </a:solidFill>
              <a:latin typeface="Arial" panose="020B0604020202020204" pitchFamily="34" charset="0"/>
            </a:endParaRPr>
          </a:p>
          <a:p>
            <a:r>
              <a:rPr lang="en-US" altLang="ko-KR" sz="1800" b="0" i="0" u="none" strike="noStrike" baseline="0" dirty="0">
                <a:solidFill>
                  <a:srgbClr val="000000"/>
                </a:solidFill>
                <a:latin typeface="Arial" panose="020B0604020202020204" pitchFamily="34" charset="0"/>
              </a:rPr>
              <a:t>The stems of verbs and adjectives do not stand alone, and they are always conjugated by various or inflectional(</a:t>
            </a:r>
            <a:r>
              <a:rPr lang="ko-KR" altLang="en-US" sz="1800" b="0" i="0" u="none" strike="noStrike" baseline="0" dirty="0">
                <a:solidFill>
                  <a:srgbClr val="000000"/>
                </a:solidFill>
                <a:latin typeface="Arial" panose="020B0604020202020204" pitchFamily="34" charset="0"/>
              </a:rPr>
              <a:t>활용</a:t>
            </a:r>
            <a:r>
              <a:rPr lang="en-US" altLang="ko-KR" sz="1800" b="0" i="0" u="none" strike="noStrike" baseline="0" dirty="0">
                <a:solidFill>
                  <a:srgbClr val="000000"/>
                </a:solidFill>
                <a:latin typeface="Arial" panose="020B0604020202020204" pitchFamily="34" charset="0"/>
              </a:rPr>
              <a:t>, </a:t>
            </a:r>
            <a:r>
              <a:rPr lang="ko-KR" altLang="en-US" sz="1800" b="0" i="0" u="none" strike="noStrike" baseline="0" dirty="0">
                <a:solidFill>
                  <a:srgbClr val="000000"/>
                </a:solidFill>
                <a:latin typeface="Arial" panose="020B0604020202020204" pitchFamily="34" charset="0"/>
              </a:rPr>
              <a:t>어미 변화의</a:t>
            </a:r>
            <a:r>
              <a:rPr lang="en-US" altLang="ko-KR" sz="1800" b="0" i="0" u="none" strike="noStrike" baseline="0" dirty="0">
                <a:solidFill>
                  <a:srgbClr val="000000"/>
                </a:solidFill>
                <a:latin typeface="Arial" panose="020B0604020202020204" pitchFamily="34" charset="0"/>
              </a:rPr>
              <a:t>) endings. Generally, Korean verbs and adjectives take a special dictionary form ending </a:t>
            </a:r>
            <a:r>
              <a:rPr lang="en-US" altLang="ko-KR" sz="1800" b="0" i="0" u="none" strike="noStrike" baseline="0" dirty="0">
                <a:solidFill>
                  <a:srgbClr val="000000"/>
                </a:solidFill>
                <a:latin typeface="Yoon YGO 530_TT"/>
              </a:rPr>
              <a:t>-</a:t>
            </a:r>
            <a:r>
              <a:rPr lang="ko-KR" altLang="en-US" sz="1800" b="0" i="0" u="none" strike="noStrike" baseline="0" dirty="0">
                <a:solidFill>
                  <a:srgbClr val="000000"/>
                </a:solidFill>
                <a:latin typeface="Yoon YGO 530_TT"/>
              </a:rPr>
              <a:t>다</a:t>
            </a:r>
            <a:r>
              <a:rPr lang="en-US" altLang="ko-KR" sz="1800" b="0" i="0" u="none" strike="noStrike" baseline="0" dirty="0">
                <a:solidFill>
                  <a:srgbClr val="000000"/>
                </a:solidFill>
                <a:latin typeface="Arial" panose="020B0604020202020204" pitchFamily="34" charset="0"/>
              </a:rPr>
              <a:t>[Da]. Consequently, finding the stem of a verb and/or an adjective is simple in that anything being left out after you take </a:t>
            </a:r>
            <a:r>
              <a:rPr lang="ko-KR" altLang="en-US" sz="1800" b="0" i="0" u="none" strike="noStrike" baseline="0" dirty="0">
                <a:solidFill>
                  <a:srgbClr val="000000"/>
                </a:solidFill>
                <a:latin typeface="Yoon YGO 530_TT"/>
              </a:rPr>
              <a:t>다</a:t>
            </a:r>
            <a:r>
              <a:rPr lang="en-US" altLang="ko-KR" sz="1800" b="0" i="0" u="none" strike="noStrike" baseline="0" dirty="0">
                <a:solidFill>
                  <a:srgbClr val="000000"/>
                </a:solidFill>
                <a:latin typeface="Arial" panose="020B0604020202020204" pitchFamily="34" charset="0"/>
              </a:rPr>
              <a:t>out from the verbs and adjectives is the stem. </a:t>
            </a:r>
          </a:p>
          <a:p>
            <a:r>
              <a:rPr lang="en-US" altLang="ko-KR" sz="1800" b="0" i="0" u="none" strike="noStrike" baseline="0" dirty="0">
                <a:solidFill>
                  <a:srgbClr val="000000"/>
                </a:solidFill>
                <a:latin typeface="Arial" panose="020B0604020202020204" pitchFamily="34" charset="0"/>
              </a:rPr>
              <a:t>Verbs and adjectives resemble one another in how they inflect and how they function in the sentence. There is no obvious structural difference between verbs and adjectives. In addition, there is no obvious structural difference between verbs and adjectives. In fact, adjectives behave like verbs so much that Korean grammarians categorize adjectives as “descriptive verbs.” </a:t>
            </a:r>
          </a:p>
          <a:p>
            <a:r>
              <a:rPr lang="en-US" altLang="ko-KR" sz="1800" b="0" i="0" u="none" strike="noStrike" baseline="0" dirty="0">
                <a:solidFill>
                  <a:srgbClr val="000000"/>
                </a:solidFill>
                <a:latin typeface="Arial" panose="020B0604020202020204" pitchFamily="34" charset="0"/>
              </a:rPr>
              <a:t>Exercise 5. Write the stem of each word and circle whether it is a verb or an adjective. </a:t>
            </a:r>
          </a:p>
          <a:p>
            <a:r>
              <a:rPr lang="ko-KR" altLang="en-US" sz="1800" b="0" i="0" u="none" strike="noStrike" baseline="0" dirty="0">
                <a:solidFill>
                  <a:srgbClr val="000000"/>
                </a:solidFill>
                <a:latin typeface="Arial Unicode MS"/>
              </a:rPr>
              <a:t>① 잠자다</a:t>
            </a:r>
            <a:r>
              <a:rPr lang="en-US" altLang="ko-KR" sz="1800" b="0" i="0" u="none" strike="noStrike" baseline="0" dirty="0">
                <a:solidFill>
                  <a:srgbClr val="000000"/>
                </a:solidFill>
                <a:latin typeface="Arial" panose="020B0604020202020204" pitchFamily="34" charset="0"/>
              </a:rPr>
              <a:t>[</a:t>
            </a:r>
            <a:r>
              <a:rPr lang="en-US" altLang="ko-KR" sz="1800" b="0" i="0" u="none" strike="noStrike" baseline="0" dirty="0" err="1">
                <a:solidFill>
                  <a:srgbClr val="000000"/>
                </a:solidFill>
                <a:latin typeface="Arial" panose="020B0604020202020204" pitchFamily="34" charset="0"/>
              </a:rPr>
              <a:t>Jam·ja·da</a:t>
            </a:r>
            <a:r>
              <a:rPr lang="en-US" altLang="ko-KR" sz="1800" b="0" i="0" u="none" strike="noStrike" baseline="0" dirty="0">
                <a:solidFill>
                  <a:srgbClr val="000000"/>
                </a:solidFill>
                <a:latin typeface="Arial" panose="020B0604020202020204" pitchFamily="34" charset="0"/>
              </a:rPr>
              <a:t> </a:t>
            </a:r>
          </a:p>
          <a:p>
            <a:endParaRPr lang="en-US" altLang="ko-KR" sz="1800" b="0" i="0" u="none" strike="noStrike" baseline="0" dirty="0">
              <a:solidFill>
                <a:srgbClr val="000000"/>
              </a:solidFill>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21</a:t>
            </a:fld>
            <a:endParaRPr lang="ko-KR" altLang="en-US"/>
          </a:p>
        </p:txBody>
      </p:sp>
    </p:spTree>
    <p:extLst>
      <p:ext uri="{BB962C8B-B14F-4D97-AF65-F5344CB8AC3E}">
        <p14:creationId xmlns:p14="http://schemas.microsoft.com/office/powerpoint/2010/main" val="390346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ko-KR" altLang="en-US"/>
              <a:t>다 훑고 가는 거 힘들면 줄이자</a:t>
            </a:r>
            <a:r>
              <a:rPr lang="en-US" altLang="ko-KR"/>
              <a:t>. </a:t>
            </a:r>
            <a:r>
              <a:rPr lang="ko-KR" altLang="en-US"/>
              <a:t>예시 문장 하나씩이라던지</a:t>
            </a:r>
            <a:r>
              <a:rPr lang="en-US" altLang="ko-KR"/>
              <a:t>. </a:t>
            </a:r>
            <a:r>
              <a:rPr lang="ko-KR" altLang="en-US"/>
              <a:t>아니면 아예 문제로 가서 간단 설명이 낮겠다</a:t>
            </a:r>
            <a:r>
              <a:rPr lang="en-US" altLang="ko-KR"/>
              <a:t>.</a:t>
            </a:r>
          </a:p>
          <a:p>
            <a:pPr lvl="0">
              <a:defRPr/>
            </a:pPr>
            <a:endParaRPr lang="en-US" altLang="ko-KR"/>
          </a:p>
          <a:p>
            <a:pPr lvl="0">
              <a:defRPr/>
            </a:pPr>
            <a:r>
              <a:rPr lang="ko-KR" altLang="en-US"/>
              <a:t>예시 문장 없이 이렇게 설명하고 질문으로 예시문장 하자</a:t>
            </a:r>
            <a:r>
              <a:rPr lang="en-US" altLang="ko-KR"/>
              <a:t>.</a:t>
            </a:r>
            <a:endParaRPr lang="ko-KR" altLang="en-US"/>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sz="1800" b="0" i="0" u="none" strike="noStrike" baseline="0" dirty="0">
              <a:solidFill>
                <a:srgbClr val="000000"/>
              </a:solidFill>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79FB2D72-70D0-44AE-BA70-7B8148555BA2}" type="slidenum">
              <a:rPr lang="ko-KR" altLang="en-US" smtClean="0"/>
              <a:t>22</a:t>
            </a:fld>
            <a:endParaRPr lang="ko-KR" altLang="en-US"/>
          </a:p>
        </p:txBody>
      </p:sp>
    </p:spTree>
    <p:extLst>
      <p:ext uri="{BB962C8B-B14F-4D97-AF65-F5344CB8AC3E}">
        <p14:creationId xmlns:p14="http://schemas.microsoft.com/office/powerpoint/2010/main" val="175014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ko-KR" altLang="en-US"/>
              <a:t>다 훑고 가는 거 힘들면 줄이자</a:t>
            </a:r>
            <a:r>
              <a:rPr lang="en-US" altLang="ko-KR"/>
              <a:t>. </a:t>
            </a:r>
            <a:r>
              <a:rPr lang="ko-KR" altLang="en-US"/>
              <a:t>예시 문장 하나씩이라던지</a:t>
            </a:r>
            <a:r>
              <a:rPr lang="en-US" altLang="ko-KR"/>
              <a:t>. </a:t>
            </a:r>
            <a:r>
              <a:rPr lang="ko-KR" altLang="en-US"/>
              <a:t>아니면 아예 문제로 가서 간단 설명이 낮겠다</a:t>
            </a:r>
            <a:r>
              <a:rPr lang="en-US" altLang="ko-KR"/>
              <a:t>.</a:t>
            </a:r>
          </a:p>
          <a:p>
            <a:pPr lvl="0">
              <a:defRPr/>
            </a:pPr>
            <a:endParaRPr lang="en-US" altLang="ko-KR"/>
          </a:p>
          <a:p>
            <a:pPr lvl="0">
              <a:defRPr/>
            </a:pPr>
            <a:r>
              <a:rPr lang="ko-KR" altLang="en-US"/>
              <a:t>예시 문장 없이 이렇게 설명하고 질문으로 예시문장 하자</a:t>
            </a:r>
            <a:r>
              <a:rPr lang="en-US" altLang="ko-KR"/>
              <a:t>.</a:t>
            </a:r>
            <a:endParaRPr lang="ko-KR" altLang="en-US"/>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en-US" altLang="ko-KR"/>
              <a:t>But</a:t>
            </a:r>
            <a:r>
              <a:rPr lang="ko-KR" altLang="en-US"/>
              <a:t>은 </a:t>
            </a:r>
            <a:r>
              <a:rPr lang="en-US" altLang="ko-KR"/>
              <a:t>contrast </a:t>
            </a:r>
            <a:r>
              <a:rPr lang="ko-KR" altLang="en-US"/>
              <a:t>니까 은는이 필요하겠죠</a:t>
            </a:r>
            <a:r>
              <a:rPr lang="en-US" altLang="ko-KR"/>
              <a:t>. </a:t>
            </a:r>
            <a:r>
              <a:rPr lang="ko-KR" altLang="en-US"/>
              <a:t>근데 수영이라는 단어가 </a:t>
            </a:r>
            <a:r>
              <a:rPr lang="en-US" altLang="ko-KR"/>
              <a:t>consonant</a:t>
            </a:r>
            <a:r>
              <a:rPr lang="ko-KR" altLang="en-US"/>
              <a:t>로 끝나니까 은이 되어야 겠죠</a:t>
            </a:r>
            <a:r>
              <a:rPr lang="en-US" altLang="ko-KR"/>
              <a:t>.</a:t>
            </a:r>
          </a:p>
          <a:p>
            <a:pPr lvl="0">
              <a:defRPr/>
            </a:pPr>
            <a:endParaRPr lang="en-US" altLang="ko-KR"/>
          </a:p>
          <a:p>
            <a:pPr lvl="0">
              <a:defRPr/>
            </a:pPr>
            <a:r>
              <a:rPr lang="en-US" altLang="ko-KR"/>
              <a:t>Watching now</a:t>
            </a:r>
            <a:r>
              <a:rPr lang="ko-KR" altLang="en-US"/>
              <a:t>에서 힌트를 얻을 수 있는데</a:t>
            </a:r>
            <a:r>
              <a:rPr lang="en-US" altLang="ko-KR"/>
              <a:t>, it means that you are describing what you are describing what you see so you can choose </a:t>
            </a:r>
            <a:r>
              <a:rPr lang="ko-KR" altLang="en-US"/>
              <a:t>가</a:t>
            </a:r>
            <a:r>
              <a:rPr lang="en-US" altLang="ko-KR"/>
              <a:t>. </a:t>
            </a:r>
            <a:r>
              <a:rPr lang="ko-KR" altLang="en-US"/>
              <a:t>그리고 </a:t>
            </a:r>
            <a:r>
              <a:rPr lang="en-US" altLang="ko-KR"/>
              <a:t>vowel</a:t>
            </a:r>
            <a:r>
              <a:rPr lang="ko-KR" altLang="en-US"/>
              <a:t>로 끝나니까 이가</a:t>
            </a:r>
            <a:r>
              <a:rPr lang="en-US" altLang="ko-KR"/>
              <a:t> </a:t>
            </a:r>
            <a:r>
              <a:rPr lang="ko-KR" altLang="en-US"/>
              <a:t>아닌 가를 사용해야 한다</a:t>
            </a:r>
            <a:r>
              <a:rPr lang="en-US" altLang="ko-KR"/>
              <a:t>. </a:t>
            </a:r>
          </a:p>
          <a:p>
            <a:pPr lvl="0">
              <a:defRPr/>
            </a:pPr>
            <a:endParaRPr lang="en-US" altLang="ko-KR"/>
          </a:p>
          <a:p>
            <a:pPr lvl="0">
              <a:defRPr/>
            </a:pPr>
            <a:r>
              <a:rPr lang="ko-KR" altLang="en-US"/>
              <a:t>마지막은 강조하는 거니까</a:t>
            </a:r>
            <a:r>
              <a:rPr lang="en-US" altLang="ko-KR"/>
              <a:t>, </a:t>
            </a:r>
            <a:r>
              <a:rPr lang="ko-KR" altLang="en-US"/>
              <a:t>이</a:t>
            </a:r>
            <a:r>
              <a:rPr lang="en-US" altLang="ko-KR"/>
              <a:t>. </a:t>
            </a:r>
            <a:r>
              <a:rPr lang="ko-KR" altLang="en-US"/>
              <a:t>자음이니까 가가 아니라 이</a:t>
            </a:r>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en-US" altLang="ko-KR" b="1"/>
              <a:t>So if we want to write a sentence, we have to start with how to form a word. And in korea the words are a combination of vowels and consonants. So today we are going to start with the combination of consonany and vowel</a:t>
            </a:r>
            <a:endParaRPr lang="ko-KR" altLang="en-US" b="1"/>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endParaRPr lang="en-US" altLang="ko-KR" sz="1800" b="0" i="0" u="none" strike="noStrike" baseline="0">
              <a:solidFill>
                <a:srgbClr val="000000"/>
              </a:solidFill>
              <a:latin typeface="Arial"/>
            </a:endParaRPr>
          </a:p>
          <a:p>
            <a:pPr lvl="0">
              <a:defRPr/>
            </a:pPr>
            <a:r>
              <a:rPr lang="en-US" altLang="ko-KR" sz="1800" b="0" i="0" u="none" strike="noStrike" baseline="0">
                <a:solidFill>
                  <a:srgbClr val="000000"/>
                </a:solidFill>
                <a:latin typeface="Arial"/>
              </a:rPr>
              <a:t>1) Korean syllable dose not start with two consonants. E.g. unlike the English word “clip”. </a:t>
            </a:r>
          </a:p>
          <a:p>
            <a:pPr lvl="0">
              <a:defRPr/>
            </a:pPr>
            <a:r>
              <a:rPr lang="en-US" altLang="ko-KR" sz="1800" b="0" i="0" u="none" strike="noStrike" baseline="0">
                <a:solidFill>
                  <a:srgbClr val="000000"/>
                </a:solidFill>
                <a:latin typeface="Arial"/>
              </a:rPr>
              <a:t>2) Each syllable should look about the same size, no matter how many symbols it nay contains. E.g. </a:t>
            </a:r>
            <a:r>
              <a:rPr lang="ko-KR" altLang="en-US" sz="1800" b="0" i="0" u="none" strike="noStrike" baseline="0">
                <a:solidFill>
                  <a:srgbClr val="000000"/>
                </a:solidFill>
                <a:latin typeface="Yoon YGO 520_TT"/>
              </a:rPr>
              <a:t>나</a:t>
            </a:r>
            <a:r>
              <a:rPr lang="en-US" altLang="ko-KR" sz="1800" b="0" i="0" u="none" strike="noStrike" baseline="0">
                <a:solidFill>
                  <a:srgbClr val="000000"/>
                </a:solidFill>
                <a:latin typeface="Arial"/>
              </a:rPr>
              <a:t>[Na] and </a:t>
            </a:r>
            <a:r>
              <a:rPr lang="ko-KR" altLang="en-US" sz="1800" b="0" i="0" u="none" strike="noStrike" baseline="0">
                <a:solidFill>
                  <a:srgbClr val="000000"/>
                </a:solidFill>
                <a:latin typeface="Yoon YGO 520_TT"/>
              </a:rPr>
              <a:t>흙</a:t>
            </a:r>
            <a:r>
              <a:rPr lang="en-US" altLang="ko-KR" sz="1800" b="0" i="0" u="none" strike="noStrike" baseline="0">
                <a:solidFill>
                  <a:srgbClr val="000000"/>
                </a:solidFill>
                <a:latin typeface="Arial"/>
              </a:rPr>
              <a:t>[Heuk] </a:t>
            </a:r>
          </a:p>
          <a:p>
            <a:pPr lvl="0">
              <a:defRPr/>
            </a:pPr>
            <a:r>
              <a:rPr lang="en-US" altLang="ko-KR" sz="1800" b="0" i="0" u="none" strike="noStrike" baseline="0">
                <a:solidFill>
                  <a:srgbClr val="000000"/>
                </a:solidFill>
                <a:latin typeface="Arial"/>
              </a:rPr>
              <a:t>3) Hangul follows the spelling convention, so Korean spellings do not change just because it reads a little differently from its symbol combination. This is the same for English, where you cannot write just as you hear or speak. </a:t>
            </a:r>
          </a:p>
          <a:p>
            <a:pPr lvl="0">
              <a:defRPr/>
            </a:pPr>
            <a:endParaRPr lang="ko-KR" altLang="en-US" b="1"/>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endParaRPr lang="ko-KR" altLang="en-US"/>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endParaRPr lang="ko-KR" altLang="en-US" sz="1800" b="0" i="0" u="none" strike="noStrike" baseline="0">
              <a:solidFill>
                <a:srgbClr val="000000"/>
              </a:solidFill>
              <a:latin typeface="Times New Roman"/>
            </a:endParaRPr>
          </a:p>
          <a:p>
            <a:pPr lvl="0">
              <a:defRPr/>
            </a:pPr>
            <a:r>
              <a:rPr lang="en-US" altLang="ko-KR" sz="1800" b="0" i="0" u="none" strike="noStrike" baseline="0">
                <a:solidFill>
                  <a:srgbClr val="000000"/>
                </a:solidFill>
                <a:latin typeface="Arial"/>
              </a:rPr>
              <a:t>2. Korean is a subject-object-verb (SOV) language. Nouns (e.g., subject and/or object), adverbs, and numbers, appear before verbs and/or adjectives. However, the word order of Korean would be change because of the particles that always come after the noun. Because of particles, Korean sentences do not always follow the SOV pattern. Korean nouns (as subjects or objects) can be freely arranged in a sentence. </a:t>
            </a:r>
          </a:p>
          <a:p>
            <a:pPr lvl="0">
              <a:defRPr/>
            </a:pPr>
            <a:endParaRPr lang="ko-KR" altLang="en-US" sz="1800" b="0" i="0" u="none" strike="noStrike" baseline="0">
              <a:solidFill>
                <a:srgbClr val="000000"/>
              </a:solidFill>
              <a:latin typeface="Arial"/>
            </a:endParaRPr>
          </a:p>
          <a:p>
            <a:pPr lvl="0">
              <a:defRPr/>
            </a:pPr>
            <a:r>
              <a:rPr lang="en-US" altLang="ko-KR" sz="1800" b="0" i="0" u="none" strike="noStrike" baseline="0">
                <a:solidFill>
                  <a:srgbClr val="000000"/>
                </a:solidFill>
                <a:latin typeface="Arial"/>
              </a:rPr>
              <a:t>Exercise 2. Which of the following sentence of word order is NOT true? </a:t>
            </a:r>
          </a:p>
          <a:p>
            <a:pPr lvl="0">
              <a:defRPr/>
            </a:pPr>
            <a:r>
              <a:rPr lang="ko-KR" altLang="en-US" sz="1800" b="0" i="0" u="none" strike="noStrike" baseline="0">
                <a:solidFill>
                  <a:srgbClr val="000000"/>
                </a:solidFill>
                <a:latin typeface="Arial Unicode MS"/>
              </a:rPr>
              <a:t>① </a:t>
            </a:r>
            <a:r>
              <a:rPr lang="ko-KR" altLang="en-US" sz="1800" b="0" i="0" u="none" strike="noStrike" baseline="0">
                <a:solidFill>
                  <a:srgbClr val="000000"/>
                </a:solidFill>
                <a:latin typeface="Yoon YGO 520_TT"/>
              </a:rPr>
              <a:t>점심을앤드류가집에서먹어요</a:t>
            </a:r>
            <a:r>
              <a:rPr lang="en-US" altLang="ko-KR" sz="1800" b="0" i="0" u="none" strike="noStrike" baseline="0">
                <a:solidFill>
                  <a:srgbClr val="000000"/>
                </a:solidFill>
                <a:latin typeface="Arial"/>
              </a:rPr>
              <a:t>[Jeom</a:t>
            </a:r>
            <a:r>
              <a:rPr lang="en-US" altLang="ko-KR" sz="1800" b="0" i="0" u="none" strike="noStrike" baseline="0">
                <a:solidFill>
                  <a:srgbClr val="212121"/>
                </a:solidFill>
                <a:latin typeface="Arial"/>
              </a:rPr>
              <a:t>·si·mul </a:t>
            </a:r>
            <a:r>
              <a:rPr lang="en-US" altLang="ko-KR" sz="1800" b="0" i="0" u="none" strike="noStrike" baseline="0">
                <a:solidFill>
                  <a:srgbClr val="000000"/>
                </a:solidFill>
                <a:latin typeface="Arial"/>
              </a:rPr>
              <a:t>aen</a:t>
            </a:r>
            <a:r>
              <a:rPr lang="en-US" altLang="ko-KR" sz="1800" b="0" i="0" u="none" strike="noStrike" baseline="0">
                <a:solidFill>
                  <a:srgbClr val="212121"/>
                </a:solidFill>
                <a:latin typeface="Arial"/>
              </a:rPr>
              <a:t>·deu·ryu·ga ji·be·seo meo·geo·yo] </a:t>
            </a:r>
            <a:r>
              <a:rPr lang="en-US" altLang="ko-KR" sz="1800" b="0" i="0" u="none" strike="noStrike" baseline="0">
                <a:solidFill>
                  <a:srgbClr val="000000"/>
                </a:solidFill>
                <a:latin typeface="Arial"/>
              </a:rPr>
              <a:t>“Lunch Andrew home-at eats” </a:t>
            </a:r>
          </a:p>
          <a:p>
            <a:pPr lvl="0">
              <a:defRPr/>
            </a:pPr>
            <a:r>
              <a:rPr lang="ko-KR" altLang="en-US" sz="1800" b="0" i="0" u="none" strike="noStrike" baseline="0">
                <a:solidFill>
                  <a:srgbClr val="000000"/>
                </a:solidFill>
                <a:latin typeface="Arial Unicode MS"/>
              </a:rPr>
              <a:t>② </a:t>
            </a:r>
            <a:r>
              <a:rPr lang="ko-KR" altLang="en-US" sz="1800" b="0" i="0" u="none" strike="noStrike" baseline="0">
                <a:solidFill>
                  <a:srgbClr val="000000"/>
                </a:solidFill>
                <a:latin typeface="Yoon YGO 520_TT"/>
              </a:rPr>
              <a:t>점심을집에서앤드류가먹어요</a:t>
            </a:r>
            <a:r>
              <a:rPr lang="en-US" altLang="ko-KR" sz="1800" b="0" i="0" u="none" strike="noStrike" baseline="0">
                <a:solidFill>
                  <a:srgbClr val="000000"/>
                </a:solidFill>
                <a:latin typeface="Arial"/>
              </a:rPr>
              <a:t>[Jeom</a:t>
            </a:r>
            <a:r>
              <a:rPr lang="en-US" altLang="ko-KR" sz="1800" b="0" i="0" u="none" strike="noStrike" baseline="0">
                <a:solidFill>
                  <a:srgbClr val="212121"/>
                </a:solidFill>
                <a:latin typeface="Arial"/>
              </a:rPr>
              <a:t>·si·mul ji·be·seo </a:t>
            </a:r>
            <a:r>
              <a:rPr lang="en-US" altLang="ko-KR" sz="1800" b="0" i="0" u="none" strike="noStrike" baseline="0">
                <a:solidFill>
                  <a:srgbClr val="000000"/>
                </a:solidFill>
                <a:latin typeface="Arial"/>
              </a:rPr>
              <a:t>aen</a:t>
            </a:r>
            <a:r>
              <a:rPr lang="en-US" altLang="ko-KR" sz="1800" b="0" i="0" u="none" strike="noStrike" baseline="0">
                <a:solidFill>
                  <a:srgbClr val="212121"/>
                </a:solidFill>
                <a:latin typeface="Arial"/>
              </a:rPr>
              <a:t>·deu·ryu·ga meo·geo·yo] </a:t>
            </a:r>
            <a:r>
              <a:rPr lang="en-US" altLang="ko-KR" sz="1800" b="0" i="0" u="none" strike="noStrike" baseline="0">
                <a:solidFill>
                  <a:srgbClr val="000000"/>
                </a:solidFill>
                <a:latin typeface="Arial"/>
              </a:rPr>
              <a:t>“Lunch home-at Andrew eats” </a:t>
            </a:r>
          </a:p>
          <a:p>
            <a:pPr lvl="0">
              <a:defRPr/>
            </a:pPr>
            <a:r>
              <a:rPr lang="ko-KR" altLang="en-US" sz="1800" b="0" i="0" u="none" strike="noStrike" baseline="0">
                <a:solidFill>
                  <a:srgbClr val="000000"/>
                </a:solidFill>
                <a:latin typeface="Arial Unicode MS"/>
              </a:rPr>
              <a:t>③ </a:t>
            </a:r>
            <a:r>
              <a:rPr lang="ko-KR" altLang="en-US" sz="1800" b="0" i="0" u="none" strike="noStrike" baseline="0">
                <a:solidFill>
                  <a:srgbClr val="000000"/>
                </a:solidFill>
                <a:latin typeface="Yoon YGO 520_TT"/>
              </a:rPr>
              <a:t>앤드류가먹어요점심을집에서</a:t>
            </a:r>
            <a:r>
              <a:rPr lang="en-US" altLang="ko-KR" sz="1800" b="0" i="0" u="none" strike="noStrike" baseline="0">
                <a:solidFill>
                  <a:srgbClr val="000000"/>
                </a:solidFill>
                <a:latin typeface="Arial"/>
              </a:rPr>
              <a:t>[Aen</a:t>
            </a:r>
            <a:r>
              <a:rPr lang="en-US" altLang="ko-KR" sz="1800" b="0" i="0" u="none" strike="noStrike" baseline="0">
                <a:solidFill>
                  <a:srgbClr val="212121"/>
                </a:solidFill>
                <a:latin typeface="Arial"/>
              </a:rPr>
              <a:t>·deu·ryu·ga meo·geo·yo </a:t>
            </a:r>
            <a:r>
              <a:rPr lang="en-US" altLang="ko-KR" sz="1800" b="0" i="0" u="none" strike="noStrike" baseline="0">
                <a:solidFill>
                  <a:srgbClr val="000000"/>
                </a:solidFill>
                <a:latin typeface="Arial"/>
              </a:rPr>
              <a:t>jeom</a:t>
            </a:r>
            <a:r>
              <a:rPr lang="en-US" altLang="ko-KR" sz="1800" b="0" i="0" u="none" strike="noStrike" baseline="0">
                <a:solidFill>
                  <a:srgbClr val="212121"/>
                </a:solidFill>
                <a:latin typeface="Arial"/>
              </a:rPr>
              <a:t>·si·mul </a:t>
            </a:r>
            <a:r>
              <a:rPr lang="en-US" altLang="ko-KR" sz="1800" b="0" i="0" u="none" strike="noStrike" baseline="0">
                <a:solidFill>
                  <a:srgbClr val="000000"/>
                </a:solidFill>
                <a:latin typeface="Arial"/>
              </a:rPr>
              <a:t>j</a:t>
            </a:r>
            <a:r>
              <a:rPr lang="en-US" altLang="ko-KR" sz="1800" b="0" i="0" u="none" strike="noStrike" baseline="0">
                <a:solidFill>
                  <a:srgbClr val="212121"/>
                </a:solidFill>
                <a:latin typeface="Arial"/>
              </a:rPr>
              <a:t>i·be·seo] </a:t>
            </a:r>
            <a:r>
              <a:rPr lang="en-US" altLang="ko-KR" sz="1800" b="0" i="0" u="none" strike="noStrike" baseline="0">
                <a:solidFill>
                  <a:srgbClr val="000000"/>
                </a:solidFill>
                <a:latin typeface="Arial"/>
              </a:rPr>
              <a:t>“Andrew eat lunch at home” </a:t>
            </a:r>
          </a:p>
          <a:p>
            <a:pPr lvl="0">
              <a:defRPr/>
            </a:pPr>
            <a:r>
              <a:rPr lang="ko-KR" altLang="en-US" sz="1800" b="0" i="0" u="none" strike="noStrike" baseline="0">
                <a:solidFill>
                  <a:srgbClr val="000000"/>
                </a:solidFill>
                <a:latin typeface="Arial Unicode MS"/>
              </a:rPr>
              <a:t>④ </a:t>
            </a:r>
            <a:r>
              <a:rPr lang="ko-KR" altLang="en-US" sz="1800" b="0" i="0" u="none" strike="noStrike" baseline="0">
                <a:solidFill>
                  <a:srgbClr val="000000"/>
                </a:solidFill>
                <a:latin typeface="Yoon YGO 520_TT"/>
              </a:rPr>
              <a:t>앤드류가집에서점심을먹어요</a:t>
            </a:r>
            <a:r>
              <a:rPr lang="en-US" altLang="ko-KR" sz="1800" b="0" i="0" u="none" strike="noStrike" baseline="0">
                <a:solidFill>
                  <a:srgbClr val="000000"/>
                </a:solidFill>
                <a:latin typeface="Arial"/>
              </a:rPr>
              <a:t>[Aen</a:t>
            </a:r>
            <a:r>
              <a:rPr lang="en-US" altLang="ko-KR" sz="1800" b="0" i="0" u="none" strike="noStrike" baseline="0">
                <a:solidFill>
                  <a:srgbClr val="212121"/>
                </a:solidFill>
                <a:latin typeface="Arial"/>
              </a:rPr>
              <a:t>·deu·ryu·ga </a:t>
            </a:r>
            <a:r>
              <a:rPr lang="en-US" altLang="ko-KR" sz="1800" b="0" i="0" u="none" strike="noStrike" baseline="0">
                <a:solidFill>
                  <a:srgbClr val="000000"/>
                </a:solidFill>
                <a:latin typeface="Arial"/>
              </a:rPr>
              <a:t>j</a:t>
            </a:r>
            <a:r>
              <a:rPr lang="en-US" altLang="ko-KR" sz="1800" b="0" i="0" u="none" strike="noStrike" baseline="0">
                <a:solidFill>
                  <a:srgbClr val="212121"/>
                </a:solidFill>
                <a:latin typeface="Arial"/>
              </a:rPr>
              <a:t>i·be·seo </a:t>
            </a:r>
            <a:r>
              <a:rPr lang="en-US" altLang="ko-KR" sz="1800" b="0" i="0" u="none" strike="noStrike" baseline="0">
                <a:solidFill>
                  <a:srgbClr val="000000"/>
                </a:solidFill>
                <a:latin typeface="Arial"/>
              </a:rPr>
              <a:t>jeom</a:t>
            </a:r>
            <a:r>
              <a:rPr lang="en-US" altLang="ko-KR" sz="1800" b="0" i="0" u="none" strike="noStrike" baseline="0">
                <a:solidFill>
                  <a:srgbClr val="212121"/>
                </a:solidFill>
                <a:latin typeface="Arial"/>
              </a:rPr>
              <a:t>·si·mul meo·geo·yo] </a:t>
            </a:r>
            <a:r>
              <a:rPr lang="en-US" altLang="ko-KR" sz="1800" b="0" i="0" u="none" strike="noStrike" baseline="0">
                <a:solidFill>
                  <a:srgbClr val="000000"/>
                </a:solidFill>
                <a:latin typeface="Arial"/>
              </a:rPr>
              <a:t>“Andrew home-at lunch eats” </a:t>
            </a:r>
          </a:p>
          <a:p>
            <a:pPr lvl="0">
              <a:defRPr/>
            </a:pPr>
            <a:r>
              <a:rPr lang="ko-KR" altLang="en-US" sz="1800" b="0" i="0" u="none" strike="noStrike" baseline="0">
                <a:solidFill>
                  <a:srgbClr val="000000"/>
                </a:solidFill>
                <a:latin typeface="Arial Unicode MS"/>
              </a:rPr>
              <a:t>⑤ </a:t>
            </a:r>
            <a:r>
              <a:rPr lang="ko-KR" altLang="en-US" sz="1800" b="0" i="0" u="none" strike="noStrike" baseline="0">
                <a:solidFill>
                  <a:srgbClr val="000000"/>
                </a:solidFill>
                <a:latin typeface="Yoon YGO 520_TT"/>
              </a:rPr>
              <a:t>앤드류가점심을집에서먹어요</a:t>
            </a:r>
            <a:r>
              <a:rPr lang="en-US" altLang="ko-KR" sz="1800" b="0" i="0" u="none" strike="noStrike" baseline="0">
                <a:solidFill>
                  <a:srgbClr val="000000"/>
                </a:solidFill>
                <a:latin typeface="Arial"/>
              </a:rPr>
              <a:t>[Aen</a:t>
            </a:r>
            <a:r>
              <a:rPr lang="en-US" altLang="ko-KR" sz="1800" b="0" i="0" u="none" strike="noStrike" baseline="0">
                <a:solidFill>
                  <a:srgbClr val="212121"/>
                </a:solidFill>
                <a:latin typeface="Arial"/>
              </a:rPr>
              <a:t>·deu·ryu·ga </a:t>
            </a:r>
            <a:r>
              <a:rPr lang="en-US" altLang="ko-KR" sz="1800" b="0" i="0" u="none" strike="noStrike" baseline="0">
                <a:solidFill>
                  <a:srgbClr val="000000"/>
                </a:solidFill>
                <a:latin typeface="Arial"/>
              </a:rPr>
              <a:t>jeom</a:t>
            </a:r>
            <a:r>
              <a:rPr lang="en-US" altLang="ko-KR" sz="1800" b="0" i="0" u="none" strike="noStrike" baseline="0">
                <a:solidFill>
                  <a:srgbClr val="212121"/>
                </a:solidFill>
                <a:latin typeface="Arial"/>
              </a:rPr>
              <a:t>·si·mul </a:t>
            </a:r>
            <a:r>
              <a:rPr lang="en-US" altLang="ko-KR" sz="1800" b="0" i="0" u="none" strike="noStrike" baseline="0">
                <a:solidFill>
                  <a:srgbClr val="000000"/>
                </a:solidFill>
                <a:latin typeface="Arial"/>
              </a:rPr>
              <a:t>j</a:t>
            </a:r>
            <a:r>
              <a:rPr lang="en-US" altLang="ko-KR" sz="1800" b="0" i="0" u="none" strike="noStrike" baseline="0">
                <a:solidFill>
                  <a:srgbClr val="212121"/>
                </a:solidFill>
                <a:latin typeface="Arial"/>
              </a:rPr>
              <a:t>i·be·seo meo·geo·yo] </a:t>
            </a:r>
            <a:r>
              <a:rPr lang="en-US" altLang="ko-KR" sz="1800" b="0" i="0" u="none" strike="noStrike" baseline="0">
                <a:solidFill>
                  <a:srgbClr val="000000"/>
                </a:solidFill>
                <a:latin typeface="Arial"/>
              </a:rPr>
              <a:t>“Andrew lunch home-at eats” </a:t>
            </a:r>
          </a:p>
          <a:p>
            <a:pPr lvl="0">
              <a:defRPr/>
            </a:pPr>
            <a:endParaRPr lang="ko-KR" altLang="en-US"/>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en-US" altLang="ko-KR" sz="1800" b="0" i="0" u="none" strike="noStrike" baseline="0">
                <a:solidFill>
                  <a:srgbClr val="000000"/>
                </a:solidFill>
                <a:latin typeface="Times New Roman"/>
              </a:rPr>
              <a:t>This is just the basic form of a sentence. It is not always like this. Especially </a:t>
            </a:r>
          </a:p>
          <a:p>
            <a:pPr lvl="0">
              <a:defRPr/>
            </a:pPr>
            <a:r>
              <a:rPr lang="en-US" altLang="ko-KR" sz="1800" b="0" i="0" u="none" strike="noStrike" baseline="0">
                <a:solidFill>
                  <a:srgbClr val="000000"/>
                </a:solidFill>
                <a:latin typeface="Arial"/>
              </a:rPr>
              <a:t>2. Korean is a subject-object-verb (SOV) language. Nouns (e.g., subject and/or object), adverbs, and numbers, appear before verbs and/or adjectives. However, the word order of Korean would be change </a:t>
            </a:r>
            <a:r>
              <a:rPr lang="en-US" altLang="ko-KR" sz="1800" b="1" i="0" u="none" strike="noStrike" baseline="0">
                <a:solidFill>
                  <a:srgbClr val="000000"/>
                </a:solidFill>
                <a:latin typeface="Arial"/>
              </a:rPr>
              <a:t>because of the particles that always come after the noun</a:t>
            </a:r>
            <a:r>
              <a:rPr lang="en-US" altLang="ko-KR" sz="1800" b="0" i="0" u="none" strike="noStrike" baseline="0">
                <a:solidFill>
                  <a:srgbClr val="000000"/>
                </a:solidFill>
                <a:latin typeface="Arial"/>
              </a:rPr>
              <a:t>. Because of particles, Korean sentences do not always follow the SOV pattern. Korean nouns (as subjects or objects) can be freely arranged in a sentence. </a:t>
            </a:r>
          </a:p>
        </p:txBody>
      </p:sp>
      <p:sp>
        <p:nvSpPr>
          <p:cNvPr id="4" name="슬라이드 번호 개체 틀 3"/>
          <p:cNvSpPr>
            <a:spLocks noGrp="1"/>
          </p:cNvSpPr>
          <p:nvPr>
            <p:ph type="sldNum" sz="quarter" idx="5"/>
          </p:nvPr>
        </p:nvSpPr>
        <p:spPr/>
        <p:txBody>
          <a:bodyPr/>
          <a:lstStyle/>
          <a:p>
            <a:pPr lvl="0">
              <a:defRPr/>
            </a:pPr>
            <a:fld id="{79FB2D72-70D0-44AE-BA70-7B8148555BA2}" type="slidenum">
              <a:rPr lang="en-US" altLang="en-US"/>
              <a:pPr lvl="0">
                <a:defRPr/>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9842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5239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1306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9686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9229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7020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5607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69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3853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219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1728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51A05-FE79-4763-A84F-D4FE701A9E82}" type="datetimeFigureOut">
              <a:rPr lang="ko-KR" altLang="en-US" smtClean="0">
                <a:solidFill>
                  <a:prstClr val="black">
                    <a:tint val="75000"/>
                  </a:prstClr>
                </a:solidFill>
              </a:rPr>
              <a:pPr/>
              <a:t>2022-03-23</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F555B-7E58-4FDF-83D4-B4CEA304EAF7}"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9811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www.youtube.com/watch?v=l5SqUAkxxQo" TargetMode="External"/><Relationship Id="rId4" Type="http://schemas.openxmlformats.org/officeDocument/2006/relationships/hyperlink" Target="https://www.youtube.com/watch?v=XLDqRRp_ERQ"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nF1zZIETE5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3439479" y="2203098"/>
            <a:ext cx="5596230" cy="1985611"/>
          </a:xfrm>
          <a:prstGeom prst="roundRect">
            <a:avLst>
              <a:gd name="adj" fmla="val 3562"/>
            </a:avLst>
          </a:prstGeom>
          <a:solidFill>
            <a:schemeClr val="bg1"/>
          </a:solidFill>
          <a:ln w="1270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lnSpc>
                <a:spcPct val="150000"/>
              </a:lnSpc>
              <a:defRPr/>
            </a:pPr>
            <a:r>
              <a:rPr lang="en-US" altLang="ko-KR" sz="4000" b="1" i="1" kern="0" dirty="0">
                <a:solidFill>
                  <a:srgbClr val="87726A"/>
                </a:solidFill>
              </a:rPr>
              <a:t>Korean class week 3</a:t>
            </a:r>
          </a:p>
        </p:txBody>
      </p:sp>
      <p:grpSp>
        <p:nvGrpSpPr>
          <p:cNvPr id="18" name="그룹 17"/>
          <p:cNvGrpSpPr/>
          <p:nvPr/>
        </p:nvGrpSpPr>
        <p:grpSpPr>
          <a:xfrm>
            <a:off x="8227212" y="1097808"/>
            <a:ext cx="3821352" cy="1864659"/>
            <a:chOff x="8157882" y="1172805"/>
            <a:chExt cx="3821352" cy="1563663"/>
          </a:xfrm>
        </p:grpSpPr>
        <p:sp>
          <p:nvSpPr>
            <p:cNvPr id="13" name="자유형 12"/>
            <p:cNvSpPr/>
            <p:nvPr/>
          </p:nvSpPr>
          <p:spPr>
            <a:xfrm>
              <a:off x="8157882" y="1172805"/>
              <a:ext cx="3659988" cy="1563663"/>
            </a:xfrm>
            <a:custGeom>
              <a:avLst/>
              <a:gdLst>
                <a:gd name="connsiteX0" fmla="*/ 286 w 1625951"/>
                <a:gd name="connsiteY0" fmla="*/ 696653 h 903076"/>
                <a:gd name="connsiteX1" fmla="*/ 609886 w 1625951"/>
                <a:gd name="connsiteY1" fmla="*/ 125153 h 903076"/>
                <a:gd name="connsiteX2" fmla="*/ 1257586 w 1625951"/>
                <a:gd name="connsiteY2" fmla="*/ 23553 h 903076"/>
                <a:gd name="connsiteX3" fmla="*/ 1625886 w 1625951"/>
                <a:gd name="connsiteY3" fmla="*/ 455353 h 903076"/>
                <a:gd name="connsiteX4" fmla="*/ 1232186 w 1625951"/>
                <a:gd name="connsiteY4" fmla="*/ 899853 h 903076"/>
                <a:gd name="connsiteX5" fmla="*/ 686086 w 1625951"/>
                <a:gd name="connsiteY5" fmla="*/ 658553 h 903076"/>
                <a:gd name="connsiteX6" fmla="*/ 286 w 1625951"/>
                <a:gd name="connsiteY6" fmla="*/ 696653 h 903076"/>
                <a:gd name="connsiteX0" fmla="*/ 5838 w 1631503"/>
                <a:gd name="connsiteY0" fmla="*/ 696653 h 903076"/>
                <a:gd name="connsiteX1" fmla="*/ 615438 w 1631503"/>
                <a:gd name="connsiteY1" fmla="*/ 125153 h 903076"/>
                <a:gd name="connsiteX2" fmla="*/ 1263138 w 1631503"/>
                <a:gd name="connsiteY2" fmla="*/ 23553 h 903076"/>
                <a:gd name="connsiteX3" fmla="*/ 1631438 w 1631503"/>
                <a:gd name="connsiteY3" fmla="*/ 455353 h 903076"/>
                <a:gd name="connsiteX4" fmla="*/ 1237738 w 1631503"/>
                <a:gd name="connsiteY4" fmla="*/ 899853 h 903076"/>
                <a:gd name="connsiteX5" fmla="*/ 691638 w 1631503"/>
                <a:gd name="connsiteY5" fmla="*/ 658553 h 903076"/>
                <a:gd name="connsiteX6" fmla="*/ 5838 w 1631503"/>
                <a:gd name="connsiteY6" fmla="*/ 696653 h 903076"/>
                <a:gd name="connsiteX0" fmla="*/ 13271 w 1638936"/>
                <a:gd name="connsiteY0" fmla="*/ 696653 h 903076"/>
                <a:gd name="connsiteX1" fmla="*/ 622871 w 1638936"/>
                <a:gd name="connsiteY1" fmla="*/ 125153 h 903076"/>
                <a:gd name="connsiteX2" fmla="*/ 1270571 w 1638936"/>
                <a:gd name="connsiteY2" fmla="*/ 23553 h 903076"/>
                <a:gd name="connsiteX3" fmla="*/ 1638871 w 1638936"/>
                <a:gd name="connsiteY3" fmla="*/ 455353 h 903076"/>
                <a:gd name="connsiteX4" fmla="*/ 1245171 w 1638936"/>
                <a:gd name="connsiteY4" fmla="*/ 899853 h 903076"/>
                <a:gd name="connsiteX5" fmla="*/ 699071 w 1638936"/>
                <a:gd name="connsiteY5" fmla="*/ 658553 h 903076"/>
                <a:gd name="connsiteX6" fmla="*/ 13271 w 1638936"/>
                <a:gd name="connsiteY6" fmla="*/ 696653 h 903076"/>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4337"/>
                <a:gd name="connsiteX1" fmla="*/ 622931 w 1638935"/>
                <a:gd name="connsiteY1" fmla="*/ 125153 h 904337"/>
                <a:gd name="connsiteX2" fmla="*/ 1270631 w 1638935"/>
                <a:gd name="connsiteY2" fmla="*/ 23553 h 904337"/>
                <a:gd name="connsiteX3" fmla="*/ 1638931 w 1638935"/>
                <a:gd name="connsiteY3" fmla="*/ 455353 h 904337"/>
                <a:gd name="connsiteX4" fmla="*/ 1264281 w 1638935"/>
                <a:gd name="connsiteY4" fmla="*/ 902234 h 904337"/>
                <a:gd name="connsiteX5" fmla="*/ 699131 w 1638935"/>
                <a:gd name="connsiteY5" fmla="*/ 658553 h 904337"/>
                <a:gd name="connsiteX6" fmla="*/ 13331 w 1638935"/>
                <a:gd name="connsiteY6" fmla="*/ 696653 h 904337"/>
                <a:gd name="connsiteX0" fmla="*/ 13331 w 1639166"/>
                <a:gd name="connsiteY0" fmla="*/ 696653 h 904337"/>
                <a:gd name="connsiteX1" fmla="*/ 622931 w 1639166"/>
                <a:gd name="connsiteY1" fmla="*/ 125153 h 904337"/>
                <a:gd name="connsiteX2" fmla="*/ 1270631 w 1639166"/>
                <a:gd name="connsiteY2" fmla="*/ 23553 h 904337"/>
                <a:gd name="connsiteX3" fmla="*/ 1638931 w 1639166"/>
                <a:gd name="connsiteY3" fmla="*/ 455353 h 904337"/>
                <a:gd name="connsiteX4" fmla="*/ 1264281 w 1639166"/>
                <a:gd name="connsiteY4" fmla="*/ 902234 h 904337"/>
                <a:gd name="connsiteX5" fmla="*/ 699131 w 1639166"/>
                <a:gd name="connsiteY5" fmla="*/ 658553 h 904337"/>
                <a:gd name="connsiteX6" fmla="*/ 13331 w 1639166"/>
                <a:gd name="connsiteY6" fmla="*/ 696653 h 904337"/>
                <a:gd name="connsiteX0" fmla="*/ 13331 w 1640516"/>
                <a:gd name="connsiteY0" fmla="*/ 696653 h 904337"/>
                <a:gd name="connsiteX1" fmla="*/ 622931 w 1640516"/>
                <a:gd name="connsiteY1" fmla="*/ 125153 h 904337"/>
                <a:gd name="connsiteX2" fmla="*/ 1270631 w 1640516"/>
                <a:gd name="connsiteY2" fmla="*/ 23553 h 904337"/>
                <a:gd name="connsiteX3" fmla="*/ 1638931 w 1640516"/>
                <a:gd name="connsiteY3" fmla="*/ 455353 h 904337"/>
                <a:gd name="connsiteX4" fmla="*/ 1264281 w 1640516"/>
                <a:gd name="connsiteY4" fmla="*/ 902234 h 904337"/>
                <a:gd name="connsiteX5" fmla="*/ 699131 w 1640516"/>
                <a:gd name="connsiteY5" fmla="*/ 658553 h 904337"/>
                <a:gd name="connsiteX6" fmla="*/ 13331 w 1640516"/>
                <a:gd name="connsiteY6" fmla="*/ 696653 h 904337"/>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69888"/>
                <a:gd name="connsiteY0" fmla="*/ 721355 h 929039"/>
                <a:gd name="connsiteX1" fmla="*/ 622931 w 1669888"/>
                <a:gd name="connsiteY1" fmla="*/ 149855 h 929039"/>
                <a:gd name="connsiteX2" fmla="*/ 1263488 w 1669888"/>
                <a:gd name="connsiteY2" fmla="*/ 19680 h 929039"/>
                <a:gd name="connsiteX3" fmla="*/ 1669888 w 1669888"/>
                <a:gd name="connsiteY3" fmla="*/ 484817 h 929039"/>
                <a:gd name="connsiteX4" fmla="*/ 1264281 w 1669888"/>
                <a:gd name="connsiteY4" fmla="*/ 926936 h 929039"/>
                <a:gd name="connsiteX5" fmla="*/ 699131 w 1669888"/>
                <a:gd name="connsiteY5" fmla="*/ 683255 h 929039"/>
                <a:gd name="connsiteX6" fmla="*/ 13331 w 1669888"/>
                <a:gd name="connsiteY6" fmla="*/ 721355 h 929039"/>
                <a:gd name="connsiteX0" fmla="*/ 13331 w 1669888"/>
                <a:gd name="connsiteY0" fmla="*/ 724347 h 932031"/>
                <a:gd name="connsiteX1" fmla="*/ 622931 w 1669888"/>
                <a:gd name="connsiteY1" fmla="*/ 152847 h 932031"/>
                <a:gd name="connsiteX2" fmla="*/ 1263488 w 1669888"/>
                <a:gd name="connsiteY2" fmla="*/ 22672 h 932031"/>
                <a:gd name="connsiteX3" fmla="*/ 1669888 w 1669888"/>
                <a:gd name="connsiteY3" fmla="*/ 487809 h 932031"/>
                <a:gd name="connsiteX4" fmla="*/ 1264281 w 1669888"/>
                <a:gd name="connsiteY4" fmla="*/ 929928 h 932031"/>
                <a:gd name="connsiteX5" fmla="*/ 699131 w 1669888"/>
                <a:gd name="connsiteY5" fmla="*/ 686247 h 932031"/>
                <a:gd name="connsiteX6" fmla="*/ 13331 w 1669888"/>
                <a:gd name="connsiteY6" fmla="*/ 724347 h 932031"/>
                <a:gd name="connsiteX0" fmla="*/ 16217 w 1529899"/>
                <a:gd name="connsiteY0" fmla="*/ 826855 h 934400"/>
                <a:gd name="connsiteX1" fmla="*/ 482942 w 1529899"/>
                <a:gd name="connsiteY1" fmla="*/ 155343 h 934400"/>
                <a:gd name="connsiteX2" fmla="*/ 1123499 w 1529899"/>
                <a:gd name="connsiteY2" fmla="*/ 25168 h 934400"/>
                <a:gd name="connsiteX3" fmla="*/ 1529899 w 1529899"/>
                <a:gd name="connsiteY3" fmla="*/ 490305 h 934400"/>
                <a:gd name="connsiteX4" fmla="*/ 1124292 w 1529899"/>
                <a:gd name="connsiteY4" fmla="*/ 932424 h 934400"/>
                <a:gd name="connsiteX5" fmla="*/ 559142 w 1529899"/>
                <a:gd name="connsiteY5" fmla="*/ 688743 h 934400"/>
                <a:gd name="connsiteX6" fmla="*/ 16217 w 1529899"/>
                <a:gd name="connsiteY6" fmla="*/ 826855 h 934400"/>
                <a:gd name="connsiteX0" fmla="*/ 246 w 1513928"/>
                <a:gd name="connsiteY0" fmla="*/ 826855 h 934400"/>
                <a:gd name="connsiteX1" fmla="*/ 466971 w 1513928"/>
                <a:gd name="connsiteY1" fmla="*/ 155343 h 934400"/>
                <a:gd name="connsiteX2" fmla="*/ 1107528 w 1513928"/>
                <a:gd name="connsiteY2" fmla="*/ 25168 h 934400"/>
                <a:gd name="connsiteX3" fmla="*/ 1513928 w 1513928"/>
                <a:gd name="connsiteY3" fmla="*/ 490305 h 934400"/>
                <a:gd name="connsiteX4" fmla="*/ 1108321 w 1513928"/>
                <a:gd name="connsiteY4" fmla="*/ 932424 h 934400"/>
                <a:gd name="connsiteX5" fmla="*/ 543171 w 1513928"/>
                <a:gd name="connsiteY5" fmla="*/ 688743 h 934400"/>
                <a:gd name="connsiteX6" fmla="*/ 246 w 1513928"/>
                <a:gd name="connsiteY6" fmla="*/ 826855 h 934400"/>
                <a:gd name="connsiteX0" fmla="*/ 274 w 1466331"/>
                <a:gd name="connsiteY0" fmla="*/ 897863 h 937885"/>
                <a:gd name="connsiteX1" fmla="*/ 419374 w 1466331"/>
                <a:gd name="connsiteY1" fmla="*/ 157294 h 937885"/>
                <a:gd name="connsiteX2" fmla="*/ 1059931 w 1466331"/>
                <a:gd name="connsiteY2" fmla="*/ 27119 h 937885"/>
                <a:gd name="connsiteX3" fmla="*/ 1466331 w 1466331"/>
                <a:gd name="connsiteY3" fmla="*/ 492256 h 937885"/>
                <a:gd name="connsiteX4" fmla="*/ 1060724 w 1466331"/>
                <a:gd name="connsiteY4" fmla="*/ 934375 h 937885"/>
                <a:gd name="connsiteX5" fmla="*/ 495574 w 1466331"/>
                <a:gd name="connsiteY5" fmla="*/ 690694 h 937885"/>
                <a:gd name="connsiteX6" fmla="*/ 274 w 1466331"/>
                <a:gd name="connsiteY6" fmla="*/ 897863 h 937885"/>
                <a:gd name="connsiteX0" fmla="*/ 7509 w 1473566"/>
                <a:gd name="connsiteY0" fmla="*/ 897863 h 936272"/>
                <a:gd name="connsiteX1" fmla="*/ 426609 w 1473566"/>
                <a:gd name="connsiteY1" fmla="*/ 157294 h 936272"/>
                <a:gd name="connsiteX2" fmla="*/ 1067166 w 1473566"/>
                <a:gd name="connsiteY2" fmla="*/ 27119 h 936272"/>
                <a:gd name="connsiteX3" fmla="*/ 1473566 w 1473566"/>
                <a:gd name="connsiteY3" fmla="*/ 492256 h 936272"/>
                <a:gd name="connsiteX4" fmla="*/ 1067959 w 1473566"/>
                <a:gd name="connsiteY4" fmla="*/ 934375 h 936272"/>
                <a:gd name="connsiteX5" fmla="*/ 502809 w 1473566"/>
                <a:gd name="connsiteY5" fmla="*/ 690694 h 936272"/>
                <a:gd name="connsiteX6" fmla="*/ 7509 w 1473566"/>
                <a:gd name="connsiteY6" fmla="*/ 897863 h 93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566" h="936272">
                  <a:moveTo>
                    <a:pt x="7509" y="897863"/>
                  </a:moveTo>
                  <a:cubicBezTo>
                    <a:pt x="73391" y="773244"/>
                    <a:pt x="250000" y="302418"/>
                    <a:pt x="426609" y="157294"/>
                  </a:cubicBezTo>
                  <a:cubicBezTo>
                    <a:pt x="603218" y="12170"/>
                    <a:pt x="775991" y="-35851"/>
                    <a:pt x="1067166" y="27119"/>
                  </a:cubicBezTo>
                  <a:cubicBezTo>
                    <a:pt x="1358341" y="90089"/>
                    <a:pt x="1473434" y="341047"/>
                    <a:pt x="1473566" y="492256"/>
                  </a:cubicBezTo>
                  <a:cubicBezTo>
                    <a:pt x="1473698" y="643465"/>
                    <a:pt x="1424617" y="836215"/>
                    <a:pt x="1067959" y="934375"/>
                  </a:cubicBezTo>
                  <a:cubicBezTo>
                    <a:pt x="749401" y="961098"/>
                    <a:pt x="679551" y="696779"/>
                    <a:pt x="502809" y="690694"/>
                  </a:cubicBezTo>
                  <a:cubicBezTo>
                    <a:pt x="326067" y="684609"/>
                    <a:pt x="-58373" y="1022482"/>
                    <a:pt x="7509" y="897863"/>
                  </a:cubicBezTo>
                  <a:close/>
                </a:path>
              </a:pathLst>
            </a:custGeom>
            <a:solidFill>
              <a:srgbClr val="877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prstClr val="white"/>
                </a:solidFill>
              </a:endParaRPr>
            </a:p>
          </p:txBody>
        </p:sp>
        <p:sp>
          <p:nvSpPr>
            <p:cNvPr id="14" name="직사각형 13"/>
            <p:cNvSpPr/>
            <p:nvPr/>
          </p:nvSpPr>
          <p:spPr>
            <a:xfrm>
              <a:off x="9308072" y="1469485"/>
              <a:ext cx="2671162" cy="800094"/>
            </a:xfrm>
            <a:prstGeom prst="rect">
              <a:avLst/>
            </a:prstGeom>
          </p:spPr>
          <p:txBody>
            <a:bodyPr wrap="square">
              <a:spAutoFit/>
            </a:bodyPr>
            <a:lstStyle/>
            <a:p>
              <a:r>
                <a:rPr lang="en-US" altLang="ko-KR" sz="3200" kern="0" dirty="0" err="1">
                  <a:solidFill>
                    <a:prstClr val="white"/>
                  </a:solidFill>
                  <a:latin typeface="야놀자 야체 B" panose="02020603020101020101" pitchFamily="18" charset="-127"/>
                  <a:ea typeface="야놀자 야체 B" panose="02020603020101020101" pitchFamily="18" charset="-127"/>
                </a:rPr>
                <a:t>Yery</a:t>
              </a:r>
              <a:r>
                <a:rPr lang="en-US" altLang="ko-KR" sz="3200" kern="0" dirty="0">
                  <a:solidFill>
                    <a:prstClr val="white"/>
                  </a:solidFill>
                  <a:latin typeface="야놀자 야체 B" panose="02020603020101020101" pitchFamily="18" charset="-127"/>
                  <a:ea typeface="야놀자 야체 B" panose="02020603020101020101" pitchFamily="18" charset="-127"/>
                </a:rPr>
                <a:t> Kim</a:t>
              </a:r>
            </a:p>
            <a:p>
              <a:r>
                <a:rPr lang="en-US" altLang="ko-KR" sz="2400" kern="0" dirty="0" err="1">
                  <a:solidFill>
                    <a:prstClr val="white"/>
                  </a:solidFill>
                  <a:latin typeface="야놀자 야체 B" panose="02020603020101020101" pitchFamily="18" charset="-127"/>
                  <a:ea typeface="야놀자 야체 B" panose="02020603020101020101" pitchFamily="18" charset="-127"/>
                </a:rPr>
                <a:t>Myeng</a:t>
              </a:r>
              <a:r>
                <a:rPr lang="ko-KR" altLang="en-US" sz="2400" kern="0" dirty="0">
                  <a:solidFill>
                    <a:prstClr val="white"/>
                  </a:solidFill>
                  <a:latin typeface="야놀자 야체 B" panose="02020603020101020101" pitchFamily="18" charset="-127"/>
                  <a:ea typeface="야놀자 야체 B" panose="02020603020101020101" pitchFamily="18" charset="-127"/>
                </a:rPr>
                <a:t> </a:t>
              </a:r>
              <a:r>
                <a:rPr lang="en-US" altLang="ko-KR" sz="2400" kern="0" dirty="0" err="1">
                  <a:solidFill>
                    <a:prstClr val="white"/>
                  </a:solidFill>
                  <a:latin typeface="야놀자 야체 B" panose="02020603020101020101" pitchFamily="18" charset="-127"/>
                  <a:ea typeface="야놀자 야체 B" panose="02020603020101020101" pitchFamily="18" charset="-127"/>
                </a:rPr>
                <a:t>wha</a:t>
              </a:r>
              <a:r>
                <a:rPr lang="en-US" altLang="ko-KR" sz="2400" kern="0" dirty="0">
                  <a:solidFill>
                    <a:prstClr val="white"/>
                  </a:solidFill>
                  <a:latin typeface="야놀자 야체 B" panose="02020603020101020101" pitchFamily="18" charset="-127"/>
                  <a:ea typeface="야놀자 야체 B" panose="02020603020101020101" pitchFamily="18" charset="-127"/>
                </a:rPr>
                <a:t> Kim</a:t>
              </a:r>
              <a:endParaRPr lang="ko-KR" altLang="en-US" sz="2400" dirty="0">
                <a:solidFill>
                  <a:prstClr val="white"/>
                </a:solidFill>
                <a:latin typeface="야놀자 야체 B" panose="02020603020101020101" pitchFamily="18" charset="-127"/>
                <a:ea typeface="야놀자 야체 B" panose="02020603020101020101" pitchFamily="18" charset="-127"/>
              </a:endParaRPr>
            </a:p>
          </p:txBody>
        </p:sp>
        <p:sp>
          <p:nvSpPr>
            <p:cNvPr id="15" name="자유형 14"/>
            <p:cNvSpPr/>
            <p:nvPr/>
          </p:nvSpPr>
          <p:spPr>
            <a:xfrm>
              <a:off x="8319246" y="1225430"/>
              <a:ext cx="3433309" cy="1435863"/>
            </a:xfrm>
            <a:custGeom>
              <a:avLst/>
              <a:gdLst>
                <a:gd name="connsiteX0" fmla="*/ 286 w 1625951"/>
                <a:gd name="connsiteY0" fmla="*/ 696653 h 903076"/>
                <a:gd name="connsiteX1" fmla="*/ 609886 w 1625951"/>
                <a:gd name="connsiteY1" fmla="*/ 125153 h 903076"/>
                <a:gd name="connsiteX2" fmla="*/ 1257586 w 1625951"/>
                <a:gd name="connsiteY2" fmla="*/ 23553 h 903076"/>
                <a:gd name="connsiteX3" fmla="*/ 1625886 w 1625951"/>
                <a:gd name="connsiteY3" fmla="*/ 455353 h 903076"/>
                <a:gd name="connsiteX4" fmla="*/ 1232186 w 1625951"/>
                <a:gd name="connsiteY4" fmla="*/ 899853 h 903076"/>
                <a:gd name="connsiteX5" fmla="*/ 686086 w 1625951"/>
                <a:gd name="connsiteY5" fmla="*/ 658553 h 903076"/>
                <a:gd name="connsiteX6" fmla="*/ 286 w 1625951"/>
                <a:gd name="connsiteY6" fmla="*/ 696653 h 903076"/>
                <a:gd name="connsiteX0" fmla="*/ 5838 w 1631503"/>
                <a:gd name="connsiteY0" fmla="*/ 696653 h 903076"/>
                <a:gd name="connsiteX1" fmla="*/ 615438 w 1631503"/>
                <a:gd name="connsiteY1" fmla="*/ 125153 h 903076"/>
                <a:gd name="connsiteX2" fmla="*/ 1263138 w 1631503"/>
                <a:gd name="connsiteY2" fmla="*/ 23553 h 903076"/>
                <a:gd name="connsiteX3" fmla="*/ 1631438 w 1631503"/>
                <a:gd name="connsiteY3" fmla="*/ 455353 h 903076"/>
                <a:gd name="connsiteX4" fmla="*/ 1237738 w 1631503"/>
                <a:gd name="connsiteY4" fmla="*/ 899853 h 903076"/>
                <a:gd name="connsiteX5" fmla="*/ 691638 w 1631503"/>
                <a:gd name="connsiteY5" fmla="*/ 658553 h 903076"/>
                <a:gd name="connsiteX6" fmla="*/ 5838 w 1631503"/>
                <a:gd name="connsiteY6" fmla="*/ 696653 h 903076"/>
                <a:gd name="connsiteX0" fmla="*/ 13271 w 1638936"/>
                <a:gd name="connsiteY0" fmla="*/ 696653 h 903076"/>
                <a:gd name="connsiteX1" fmla="*/ 622871 w 1638936"/>
                <a:gd name="connsiteY1" fmla="*/ 125153 h 903076"/>
                <a:gd name="connsiteX2" fmla="*/ 1270571 w 1638936"/>
                <a:gd name="connsiteY2" fmla="*/ 23553 h 903076"/>
                <a:gd name="connsiteX3" fmla="*/ 1638871 w 1638936"/>
                <a:gd name="connsiteY3" fmla="*/ 455353 h 903076"/>
                <a:gd name="connsiteX4" fmla="*/ 1245171 w 1638936"/>
                <a:gd name="connsiteY4" fmla="*/ 899853 h 903076"/>
                <a:gd name="connsiteX5" fmla="*/ 699071 w 1638936"/>
                <a:gd name="connsiteY5" fmla="*/ 658553 h 903076"/>
                <a:gd name="connsiteX6" fmla="*/ 13271 w 1638936"/>
                <a:gd name="connsiteY6" fmla="*/ 696653 h 903076"/>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5458"/>
                <a:gd name="connsiteX1" fmla="*/ 622931 w 1638935"/>
                <a:gd name="connsiteY1" fmla="*/ 125153 h 905458"/>
                <a:gd name="connsiteX2" fmla="*/ 1270631 w 1638935"/>
                <a:gd name="connsiteY2" fmla="*/ 23553 h 905458"/>
                <a:gd name="connsiteX3" fmla="*/ 1638931 w 1638935"/>
                <a:gd name="connsiteY3" fmla="*/ 455353 h 905458"/>
                <a:gd name="connsiteX4" fmla="*/ 1264281 w 1638935"/>
                <a:gd name="connsiteY4" fmla="*/ 902234 h 905458"/>
                <a:gd name="connsiteX5" fmla="*/ 699131 w 1638935"/>
                <a:gd name="connsiteY5" fmla="*/ 658553 h 905458"/>
                <a:gd name="connsiteX6" fmla="*/ 13331 w 1638935"/>
                <a:gd name="connsiteY6" fmla="*/ 696653 h 905458"/>
                <a:gd name="connsiteX0" fmla="*/ 13331 w 1638935"/>
                <a:gd name="connsiteY0" fmla="*/ 696653 h 904337"/>
                <a:gd name="connsiteX1" fmla="*/ 622931 w 1638935"/>
                <a:gd name="connsiteY1" fmla="*/ 125153 h 904337"/>
                <a:gd name="connsiteX2" fmla="*/ 1270631 w 1638935"/>
                <a:gd name="connsiteY2" fmla="*/ 23553 h 904337"/>
                <a:gd name="connsiteX3" fmla="*/ 1638931 w 1638935"/>
                <a:gd name="connsiteY3" fmla="*/ 455353 h 904337"/>
                <a:gd name="connsiteX4" fmla="*/ 1264281 w 1638935"/>
                <a:gd name="connsiteY4" fmla="*/ 902234 h 904337"/>
                <a:gd name="connsiteX5" fmla="*/ 699131 w 1638935"/>
                <a:gd name="connsiteY5" fmla="*/ 658553 h 904337"/>
                <a:gd name="connsiteX6" fmla="*/ 13331 w 1638935"/>
                <a:gd name="connsiteY6" fmla="*/ 696653 h 904337"/>
                <a:gd name="connsiteX0" fmla="*/ 13331 w 1639166"/>
                <a:gd name="connsiteY0" fmla="*/ 696653 h 904337"/>
                <a:gd name="connsiteX1" fmla="*/ 622931 w 1639166"/>
                <a:gd name="connsiteY1" fmla="*/ 125153 h 904337"/>
                <a:gd name="connsiteX2" fmla="*/ 1270631 w 1639166"/>
                <a:gd name="connsiteY2" fmla="*/ 23553 h 904337"/>
                <a:gd name="connsiteX3" fmla="*/ 1638931 w 1639166"/>
                <a:gd name="connsiteY3" fmla="*/ 455353 h 904337"/>
                <a:gd name="connsiteX4" fmla="*/ 1264281 w 1639166"/>
                <a:gd name="connsiteY4" fmla="*/ 902234 h 904337"/>
                <a:gd name="connsiteX5" fmla="*/ 699131 w 1639166"/>
                <a:gd name="connsiteY5" fmla="*/ 658553 h 904337"/>
                <a:gd name="connsiteX6" fmla="*/ 13331 w 1639166"/>
                <a:gd name="connsiteY6" fmla="*/ 696653 h 904337"/>
                <a:gd name="connsiteX0" fmla="*/ 13331 w 1640516"/>
                <a:gd name="connsiteY0" fmla="*/ 696653 h 904337"/>
                <a:gd name="connsiteX1" fmla="*/ 622931 w 1640516"/>
                <a:gd name="connsiteY1" fmla="*/ 125153 h 904337"/>
                <a:gd name="connsiteX2" fmla="*/ 1270631 w 1640516"/>
                <a:gd name="connsiteY2" fmla="*/ 23553 h 904337"/>
                <a:gd name="connsiteX3" fmla="*/ 1638931 w 1640516"/>
                <a:gd name="connsiteY3" fmla="*/ 455353 h 904337"/>
                <a:gd name="connsiteX4" fmla="*/ 1264281 w 1640516"/>
                <a:gd name="connsiteY4" fmla="*/ 902234 h 904337"/>
                <a:gd name="connsiteX5" fmla="*/ 699131 w 1640516"/>
                <a:gd name="connsiteY5" fmla="*/ 658553 h 904337"/>
                <a:gd name="connsiteX6" fmla="*/ 13331 w 1640516"/>
                <a:gd name="connsiteY6" fmla="*/ 696653 h 904337"/>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71320"/>
                <a:gd name="connsiteY0" fmla="*/ 697001 h 904685"/>
                <a:gd name="connsiteX1" fmla="*/ 622931 w 1671320"/>
                <a:gd name="connsiteY1" fmla="*/ 125501 h 904685"/>
                <a:gd name="connsiteX2" fmla="*/ 1270631 w 1671320"/>
                <a:gd name="connsiteY2" fmla="*/ 23901 h 904685"/>
                <a:gd name="connsiteX3" fmla="*/ 1669888 w 1671320"/>
                <a:gd name="connsiteY3" fmla="*/ 460463 h 904685"/>
                <a:gd name="connsiteX4" fmla="*/ 1264281 w 1671320"/>
                <a:gd name="connsiteY4" fmla="*/ 902582 h 904685"/>
                <a:gd name="connsiteX5" fmla="*/ 699131 w 1671320"/>
                <a:gd name="connsiteY5" fmla="*/ 658901 h 904685"/>
                <a:gd name="connsiteX6" fmla="*/ 13331 w 1671320"/>
                <a:gd name="connsiteY6" fmla="*/ 697001 h 904685"/>
                <a:gd name="connsiteX0" fmla="*/ 13331 w 1669888"/>
                <a:gd name="connsiteY0" fmla="*/ 721355 h 929039"/>
                <a:gd name="connsiteX1" fmla="*/ 622931 w 1669888"/>
                <a:gd name="connsiteY1" fmla="*/ 149855 h 929039"/>
                <a:gd name="connsiteX2" fmla="*/ 1263488 w 1669888"/>
                <a:gd name="connsiteY2" fmla="*/ 19680 h 929039"/>
                <a:gd name="connsiteX3" fmla="*/ 1669888 w 1669888"/>
                <a:gd name="connsiteY3" fmla="*/ 484817 h 929039"/>
                <a:gd name="connsiteX4" fmla="*/ 1264281 w 1669888"/>
                <a:gd name="connsiteY4" fmla="*/ 926936 h 929039"/>
                <a:gd name="connsiteX5" fmla="*/ 699131 w 1669888"/>
                <a:gd name="connsiteY5" fmla="*/ 683255 h 929039"/>
                <a:gd name="connsiteX6" fmla="*/ 13331 w 1669888"/>
                <a:gd name="connsiteY6" fmla="*/ 721355 h 929039"/>
                <a:gd name="connsiteX0" fmla="*/ 13331 w 1669888"/>
                <a:gd name="connsiteY0" fmla="*/ 724347 h 932031"/>
                <a:gd name="connsiteX1" fmla="*/ 622931 w 1669888"/>
                <a:gd name="connsiteY1" fmla="*/ 152847 h 932031"/>
                <a:gd name="connsiteX2" fmla="*/ 1263488 w 1669888"/>
                <a:gd name="connsiteY2" fmla="*/ 22672 h 932031"/>
                <a:gd name="connsiteX3" fmla="*/ 1669888 w 1669888"/>
                <a:gd name="connsiteY3" fmla="*/ 487809 h 932031"/>
                <a:gd name="connsiteX4" fmla="*/ 1264281 w 1669888"/>
                <a:gd name="connsiteY4" fmla="*/ 929928 h 932031"/>
                <a:gd name="connsiteX5" fmla="*/ 699131 w 1669888"/>
                <a:gd name="connsiteY5" fmla="*/ 686247 h 932031"/>
                <a:gd name="connsiteX6" fmla="*/ 13331 w 1669888"/>
                <a:gd name="connsiteY6" fmla="*/ 724347 h 932031"/>
                <a:gd name="connsiteX0" fmla="*/ 16217 w 1529899"/>
                <a:gd name="connsiteY0" fmla="*/ 826855 h 934400"/>
                <a:gd name="connsiteX1" fmla="*/ 482942 w 1529899"/>
                <a:gd name="connsiteY1" fmla="*/ 155343 h 934400"/>
                <a:gd name="connsiteX2" fmla="*/ 1123499 w 1529899"/>
                <a:gd name="connsiteY2" fmla="*/ 25168 h 934400"/>
                <a:gd name="connsiteX3" fmla="*/ 1529899 w 1529899"/>
                <a:gd name="connsiteY3" fmla="*/ 490305 h 934400"/>
                <a:gd name="connsiteX4" fmla="*/ 1124292 w 1529899"/>
                <a:gd name="connsiteY4" fmla="*/ 932424 h 934400"/>
                <a:gd name="connsiteX5" fmla="*/ 559142 w 1529899"/>
                <a:gd name="connsiteY5" fmla="*/ 688743 h 934400"/>
                <a:gd name="connsiteX6" fmla="*/ 16217 w 1529899"/>
                <a:gd name="connsiteY6" fmla="*/ 826855 h 934400"/>
                <a:gd name="connsiteX0" fmla="*/ 246 w 1513928"/>
                <a:gd name="connsiteY0" fmla="*/ 826855 h 934400"/>
                <a:gd name="connsiteX1" fmla="*/ 466971 w 1513928"/>
                <a:gd name="connsiteY1" fmla="*/ 155343 h 934400"/>
                <a:gd name="connsiteX2" fmla="*/ 1107528 w 1513928"/>
                <a:gd name="connsiteY2" fmla="*/ 25168 h 934400"/>
                <a:gd name="connsiteX3" fmla="*/ 1513928 w 1513928"/>
                <a:gd name="connsiteY3" fmla="*/ 490305 h 934400"/>
                <a:gd name="connsiteX4" fmla="*/ 1108321 w 1513928"/>
                <a:gd name="connsiteY4" fmla="*/ 932424 h 934400"/>
                <a:gd name="connsiteX5" fmla="*/ 543171 w 1513928"/>
                <a:gd name="connsiteY5" fmla="*/ 688743 h 934400"/>
                <a:gd name="connsiteX6" fmla="*/ 246 w 1513928"/>
                <a:gd name="connsiteY6" fmla="*/ 826855 h 934400"/>
                <a:gd name="connsiteX0" fmla="*/ 274 w 1466331"/>
                <a:gd name="connsiteY0" fmla="*/ 897863 h 937885"/>
                <a:gd name="connsiteX1" fmla="*/ 419374 w 1466331"/>
                <a:gd name="connsiteY1" fmla="*/ 157294 h 937885"/>
                <a:gd name="connsiteX2" fmla="*/ 1059931 w 1466331"/>
                <a:gd name="connsiteY2" fmla="*/ 27119 h 937885"/>
                <a:gd name="connsiteX3" fmla="*/ 1466331 w 1466331"/>
                <a:gd name="connsiteY3" fmla="*/ 492256 h 937885"/>
                <a:gd name="connsiteX4" fmla="*/ 1060724 w 1466331"/>
                <a:gd name="connsiteY4" fmla="*/ 934375 h 937885"/>
                <a:gd name="connsiteX5" fmla="*/ 495574 w 1466331"/>
                <a:gd name="connsiteY5" fmla="*/ 690694 h 937885"/>
                <a:gd name="connsiteX6" fmla="*/ 274 w 1466331"/>
                <a:gd name="connsiteY6" fmla="*/ 897863 h 937885"/>
                <a:gd name="connsiteX0" fmla="*/ 7509 w 1473566"/>
                <a:gd name="connsiteY0" fmla="*/ 897863 h 936272"/>
                <a:gd name="connsiteX1" fmla="*/ 426609 w 1473566"/>
                <a:gd name="connsiteY1" fmla="*/ 157294 h 936272"/>
                <a:gd name="connsiteX2" fmla="*/ 1067166 w 1473566"/>
                <a:gd name="connsiteY2" fmla="*/ 27119 h 936272"/>
                <a:gd name="connsiteX3" fmla="*/ 1473566 w 1473566"/>
                <a:gd name="connsiteY3" fmla="*/ 492256 h 936272"/>
                <a:gd name="connsiteX4" fmla="*/ 1067959 w 1473566"/>
                <a:gd name="connsiteY4" fmla="*/ 934375 h 936272"/>
                <a:gd name="connsiteX5" fmla="*/ 502809 w 1473566"/>
                <a:gd name="connsiteY5" fmla="*/ 690694 h 936272"/>
                <a:gd name="connsiteX6" fmla="*/ 7509 w 1473566"/>
                <a:gd name="connsiteY6" fmla="*/ 897863 h 936272"/>
                <a:gd name="connsiteX0" fmla="*/ 7292 w 1488850"/>
                <a:gd name="connsiteY0" fmla="*/ 810229 h 933990"/>
                <a:gd name="connsiteX1" fmla="*/ 441893 w 1488850"/>
                <a:gd name="connsiteY1" fmla="*/ 154915 h 933990"/>
                <a:gd name="connsiteX2" fmla="*/ 1082450 w 1488850"/>
                <a:gd name="connsiteY2" fmla="*/ 24740 h 933990"/>
                <a:gd name="connsiteX3" fmla="*/ 1488850 w 1488850"/>
                <a:gd name="connsiteY3" fmla="*/ 489877 h 933990"/>
                <a:gd name="connsiteX4" fmla="*/ 1083243 w 1488850"/>
                <a:gd name="connsiteY4" fmla="*/ 931996 h 933990"/>
                <a:gd name="connsiteX5" fmla="*/ 518093 w 1488850"/>
                <a:gd name="connsiteY5" fmla="*/ 688315 h 933990"/>
                <a:gd name="connsiteX6" fmla="*/ 7292 w 1488850"/>
                <a:gd name="connsiteY6" fmla="*/ 810229 h 933990"/>
                <a:gd name="connsiteX0" fmla="*/ 39 w 1481597"/>
                <a:gd name="connsiteY0" fmla="*/ 810227 h 933634"/>
                <a:gd name="connsiteX1" fmla="*/ 434640 w 1481597"/>
                <a:gd name="connsiteY1" fmla="*/ 154913 h 933634"/>
                <a:gd name="connsiteX2" fmla="*/ 1075197 w 1481597"/>
                <a:gd name="connsiteY2" fmla="*/ 24738 h 933634"/>
                <a:gd name="connsiteX3" fmla="*/ 1481597 w 1481597"/>
                <a:gd name="connsiteY3" fmla="*/ 489875 h 933634"/>
                <a:gd name="connsiteX4" fmla="*/ 1075990 w 1481597"/>
                <a:gd name="connsiteY4" fmla="*/ 931994 h 933634"/>
                <a:gd name="connsiteX5" fmla="*/ 456587 w 1481597"/>
                <a:gd name="connsiteY5" fmla="*/ 630184 h 933634"/>
                <a:gd name="connsiteX6" fmla="*/ 39 w 1481597"/>
                <a:gd name="connsiteY6" fmla="*/ 810227 h 933634"/>
                <a:gd name="connsiteX0" fmla="*/ 394 w 1481952"/>
                <a:gd name="connsiteY0" fmla="*/ 810227 h 933579"/>
                <a:gd name="connsiteX1" fmla="*/ 434995 w 1481952"/>
                <a:gd name="connsiteY1" fmla="*/ 154913 h 933579"/>
                <a:gd name="connsiteX2" fmla="*/ 1075552 w 1481952"/>
                <a:gd name="connsiteY2" fmla="*/ 24738 h 933579"/>
                <a:gd name="connsiteX3" fmla="*/ 1481952 w 1481952"/>
                <a:gd name="connsiteY3" fmla="*/ 489875 h 933579"/>
                <a:gd name="connsiteX4" fmla="*/ 1076345 w 1481952"/>
                <a:gd name="connsiteY4" fmla="*/ 931994 h 933579"/>
                <a:gd name="connsiteX5" fmla="*/ 507320 w 1481952"/>
                <a:gd name="connsiteY5" fmla="*/ 618559 h 933579"/>
                <a:gd name="connsiteX6" fmla="*/ 394 w 1481952"/>
                <a:gd name="connsiteY6" fmla="*/ 810227 h 933579"/>
                <a:gd name="connsiteX0" fmla="*/ 394 w 1482284"/>
                <a:gd name="connsiteY0" fmla="*/ 810227 h 887281"/>
                <a:gd name="connsiteX1" fmla="*/ 434995 w 1482284"/>
                <a:gd name="connsiteY1" fmla="*/ 154913 h 887281"/>
                <a:gd name="connsiteX2" fmla="*/ 1075552 w 1482284"/>
                <a:gd name="connsiteY2" fmla="*/ 24738 h 887281"/>
                <a:gd name="connsiteX3" fmla="*/ 1481952 w 1482284"/>
                <a:gd name="connsiteY3" fmla="*/ 489875 h 887281"/>
                <a:gd name="connsiteX4" fmla="*/ 1029842 w 1482284"/>
                <a:gd name="connsiteY4" fmla="*/ 885491 h 887281"/>
                <a:gd name="connsiteX5" fmla="*/ 507320 w 1482284"/>
                <a:gd name="connsiteY5" fmla="*/ 618559 h 887281"/>
                <a:gd name="connsiteX6" fmla="*/ 394 w 1482284"/>
                <a:gd name="connsiteY6" fmla="*/ 810227 h 887281"/>
                <a:gd name="connsiteX0" fmla="*/ 394 w 1482284"/>
                <a:gd name="connsiteY0" fmla="*/ 810227 h 885491"/>
                <a:gd name="connsiteX1" fmla="*/ 434995 w 1482284"/>
                <a:gd name="connsiteY1" fmla="*/ 154913 h 885491"/>
                <a:gd name="connsiteX2" fmla="*/ 1075552 w 1482284"/>
                <a:gd name="connsiteY2" fmla="*/ 24738 h 885491"/>
                <a:gd name="connsiteX3" fmla="*/ 1481952 w 1482284"/>
                <a:gd name="connsiteY3" fmla="*/ 489875 h 885491"/>
                <a:gd name="connsiteX4" fmla="*/ 1029842 w 1482284"/>
                <a:gd name="connsiteY4" fmla="*/ 885491 h 885491"/>
                <a:gd name="connsiteX5" fmla="*/ 507320 w 1482284"/>
                <a:gd name="connsiteY5" fmla="*/ 618559 h 885491"/>
                <a:gd name="connsiteX6" fmla="*/ 394 w 1482284"/>
                <a:gd name="connsiteY6" fmla="*/ 810227 h 885491"/>
                <a:gd name="connsiteX0" fmla="*/ 3829 w 1485719"/>
                <a:gd name="connsiteY0" fmla="*/ 810227 h 885491"/>
                <a:gd name="connsiteX1" fmla="*/ 438430 w 1485719"/>
                <a:gd name="connsiteY1" fmla="*/ 154913 h 885491"/>
                <a:gd name="connsiteX2" fmla="*/ 1078987 w 1485719"/>
                <a:gd name="connsiteY2" fmla="*/ 24738 h 885491"/>
                <a:gd name="connsiteX3" fmla="*/ 1485387 w 1485719"/>
                <a:gd name="connsiteY3" fmla="*/ 489875 h 885491"/>
                <a:gd name="connsiteX4" fmla="*/ 1033277 w 1485719"/>
                <a:gd name="connsiteY4" fmla="*/ 885491 h 885491"/>
                <a:gd name="connsiteX5" fmla="*/ 510755 w 1485719"/>
                <a:gd name="connsiteY5" fmla="*/ 618559 h 885491"/>
                <a:gd name="connsiteX6" fmla="*/ 3829 w 1485719"/>
                <a:gd name="connsiteY6" fmla="*/ 810227 h 88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719" h="885491">
                  <a:moveTo>
                    <a:pt x="3829" y="810227"/>
                  </a:moveTo>
                  <a:cubicBezTo>
                    <a:pt x="49902" y="736828"/>
                    <a:pt x="259237" y="285828"/>
                    <a:pt x="438430" y="154913"/>
                  </a:cubicBezTo>
                  <a:cubicBezTo>
                    <a:pt x="617623" y="23998"/>
                    <a:pt x="787812" y="-38232"/>
                    <a:pt x="1078987" y="24738"/>
                  </a:cubicBezTo>
                  <a:cubicBezTo>
                    <a:pt x="1370162" y="87708"/>
                    <a:pt x="1493005" y="346416"/>
                    <a:pt x="1485387" y="489875"/>
                  </a:cubicBezTo>
                  <a:cubicBezTo>
                    <a:pt x="1477769" y="633334"/>
                    <a:pt x="1389935" y="787331"/>
                    <a:pt x="1033277" y="885491"/>
                  </a:cubicBezTo>
                  <a:cubicBezTo>
                    <a:pt x="726345" y="854085"/>
                    <a:pt x="682330" y="631103"/>
                    <a:pt x="510755" y="618559"/>
                  </a:cubicBezTo>
                  <a:cubicBezTo>
                    <a:pt x="339180" y="606015"/>
                    <a:pt x="-42244" y="883626"/>
                    <a:pt x="3829" y="810227"/>
                  </a:cubicBez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prstClr val="white"/>
                </a:solidFill>
              </a:endParaRPr>
            </a:p>
          </p:txBody>
        </p:sp>
      </p:grpSp>
      <p:sp>
        <p:nvSpPr>
          <p:cNvPr id="16" name="모서리가 둥근 직사각형 15"/>
          <p:cNvSpPr/>
          <p:nvPr/>
        </p:nvSpPr>
        <p:spPr>
          <a:xfrm>
            <a:off x="3585361" y="2345852"/>
            <a:ext cx="5353355" cy="1700105"/>
          </a:xfrm>
          <a:prstGeom prst="roundRect">
            <a:avLst>
              <a:gd name="adj" fmla="val 1198"/>
            </a:avLst>
          </a:prstGeom>
          <a:noFill/>
          <a:ln w="12700">
            <a:solidFill>
              <a:srgbClr val="8772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lnSpc>
                <a:spcPct val="150000"/>
              </a:lnSpc>
              <a:defRPr/>
            </a:pPr>
            <a:endParaRPr lang="ko-KR" altLang="en-US" sz="6600" kern="0" dirty="0">
              <a:solidFill>
                <a:srgbClr val="87726A"/>
              </a:solidFill>
            </a:endParaRPr>
          </a:p>
        </p:txBody>
      </p:sp>
    </p:spTree>
    <p:extLst>
      <p:ext uri="{BB962C8B-B14F-4D97-AF65-F5344CB8AC3E}">
        <p14:creationId xmlns:p14="http://schemas.microsoft.com/office/powerpoint/2010/main" val="118293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71280" marR="0" lvl="0" indent="-371280" algn="l" defTabSz="232257" rtl="0" eaLnBrk="1" latinLnBrk="0" hangingPunct="1">
              <a:lnSpc>
                <a:spcPct val="120000"/>
              </a:lnSpc>
              <a:spcBef>
                <a:spcPts val="1000"/>
              </a:spcBef>
              <a:spcAft>
                <a:spcPts val="0"/>
              </a:spcAft>
              <a:buClr>
                <a:srgbClr val="5B9BD5"/>
              </a:buClr>
              <a:buSzPct val="100000"/>
              <a:buFont typeface="Wingdings"/>
              <a:buChar char="l"/>
              <a:defRPr/>
            </a:pPr>
            <a:endParaRPr lang="ko-KR" altLang="en-US">
              <a:solidFill>
                <a:prstClr val="white"/>
              </a:solidFill>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a:solidFill>
                  <a:srgbClr val="87726A"/>
                </a:solidFill>
              </a:rPr>
              <a:t>2. Basic sentence form</a:t>
            </a:r>
            <a:endParaRPr lang="ko-KR" altLang="en-US" sz="5400" kern="0">
              <a:solidFill>
                <a:srgbClr val="87726A"/>
              </a:solidFill>
            </a:endParaRPr>
          </a:p>
        </p:txBody>
      </p:sp>
      <p:sp>
        <p:nvSpPr>
          <p:cNvPr id="7" name="TextBox 1"/>
          <p:cNvSpPr txBox="1"/>
          <p:nvPr/>
        </p:nvSpPr>
        <p:spPr>
          <a:xfrm>
            <a:off x="705935" y="1247351"/>
            <a:ext cx="9254886"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latinLnBrk="0" hangingPunct="1">
              <a:lnSpc>
                <a:spcPct val="100000"/>
              </a:lnSpc>
              <a:spcBef>
                <a:spcPct val="0"/>
              </a:spcBef>
              <a:spcAft>
                <a:spcPts val="0"/>
              </a:spcAft>
              <a:buClrTx/>
              <a:buFont typeface="Arial"/>
              <a:buChar char="•"/>
              <a:defRPr/>
            </a:pPr>
            <a:r>
              <a:rPr kumimoji="0" lang="en-US" altLang="ko-KR" sz="2400" b="1" i="0" u="none" strike="noStrike" kern="1200" cap="none" spc="0" normalizeH="0" baseline="0">
                <a:solidFill>
                  <a:srgbClr val="44546A"/>
                </a:solidFill>
                <a:effectLst/>
                <a:uLnTx/>
                <a:uFillTx/>
                <a:latin typeface="맑은 고딕"/>
                <a:ea typeface="맑은 고딕"/>
                <a:cs typeface="+mn-cs"/>
              </a:rPr>
              <a:t>Korean is a subject-object-verb (SOV) language</a:t>
            </a:r>
            <a:endParaRPr kumimoji="0" lang="ko-KR" altLang="en-US" sz="2400" b="0" i="0" u="none" strike="noStrike" kern="1200" cap="none" spc="0" normalizeH="0" baseline="0">
              <a:solidFill>
                <a:srgbClr val="44546A"/>
              </a:solidFill>
              <a:effectLst/>
              <a:uLnTx/>
              <a:uFillTx/>
              <a:latin typeface="맑은 고딕"/>
              <a:ea typeface="맑은 고딕"/>
              <a:cs typeface="+mn-cs"/>
            </a:endParaRPr>
          </a:p>
        </p:txBody>
      </p:sp>
      <p:sp>
        <p:nvSpPr>
          <p:cNvPr id="2" name="사각형: 둥근 모서리 1"/>
          <p:cNvSpPr/>
          <p:nvPr/>
        </p:nvSpPr>
        <p:spPr>
          <a:xfrm>
            <a:off x="1473788" y="2890520"/>
            <a:ext cx="1955211" cy="1057507"/>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a:t>noun</a:t>
            </a:r>
            <a:endParaRPr lang="ko-KR" altLang="en-US"/>
          </a:p>
        </p:txBody>
      </p:sp>
      <p:sp>
        <p:nvSpPr>
          <p:cNvPr id="8" name="사각형: 둥근 모서리 7"/>
          <p:cNvSpPr/>
          <p:nvPr/>
        </p:nvSpPr>
        <p:spPr>
          <a:xfrm>
            <a:off x="4984812" y="2917670"/>
            <a:ext cx="1792589" cy="1022659"/>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a:t>adverb/ number</a:t>
            </a:r>
            <a:endParaRPr lang="ko-KR" altLang="en-US"/>
          </a:p>
        </p:txBody>
      </p:sp>
      <p:sp>
        <p:nvSpPr>
          <p:cNvPr id="9" name="사각형: 둥근 모서리 8"/>
          <p:cNvSpPr/>
          <p:nvPr/>
        </p:nvSpPr>
        <p:spPr>
          <a:xfrm>
            <a:off x="8391322" y="2981557"/>
            <a:ext cx="1839053" cy="89488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a:t>verb/</a:t>
            </a:r>
          </a:p>
          <a:p>
            <a:pPr algn="ctr">
              <a:defRPr/>
            </a:pPr>
            <a:r>
              <a:rPr lang="en-US" altLang="ko-KR"/>
              <a:t>adjective</a:t>
            </a:r>
            <a:endParaRPr lang="ko-KR" altLang="en-US"/>
          </a:p>
        </p:txBody>
      </p:sp>
      <p:sp>
        <p:nvSpPr>
          <p:cNvPr id="10" name="TextBox 9"/>
          <p:cNvSpPr txBox="1"/>
          <p:nvPr/>
        </p:nvSpPr>
        <p:spPr>
          <a:xfrm>
            <a:off x="1012995" y="4263578"/>
            <a:ext cx="2946400" cy="369332"/>
          </a:xfrm>
          <a:prstGeom prst="rect">
            <a:avLst/>
          </a:prstGeom>
          <a:noFill/>
        </p:spPr>
        <p:txBody>
          <a:bodyPr wrap="square">
            <a:spAutoFit/>
          </a:bodyPr>
          <a:lstStyle/>
          <a:p>
            <a:pPr marL="285750" indent="-285750">
              <a:buFont typeface="Wingdings"/>
              <a:buChar char="Ø"/>
              <a:defRPr/>
            </a:pPr>
            <a:r>
              <a:rPr lang="en-US" altLang="ko-KR"/>
              <a:t>Subject and(or) object</a:t>
            </a:r>
            <a:endParaRPr lang="ko-KR" altLang="en-US"/>
          </a:p>
        </p:txBody>
      </p:sp>
      <p:sp>
        <p:nvSpPr>
          <p:cNvPr id="11" name="TextBox 10"/>
          <p:cNvSpPr txBox="1"/>
          <p:nvPr/>
        </p:nvSpPr>
        <p:spPr>
          <a:xfrm>
            <a:off x="4622800" y="4170652"/>
            <a:ext cx="2946400" cy="646331"/>
          </a:xfrm>
          <a:prstGeom prst="rect">
            <a:avLst/>
          </a:prstGeom>
          <a:noFill/>
        </p:spPr>
        <p:txBody>
          <a:bodyPr wrap="square">
            <a:spAutoFit/>
          </a:bodyPr>
          <a:lstStyle/>
          <a:p>
            <a:pPr marL="285750" indent="-285750">
              <a:buFont typeface="Wingdings"/>
              <a:buChar char="Ø"/>
              <a:defRPr/>
            </a:pPr>
            <a:r>
              <a:rPr lang="en-US" altLang="ko-KR"/>
              <a:t>Clarify the meaning </a:t>
            </a:r>
          </a:p>
          <a:p>
            <a:pPr lvl="0">
              <a:defRPr/>
            </a:pPr>
            <a:r>
              <a:rPr lang="en-US" altLang="ko-KR"/>
              <a:t>    of the noun</a:t>
            </a:r>
            <a:endParaRPr lang="ko-KR" altLang="en-US"/>
          </a:p>
        </p:txBody>
      </p:sp>
      <p:sp>
        <p:nvSpPr>
          <p:cNvPr id="12" name="TextBox 11"/>
          <p:cNvSpPr txBox="1"/>
          <p:nvPr/>
        </p:nvSpPr>
        <p:spPr>
          <a:xfrm>
            <a:off x="8371462" y="4109063"/>
            <a:ext cx="2946400" cy="646331"/>
          </a:xfrm>
          <a:prstGeom prst="rect">
            <a:avLst/>
          </a:prstGeom>
          <a:noFill/>
        </p:spPr>
        <p:txBody>
          <a:bodyPr wrap="square">
            <a:spAutoFit/>
          </a:bodyPr>
          <a:lstStyle/>
          <a:p>
            <a:pPr marL="285750" indent="-285750">
              <a:buFont typeface="Wingdings"/>
              <a:buChar char="Ø"/>
              <a:defRPr/>
            </a:pPr>
            <a:r>
              <a:rPr lang="en-US" altLang="ko-KR"/>
              <a:t>Explanation </a:t>
            </a:r>
          </a:p>
          <a:p>
            <a:pPr lvl="0">
              <a:defRPr/>
            </a:pPr>
            <a:r>
              <a:rPr lang="en-US" altLang="ko-KR"/>
              <a:t>   for the noun</a:t>
            </a:r>
            <a:endParaRPr lang="ko-KR" altLang="en-US"/>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
        <p:nvSpPr>
          <p:cNvPr id="7" name="TextBox 1">
            <a:extLst>
              <a:ext uri="{FF2B5EF4-FFF2-40B4-BE49-F238E27FC236}">
                <a16:creationId xmlns:a16="http://schemas.microsoft.com/office/drawing/2014/main" id="{1CC88CB7-B623-4059-8438-1E21EF98960C}"/>
              </a:ext>
            </a:extLst>
          </p:cNvPr>
          <p:cNvSpPr txBox="1"/>
          <p:nvPr/>
        </p:nvSpPr>
        <p:spPr>
          <a:xfrm>
            <a:off x="705935" y="1247351"/>
            <a:ext cx="9254886"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Korean is a subject-object-verb (SOV) language</a:t>
            </a:r>
            <a:endParaRPr kumimoji="0" lang="ko-KR" altLang="en-US" sz="2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5E4CF00-ADE6-4C5E-8490-5D503963F6BD}"/>
              </a:ext>
            </a:extLst>
          </p:cNvPr>
          <p:cNvSpPr/>
          <p:nvPr/>
        </p:nvSpPr>
        <p:spPr>
          <a:xfrm>
            <a:off x="1037546" y="1986879"/>
            <a:ext cx="10444480" cy="310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400" b="1" dirty="0">
                <a:solidFill>
                  <a:schemeClr val="tx1"/>
                </a:solidFill>
              </a:rPr>
              <a:t>Ex) He ate a banana. </a:t>
            </a:r>
          </a:p>
          <a:p>
            <a:r>
              <a:rPr lang="en-US" altLang="ko-KR" sz="2400" b="1" dirty="0">
                <a:solidFill>
                  <a:schemeClr val="tx1"/>
                </a:solidFill>
              </a:rPr>
              <a:t> </a:t>
            </a:r>
          </a:p>
          <a:p>
            <a:r>
              <a:rPr lang="ko-KR" altLang="en-US" sz="2400" b="1" dirty="0">
                <a:solidFill>
                  <a:schemeClr val="tx1"/>
                </a:solidFill>
              </a:rPr>
              <a:t>그가 바나나를 먹었다</a:t>
            </a:r>
            <a:r>
              <a:rPr lang="en-US" altLang="ko-KR" sz="2400" b="1" dirty="0">
                <a:solidFill>
                  <a:schemeClr val="tx1"/>
                </a:solidFill>
              </a:rPr>
              <a:t>. [</a:t>
            </a:r>
            <a:r>
              <a:rPr lang="en-US" altLang="ko-KR" sz="2400" b="1" dirty="0" err="1">
                <a:solidFill>
                  <a:schemeClr val="tx1"/>
                </a:solidFill>
              </a:rPr>
              <a:t>geuga</a:t>
            </a:r>
            <a:r>
              <a:rPr lang="ko-KR" altLang="en-US" sz="2400" b="1" dirty="0">
                <a:solidFill>
                  <a:schemeClr val="tx1"/>
                </a:solidFill>
              </a:rPr>
              <a:t> </a:t>
            </a:r>
            <a:r>
              <a:rPr lang="en-US" altLang="ko-KR" sz="2400" b="1" dirty="0" err="1">
                <a:solidFill>
                  <a:schemeClr val="tx1"/>
                </a:solidFill>
              </a:rPr>
              <a:t>bananaleul</a:t>
            </a:r>
            <a:r>
              <a:rPr lang="en-US" altLang="ko-KR" sz="2400" b="1" dirty="0">
                <a:solidFill>
                  <a:schemeClr val="tx1"/>
                </a:solidFill>
              </a:rPr>
              <a:t> </a:t>
            </a:r>
            <a:r>
              <a:rPr lang="en-US" altLang="ko-KR" sz="2400" b="1" dirty="0" err="1">
                <a:solidFill>
                  <a:schemeClr val="tx1"/>
                </a:solidFill>
              </a:rPr>
              <a:t>meog-eossda</a:t>
            </a:r>
            <a:r>
              <a:rPr lang="en-US" altLang="ko-KR" sz="2400" b="1" dirty="0">
                <a:solidFill>
                  <a:schemeClr val="tx1"/>
                </a:solidFill>
              </a:rPr>
              <a:t>]</a:t>
            </a:r>
          </a:p>
          <a:p>
            <a:endParaRPr lang="en-US" altLang="ko-KR" b="1" dirty="0"/>
          </a:p>
          <a:p>
            <a:pPr algn="ctr"/>
            <a:endParaRPr lang="ko-KR" altLang="en-US" dirty="0"/>
          </a:p>
        </p:txBody>
      </p:sp>
      <p:grpSp>
        <p:nvGrpSpPr>
          <p:cNvPr id="16" name="그룹 15">
            <a:extLst>
              <a:ext uri="{FF2B5EF4-FFF2-40B4-BE49-F238E27FC236}">
                <a16:creationId xmlns:a16="http://schemas.microsoft.com/office/drawing/2014/main" id="{5CE2A1D6-3D69-491C-8577-80F0965EA8CC}"/>
              </a:ext>
            </a:extLst>
          </p:cNvPr>
          <p:cNvGrpSpPr/>
          <p:nvPr/>
        </p:nvGrpSpPr>
        <p:grpSpPr>
          <a:xfrm>
            <a:off x="1037546" y="3954100"/>
            <a:ext cx="9918700" cy="2170234"/>
            <a:chOff x="848360" y="3832990"/>
            <a:chExt cx="9918700" cy="2170234"/>
          </a:xfrm>
        </p:grpSpPr>
        <p:cxnSp>
          <p:nvCxnSpPr>
            <p:cNvPr id="18" name="직선 연결선 17">
              <a:extLst>
                <a:ext uri="{FF2B5EF4-FFF2-40B4-BE49-F238E27FC236}">
                  <a16:creationId xmlns:a16="http://schemas.microsoft.com/office/drawing/2014/main" id="{FFEA5232-32E8-48B4-BA91-C12500C5C293}"/>
                </a:ext>
              </a:extLst>
            </p:cNvPr>
            <p:cNvCxnSpPr>
              <a:cxnSpLocks/>
            </p:cNvCxnSpPr>
            <p:nvPr/>
          </p:nvCxnSpPr>
          <p:spPr>
            <a:xfrm>
              <a:off x="904240" y="3832990"/>
              <a:ext cx="5842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A4E7CB9A-DB5C-4C46-A861-CF56F004C168}"/>
                </a:ext>
              </a:extLst>
            </p:cNvPr>
            <p:cNvCxnSpPr>
              <a:cxnSpLocks/>
            </p:cNvCxnSpPr>
            <p:nvPr/>
          </p:nvCxnSpPr>
          <p:spPr>
            <a:xfrm>
              <a:off x="1682840" y="3832990"/>
              <a:ext cx="112132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BA0BBC3B-0FA8-4149-9BD2-C52B9BFC7271}"/>
                </a:ext>
              </a:extLst>
            </p:cNvPr>
            <p:cNvCxnSpPr>
              <a:cxnSpLocks/>
            </p:cNvCxnSpPr>
            <p:nvPr/>
          </p:nvCxnSpPr>
          <p:spPr>
            <a:xfrm>
              <a:off x="2969260" y="3832990"/>
              <a:ext cx="108204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42ABED-6545-4641-B0BD-0FC00FA6D6EA}"/>
                </a:ext>
              </a:extLst>
            </p:cNvPr>
            <p:cNvSpPr txBox="1"/>
            <p:nvPr/>
          </p:nvSpPr>
          <p:spPr>
            <a:xfrm>
              <a:off x="848360" y="4211943"/>
              <a:ext cx="9814560" cy="461665"/>
            </a:xfrm>
            <a:prstGeom prst="rect">
              <a:avLst/>
            </a:prstGeom>
            <a:noFill/>
          </p:spPr>
          <p:txBody>
            <a:bodyPr wrap="square" rtlCol="0">
              <a:spAutoFit/>
            </a:bodyPr>
            <a:lstStyle/>
            <a:p>
              <a:pPr marL="342900" indent="-342900">
                <a:buFont typeface="Wingdings" panose="05000000000000000000" pitchFamily="2" charset="2"/>
                <a:buChar char="Ø"/>
              </a:pPr>
              <a:r>
                <a:rPr lang="ko-KR" altLang="en-US" sz="2400" b="1" dirty="0"/>
                <a:t>바나나를 그가 먹었다</a:t>
              </a:r>
              <a:r>
                <a:rPr lang="en-US" altLang="ko-KR" sz="2400" b="1" dirty="0"/>
                <a:t>. [</a:t>
              </a:r>
              <a:r>
                <a:rPr lang="en-US" altLang="ko-KR" sz="2400" b="1" dirty="0" err="1"/>
                <a:t>bananaleul</a:t>
              </a:r>
              <a:r>
                <a:rPr lang="en-US" altLang="ko-KR" sz="2400" b="1" dirty="0"/>
                <a:t> </a:t>
              </a:r>
              <a:r>
                <a:rPr lang="en-US" altLang="ko-KR" sz="2400" b="1" dirty="0" err="1"/>
                <a:t>geuga</a:t>
              </a:r>
              <a:r>
                <a:rPr lang="en-US" altLang="ko-KR" sz="2400" b="1" dirty="0"/>
                <a:t> </a:t>
              </a:r>
              <a:r>
                <a:rPr lang="en-US" altLang="ko-KR" sz="2400" b="1" dirty="0" err="1"/>
                <a:t>meog-eossda</a:t>
              </a:r>
              <a:r>
                <a:rPr lang="en-US" altLang="ko-KR" sz="2400" b="1" dirty="0"/>
                <a:t>]</a:t>
              </a:r>
              <a:endParaRPr lang="ko-KR" altLang="en-US" sz="2400" b="1" dirty="0"/>
            </a:p>
          </p:txBody>
        </p:sp>
        <p:sp>
          <p:nvSpPr>
            <p:cNvPr id="15" name="사각형: 둥근 모서리 14">
              <a:extLst>
                <a:ext uri="{FF2B5EF4-FFF2-40B4-BE49-F238E27FC236}">
                  <a16:creationId xmlns:a16="http://schemas.microsoft.com/office/drawing/2014/main" id="{F62F295C-2D80-4579-B4CA-89C22641972D}"/>
                </a:ext>
              </a:extLst>
            </p:cNvPr>
            <p:cNvSpPr/>
            <p:nvPr/>
          </p:nvSpPr>
          <p:spPr>
            <a:xfrm>
              <a:off x="1323340" y="5387382"/>
              <a:ext cx="9443720" cy="61584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0" lang="en-US" altLang="ko-KR" sz="1800" b="0" i="0" u="none" strike="noStrike" kern="1200" cap="none" spc="0" normalizeH="0" baseline="0" noProof="0" dirty="0">
                  <a:ln>
                    <a:noFill/>
                  </a:ln>
                  <a:solidFill>
                    <a:srgbClr val="000000"/>
                  </a:solidFill>
                  <a:effectLst/>
                  <a:uLnTx/>
                  <a:uFillTx/>
                  <a:latin typeface="Arial" panose="020B0604020202020204" pitchFamily="34" charset="0"/>
                  <a:ea typeface="맑은 고딕" panose="020B0503020000020004" pitchFamily="50" charset="-127"/>
                  <a:cs typeface="+mn-cs"/>
                </a:rPr>
                <a:t>Korean nouns (as subjects or objects) can be freely arranged in a sentence. </a:t>
              </a:r>
              <a:endParaRPr lang="ko-KR" altLang="en-US" dirty="0"/>
            </a:p>
          </p:txBody>
        </p:sp>
      </p:grpSp>
      <p:sp>
        <p:nvSpPr>
          <p:cNvPr id="22" name="TextBox 21">
            <a:extLst>
              <a:ext uri="{FF2B5EF4-FFF2-40B4-BE49-F238E27FC236}">
                <a16:creationId xmlns:a16="http://schemas.microsoft.com/office/drawing/2014/main" id="{F2EB6134-AB94-44BC-96B8-860FC5B02FCA}"/>
              </a:ext>
            </a:extLst>
          </p:cNvPr>
          <p:cNvSpPr txBox="1"/>
          <p:nvPr/>
        </p:nvSpPr>
        <p:spPr>
          <a:xfrm>
            <a:off x="4351283" y="2707239"/>
            <a:ext cx="6096000" cy="369332"/>
          </a:xfrm>
          <a:prstGeom prst="rect">
            <a:avLst/>
          </a:prstGeom>
          <a:noFill/>
        </p:spPr>
        <p:txBody>
          <a:bodyPr wrap="square">
            <a:spAutoFit/>
          </a:bodyPr>
          <a:lstStyle/>
          <a:p>
            <a:r>
              <a:rPr lang="en-US" altLang="ko-KR" sz="1800" b="1" dirty="0">
                <a:solidFill>
                  <a:schemeClr val="tx1"/>
                </a:solidFill>
                <a:highlight>
                  <a:srgbClr val="E2F0D9"/>
                </a:highlight>
              </a:rPr>
              <a:t>&gt;He: </a:t>
            </a:r>
            <a:r>
              <a:rPr lang="en-US" altLang="ko-KR" b="1" dirty="0">
                <a:highlight>
                  <a:srgbClr val="E2F0D9"/>
                </a:highlight>
              </a:rPr>
              <a:t>S</a:t>
            </a:r>
            <a:r>
              <a:rPr lang="en-US" altLang="ko-KR" sz="1800" b="1" dirty="0">
                <a:solidFill>
                  <a:schemeClr val="tx1"/>
                </a:solidFill>
                <a:highlight>
                  <a:srgbClr val="E2F0D9"/>
                </a:highlight>
              </a:rPr>
              <a:t> / ate: </a:t>
            </a:r>
            <a:r>
              <a:rPr lang="en-US" altLang="ko-KR" b="1" dirty="0">
                <a:highlight>
                  <a:srgbClr val="E2F0D9"/>
                </a:highlight>
              </a:rPr>
              <a:t>V</a:t>
            </a:r>
            <a:r>
              <a:rPr lang="en-US" altLang="ko-KR" sz="1800" b="1" dirty="0">
                <a:solidFill>
                  <a:schemeClr val="tx1"/>
                </a:solidFill>
                <a:highlight>
                  <a:srgbClr val="E2F0D9"/>
                </a:highlight>
              </a:rPr>
              <a:t> /  a banana: </a:t>
            </a:r>
            <a:r>
              <a:rPr lang="en-US" altLang="ko-KR" b="1" dirty="0">
                <a:highlight>
                  <a:srgbClr val="E2F0D9"/>
                </a:highlight>
              </a:rPr>
              <a:t>O</a:t>
            </a:r>
            <a:r>
              <a:rPr lang="en-US" altLang="ko-KR" sz="1800" b="1" dirty="0">
                <a:solidFill>
                  <a:schemeClr val="tx1"/>
                </a:solidFill>
                <a:highlight>
                  <a:srgbClr val="E2F0D9"/>
                </a:highlight>
              </a:rPr>
              <a:t> </a:t>
            </a:r>
            <a:endParaRPr lang="ko-KR" altLang="en-US" dirty="0">
              <a:highlight>
                <a:srgbClr val="E2F0D9"/>
              </a:highlight>
            </a:endParaRPr>
          </a:p>
        </p:txBody>
      </p:sp>
    </p:spTree>
    <p:extLst>
      <p:ext uri="{BB962C8B-B14F-4D97-AF65-F5344CB8AC3E}">
        <p14:creationId xmlns:p14="http://schemas.microsoft.com/office/powerpoint/2010/main" val="251960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34886"/>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565386" y="734886"/>
            <a:ext cx="1842582"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Question </a:t>
            </a:r>
            <a:endParaRPr kumimoji="0" lang="en-US" altLang="ko-KR" sz="18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7" name="TextBox 1">
            <a:extLst>
              <a:ext uri="{FF2B5EF4-FFF2-40B4-BE49-F238E27FC236}">
                <a16:creationId xmlns:a16="http://schemas.microsoft.com/office/drawing/2014/main" id="{1CC88CB7-B623-4059-8438-1E21EF98960C}"/>
              </a:ext>
            </a:extLst>
          </p:cNvPr>
          <p:cNvSpPr txBox="1"/>
          <p:nvPr/>
        </p:nvSpPr>
        <p:spPr>
          <a:xfrm>
            <a:off x="1092014" y="1856934"/>
            <a:ext cx="11973745" cy="3600986"/>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Which of the following sentence of word order is NOT true?</a:t>
            </a:r>
          </a:p>
          <a:p>
            <a:pPr marL="0" marR="0" lvl="0" indent="0" algn="l" defTabSz="232257" rtl="0" eaLnBrk="1" fontAlgn="auto" latinLnBrk="0" hangingPunct="1">
              <a:lnSpc>
                <a:spcPct val="100000"/>
              </a:lnSpc>
              <a:spcBef>
                <a:spcPct val="0"/>
              </a:spcBef>
              <a:spcAft>
                <a:spcPts val="0"/>
              </a:spcAft>
              <a:buClrTx/>
              <a:buSzTx/>
              <a:buFontTx/>
              <a:buNone/>
              <a:tabLst/>
              <a:defRPr/>
            </a:pPr>
            <a:endParaRPr lang="en-US" altLang="ko-KR" sz="2400" b="1" dirty="0">
              <a:latin typeface="맑은 고딕" panose="020F0502020204030204"/>
              <a:ea typeface="맑은 고딕" panose="020B0503020000020004" pitchFamily="50" charset="-127"/>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① </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점심을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집에서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② </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점심을 집에서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③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먹어요 점심을 집에서</a:t>
            </a:r>
            <a:r>
              <a:rPr lang="en-US" altLang="ko-KR" sz="2000" dirty="0">
                <a:latin typeface="맑은 고딕" panose="020F0502020204030204"/>
                <a:ea typeface="맑은 고딕" panose="020B0503020000020004" pitchFamily="50" charset="-127"/>
              </a:rPr>
              <a:t>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④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집에서 점심을 먹어요</a:t>
            </a:r>
            <a:r>
              <a:rPr lang="en-US" altLang="ko-KR" sz="2000" dirty="0">
                <a:latin typeface="맑은 고딕" panose="020F0502020204030204"/>
                <a:ea typeface="맑은 고딕" panose="020B0503020000020004" pitchFamily="50" charset="-127"/>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⑤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점심을 집에서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endPar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p:txBody>
      </p:sp>
      <p:sp>
        <p:nvSpPr>
          <p:cNvPr id="8" name="직사각형 7">
            <a:extLst>
              <a:ext uri="{FF2B5EF4-FFF2-40B4-BE49-F238E27FC236}">
                <a16:creationId xmlns:a16="http://schemas.microsoft.com/office/drawing/2014/main" id="{A321086F-906D-40E0-817A-D66D6FDBA5A0}"/>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Tree>
    <p:extLst>
      <p:ext uri="{BB962C8B-B14F-4D97-AF65-F5344CB8AC3E}">
        <p14:creationId xmlns:p14="http://schemas.microsoft.com/office/powerpoint/2010/main" val="96436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71000" y="778191"/>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565386" y="734886"/>
            <a:ext cx="1842582"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Question </a:t>
            </a:r>
            <a:endParaRPr kumimoji="0" lang="en-US" altLang="ko-KR" sz="18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7" name="TextBox 1">
            <a:extLst>
              <a:ext uri="{FF2B5EF4-FFF2-40B4-BE49-F238E27FC236}">
                <a16:creationId xmlns:a16="http://schemas.microsoft.com/office/drawing/2014/main" id="{1CC88CB7-B623-4059-8438-1E21EF98960C}"/>
              </a:ext>
            </a:extLst>
          </p:cNvPr>
          <p:cNvSpPr txBox="1"/>
          <p:nvPr/>
        </p:nvSpPr>
        <p:spPr>
          <a:xfrm>
            <a:off x="1010734" y="1365038"/>
            <a:ext cx="11973745" cy="4708981"/>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Tx/>
              <a:buChar char="-"/>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Andrew eats lunch at home</a:t>
            </a:r>
          </a:p>
          <a:p>
            <a:pPr marL="342900" marR="0" lvl="0" indent="-342900" algn="l" defTabSz="232257" rtl="0" eaLnBrk="1" fontAlgn="auto" latinLnBrk="0" hangingPunct="1">
              <a:lnSpc>
                <a:spcPct val="100000"/>
              </a:lnSpc>
              <a:spcBef>
                <a:spcPct val="0"/>
              </a:spcBef>
              <a:spcAft>
                <a:spcPts val="0"/>
              </a:spcAft>
              <a:buClrTx/>
              <a:buSzTx/>
              <a:buFontTx/>
              <a:buChar char="-"/>
              <a:tabLst/>
              <a:defRPr/>
            </a:pPr>
            <a:endParaRPr lang="en-US" altLang="ko-KR" sz="2400" b="1" dirty="0">
              <a:latin typeface="맑은 고딕" panose="020F0502020204030204"/>
              <a:ea typeface="맑은 고딕" panose="020B0503020000020004" pitchFamily="50" charset="-127"/>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endParaRPr lang="en-US" altLang="ko-KR" sz="2400" b="1" dirty="0">
              <a:latin typeface="맑은 고딕" panose="020F0502020204030204"/>
              <a:ea typeface="맑은 고딕" panose="020B0503020000020004" pitchFamily="50" charset="-127"/>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① </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점심을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집에서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② </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점심을 집에서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③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먹어요 점심을 집에서</a:t>
            </a:r>
            <a:r>
              <a:rPr lang="en-US" altLang="ko-KR" sz="2000" dirty="0">
                <a:latin typeface="맑은 고딕" panose="020F0502020204030204"/>
                <a:ea typeface="맑은 고딕" panose="020B0503020000020004" pitchFamily="50" charset="-127"/>
              </a:rPr>
              <a:t>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④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집에서 점심을 먹어요</a:t>
            </a:r>
            <a:r>
              <a:rPr lang="en-US" altLang="ko-KR" sz="2000" dirty="0">
                <a:latin typeface="맑은 고딕" panose="020F0502020204030204"/>
                <a:ea typeface="맑은 고딕" panose="020B0503020000020004" pitchFamily="50" charset="-127"/>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⑤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점심을 집에서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endPar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p:txBody>
      </p:sp>
      <p:sp>
        <p:nvSpPr>
          <p:cNvPr id="3" name="직사각형 2">
            <a:extLst>
              <a:ext uri="{FF2B5EF4-FFF2-40B4-BE49-F238E27FC236}">
                <a16:creationId xmlns:a16="http://schemas.microsoft.com/office/drawing/2014/main" id="{E3F0DBA1-D76B-4F7E-8F71-3B529E6EF758}"/>
              </a:ext>
            </a:extLst>
          </p:cNvPr>
          <p:cNvSpPr/>
          <p:nvPr/>
        </p:nvSpPr>
        <p:spPr>
          <a:xfrm>
            <a:off x="1788287" y="1986661"/>
            <a:ext cx="8321040" cy="3084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Basic sentence : S / O / V </a:t>
            </a:r>
          </a:p>
          <a:p>
            <a:pPr algn="ctr"/>
            <a:endParaRPr lang="en-US" altLang="ko-KR" dirty="0">
              <a:solidFill>
                <a:schemeClr val="tx1"/>
              </a:solidFill>
            </a:endParaRPr>
          </a:p>
          <a:p>
            <a:pPr algn="ctr"/>
            <a:r>
              <a:rPr lang="en-US" altLang="ko-KR" dirty="0">
                <a:solidFill>
                  <a:schemeClr val="tx1"/>
                </a:solidFill>
              </a:rPr>
              <a:t>S- Andrew</a:t>
            </a:r>
          </a:p>
          <a:p>
            <a:pPr algn="ctr"/>
            <a:r>
              <a:rPr lang="en-US" altLang="ko-KR" dirty="0">
                <a:solidFill>
                  <a:schemeClr val="tx1"/>
                </a:solidFill>
              </a:rPr>
              <a:t>O- lunch, at home</a:t>
            </a:r>
          </a:p>
          <a:p>
            <a:pPr algn="ctr"/>
            <a:r>
              <a:rPr lang="en-US" altLang="ko-KR" dirty="0">
                <a:solidFill>
                  <a:schemeClr val="tx1"/>
                </a:solidFill>
              </a:rPr>
              <a:t>V- eats</a:t>
            </a:r>
          </a:p>
          <a:p>
            <a:pPr algn="ctr"/>
            <a:endParaRPr lang="en-US" altLang="ko-KR" dirty="0">
              <a:solidFill>
                <a:schemeClr val="tx1"/>
              </a:solidFill>
            </a:endParaRPr>
          </a:p>
          <a:p>
            <a:pPr marL="285750" indent="-285750" algn="ctr">
              <a:buFont typeface="Symbol" panose="05050102010706020507" pitchFamily="18" charset="2"/>
              <a:buChar char="Þ"/>
            </a:pPr>
            <a:r>
              <a:rPr lang="en-US" altLang="ko-KR" dirty="0">
                <a:solidFill>
                  <a:schemeClr val="tx1"/>
                </a:solidFill>
              </a:rPr>
              <a:t>Andrew lunch home-at eats</a:t>
            </a:r>
          </a:p>
          <a:p>
            <a:pPr marL="285750" indent="-285750" algn="ctr">
              <a:buFont typeface="Symbol" panose="05050102010706020507" pitchFamily="18" charset="2"/>
              <a:buChar char="Þ"/>
            </a:pPr>
            <a:r>
              <a:rPr lang="en-US" altLang="ko-KR" dirty="0">
                <a:solidFill>
                  <a:schemeClr val="tx1"/>
                </a:solidFill>
              </a:rPr>
              <a:t>Andrew home-at lunch eats</a:t>
            </a:r>
            <a:endParaRPr lang="ko-KR" altLang="en-US" dirty="0">
              <a:solidFill>
                <a:schemeClr val="tx1"/>
              </a:solidFill>
            </a:endParaRPr>
          </a:p>
        </p:txBody>
      </p:sp>
      <p:sp>
        <p:nvSpPr>
          <p:cNvPr id="8" name="TextBox 7">
            <a:extLst>
              <a:ext uri="{FF2B5EF4-FFF2-40B4-BE49-F238E27FC236}">
                <a16:creationId xmlns:a16="http://schemas.microsoft.com/office/drawing/2014/main" id="{693CC743-127D-460E-9E46-B8ED3EB4C8C4}"/>
              </a:ext>
            </a:extLst>
          </p:cNvPr>
          <p:cNvSpPr txBox="1"/>
          <p:nvPr/>
        </p:nvSpPr>
        <p:spPr>
          <a:xfrm rot="1370742">
            <a:off x="1040713" y="4916264"/>
            <a:ext cx="755414" cy="707886"/>
          </a:xfrm>
          <a:prstGeom prst="rect">
            <a:avLst/>
          </a:prstGeom>
          <a:noFill/>
        </p:spPr>
        <p:txBody>
          <a:bodyPr wrap="square" rtlCol="0">
            <a:spAutoFit/>
          </a:bodyPr>
          <a:lstStyle/>
          <a:p>
            <a:r>
              <a:rPr lang="en-US" altLang="ko-KR" sz="4000" b="1" dirty="0">
                <a:solidFill>
                  <a:srgbClr val="FF0000"/>
                </a:solidFill>
              </a:rPr>
              <a:t>/</a:t>
            </a:r>
            <a:endParaRPr lang="ko-KR" altLang="en-US" sz="4000" b="1" dirty="0">
              <a:solidFill>
                <a:srgbClr val="FF0000"/>
              </a:solidFill>
            </a:endParaRPr>
          </a:p>
        </p:txBody>
      </p:sp>
      <p:sp>
        <p:nvSpPr>
          <p:cNvPr id="9" name="TextBox 8">
            <a:extLst>
              <a:ext uri="{FF2B5EF4-FFF2-40B4-BE49-F238E27FC236}">
                <a16:creationId xmlns:a16="http://schemas.microsoft.com/office/drawing/2014/main" id="{7FA9652B-8357-454B-B54A-8184223E8995}"/>
              </a:ext>
            </a:extLst>
          </p:cNvPr>
          <p:cNvSpPr txBox="1"/>
          <p:nvPr/>
        </p:nvSpPr>
        <p:spPr>
          <a:xfrm rot="1370742">
            <a:off x="1087533" y="5554581"/>
            <a:ext cx="755414" cy="707886"/>
          </a:xfrm>
          <a:prstGeom prst="rect">
            <a:avLst/>
          </a:prstGeom>
          <a:noFill/>
        </p:spPr>
        <p:txBody>
          <a:bodyPr wrap="square" rtlCol="0">
            <a:spAutoFit/>
          </a:bodyPr>
          <a:lstStyle/>
          <a:p>
            <a:r>
              <a:rPr lang="en-US" altLang="ko-KR" sz="4000" b="1" dirty="0">
                <a:solidFill>
                  <a:srgbClr val="FF0000"/>
                </a:solidFill>
              </a:rPr>
              <a:t>/</a:t>
            </a:r>
            <a:endParaRPr lang="ko-KR" altLang="en-US" sz="4000" b="1" dirty="0">
              <a:solidFill>
                <a:srgbClr val="FF0000"/>
              </a:solidFill>
            </a:endParaRPr>
          </a:p>
        </p:txBody>
      </p:sp>
      <p:sp>
        <p:nvSpPr>
          <p:cNvPr id="10" name="직사각형 9">
            <a:extLst>
              <a:ext uri="{FF2B5EF4-FFF2-40B4-BE49-F238E27FC236}">
                <a16:creationId xmlns:a16="http://schemas.microsoft.com/office/drawing/2014/main" id="{A06A00E7-41BE-4C6E-9D2F-E60F92EFA8BA}"/>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Tree>
    <p:extLst>
      <p:ext uri="{BB962C8B-B14F-4D97-AF65-F5344CB8AC3E}">
        <p14:creationId xmlns:p14="http://schemas.microsoft.com/office/powerpoint/2010/main" val="22064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71000" y="778191"/>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452849" y="876677"/>
            <a:ext cx="1842582"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Question </a:t>
            </a:r>
            <a:endParaRPr kumimoji="0" lang="en-US" altLang="ko-KR" sz="18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7" name="TextBox 1">
            <a:extLst>
              <a:ext uri="{FF2B5EF4-FFF2-40B4-BE49-F238E27FC236}">
                <a16:creationId xmlns:a16="http://schemas.microsoft.com/office/drawing/2014/main" id="{1CC88CB7-B623-4059-8438-1E21EF98960C}"/>
              </a:ext>
            </a:extLst>
          </p:cNvPr>
          <p:cNvSpPr txBox="1"/>
          <p:nvPr/>
        </p:nvSpPr>
        <p:spPr>
          <a:xfrm>
            <a:off x="1010734" y="1365038"/>
            <a:ext cx="11973745" cy="4708981"/>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Tx/>
              <a:buChar char="-"/>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Andrew eats lunch at home</a:t>
            </a:r>
          </a:p>
          <a:p>
            <a:pPr marL="342900" marR="0" lvl="0" indent="-342900" algn="l" defTabSz="232257" rtl="0" eaLnBrk="1" fontAlgn="auto" latinLnBrk="0" hangingPunct="1">
              <a:lnSpc>
                <a:spcPct val="100000"/>
              </a:lnSpc>
              <a:spcBef>
                <a:spcPct val="0"/>
              </a:spcBef>
              <a:spcAft>
                <a:spcPts val="0"/>
              </a:spcAft>
              <a:buClrTx/>
              <a:buSzTx/>
              <a:buFontTx/>
              <a:buChar char="-"/>
              <a:tabLst/>
              <a:defRPr/>
            </a:pPr>
            <a:endParaRPr lang="en-US" altLang="ko-KR" sz="2400" b="1" dirty="0">
              <a:latin typeface="맑은 고딕" panose="020F0502020204030204"/>
              <a:ea typeface="맑은 고딕" panose="020B0503020000020004" pitchFamily="50" charset="-127"/>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endParaRPr lang="en-US" altLang="ko-KR" sz="2400" b="1" dirty="0">
              <a:latin typeface="맑은 고딕" panose="020F0502020204030204"/>
              <a:ea typeface="맑은 고딕" panose="020B0503020000020004" pitchFamily="50" charset="-127"/>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① </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점심을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집에서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② </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점심을 집에서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③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먹어요 점심을 집에서</a:t>
            </a:r>
            <a:r>
              <a:rPr lang="en-US" altLang="ko-KR" sz="2000" dirty="0">
                <a:latin typeface="맑은 고딕" panose="020F0502020204030204"/>
                <a:ea typeface="맑은 고딕" panose="020B0503020000020004" pitchFamily="50" charset="-127"/>
              </a:rPr>
              <a:t>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④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집에서 점심을 먹어요</a:t>
            </a:r>
            <a:r>
              <a:rPr lang="en-US" altLang="ko-KR" sz="2000" dirty="0">
                <a:latin typeface="맑은 고딕" panose="020F0502020204030204"/>
                <a:ea typeface="맑은 고딕" panose="020B0503020000020004" pitchFamily="50" charset="-127"/>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⑤ </a:t>
            </a:r>
            <a:r>
              <a:rPr kumimoji="0" lang="ko-KR" altLang="en-US"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앤드류가</a:t>
            </a:r>
            <a:r>
              <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점심을 집에서 먹어요 </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Aen·deu·ryu·ga</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jeom·si·mul</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ji·be·seo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r>
              <a:rPr kumimoji="0" lang="en-US" altLang="ko-KR" sz="200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meo·geo·yo</a:t>
            </a:r>
            <a:r>
              <a:rPr kumimoji="0" lang="en-US" altLang="ko-KR"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endParaRPr kumimoji="0" lang="ko-KR" altLang="en-US" sz="200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p:txBody>
      </p:sp>
      <p:sp>
        <p:nvSpPr>
          <p:cNvPr id="8" name="TextBox 7">
            <a:extLst>
              <a:ext uri="{FF2B5EF4-FFF2-40B4-BE49-F238E27FC236}">
                <a16:creationId xmlns:a16="http://schemas.microsoft.com/office/drawing/2014/main" id="{693CC743-127D-460E-9E46-B8ED3EB4C8C4}"/>
              </a:ext>
            </a:extLst>
          </p:cNvPr>
          <p:cNvSpPr txBox="1"/>
          <p:nvPr/>
        </p:nvSpPr>
        <p:spPr>
          <a:xfrm rot="1370742">
            <a:off x="1040713" y="4916264"/>
            <a:ext cx="755414" cy="707886"/>
          </a:xfrm>
          <a:prstGeom prst="rect">
            <a:avLst/>
          </a:prstGeom>
          <a:noFill/>
        </p:spPr>
        <p:txBody>
          <a:bodyPr wrap="square" rtlCol="0">
            <a:spAutoFit/>
          </a:bodyPr>
          <a:lstStyle/>
          <a:p>
            <a:r>
              <a:rPr lang="en-US" altLang="ko-KR" sz="4000" b="1" dirty="0">
                <a:solidFill>
                  <a:srgbClr val="FF0000"/>
                </a:solidFill>
              </a:rPr>
              <a:t>/</a:t>
            </a:r>
            <a:endParaRPr lang="ko-KR" altLang="en-US" sz="4000" b="1" dirty="0">
              <a:solidFill>
                <a:srgbClr val="FF0000"/>
              </a:solidFill>
            </a:endParaRPr>
          </a:p>
        </p:txBody>
      </p:sp>
      <p:sp>
        <p:nvSpPr>
          <p:cNvPr id="9" name="TextBox 8">
            <a:extLst>
              <a:ext uri="{FF2B5EF4-FFF2-40B4-BE49-F238E27FC236}">
                <a16:creationId xmlns:a16="http://schemas.microsoft.com/office/drawing/2014/main" id="{7FA9652B-8357-454B-B54A-8184223E8995}"/>
              </a:ext>
            </a:extLst>
          </p:cNvPr>
          <p:cNvSpPr txBox="1"/>
          <p:nvPr/>
        </p:nvSpPr>
        <p:spPr>
          <a:xfrm rot="1370742">
            <a:off x="1087533" y="5554581"/>
            <a:ext cx="755414" cy="707886"/>
          </a:xfrm>
          <a:prstGeom prst="rect">
            <a:avLst/>
          </a:prstGeom>
          <a:noFill/>
        </p:spPr>
        <p:txBody>
          <a:bodyPr wrap="square" rtlCol="0">
            <a:spAutoFit/>
          </a:bodyPr>
          <a:lstStyle/>
          <a:p>
            <a:r>
              <a:rPr lang="en-US" altLang="ko-KR" sz="4000" b="1" dirty="0">
                <a:solidFill>
                  <a:srgbClr val="FF0000"/>
                </a:solidFill>
              </a:rPr>
              <a:t>/</a:t>
            </a:r>
            <a:endParaRPr lang="ko-KR" altLang="en-US" sz="4000" b="1" dirty="0">
              <a:solidFill>
                <a:srgbClr val="FF0000"/>
              </a:solidFill>
            </a:endParaRPr>
          </a:p>
        </p:txBody>
      </p:sp>
      <p:sp>
        <p:nvSpPr>
          <p:cNvPr id="10" name="사각형: 둥근 모서리 9">
            <a:extLst>
              <a:ext uri="{FF2B5EF4-FFF2-40B4-BE49-F238E27FC236}">
                <a16:creationId xmlns:a16="http://schemas.microsoft.com/office/drawing/2014/main" id="{66AF1E4F-A2C3-4A2D-B0E9-748260C023FA}"/>
              </a:ext>
            </a:extLst>
          </p:cNvPr>
          <p:cNvSpPr/>
          <p:nvPr/>
        </p:nvSpPr>
        <p:spPr>
          <a:xfrm>
            <a:off x="1374140" y="2132187"/>
            <a:ext cx="9443720" cy="61584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0" lang="en-US" altLang="ko-KR" sz="1800" b="0" i="0" u="none" strike="noStrike" kern="1200" cap="none" spc="0" normalizeH="0" baseline="0" noProof="0" dirty="0">
                <a:ln>
                  <a:noFill/>
                </a:ln>
                <a:solidFill>
                  <a:srgbClr val="000000"/>
                </a:solidFill>
                <a:effectLst/>
                <a:uLnTx/>
                <a:uFillTx/>
                <a:latin typeface="Arial" panose="020B0604020202020204" pitchFamily="34" charset="0"/>
                <a:ea typeface="맑은 고딕" panose="020B0503020000020004" pitchFamily="50" charset="-127"/>
                <a:cs typeface="+mn-cs"/>
              </a:rPr>
              <a:t>Korean nouns (as subjects or objects) can be freely arranged in a sentence. </a:t>
            </a:r>
            <a:endParaRPr lang="ko-KR" altLang="en-US" dirty="0"/>
          </a:p>
        </p:txBody>
      </p:sp>
      <p:sp>
        <p:nvSpPr>
          <p:cNvPr id="2" name="타원 1">
            <a:extLst>
              <a:ext uri="{FF2B5EF4-FFF2-40B4-BE49-F238E27FC236}">
                <a16:creationId xmlns:a16="http://schemas.microsoft.com/office/drawing/2014/main" id="{7BD5AE35-FB32-489B-8479-753CFCEFCC5F}"/>
              </a:ext>
            </a:extLst>
          </p:cNvPr>
          <p:cNvSpPr/>
          <p:nvPr/>
        </p:nvSpPr>
        <p:spPr>
          <a:xfrm>
            <a:off x="2295431" y="3180080"/>
            <a:ext cx="1047209" cy="4064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a:extLst>
              <a:ext uri="{FF2B5EF4-FFF2-40B4-BE49-F238E27FC236}">
                <a16:creationId xmlns:a16="http://schemas.microsoft.com/office/drawing/2014/main" id="{21E7E92B-46DF-4D5C-BB97-35FAC2F3DEF1}"/>
              </a:ext>
            </a:extLst>
          </p:cNvPr>
          <p:cNvSpPr/>
          <p:nvPr/>
        </p:nvSpPr>
        <p:spPr>
          <a:xfrm>
            <a:off x="3148871" y="3810307"/>
            <a:ext cx="1047209" cy="4064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a:extLst>
              <a:ext uri="{FF2B5EF4-FFF2-40B4-BE49-F238E27FC236}">
                <a16:creationId xmlns:a16="http://schemas.microsoft.com/office/drawing/2014/main" id="{DB9E6483-5DAA-4208-B3C3-D97834C5161D}"/>
              </a:ext>
            </a:extLst>
          </p:cNvPr>
          <p:cNvSpPr/>
          <p:nvPr/>
        </p:nvSpPr>
        <p:spPr>
          <a:xfrm>
            <a:off x="1423031" y="4423849"/>
            <a:ext cx="1047209" cy="4064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744132A6-24AF-400A-866D-D1193D693F88}"/>
              </a:ext>
            </a:extLst>
          </p:cNvPr>
          <p:cNvSpPr/>
          <p:nvPr/>
        </p:nvSpPr>
        <p:spPr>
          <a:xfrm>
            <a:off x="4210777" y="3225799"/>
            <a:ext cx="833120" cy="9909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861F83B5-4204-4D14-803C-063D24484BB1}"/>
              </a:ext>
            </a:extLst>
          </p:cNvPr>
          <p:cNvSpPr/>
          <p:nvPr/>
        </p:nvSpPr>
        <p:spPr>
          <a:xfrm>
            <a:off x="4210777" y="5073258"/>
            <a:ext cx="833120" cy="9909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127B6F15-E089-47BD-BAF0-DFA6F6F49C0C}"/>
              </a:ext>
            </a:extLst>
          </p:cNvPr>
          <p:cNvSpPr/>
          <p:nvPr/>
        </p:nvSpPr>
        <p:spPr>
          <a:xfrm>
            <a:off x="2515972" y="4369358"/>
            <a:ext cx="833120" cy="5587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464BBAFE-34B1-43E2-8B28-2E5EFD8F53C8}"/>
              </a:ext>
            </a:extLst>
          </p:cNvPr>
          <p:cNvSpPr txBox="1"/>
          <p:nvPr/>
        </p:nvSpPr>
        <p:spPr>
          <a:xfrm rot="1370742">
            <a:off x="996433" y="3143303"/>
            <a:ext cx="755414" cy="707886"/>
          </a:xfrm>
          <a:prstGeom prst="rect">
            <a:avLst/>
          </a:prstGeom>
          <a:noFill/>
        </p:spPr>
        <p:txBody>
          <a:bodyPr wrap="square" rtlCol="0">
            <a:spAutoFit/>
          </a:bodyPr>
          <a:lstStyle/>
          <a:p>
            <a:r>
              <a:rPr lang="en-US" altLang="ko-KR" sz="4000" b="1" dirty="0">
                <a:solidFill>
                  <a:srgbClr val="FF0000"/>
                </a:solidFill>
              </a:rPr>
              <a:t>/</a:t>
            </a:r>
            <a:endParaRPr lang="ko-KR" altLang="en-US" sz="4000" b="1" dirty="0">
              <a:solidFill>
                <a:srgbClr val="FF0000"/>
              </a:solidFill>
            </a:endParaRPr>
          </a:p>
        </p:txBody>
      </p:sp>
      <p:sp>
        <p:nvSpPr>
          <p:cNvPr id="18" name="TextBox 17">
            <a:extLst>
              <a:ext uri="{FF2B5EF4-FFF2-40B4-BE49-F238E27FC236}">
                <a16:creationId xmlns:a16="http://schemas.microsoft.com/office/drawing/2014/main" id="{AE124855-F099-4CE5-B898-E622ACEA3298}"/>
              </a:ext>
            </a:extLst>
          </p:cNvPr>
          <p:cNvSpPr txBox="1"/>
          <p:nvPr/>
        </p:nvSpPr>
        <p:spPr>
          <a:xfrm rot="1370742">
            <a:off x="996432" y="3727059"/>
            <a:ext cx="755414" cy="707886"/>
          </a:xfrm>
          <a:prstGeom prst="rect">
            <a:avLst/>
          </a:prstGeom>
          <a:noFill/>
        </p:spPr>
        <p:txBody>
          <a:bodyPr wrap="square" rtlCol="0">
            <a:spAutoFit/>
          </a:bodyPr>
          <a:lstStyle/>
          <a:p>
            <a:r>
              <a:rPr lang="en-US" altLang="ko-KR" sz="4000" b="1" dirty="0">
                <a:solidFill>
                  <a:srgbClr val="FF0000"/>
                </a:solidFill>
              </a:rPr>
              <a:t>/</a:t>
            </a:r>
            <a:endParaRPr lang="ko-KR" altLang="en-US" sz="4000" b="1" dirty="0">
              <a:solidFill>
                <a:srgbClr val="FF0000"/>
              </a:solidFill>
            </a:endParaRPr>
          </a:p>
        </p:txBody>
      </p:sp>
      <p:sp>
        <p:nvSpPr>
          <p:cNvPr id="19" name="직사각형 18">
            <a:extLst>
              <a:ext uri="{FF2B5EF4-FFF2-40B4-BE49-F238E27FC236}">
                <a16:creationId xmlns:a16="http://schemas.microsoft.com/office/drawing/2014/main" id="{CFA43392-5A22-4BC9-80C5-9E2FBCC6A0B9}"/>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Tree>
    <p:extLst>
      <p:ext uri="{BB962C8B-B14F-4D97-AF65-F5344CB8AC3E}">
        <p14:creationId xmlns:p14="http://schemas.microsoft.com/office/powerpoint/2010/main" val="34345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53404"/>
            <a:ext cx="11355614" cy="5584334"/>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1167980" y="3283961"/>
            <a:ext cx="10884934" cy="523220"/>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R="0" lvl="0" algn="l" defTabSz="232257" rtl="0" eaLnBrk="1" fontAlgn="auto" latinLnBrk="0" hangingPunct="1">
              <a:lnSpc>
                <a:spcPct val="100000"/>
              </a:lnSpc>
              <a:spcBef>
                <a:spcPct val="0"/>
              </a:spcBef>
              <a:spcAft>
                <a:spcPts val="0"/>
              </a:spcAft>
              <a:buClrTx/>
              <a:buSzTx/>
              <a:tabLst/>
              <a:defRPr/>
            </a:pPr>
            <a:r>
              <a:rPr kumimoji="0" lang="en-US" altLang="ko-KR" sz="28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But why do Koreans switch the sentence of word order? </a:t>
            </a:r>
          </a:p>
        </p:txBody>
      </p:sp>
      <p:sp>
        <p:nvSpPr>
          <p:cNvPr id="8" name="직사각형 7">
            <a:extLst>
              <a:ext uri="{FF2B5EF4-FFF2-40B4-BE49-F238E27FC236}">
                <a16:creationId xmlns:a16="http://schemas.microsoft.com/office/drawing/2014/main" id="{59DF380F-AB11-49C7-8441-740846C2FA42}"/>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Tree>
    <p:extLst>
      <p:ext uri="{BB962C8B-B14F-4D97-AF65-F5344CB8AC3E}">
        <p14:creationId xmlns:p14="http://schemas.microsoft.com/office/powerpoint/2010/main" val="78948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39692"/>
            <a:ext cx="11355614" cy="6054336"/>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768586" y="938086"/>
            <a:ext cx="10884934" cy="830997"/>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In Korean the most important elements tend to cluster to the end of the sentence</a:t>
            </a:r>
            <a:endParaRPr kumimoji="0" lang="en-US" altLang="ko-KR" sz="18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8" name="직사각형 7">
            <a:extLst>
              <a:ext uri="{FF2B5EF4-FFF2-40B4-BE49-F238E27FC236}">
                <a16:creationId xmlns:a16="http://schemas.microsoft.com/office/drawing/2014/main" id="{59DF380F-AB11-49C7-8441-740846C2FA42}"/>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
        <p:nvSpPr>
          <p:cNvPr id="9" name="TextBox 8">
            <a:extLst>
              <a:ext uri="{FF2B5EF4-FFF2-40B4-BE49-F238E27FC236}">
                <a16:creationId xmlns:a16="http://schemas.microsoft.com/office/drawing/2014/main" id="{4193D2D0-2932-425E-AC7C-493B0CC201F0}"/>
              </a:ext>
            </a:extLst>
          </p:cNvPr>
          <p:cNvSpPr txBox="1"/>
          <p:nvPr/>
        </p:nvSpPr>
        <p:spPr>
          <a:xfrm>
            <a:off x="1334253" y="2780594"/>
            <a:ext cx="9293107" cy="2677656"/>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Tx/>
              <a:buChar char="-"/>
            </a:pPr>
            <a:r>
              <a:rPr lang="en-US" altLang="ko-KR" sz="2400" b="1" i="0" u="none" strike="noStrike" baseline="0" dirty="0">
                <a:solidFill>
                  <a:schemeClr val="tx2"/>
                </a:solidFill>
                <a:latin typeface="Arial" panose="020B0604020202020204" pitchFamily="34" charset="0"/>
              </a:rPr>
              <a:t>The further the word is from the end of the sentence, the less important the element </a:t>
            </a:r>
            <a:r>
              <a:rPr lang="en-US" altLang="ko-KR" sz="2400" b="0" i="0" u="none" strike="noStrike" baseline="0" dirty="0">
                <a:solidFill>
                  <a:srgbClr val="000000"/>
                </a:solidFill>
                <a:latin typeface="Arial" panose="020B0604020202020204" pitchFamily="34" charset="0"/>
              </a:rPr>
              <a:t>is and more likely it is to be dropped. </a:t>
            </a:r>
            <a:endParaRPr lang="en-US" altLang="ko-KR" sz="2400" dirty="0">
              <a:solidFill>
                <a:srgbClr val="000000"/>
              </a:solidFill>
              <a:latin typeface="Arial" panose="020B0604020202020204" pitchFamily="34" charset="0"/>
            </a:endParaRPr>
          </a:p>
          <a:p>
            <a:pPr marL="342900" indent="-342900" algn="just">
              <a:buFontTx/>
              <a:buChar char="-"/>
            </a:pPr>
            <a:endParaRPr lang="en-US" altLang="ko-KR" sz="2400" b="0" i="0" u="none" strike="noStrike" baseline="0" dirty="0">
              <a:solidFill>
                <a:srgbClr val="000000"/>
              </a:solidFill>
              <a:latin typeface="Arial" panose="020B0604020202020204" pitchFamily="34" charset="0"/>
            </a:endParaRPr>
          </a:p>
          <a:p>
            <a:pPr marL="342900" indent="-342900" algn="just">
              <a:buFontTx/>
              <a:buChar char="-"/>
            </a:pPr>
            <a:r>
              <a:rPr lang="en-US" altLang="ko-KR" sz="2400" b="0" i="0" u="none" strike="noStrike" baseline="0" dirty="0">
                <a:solidFill>
                  <a:srgbClr val="000000"/>
                </a:solidFill>
                <a:latin typeface="Arial" panose="020B0604020202020204" pitchFamily="34" charset="0"/>
              </a:rPr>
              <a:t>What determines the omission is the context. The Korean language is a context-oriented language, elements </a:t>
            </a:r>
            <a:r>
              <a:rPr lang="en-US" altLang="ko-KR" sz="2400" b="1" i="0" u="none" strike="noStrike" baseline="0" dirty="0">
                <a:solidFill>
                  <a:schemeClr val="tx2"/>
                </a:solidFill>
                <a:latin typeface="Arial" panose="020B0604020202020204" pitchFamily="34" charset="0"/>
              </a:rPr>
              <a:t>may be omitted unless they are indispensable</a:t>
            </a:r>
            <a:endParaRPr lang="ko-KR" altLang="en-US" sz="2400" b="1" dirty="0">
              <a:solidFill>
                <a:schemeClr val="tx2"/>
              </a:solidFill>
            </a:endParaRPr>
          </a:p>
        </p:txBody>
      </p:sp>
    </p:spTree>
    <p:extLst>
      <p:ext uri="{BB962C8B-B14F-4D97-AF65-F5344CB8AC3E}">
        <p14:creationId xmlns:p14="http://schemas.microsoft.com/office/powerpoint/2010/main" val="1797416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533246" y="675252"/>
            <a:ext cx="11355614" cy="6054336"/>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768586" y="938086"/>
            <a:ext cx="10884934"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Ex) Andrew eats lunch at home. </a:t>
            </a:r>
          </a:p>
        </p:txBody>
      </p:sp>
      <p:sp>
        <p:nvSpPr>
          <p:cNvPr id="8" name="직사각형 7">
            <a:extLst>
              <a:ext uri="{FF2B5EF4-FFF2-40B4-BE49-F238E27FC236}">
                <a16:creationId xmlns:a16="http://schemas.microsoft.com/office/drawing/2014/main" id="{59DF380F-AB11-49C7-8441-740846C2FA42}"/>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
        <p:nvSpPr>
          <p:cNvPr id="12" name="직사각형 11">
            <a:extLst>
              <a:ext uri="{FF2B5EF4-FFF2-40B4-BE49-F238E27FC236}">
                <a16:creationId xmlns:a16="http://schemas.microsoft.com/office/drawing/2014/main" id="{C7932EB3-F002-48DA-910C-01F2E4E278E6}"/>
              </a:ext>
            </a:extLst>
          </p:cNvPr>
          <p:cNvSpPr/>
          <p:nvPr/>
        </p:nvSpPr>
        <p:spPr>
          <a:xfrm>
            <a:off x="3312159" y="2476408"/>
            <a:ext cx="7366001" cy="12827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p>
        </p:txBody>
      </p:sp>
      <p:sp>
        <p:nvSpPr>
          <p:cNvPr id="13" name="직사각형 12">
            <a:extLst>
              <a:ext uri="{FF2B5EF4-FFF2-40B4-BE49-F238E27FC236}">
                <a16:creationId xmlns:a16="http://schemas.microsoft.com/office/drawing/2014/main" id="{9A612CA8-1612-4510-91D3-3D568FEA44F1}"/>
              </a:ext>
            </a:extLst>
          </p:cNvPr>
          <p:cNvSpPr/>
          <p:nvPr/>
        </p:nvSpPr>
        <p:spPr>
          <a:xfrm>
            <a:off x="3312159" y="4622800"/>
            <a:ext cx="7366002" cy="155994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p>
        </p:txBody>
      </p:sp>
      <p:sp>
        <p:nvSpPr>
          <p:cNvPr id="3" name="TextBox 2">
            <a:extLst>
              <a:ext uri="{FF2B5EF4-FFF2-40B4-BE49-F238E27FC236}">
                <a16:creationId xmlns:a16="http://schemas.microsoft.com/office/drawing/2014/main" id="{F619C6C5-D7FD-4913-97EB-4675767129C3}"/>
              </a:ext>
            </a:extLst>
          </p:cNvPr>
          <p:cNvSpPr txBox="1"/>
          <p:nvPr/>
        </p:nvSpPr>
        <p:spPr>
          <a:xfrm>
            <a:off x="1376680" y="1928589"/>
            <a:ext cx="11155680" cy="3970318"/>
          </a:xfrm>
          <a:prstGeom prst="rect">
            <a:avLst/>
          </a:prstGeom>
          <a:noFill/>
        </p:spPr>
        <p:txBody>
          <a:bodyPr wrap="square" rtlCol="0">
            <a:spAutoFit/>
          </a:bodyPr>
          <a:lstStyle/>
          <a:p>
            <a:pPr marL="457200" indent="-457200">
              <a:buFont typeface="+mj-lt"/>
              <a:buAutoNum type="arabicPeriod"/>
            </a:pPr>
            <a:r>
              <a:rPr lang="en-US" altLang="ko-KR" sz="2100" dirty="0"/>
              <a:t>Emphasize</a:t>
            </a:r>
            <a:r>
              <a:rPr lang="ko-KR" altLang="en-US" sz="2100" dirty="0"/>
              <a:t> </a:t>
            </a:r>
            <a:r>
              <a:rPr lang="en-US" altLang="ko-KR" sz="2100" dirty="0"/>
              <a:t>that he is eating at </a:t>
            </a:r>
            <a:r>
              <a:rPr lang="en-US" altLang="ko-KR" sz="2100" b="1" dirty="0"/>
              <a:t>home</a:t>
            </a:r>
            <a:r>
              <a:rPr lang="en-US" altLang="ko-KR" sz="2100" dirty="0"/>
              <a:t>:</a:t>
            </a:r>
          </a:p>
          <a:p>
            <a:endParaRPr lang="en-US" altLang="ko-KR" sz="2100" dirty="0"/>
          </a:p>
          <a:p>
            <a:pPr algn="ctr"/>
            <a:r>
              <a:rPr lang="ko-KR" altLang="en-US" sz="2100" dirty="0" err="1"/>
              <a:t>앤드류는</a:t>
            </a:r>
            <a:r>
              <a:rPr lang="ko-KR" altLang="en-US" sz="2100" dirty="0"/>
              <a:t> 점심을 집에서 먹어요</a:t>
            </a:r>
            <a:r>
              <a:rPr lang="en-US" altLang="ko-KR" sz="2100" dirty="0"/>
              <a:t>.</a:t>
            </a:r>
          </a:p>
          <a:p>
            <a:pPr algn="ctr"/>
            <a:r>
              <a:rPr lang="en-US" altLang="ko-KR" sz="2100" i="0" dirty="0">
                <a:effectLst/>
                <a:latin typeface="Roboto" panose="02000000000000000000" pitchFamily="2" charset="0"/>
              </a:rPr>
              <a:t>[</a:t>
            </a:r>
            <a:r>
              <a:rPr lang="en-US" altLang="ko-KR" sz="2100" i="0" dirty="0" err="1">
                <a:effectLst/>
                <a:latin typeface="Roboto" panose="02000000000000000000" pitchFamily="2" charset="0"/>
              </a:rPr>
              <a:t>aendeulyuneun</a:t>
            </a:r>
            <a:r>
              <a:rPr lang="en-US" altLang="ko-KR" sz="2100" i="0" dirty="0">
                <a:effectLst/>
                <a:latin typeface="Roboto" panose="02000000000000000000" pitchFamily="2" charset="0"/>
              </a:rPr>
              <a:t> </a:t>
            </a:r>
            <a:r>
              <a:rPr lang="en-US" altLang="ko-KR" sz="2100" i="0" dirty="0" err="1">
                <a:effectLst/>
                <a:latin typeface="Roboto" panose="02000000000000000000" pitchFamily="2" charset="0"/>
              </a:rPr>
              <a:t>jeomsim-eul</a:t>
            </a:r>
            <a:r>
              <a:rPr lang="en-US" altLang="ko-KR" sz="2100" i="0" dirty="0">
                <a:effectLst/>
                <a:latin typeface="Roboto" panose="02000000000000000000" pitchFamily="2" charset="0"/>
              </a:rPr>
              <a:t> jib-</a:t>
            </a:r>
            <a:r>
              <a:rPr lang="en-US" altLang="ko-KR" sz="2100" i="0" dirty="0" err="1">
                <a:effectLst/>
                <a:latin typeface="Roboto" panose="02000000000000000000" pitchFamily="2" charset="0"/>
              </a:rPr>
              <a:t>eseo</a:t>
            </a:r>
            <a:r>
              <a:rPr lang="en-US" altLang="ko-KR" sz="2100" i="0" dirty="0">
                <a:effectLst/>
                <a:latin typeface="Roboto" panose="02000000000000000000" pitchFamily="2" charset="0"/>
              </a:rPr>
              <a:t> </a:t>
            </a:r>
            <a:r>
              <a:rPr lang="en-US" altLang="ko-KR" sz="2100" i="0" dirty="0" err="1">
                <a:effectLst/>
                <a:latin typeface="Roboto" panose="02000000000000000000" pitchFamily="2" charset="0"/>
              </a:rPr>
              <a:t>meog-eoyo</a:t>
            </a:r>
            <a:r>
              <a:rPr lang="en-US" altLang="ko-KR" sz="2100" i="0" dirty="0">
                <a:effectLst/>
                <a:latin typeface="Roboto" panose="02000000000000000000" pitchFamily="2" charset="0"/>
              </a:rPr>
              <a:t>.]</a:t>
            </a:r>
          </a:p>
          <a:p>
            <a:pPr algn="ctr"/>
            <a:r>
              <a:rPr lang="en-US" altLang="ko-KR" sz="2100" dirty="0">
                <a:latin typeface="Roboto" panose="02000000000000000000" pitchFamily="2" charset="0"/>
              </a:rPr>
              <a:t>“Andrew lunch home-at eats”</a:t>
            </a:r>
            <a:endParaRPr lang="en-US" altLang="ko-KR" sz="2100" i="0" dirty="0">
              <a:effectLst/>
              <a:latin typeface="Roboto" panose="02000000000000000000" pitchFamily="2" charset="0"/>
            </a:endParaRPr>
          </a:p>
          <a:p>
            <a:endParaRPr lang="en-US" altLang="ko-KR" sz="2100" dirty="0"/>
          </a:p>
          <a:p>
            <a:endParaRPr lang="en-US" altLang="ko-KR" sz="2100" dirty="0"/>
          </a:p>
          <a:p>
            <a:pPr marL="457200" indent="-457200">
              <a:buFont typeface="+mj-lt"/>
              <a:buAutoNum type="arabicPeriod" startAt="2"/>
            </a:pPr>
            <a:r>
              <a:rPr lang="en-US" altLang="ko-KR" sz="2100" dirty="0"/>
              <a:t>Emphasize</a:t>
            </a:r>
            <a:r>
              <a:rPr lang="ko-KR" altLang="en-US" sz="2100" dirty="0"/>
              <a:t> </a:t>
            </a:r>
            <a:r>
              <a:rPr lang="en-US" altLang="ko-KR" sz="2100" dirty="0"/>
              <a:t>that</a:t>
            </a:r>
            <a:r>
              <a:rPr lang="ko-KR" altLang="en-US" sz="2100" dirty="0"/>
              <a:t> </a:t>
            </a:r>
            <a:r>
              <a:rPr lang="en-US" altLang="ko-KR" sz="2100" dirty="0"/>
              <a:t>he</a:t>
            </a:r>
            <a:r>
              <a:rPr lang="ko-KR" altLang="en-US" sz="2100" dirty="0"/>
              <a:t> </a:t>
            </a:r>
            <a:r>
              <a:rPr lang="en-US" altLang="ko-KR" sz="2100" dirty="0"/>
              <a:t>is</a:t>
            </a:r>
            <a:r>
              <a:rPr lang="ko-KR" altLang="en-US" sz="2100" dirty="0"/>
              <a:t> </a:t>
            </a:r>
            <a:r>
              <a:rPr lang="en-US" altLang="ko-KR" sz="2100" dirty="0"/>
              <a:t>eating </a:t>
            </a:r>
            <a:r>
              <a:rPr lang="en-US" altLang="ko-KR" sz="2100" b="1" dirty="0"/>
              <a:t>lunch</a:t>
            </a:r>
            <a:r>
              <a:rPr lang="en-US" altLang="ko-KR" sz="2100" dirty="0"/>
              <a:t>:</a:t>
            </a:r>
          </a:p>
          <a:p>
            <a:pPr marL="342900" indent="-342900">
              <a:buFont typeface="+mj-lt"/>
              <a:buAutoNum type="arabicPeriod" startAt="2"/>
            </a:pPr>
            <a:endParaRPr lang="en-US" altLang="ko-KR" sz="2100" dirty="0"/>
          </a:p>
          <a:p>
            <a:pPr algn="ctr"/>
            <a:r>
              <a:rPr lang="ko-KR" altLang="en-US" sz="2100" dirty="0" err="1"/>
              <a:t>앤드류는</a:t>
            </a:r>
            <a:r>
              <a:rPr lang="ko-KR" altLang="en-US" sz="2100" dirty="0"/>
              <a:t> 집에서 점심을 먹어요</a:t>
            </a:r>
            <a:r>
              <a:rPr lang="en-US" altLang="ko-KR" sz="2100" dirty="0"/>
              <a:t>.</a:t>
            </a:r>
            <a:r>
              <a:rPr lang="ko-KR" altLang="en-US" sz="2100" dirty="0"/>
              <a:t> </a:t>
            </a:r>
            <a:endParaRPr lang="en-US" altLang="ko-KR" sz="2100" dirty="0"/>
          </a:p>
          <a:p>
            <a:pPr algn="ctr"/>
            <a:r>
              <a:rPr lang="en-US" altLang="ko-KR" sz="2100" i="0" dirty="0">
                <a:effectLst/>
                <a:latin typeface="Roboto" panose="02000000000000000000" pitchFamily="2" charset="0"/>
              </a:rPr>
              <a:t>[</a:t>
            </a:r>
            <a:r>
              <a:rPr lang="en-US" altLang="ko-KR" sz="2100" i="0" dirty="0" err="1">
                <a:effectLst/>
                <a:latin typeface="Roboto" panose="02000000000000000000" pitchFamily="2" charset="0"/>
              </a:rPr>
              <a:t>Aendeulyu-neun</a:t>
            </a:r>
            <a:r>
              <a:rPr lang="en-US" altLang="ko-KR" sz="2100" i="0" dirty="0">
                <a:effectLst/>
                <a:latin typeface="Roboto" panose="02000000000000000000" pitchFamily="2" charset="0"/>
              </a:rPr>
              <a:t> jib-</a:t>
            </a:r>
            <a:r>
              <a:rPr lang="en-US" altLang="ko-KR" sz="2100" i="0" dirty="0" err="1">
                <a:effectLst/>
                <a:latin typeface="Roboto" panose="02000000000000000000" pitchFamily="2" charset="0"/>
              </a:rPr>
              <a:t>eseo</a:t>
            </a:r>
            <a:r>
              <a:rPr lang="en-US" altLang="ko-KR" sz="2100" i="0" dirty="0">
                <a:effectLst/>
                <a:latin typeface="Roboto" panose="02000000000000000000" pitchFamily="2" charset="0"/>
              </a:rPr>
              <a:t> </a:t>
            </a:r>
            <a:r>
              <a:rPr lang="en-US" altLang="ko-KR" sz="2100" i="0" dirty="0" err="1">
                <a:effectLst/>
                <a:latin typeface="Roboto" panose="02000000000000000000" pitchFamily="2" charset="0"/>
              </a:rPr>
              <a:t>jeomsim-eul</a:t>
            </a:r>
            <a:r>
              <a:rPr lang="en-US" altLang="ko-KR" sz="2100" i="0" dirty="0">
                <a:effectLst/>
                <a:latin typeface="Roboto" panose="02000000000000000000" pitchFamily="2" charset="0"/>
              </a:rPr>
              <a:t> </a:t>
            </a:r>
            <a:r>
              <a:rPr lang="en-US" altLang="ko-KR" sz="2100" i="0" dirty="0" err="1">
                <a:effectLst/>
                <a:latin typeface="Roboto" panose="02000000000000000000" pitchFamily="2" charset="0"/>
              </a:rPr>
              <a:t>meog-eoyo</a:t>
            </a:r>
            <a:r>
              <a:rPr lang="en-US" altLang="ko-KR" sz="2100" i="0" dirty="0">
                <a:effectLst/>
                <a:latin typeface="Roboto" panose="02000000000000000000" pitchFamily="2" charset="0"/>
              </a:rPr>
              <a:t>.]</a:t>
            </a:r>
          </a:p>
          <a:p>
            <a:pPr algn="ctr"/>
            <a:r>
              <a:rPr lang="en-US" altLang="ko-KR" sz="2100" dirty="0">
                <a:latin typeface="Roboto" panose="02000000000000000000" pitchFamily="2" charset="0"/>
              </a:rPr>
              <a:t>“Andrew home-at lunch eats”</a:t>
            </a:r>
            <a:endParaRPr lang="ko-KR" altLang="en-US" sz="2100" dirty="0"/>
          </a:p>
        </p:txBody>
      </p:sp>
      <p:sp>
        <p:nvSpPr>
          <p:cNvPr id="16" name="직사각형 15">
            <a:extLst>
              <a:ext uri="{FF2B5EF4-FFF2-40B4-BE49-F238E27FC236}">
                <a16:creationId xmlns:a16="http://schemas.microsoft.com/office/drawing/2014/main" id="{22787FD6-7629-4E20-9019-F7758B57014D}"/>
              </a:ext>
            </a:extLst>
          </p:cNvPr>
          <p:cNvSpPr/>
          <p:nvPr/>
        </p:nvSpPr>
        <p:spPr>
          <a:xfrm>
            <a:off x="6211053" y="4839816"/>
            <a:ext cx="894080" cy="345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Tree>
    <p:extLst>
      <p:ext uri="{BB962C8B-B14F-4D97-AF65-F5344CB8AC3E}">
        <p14:creationId xmlns:p14="http://schemas.microsoft.com/office/powerpoint/2010/main" val="28877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819386" y="958406"/>
            <a:ext cx="1842582"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Question </a:t>
            </a:r>
            <a:endParaRPr kumimoji="0" lang="en-US" altLang="ko-KR" sz="18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7" name="TextBox 1">
            <a:extLst>
              <a:ext uri="{FF2B5EF4-FFF2-40B4-BE49-F238E27FC236}">
                <a16:creationId xmlns:a16="http://schemas.microsoft.com/office/drawing/2014/main" id="{1CC88CB7-B623-4059-8438-1E21EF98960C}"/>
              </a:ext>
            </a:extLst>
          </p:cNvPr>
          <p:cNvSpPr txBox="1"/>
          <p:nvPr/>
        </p:nvSpPr>
        <p:spPr>
          <a:xfrm>
            <a:off x="1313957" y="2577400"/>
            <a:ext cx="9254886" cy="2308324"/>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Korean sentences that have no verb or adjective but just a subject or an object are grammatically correct and natural in conversation. </a:t>
            </a:r>
          </a:p>
          <a:p>
            <a:pPr marL="0" marR="0" lvl="0" indent="0" algn="l" defTabSz="232257" rtl="0" eaLnBrk="1" fontAlgn="auto" latinLnBrk="0" hangingPunct="1">
              <a:lnSpc>
                <a:spcPct val="100000"/>
              </a:lnSpc>
              <a:spcBef>
                <a:spcPct val="0"/>
              </a:spcBef>
              <a:spcAft>
                <a:spcPts val="0"/>
              </a:spcAft>
              <a:buClrTx/>
              <a:buSzTx/>
              <a:buFontTx/>
              <a:buNone/>
              <a:tabLst/>
              <a:defRPr/>
            </a:pPr>
            <a:endParaRPr lang="en-US" altLang="ko-KR" sz="2400" b="1" dirty="0">
              <a:solidFill>
                <a:srgbClr val="44546A"/>
              </a:solidFill>
              <a:latin typeface="맑은 고딕" panose="020F0502020204030204"/>
              <a:ea typeface="맑은 고딕" panose="020B0503020000020004" pitchFamily="50" charset="-127"/>
            </a:endParaRP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a:p>
            <a:pPr marL="0" marR="0" lvl="0" indent="0" algn="ctr"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T / F )</a:t>
            </a:r>
            <a:endParaRPr kumimoji="0" lang="ko-KR" altLang="en-US" sz="2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2" name="타원 1">
            <a:extLst>
              <a:ext uri="{FF2B5EF4-FFF2-40B4-BE49-F238E27FC236}">
                <a16:creationId xmlns:a16="http://schemas.microsoft.com/office/drawing/2014/main" id="{E415DC01-5CF6-446A-A0CC-BD12A0E6E7A8}"/>
              </a:ext>
            </a:extLst>
          </p:cNvPr>
          <p:cNvSpPr/>
          <p:nvPr/>
        </p:nvSpPr>
        <p:spPr>
          <a:xfrm>
            <a:off x="6024880" y="4450080"/>
            <a:ext cx="406400" cy="435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D3F79090-BBE6-4C2D-BAEF-6295C72E3458}"/>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2. Basic sentence form</a:t>
            </a:r>
            <a:endParaRPr lang="ko-KR" altLang="en-US" sz="5400" kern="0" dirty="0">
              <a:solidFill>
                <a:srgbClr val="87726A"/>
              </a:solidFill>
            </a:endParaRPr>
          </a:p>
        </p:txBody>
      </p:sp>
    </p:spTree>
    <p:extLst>
      <p:ext uri="{BB962C8B-B14F-4D97-AF65-F5344CB8AC3E}">
        <p14:creationId xmlns:p14="http://schemas.microsoft.com/office/powerpoint/2010/main" val="367631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2470240" y="-15680"/>
            <a:ext cx="7251520" cy="1301703"/>
          </a:xfrm>
          <a:prstGeom prst="rect">
            <a:avLst/>
          </a:prstGeom>
        </p:spPr>
        <p:txBody>
          <a:bodyPr wrap="square">
            <a:spAutoFit/>
          </a:bodyPr>
          <a:lstStyle/>
          <a:p>
            <a:pPr algn="ctr" latinLnBrk="0">
              <a:lnSpc>
                <a:spcPct val="150000"/>
              </a:lnSpc>
              <a:defRPr/>
            </a:pPr>
            <a:r>
              <a:rPr lang="en-US" altLang="ko-KR" sz="2800" b="1" kern="0" dirty="0">
                <a:solidFill>
                  <a:srgbClr val="87726A"/>
                </a:solidFill>
              </a:rPr>
              <a:t>3. Grammatical category of number</a:t>
            </a:r>
          </a:p>
          <a:p>
            <a:pPr algn="ctr" latinLnBrk="0">
              <a:lnSpc>
                <a:spcPct val="150000"/>
              </a:lnSpc>
              <a:defRPr/>
            </a:pPr>
            <a:r>
              <a:rPr lang="en-US" altLang="ko-KR" sz="2800" b="1" kern="0" dirty="0">
                <a:solidFill>
                  <a:srgbClr val="87726A"/>
                </a:solidFill>
              </a:rPr>
              <a:t> </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682086" y="1166842"/>
            <a:ext cx="10827828" cy="4154984"/>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Korean has the suffix </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들</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t>
            </a:r>
            <a:r>
              <a:rPr kumimoji="0" lang="en-US" altLang="ko-KR" sz="2400" b="1" i="0" u="none" strike="noStrike" kern="1200" cap="none" spc="0" normalizeH="0" baseline="0" noProof="0" dirty="0" err="1">
                <a:ln>
                  <a:noFill/>
                </a:ln>
                <a:solidFill>
                  <a:srgbClr val="44546A"/>
                </a:solidFill>
                <a:effectLst/>
                <a:uLnTx/>
                <a:uFillTx/>
                <a:latin typeface="맑은 고딕" panose="020F0502020204030204"/>
                <a:ea typeface="맑은 고딕" panose="020B0503020000020004" pitchFamily="50" charset="-127"/>
                <a:cs typeface="+mn-cs"/>
              </a:rPr>
              <a:t>Deul</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(that can be attached after a countable noun) for indicating the plurality of the noun. However, its usage is not mandatory for marking plurality, thus its purpose is rather for highlighting the plurality of the noun. </a:t>
            </a:r>
          </a:p>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ko-KR" sz="2400" b="1" dirty="0">
              <a:solidFill>
                <a:srgbClr val="44546A"/>
              </a:solidFill>
              <a:latin typeface="맑은 고딕" panose="020F0502020204030204"/>
              <a:ea typeface="맑은 고딕" panose="020B0503020000020004" pitchFamily="50" charset="-127"/>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ko-KR" sz="2400" b="1" dirty="0">
              <a:solidFill>
                <a:srgbClr val="44546A"/>
              </a:solidFill>
              <a:latin typeface="맑은 고딕" panose="020F0502020204030204"/>
              <a:ea typeface="맑은 고딕" panose="020B0503020000020004" pitchFamily="50" charset="-127"/>
            </a:endParaRPr>
          </a:p>
          <a:p>
            <a:pPr marR="0" lvl="0" algn="ctr" defTabSz="232257" rtl="0" eaLnBrk="1" fontAlgn="auto" latinLnBrk="0" hangingPunct="1">
              <a:lnSpc>
                <a:spcPct val="100000"/>
              </a:lnSpc>
              <a:spcBef>
                <a:spcPct val="0"/>
              </a:spcBef>
              <a:spcAft>
                <a:spcPts val="0"/>
              </a:spcAft>
              <a:buClrTx/>
              <a:buSzTx/>
              <a:tabLst/>
              <a:defRPr/>
            </a:pPr>
            <a:endParaRPr lang="en-US" altLang="ko-KR" sz="2400" b="1" dirty="0">
              <a:latin typeface="맑은 고딕" panose="020F0502020204030204"/>
              <a:ea typeface="맑은 고딕" panose="020B0503020000020004" pitchFamily="50" charset="-127"/>
            </a:endParaRPr>
          </a:p>
          <a:p>
            <a:pPr marR="0" lvl="0" algn="ctr" defTabSz="232257" rtl="0" eaLnBrk="1" fontAlgn="auto" latinLnBrk="0" hangingPunct="1">
              <a:lnSpc>
                <a:spcPct val="100000"/>
              </a:lnSpc>
              <a:spcBef>
                <a:spcPct val="0"/>
              </a:spcBef>
              <a:spcAft>
                <a:spcPts val="0"/>
              </a:spcAft>
              <a:buClrTx/>
              <a:buSzTx/>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R="0" lvl="0" algn="l" defTabSz="232257" rtl="0" eaLnBrk="1" fontAlgn="auto" latinLnBrk="0" hangingPunct="1">
              <a:lnSpc>
                <a:spcPct val="100000"/>
              </a:lnSpc>
              <a:spcBef>
                <a:spcPct val="0"/>
              </a:spcBef>
              <a:spcAft>
                <a:spcPts val="0"/>
              </a:spcAft>
              <a:buClrTx/>
              <a:buSzTx/>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p:txBody>
      </p:sp>
      <p:sp>
        <p:nvSpPr>
          <p:cNvPr id="9" name="TextBox 8">
            <a:extLst>
              <a:ext uri="{FF2B5EF4-FFF2-40B4-BE49-F238E27FC236}">
                <a16:creationId xmlns:a16="http://schemas.microsoft.com/office/drawing/2014/main" id="{7C7A9CE6-C3A8-4D73-B438-C8231B851B4C}"/>
              </a:ext>
            </a:extLst>
          </p:cNvPr>
          <p:cNvSpPr txBox="1"/>
          <p:nvPr/>
        </p:nvSpPr>
        <p:spPr>
          <a:xfrm>
            <a:off x="945388" y="3614445"/>
            <a:ext cx="10301224" cy="193899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US" altLang="ko-KR" sz="3000" i="0" u="none" strike="noStrike" baseline="0" dirty="0">
              <a:solidFill>
                <a:srgbClr val="000000"/>
              </a:solidFill>
              <a:latin typeface="Arial" panose="020B0604020202020204" pitchFamily="34" charset="0"/>
            </a:endParaRPr>
          </a:p>
          <a:p>
            <a:pPr algn="ctr"/>
            <a:r>
              <a:rPr lang="en-US" altLang="ko-KR" sz="3000" i="0" u="none" strike="noStrike" baseline="0" dirty="0">
                <a:solidFill>
                  <a:srgbClr val="000000"/>
                </a:solidFill>
                <a:latin typeface="Arial" panose="020B0604020202020204" pitchFamily="34" charset="0"/>
              </a:rPr>
              <a:t>Korean nouns are not specific about the number in that it does not have the grammatical category of number. </a:t>
            </a:r>
          </a:p>
          <a:p>
            <a:pPr algn="ctr"/>
            <a:endParaRPr lang="en-US" altLang="ko-KR" sz="3000" b="1" dirty="0"/>
          </a:p>
        </p:txBody>
      </p:sp>
    </p:spTree>
    <p:extLst>
      <p:ext uri="{BB962C8B-B14F-4D97-AF65-F5344CB8AC3E}">
        <p14:creationId xmlns:p14="http://schemas.microsoft.com/office/powerpoint/2010/main" val="13464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72428" y="1018548"/>
            <a:ext cx="11355614"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6" name="직사각형 5"/>
          <p:cNvSpPr/>
          <p:nvPr/>
        </p:nvSpPr>
        <p:spPr>
          <a:xfrm>
            <a:off x="3126920" y="127755"/>
            <a:ext cx="5938160" cy="816249"/>
          </a:xfrm>
          <a:prstGeom prst="rect">
            <a:avLst/>
          </a:prstGeom>
        </p:spPr>
        <p:txBody>
          <a:bodyPr wrap="square">
            <a:spAutoFit/>
          </a:bodyPr>
          <a:lstStyle/>
          <a:p>
            <a:pPr algn="ctr" latinLnBrk="0">
              <a:lnSpc>
                <a:spcPct val="150000"/>
              </a:lnSpc>
              <a:defRPr/>
            </a:pPr>
            <a:r>
              <a:rPr lang="en-US" altLang="ko-KR" sz="3600" b="1" i="1" kern="0" dirty="0">
                <a:solidFill>
                  <a:srgbClr val="87726A"/>
                </a:solidFill>
              </a:rPr>
              <a:t>Index</a:t>
            </a:r>
          </a:p>
        </p:txBody>
      </p:sp>
      <p:sp>
        <p:nvSpPr>
          <p:cNvPr id="4" name="직사각형 3">
            <a:extLst>
              <a:ext uri="{FF2B5EF4-FFF2-40B4-BE49-F238E27FC236}">
                <a16:creationId xmlns:a16="http://schemas.microsoft.com/office/drawing/2014/main" id="{B1AB7C01-8907-4640-95C6-96CED33E000C}"/>
              </a:ext>
            </a:extLst>
          </p:cNvPr>
          <p:cNvSpPr/>
          <p:nvPr/>
        </p:nvSpPr>
        <p:spPr>
          <a:xfrm>
            <a:off x="883973" y="1181030"/>
            <a:ext cx="11035599" cy="5386731"/>
          </a:xfrm>
          <a:prstGeom prst="rect">
            <a:avLst/>
          </a:prstGeom>
        </p:spPr>
        <p:txBody>
          <a:bodyPr wrap="square">
            <a:spAutoFit/>
          </a:bodyPr>
          <a:lstStyle/>
          <a:p>
            <a:pPr marL="742950" indent="-742950" latinLnBrk="0">
              <a:lnSpc>
                <a:spcPct val="150000"/>
              </a:lnSpc>
              <a:buAutoNum type="arabicPeriod"/>
              <a:defRPr/>
            </a:pPr>
            <a:r>
              <a:rPr lang="en-US" altLang="ko-KR" sz="3600" b="1" kern="0" dirty="0">
                <a:solidFill>
                  <a:srgbClr val="87726A"/>
                </a:solidFill>
              </a:rPr>
              <a:t>Review </a:t>
            </a:r>
            <a:r>
              <a:rPr lang="en-US" altLang="ko-KR" b="1" kern="0" dirty="0">
                <a:solidFill>
                  <a:srgbClr val="87726A"/>
                </a:solidFill>
              </a:rPr>
              <a:t> </a:t>
            </a:r>
          </a:p>
          <a:p>
            <a:pPr latinLnBrk="0">
              <a:lnSpc>
                <a:spcPct val="150000"/>
              </a:lnSpc>
              <a:defRPr/>
            </a:pPr>
            <a:r>
              <a:rPr lang="en-US" altLang="ko-KR" b="1" kern="0" dirty="0">
                <a:solidFill>
                  <a:srgbClr val="87726A"/>
                </a:solidFill>
              </a:rPr>
              <a:t>	1) Postpositional Particles</a:t>
            </a:r>
            <a:endParaRPr lang="en-US" altLang="ko-KR" sz="3600" b="1" kern="0" dirty="0">
              <a:solidFill>
                <a:srgbClr val="87726A"/>
              </a:solidFill>
            </a:endParaRPr>
          </a:p>
          <a:p>
            <a:pPr marL="742950" indent="-742950" latinLnBrk="0">
              <a:lnSpc>
                <a:spcPct val="150000"/>
              </a:lnSpc>
              <a:buFont typeface="+mj-lt"/>
              <a:buAutoNum type="arabicPeriod" startAt="2"/>
              <a:defRPr/>
            </a:pPr>
            <a:r>
              <a:rPr lang="en-US" altLang="ko-KR" sz="3600" b="1" kern="0" dirty="0">
                <a:solidFill>
                  <a:srgbClr val="87726A"/>
                </a:solidFill>
              </a:rPr>
              <a:t>Korean sentence form </a:t>
            </a:r>
          </a:p>
          <a:p>
            <a:pPr latinLnBrk="0">
              <a:lnSpc>
                <a:spcPct val="150000"/>
              </a:lnSpc>
              <a:defRPr/>
            </a:pPr>
            <a:r>
              <a:rPr lang="en-US" altLang="ko-KR" b="1" kern="0" dirty="0">
                <a:solidFill>
                  <a:srgbClr val="87726A"/>
                </a:solidFill>
              </a:rPr>
              <a:t>	1) Combination of consonant and vowel</a:t>
            </a:r>
            <a:endParaRPr kumimoji="0" lang="en-US" altLang="ko-KR" b="1" u="none" strike="noStrike" kern="0" cap="none" spc="0" normalizeH="0" baseline="0" noProof="0" dirty="0">
              <a:ln>
                <a:noFill/>
              </a:ln>
              <a:solidFill>
                <a:srgbClr val="87726A"/>
              </a:solidFill>
              <a:effectLst/>
              <a:uLnTx/>
              <a:uFillTx/>
              <a:latin typeface="맑은 고딕" panose="020F0502020204030204"/>
              <a:ea typeface="맑은 고딕" panose="020B0503020000020004" pitchFamily="50" charset="-127"/>
              <a:cs typeface="+mn-cs"/>
            </a:endParaRPr>
          </a:p>
          <a:p>
            <a:pPr latinLnBrk="0">
              <a:lnSpc>
                <a:spcPct val="150000"/>
              </a:lnSpc>
              <a:defRPr/>
            </a:pPr>
            <a:r>
              <a:rPr lang="en-US" altLang="ko-KR" b="1" kern="0" dirty="0">
                <a:solidFill>
                  <a:srgbClr val="87726A"/>
                </a:solidFill>
              </a:rPr>
              <a:t>	2) Basic sentence</a:t>
            </a:r>
          </a:p>
          <a:p>
            <a:pPr latinLnBrk="0">
              <a:lnSpc>
                <a:spcPct val="150000"/>
              </a:lnSpc>
              <a:defRPr/>
            </a:pPr>
            <a:r>
              <a:rPr lang="en-US" altLang="ko-KR" b="1" kern="0" dirty="0">
                <a:solidFill>
                  <a:srgbClr val="87726A"/>
                </a:solidFill>
              </a:rPr>
              <a:t>	3) Grammatical category of number</a:t>
            </a:r>
          </a:p>
          <a:p>
            <a:pPr latinLnBrk="0">
              <a:lnSpc>
                <a:spcPct val="150000"/>
              </a:lnSpc>
              <a:defRPr/>
            </a:pPr>
            <a:r>
              <a:rPr lang="en-US" altLang="ko-KR" b="1" kern="0" dirty="0">
                <a:solidFill>
                  <a:srgbClr val="87726A"/>
                </a:solidFill>
              </a:rPr>
              <a:t>	4) Stems of verbs and adjectives</a:t>
            </a:r>
          </a:p>
          <a:p>
            <a:pPr latinLnBrk="0">
              <a:lnSpc>
                <a:spcPct val="150000"/>
              </a:lnSpc>
              <a:defRPr/>
            </a:pPr>
            <a:r>
              <a:rPr lang="en-US" altLang="ko-KR" sz="3600" b="1" kern="0" dirty="0">
                <a:solidFill>
                  <a:srgbClr val="87726A"/>
                </a:solidFill>
              </a:rPr>
              <a:t>3. Today’s word / expression  </a:t>
            </a:r>
          </a:p>
          <a:p>
            <a:pPr latinLnBrk="0">
              <a:lnSpc>
                <a:spcPct val="150000"/>
              </a:lnSpc>
              <a:defRPr/>
            </a:pPr>
            <a:r>
              <a:rPr lang="en-US" altLang="ko-KR" sz="3600" b="1" kern="0" dirty="0">
                <a:solidFill>
                  <a:srgbClr val="87726A"/>
                </a:solidFill>
              </a:rPr>
              <a:t>4. Korean culture</a:t>
            </a:r>
          </a:p>
        </p:txBody>
      </p:sp>
    </p:spTree>
    <p:extLst>
      <p:ext uri="{BB962C8B-B14F-4D97-AF65-F5344CB8AC3E}">
        <p14:creationId xmlns:p14="http://schemas.microsoft.com/office/powerpoint/2010/main" val="267993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2470240" y="-15680"/>
            <a:ext cx="7251520" cy="1301703"/>
          </a:xfrm>
          <a:prstGeom prst="rect">
            <a:avLst/>
          </a:prstGeom>
        </p:spPr>
        <p:txBody>
          <a:bodyPr wrap="square">
            <a:spAutoFit/>
          </a:bodyPr>
          <a:lstStyle/>
          <a:p>
            <a:pPr algn="ctr" latinLnBrk="0">
              <a:lnSpc>
                <a:spcPct val="150000"/>
              </a:lnSpc>
              <a:defRPr/>
            </a:pPr>
            <a:r>
              <a:rPr lang="en-US" altLang="ko-KR" sz="2800" b="1" kern="0" dirty="0">
                <a:solidFill>
                  <a:srgbClr val="87726A"/>
                </a:solidFill>
              </a:rPr>
              <a:t>3. Grammatical category of number</a:t>
            </a:r>
          </a:p>
          <a:p>
            <a:pPr algn="ctr" latinLnBrk="0">
              <a:lnSpc>
                <a:spcPct val="150000"/>
              </a:lnSpc>
              <a:defRPr/>
            </a:pPr>
            <a:r>
              <a:rPr lang="en-US" altLang="ko-KR" sz="2800" b="1" kern="0" dirty="0">
                <a:solidFill>
                  <a:srgbClr val="87726A"/>
                </a:solidFill>
              </a:rPr>
              <a:t> </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682086" y="1166842"/>
            <a:ext cx="10827828" cy="452431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Question</a:t>
            </a:r>
          </a:p>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ko-KR" sz="2400" b="1" dirty="0">
              <a:latin typeface="맑은 고딕" panose="020F0502020204030204"/>
              <a:ea typeface="맑은 고딕" panose="020B0503020000020004" pitchFamily="50" charset="-127"/>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R="0" lvl="0" algn="l" defTabSz="232257" rtl="0" eaLnBrk="1" fontAlgn="auto" latinLnBrk="0" hangingPunct="1">
              <a:lnSpc>
                <a:spcPct val="100000"/>
              </a:lnSpc>
              <a:spcBef>
                <a:spcPct val="0"/>
              </a:spcBef>
              <a:spcAft>
                <a:spcPts val="0"/>
              </a:spcAft>
              <a:buClrTx/>
              <a:buSzTx/>
              <a:tabLst/>
              <a:defRPr/>
            </a:pPr>
            <a:endParaRPr lang="en-US" altLang="ko-KR" sz="2400" b="1" dirty="0">
              <a:latin typeface="맑은 고딕" panose="020F0502020204030204"/>
              <a:ea typeface="맑은 고딕" panose="020B0503020000020004" pitchFamily="50" charset="-127"/>
            </a:endParaRP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R="0" lvl="0" algn="l" defTabSz="232257" rtl="0" eaLnBrk="1" fontAlgn="auto" latinLnBrk="0" hangingPunct="1">
              <a:lnSpc>
                <a:spcPct val="100000"/>
              </a:lnSpc>
              <a:spcBef>
                <a:spcPct val="0"/>
              </a:spcBef>
              <a:spcAft>
                <a:spcPts val="0"/>
              </a:spcAft>
              <a:buClrTx/>
              <a:buSzTx/>
              <a:tabLst/>
              <a:defRPr/>
            </a:pPr>
            <a:endParaRPr lang="en-US" altLang="ko-KR" sz="2400" b="1" dirty="0">
              <a:latin typeface="맑은 고딕" panose="020F0502020204030204"/>
              <a:ea typeface="맑은 고딕" panose="020B0503020000020004" pitchFamily="50" charset="-127"/>
            </a:endParaRPr>
          </a:p>
          <a:p>
            <a:pPr marR="0" lvl="0" algn="l" defTabSz="232257" rtl="0" eaLnBrk="1" fontAlgn="auto" latinLnBrk="0" hangingPunct="1">
              <a:lnSpc>
                <a:spcPct val="100000"/>
              </a:lnSpc>
              <a:spcBef>
                <a:spcPct val="0"/>
              </a:spcBef>
              <a:spcAft>
                <a:spcPts val="0"/>
              </a:spcAft>
              <a:buClrTx/>
              <a:buSzTx/>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The noun </a:t>
            </a:r>
            <a:r>
              <a:rPr kumimoji="0" lang="ko-KR" altLang="en-US"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연필</a:t>
            </a: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400" b="1"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Yeon·pil</a:t>
            </a: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“pencil” can be translated into at least the following: pencil, a pencil, the pencil, some pencils, the pencils, pencils. </a:t>
            </a:r>
          </a:p>
          <a:p>
            <a:pPr marR="0" lvl="0" algn="ctr" defTabSz="232257" rtl="0" eaLnBrk="1" fontAlgn="auto" latinLnBrk="0" hangingPunct="1">
              <a:lnSpc>
                <a:spcPct val="100000"/>
              </a:lnSpc>
              <a:spcBef>
                <a:spcPct val="0"/>
              </a:spcBef>
              <a:spcAft>
                <a:spcPts val="0"/>
              </a:spcAft>
              <a:buClrTx/>
              <a:buSzTx/>
              <a:tabLst/>
              <a:defRPr/>
            </a:pPr>
            <a:endParaRPr lang="en-US" altLang="ko-KR" sz="2400" b="1" dirty="0">
              <a:latin typeface="맑은 고딕" panose="020F0502020204030204"/>
              <a:ea typeface="맑은 고딕" panose="020B0503020000020004" pitchFamily="50" charset="-127"/>
            </a:endParaRPr>
          </a:p>
          <a:p>
            <a:pPr marR="0" lvl="0" algn="ctr" defTabSz="232257" rtl="0" eaLnBrk="1" fontAlgn="auto" latinLnBrk="0" hangingPunct="1">
              <a:lnSpc>
                <a:spcPct val="100000"/>
              </a:lnSpc>
              <a:spcBef>
                <a:spcPct val="0"/>
              </a:spcBef>
              <a:spcAft>
                <a:spcPts val="0"/>
              </a:spcAft>
              <a:buClrTx/>
              <a:buSzTx/>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T / F ) </a:t>
            </a:r>
          </a:p>
          <a:p>
            <a:pPr marR="0" lvl="0" algn="l" defTabSz="232257" rtl="0" eaLnBrk="1" fontAlgn="auto" latinLnBrk="0" hangingPunct="1">
              <a:lnSpc>
                <a:spcPct val="100000"/>
              </a:lnSpc>
              <a:spcBef>
                <a:spcPct val="0"/>
              </a:spcBef>
              <a:spcAft>
                <a:spcPts val="0"/>
              </a:spcAft>
              <a:buClrTx/>
              <a:buSzTx/>
              <a:tabLst/>
              <a:defRPr/>
            </a:pPr>
            <a:r>
              <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R="0" lvl="0" algn="l" defTabSz="232257" rtl="0" eaLnBrk="1" fontAlgn="auto" latinLnBrk="0" hangingPunct="1">
              <a:lnSpc>
                <a:spcPct val="100000"/>
              </a:lnSpc>
              <a:spcBef>
                <a:spcPct val="0"/>
              </a:spcBef>
              <a:spcAft>
                <a:spcPts val="0"/>
              </a:spcAft>
              <a:buClrTx/>
              <a:buSzTx/>
              <a:tabLst/>
              <a:defRPr/>
            </a:pPr>
            <a:endParaRPr kumimoji="0" lang="en-US" altLang="ko-KR" sz="24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p:txBody>
      </p:sp>
      <p:sp>
        <p:nvSpPr>
          <p:cNvPr id="8" name="타원 7">
            <a:extLst>
              <a:ext uri="{FF2B5EF4-FFF2-40B4-BE49-F238E27FC236}">
                <a16:creationId xmlns:a16="http://schemas.microsoft.com/office/drawing/2014/main" id="{CE04B445-BBB1-4A5F-BCFD-E0B4283FB60C}"/>
              </a:ext>
            </a:extLst>
          </p:cNvPr>
          <p:cNvSpPr/>
          <p:nvPr/>
        </p:nvSpPr>
        <p:spPr>
          <a:xfrm>
            <a:off x="5562425" y="4460591"/>
            <a:ext cx="406400" cy="435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7281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2" y="724376"/>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4. Stems of verbs and adjectives </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666320" y="997645"/>
            <a:ext cx="10859359" cy="830997"/>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The stems of verbs and adjectives do not stand alone, and they are always conjugated by various or inflectional endings.</a:t>
            </a:r>
            <a:endParaRPr kumimoji="0" lang="en-US" altLang="ko-KR" sz="18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2" name="사각형: 둥근 모서리 1">
            <a:extLst>
              <a:ext uri="{FF2B5EF4-FFF2-40B4-BE49-F238E27FC236}">
                <a16:creationId xmlns:a16="http://schemas.microsoft.com/office/drawing/2014/main" id="{6D57069D-20CF-469E-8107-8C91E3BE19EC}"/>
              </a:ext>
            </a:extLst>
          </p:cNvPr>
          <p:cNvSpPr/>
          <p:nvPr/>
        </p:nvSpPr>
        <p:spPr>
          <a:xfrm>
            <a:off x="3521269" y="2661749"/>
            <a:ext cx="1786455" cy="17841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tx1"/>
                </a:solidFill>
              </a:rPr>
              <a:t>Stem of verbs and adjectives</a:t>
            </a:r>
          </a:p>
          <a:p>
            <a:pPr algn="ctr"/>
            <a:r>
              <a:rPr lang="en-US" altLang="ko-KR" sz="2000" dirty="0">
                <a:solidFill>
                  <a:schemeClr val="tx1"/>
                </a:solidFill>
              </a:rPr>
              <a:t>(descriptive</a:t>
            </a:r>
            <a:r>
              <a:rPr lang="ko-KR" altLang="en-US" sz="2000" dirty="0">
                <a:solidFill>
                  <a:schemeClr val="tx1"/>
                </a:solidFill>
              </a:rPr>
              <a:t> </a:t>
            </a:r>
            <a:r>
              <a:rPr lang="en-US" altLang="ko-KR" sz="2000" dirty="0">
                <a:solidFill>
                  <a:schemeClr val="tx1"/>
                </a:solidFill>
              </a:rPr>
              <a:t>verbs)</a:t>
            </a:r>
            <a:endParaRPr lang="ko-KR" altLang="en-US" sz="2000" dirty="0">
              <a:solidFill>
                <a:schemeClr val="tx1"/>
              </a:solidFill>
            </a:endParaRPr>
          </a:p>
        </p:txBody>
      </p:sp>
      <p:sp>
        <p:nvSpPr>
          <p:cNvPr id="3" name="TextBox 2">
            <a:extLst>
              <a:ext uri="{FF2B5EF4-FFF2-40B4-BE49-F238E27FC236}">
                <a16:creationId xmlns:a16="http://schemas.microsoft.com/office/drawing/2014/main" id="{A452D251-0770-4459-B86C-372906FDDB3B}"/>
              </a:ext>
            </a:extLst>
          </p:cNvPr>
          <p:cNvSpPr txBox="1"/>
          <p:nvPr/>
        </p:nvSpPr>
        <p:spPr>
          <a:xfrm>
            <a:off x="5646889" y="2923798"/>
            <a:ext cx="4225160" cy="1015663"/>
          </a:xfrm>
          <a:prstGeom prst="rect">
            <a:avLst/>
          </a:prstGeom>
          <a:noFill/>
        </p:spPr>
        <p:txBody>
          <a:bodyPr wrap="square" rtlCol="0">
            <a:spAutoFit/>
          </a:bodyPr>
          <a:lstStyle/>
          <a:p>
            <a:r>
              <a:rPr lang="en-US" altLang="ko-KR" sz="6000" b="1" dirty="0"/>
              <a:t>+  -</a:t>
            </a:r>
            <a:r>
              <a:rPr lang="ko-KR" altLang="en-US" sz="6000" b="1" dirty="0"/>
              <a:t>다</a:t>
            </a:r>
          </a:p>
        </p:txBody>
      </p:sp>
      <p:cxnSp>
        <p:nvCxnSpPr>
          <p:cNvPr id="9" name="연결선: 구부러짐 8">
            <a:extLst>
              <a:ext uri="{FF2B5EF4-FFF2-40B4-BE49-F238E27FC236}">
                <a16:creationId xmlns:a16="http://schemas.microsoft.com/office/drawing/2014/main" id="{2CF70414-A0FD-4490-9695-2A8E2858AF2F}"/>
              </a:ext>
            </a:extLst>
          </p:cNvPr>
          <p:cNvCxnSpPr>
            <a:cxnSpLocks/>
            <a:stCxn id="2" idx="1"/>
          </p:cNvCxnSpPr>
          <p:nvPr/>
        </p:nvCxnSpPr>
        <p:spPr>
          <a:xfrm rot="10800000" flipV="1">
            <a:off x="2879847" y="3553815"/>
            <a:ext cx="641423" cy="818484"/>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866B49-E6AE-47E4-8277-2EBAE51EACD4}"/>
              </a:ext>
            </a:extLst>
          </p:cNvPr>
          <p:cNvSpPr txBox="1"/>
          <p:nvPr/>
        </p:nvSpPr>
        <p:spPr>
          <a:xfrm>
            <a:off x="2388682" y="4635339"/>
            <a:ext cx="6096000" cy="646331"/>
          </a:xfrm>
          <a:prstGeom prst="rect">
            <a:avLst/>
          </a:prstGeom>
          <a:noFill/>
        </p:spPr>
        <p:txBody>
          <a:bodyPr wrap="square">
            <a:spAutoFit/>
          </a:bodyPr>
          <a:lstStyle/>
          <a:p>
            <a:r>
              <a:rPr lang="en-US" altLang="ko-KR" sz="1800" b="0" i="0" u="none" strike="noStrike" baseline="0" dirty="0">
                <a:solidFill>
                  <a:srgbClr val="000000"/>
                </a:solidFill>
                <a:latin typeface="Arial" panose="020B0604020202020204" pitchFamily="34" charset="0"/>
              </a:rPr>
              <a:t>anything being left out after you take ‘-</a:t>
            </a:r>
            <a:r>
              <a:rPr lang="ko-KR" altLang="en-US" sz="1800" b="0" i="0" u="none" strike="noStrike" baseline="0" dirty="0">
                <a:solidFill>
                  <a:srgbClr val="000000"/>
                </a:solidFill>
                <a:latin typeface="Yoon YGO 530_TT"/>
              </a:rPr>
              <a:t>다</a:t>
            </a:r>
            <a:r>
              <a:rPr lang="en-US" altLang="ko-KR" sz="1800" b="0" i="0" u="none" strike="noStrike" baseline="0" dirty="0">
                <a:solidFill>
                  <a:srgbClr val="000000"/>
                </a:solidFill>
                <a:latin typeface="Yoon YGO 530_TT"/>
              </a:rPr>
              <a:t>’ </a:t>
            </a:r>
            <a:r>
              <a:rPr lang="en-US" altLang="ko-KR" sz="1800" b="0" i="0" u="none" strike="noStrike" baseline="0" dirty="0">
                <a:solidFill>
                  <a:srgbClr val="000000"/>
                </a:solidFill>
                <a:latin typeface="Arial" panose="020B0604020202020204" pitchFamily="34" charset="0"/>
              </a:rPr>
              <a:t>out from the verbs and adjectives is the stem</a:t>
            </a:r>
            <a:endParaRPr lang="ko-KR" altLang="en-US" dirty="0"/>
          </a:p>
        </p:txBody>
      </p:sp>
      <p:sp>
        <p:nvSpPr>
          <p:cNvPr id="16" name="TextBox 15">
            <a:extLst>
              <a:ext uri="{FF2B5EF4-FFF2-40B4-BE49-F238E27FC236}">
                <a16:creationId xmlns:a16="http://schemas.microsoft.com/office/drawing/2014/main" id="{7578D7A5-4F0C-43E4-9CFC-BBB5203A0221}"/>
              </a:ext>
            </a:extLst>
          </p:cNvPr>
          <p:cNvSpPr txBox="1"/>
          <p:nvPr/>
        </p:nvSpPr>
        <p:spPr>
          <a:xfrm>
            <a:off x="666320" y="5832794"/>
            <a:ext cx="10997329" cy="646331"/>
          </a:xfrm>
          <a:prstGeom prst="rect">
            <a:avLst/>
          </a:prstGeom>
          <a:noFill/>
        </p:spPr>
        <p:txBody>
          <a:bodyPr wrap="square">
            <a:spAutoFit/>
          </a:bodyPr>
          <a:lstStyle/>
          <a:p>
            <a:r>
              <a:rPr lang="en-US" altLang="ko-KR" sz="1800" b="0" i="0" u="none" strike="noStrike" baseline="0" dirty="0">
                <a:solidFill>
                  <a:srgbClr val="000000"/>
                </a:solidFill>
                <a:latin typeface="Arial" panose="020B0604020202020204" pitchFamily="34" charset="0"/>
              </a:rPr>
              <a:t>*Verbs and adjectives resemble one another in how they inflect and how they function in the sentence.     </a:t>
            </a:r>
          </a:p>
          <a:p>
            <a:r>
              <a:rPr lang="en-US" altLang="ko-KR" dirty="0">
                <a:solidFill>
                  <a:srgbClr val="000000"/>
                </a:solidFill>
                <a:latin typeface="Arial" panose="020B0604020202020204" pitchFamily="34" charset="0"/>
              </a:rPr>
              <a:t> </a:t>
            </a:r>
            <a:r>
              <a:rPr lang="en-US" altLang="ko-KR" sz="1800" b="0" i="0" u="none" strike="noStrike" baseline="0" dirty="0">
                <a:solidFill>
                  <a:srgbClr val="000000"/>
                </a:solidFill>
                <a:latin typeface="Arial" panose="020B0604020202020204" pitchFamily="34" charset="0"/>
              </a:rPr>
              <a:t>There is no obvious structural difference between verbs and adjectives. </a:t>
            </a:r>
            <a:endParaRPr lang="ko-KR" altLang="en-US" dirty="0"/>
          </a:p>
        </p:txBody>
      </p:sp>
    </p:spTree>
    <p:extLst>
      <p:ext uri="{BB962C8B-B14F-4D97-AF65-F5344CB8AC3E}">
        <p14:creationId xmlns:p14="http://schemas.microsoft.com/office/powerpoint/2010/main" val="859385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2" y="83425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8" name="TextBox 7">
            <a:extLst>
              <a:ext uri="{FF2B5EF4-FFF2-40B4-BE49-F238E27FC236}">
                <a16:creationId xmlns:a16="http://schemas.microsoft.com/office/drawing/2014/main" id="{950E96AD-6FAC-40FB-B2D2-156F28CD7E97}"/>
              </a:ext>
            </a:extLst>
          </p:cNvPr>
          <p:cNvSpPr txBox="1"/>
          <p:nvPr/>
        </p:nvSpPr>
        <p:spPr>
          <a:xfrm>
            <a:off x="1681654" y="834254"/>
            <a:ext cx="8828690" cy="5886996"/>
          </a:xfrm>
          <a:prstGeom prst="rect">
            <a:avLst/>
          </a:prstGeom>
          <a:noFill/>
        </p:spPr>
        <p:txBody>
          <a:bodyPr wrap="square">
            <a:spAutoFit/>
          </a:bodyPr>
          <a:lstStyle/>
          <a:p>
            <a:pPr algn="l">
              <a:lnSpc>
                <a:spcPct val="200000"/>
              </a:lnSpc>
            </a:pPr>
            <a:endParaRPr lang="ko-KR" altLang="en-US" sz="2400" b="1" i="0" u="none" strike="noStrike" baseline="0" dirty="0">
              <a:solidFill>
                <a:srgbClr val="000000"/>
              </a:solidFill>
              <a:latin typeface="Arial Unicode MS"/>
            </a:endParaRPr>
          </a:p>
          <a:p>
            <a:pPr>
              <a:lnSpc>
                <a:spcPct val="200000"/>
              </a:lnSpc>
            </a:pPr>
            <a:r>
              <a:rPr lang="ko-KR" altLang="en-US" sz="2400" b="1" i="0" u="none" strike="noStrike" baseline="0" dirty="0">
                <a:solidFill>
                  <a:srgbClr val="000000"/>
                </a:solidFill>
                <a:latin typeface="Arial Unicode MS"/>
              </a:rPr>
              <a:t>① 잠자다</a:t>
            </a:r>
            <a:r>
              <a:rPr lang="en-US" altLang="ko-KR" sz="2400" b="1" i="0" u="none" strike="noStrike" baseline="0" dirty="0">
                <a:solidFill>
                  <a:srgbClr val="000000"/>
                </a:solidFill>
                <a:latin typeface="Arial" panose="020B0604020202020204" pitchFamily="34" charset="0"/>
              </a:rPr>
              <a:t>[</a:t>
            </a:r>
            <a:r>
              <a:rPr lang="en-US" altLang="ko-KR" sz="2400" b="1" i="0" u="none" strike="noStrike" baseline="0" dirty="0" err="1">
                <a:solidFill>
                  <a:srgbClr val="000000"/>
                </a:solidFill>
                <a:latin typeface="Arial" panose="020B0604020202020204" pitchFamily="34" charset="0"/>
              </a:rPr>
              <a:t>Jam·ja·da</a:t>
            </a:r>
            <a:r>
              <a:rPr lang="en-US" altLang="ko-KR" sz="2400" b="1" i="0" u="none" strike="noStrike" baseline="0" dirty="0">
                <a:solidFill>
                  <a:srgbClr val="000000"/>
                </a:solidFill>
                <a:latin typeface="Arial" panose="020B0604020202020204" pitchFamily="34" charset="0"/>
              </a:rPr>
              <a:t>] stem: ___________ Verb / Adjective </a:t>
            </a:r>
          </a:p>
          <a:p>
            <a:pPr>
              <a:lnSpc>
                <a:spcPct val="200000"/>
              </a:lnSpc>
            </a:pPr>
            <a:r>
              <a:rPr lang="ko-KR" altLang="en-US" sz="2400" b="1" i="0" u="none" strike="noStrike" baseline="0" dirty="0">
                <a:solidFill>
                  <a:srgbClr val="000000"/>
                </a:solidFill>
                <a:latin typeface="Arial Unicode MS"/>
              </a:rPr>
              <a:t>② 작다</a:t>
            </a:r>
            <a:r>
              <a:rPr lang="en-US" altLang="ko-KR" sz="2400" b="1" i="0" u="none" strike="noStrike" baseline="0" dirty="0">
                <a:solidFill>
                  <a:srgbClr val="000000"/>
                </a:solidFill>
                <a:latin typeface="Arial" panose="020B0604020202020204" pitchFamily="34" charset="0"/>
              </a:rPr>
              <a:t>[</a:t>
            </a:r>
            <a:r>
              <a:rPr lang="en-US" altLang="ko-KR" sz="2400" b="1" i="0" u="none" strike="noStrike" baseline="0" dirty="0" err="1">
                <a:solidFill>
                  <a:srgbClr val="000000"/>
                </a:solidFill>
                <a:latin typeface="Arial" panose="020B0604020202020204" pitchFamily="34" charset="0"/>
              </a:rPr>
              <a:t>Jak·tta</a:t>
            </a:r>
            <a:r>
              <a:rPr lang="en-US" altLang="ko-KR" sz="2400" b="1" i="0" u="none" strike="noStrike" baseline="0" dirty="0">
                <a:solidFill>
                  <a:srgbClr val="000000"/>
                </a:solidFill>
                <a:latin typeface="Arial" panose="020B0604020202020204" pitchFamily="34" charset="0"/>
              </a:rPr>
              <a:t>] stem: ___________ Verb / Adjective </a:t>
            </a:r>
          </a:p>
          <a:p>
            <a:pPr>
              <a:lnSpc>
                <a:spcPct val="200000"/>
              </a:lnSpc>
            </a:pPr>
            <a:r>
              <a:rPr lang="ko-KR" altLang="en-US" sz="2400" b="1" i="0" u="none" strike="noStrike" baseline="0" dirty="0">
                <a:solidFill>
                  <a:srgbClr val="000000"/>
                </a:solidFill>
                <a:latin typeface="Arial Unicode MS"/>
              </a:rPr>
              <a:t>③ 먹다</a:t>
            </a:r>
            <a:r>
              <a:rPr lang="en-US" altLang="ko-KR" sz="2400" b="1" i="0" u="none" strike="noStrike" baseline="0" dirty="0">
                <a:solidFill>
                  <a:srgbClr val="000000"/>
                </a:solidFill>
                <a:latin typeface="Arial" panose="020B0604020202020204" pitchFamily="34" charset="0"/>
              </a:rPr>
              <a:t>[</a:t>
            </a:r>
            <a:r>
              <a:rPr lang="en-US" altLang="ko-KR" sz="2400" b="1" i="0" u="none" strike="noStrike" baseline="0" dirty="0" err="1">
                <a:solidFill>
                  <a:srgbClr val="000000"/>
                </a:solidFill>
                <a:latin typeface="Arial" panose="020B0604020202020204" pitchFamily="34" charset="0"/>
              </a:rPr>
              <a:t>Meok·tta</a:t>
            </a:r>
            <a:r>
              <a:rPr lang="en-US" altLang="ko-KR" sz="2400" b="1" i="0" u="none" strike="noStrike" baseline="0" dirty="0">
                <a:solidFill>
                  <a:srgbClr val="000000"/>
                </a:solidFill>
                <a:latin typeface="Arial" panose="020B0604020202020204" pitchFamily="34" charset="0"/>
              </a:rPr>
              <a:t>] stem: ___________ Verb / Adjective </a:t>
            </a:r>
          </a:p>
          <a:p>
            <a:pPr>
              <a:lnSpc>
                <a:spcPct val="200000"/>
              </a:lnSpc>
            </a:pPr>
            <a:r>
              <a:rPr lang="ko-KR" altLang="en-US" sz="2400" b="1" i="0" u="none" strike="noStrike" baseline="0" dirty="0">
                <a:solidFill>
                  <a:srgbClr val="000000"/>
                </a:solidFill>
                <a:latin typeface="Arial Unicode MS"/>
              </a:rPr>
              <a:t>④ 입다</a:t>
            </a:r>
            <a:r>
              <a:rPr lang="en-US" altLang="ko-KR" sz="2400" b="1" i="0" u="none" strike="noStrike" baseline="0" dirty="0">
                <a:solidFill>
                  <a:srgbClr val="000000"/>
                </a:solidFill>
                <a:latin typeface="Arial" panose="020B0604020202020204" pitchFamily="34" charset="0"/>
              </a:rPr>
              <a:t>[</a:t>
            </a:r>
            <a:r>
              <a:rPr lang="en-US" altLang="ko-KR" sz="2400" b="1" i="0" u="none" strike="noStrike" baseline="0" dirty="0" err="1">
                <a:solidFill>
                  <a:srgbClr val="000000"/>
                </a:solidFill>
                <a:latin typeface="Arial" panose="020B0604020202020204" pitchFamily="34" charset="0"/>
              </a:rPr>
              <a:t>Ip·tta</a:t>
            </a:r>
            <a:r>
              <a:rPr lang="en-US" altLang="ko-KR" sz="2400" b="1" i="0" u="none" strike="noStrike" baseline="0" dirty="0">
                <a:solidFill>
                  <a:srgbClr val="000000"/>
                </a:solidFill>
                <a:latin typeface="Arial" panose="020B0604020202020204" pitchFamily="34" charset="0"/>
              </a:rPr>
              <a:t>] stem: ___________ Verb / Adjective </a:t>
            </a:r>
          </a:p>
          <a:p>
            <a:pPr>
              <a:lnSpc>
                <a:spcPct val="200000"/>
              </a:lnSpc>
            </a:pPr>
            <a:r>
              <a:rPr lang="ko-KR" altLang="en-US" sz="2400" b="1" i="0" u="none" strike="noStrike" baseline="0" dirty="0">
                <a:solidFill>
                  <a:srgbClr val="000000"/>
                </a:solidFill>
                <a:latin typeface="Arial Unicode MS"/>
              </a:rPr>
              <a:t>⑤ 걷다</a:t>
            </a:r>
            <a:r>
              <a:rPr lang="en-US" altLang="ko-KR" sz="2400" b="1" i="0" u="none" strike="noStrike" baseline="0" dirty="0">
                <a:solidFill>
                  <a:srgbClr val="000000"/>
                </a:solidFill>
                <a:latin typeface="Arial" panose="020B0604020202020204" pitchFamily="34" charset="0"/>
              </a:rPr>
              <a:t>[</a:t>
            </a:r>
            <a:r>
              <a:rPr lang="en-US" altLang="ko-KR" sz="2400" b="1" i="0" u="none" strike="noStrike" baseline="0" dirty="0" err="1">
                <a:solidFill>
                  <a:srgbClr val="000000"/>
                </a:solidFill>
                <a:latin typeface="Arial" panose="020B0604020202020204" pitchFamily="34" charset="0"/>
              </a:rPr>
              <a:t>Geot·tta</a:t>
            </a:r>
            <a:r>
              <a:rPr lang="en-US" altLang="ko-KR" sz="2400" b="1" i="0" u="none" strike="noStrike" baseline="0" dirty="0">
                <a:solidFill>
                  <a:srgbClr val="000000"/>
                </a:solidFill>
                <a:latin typeface="Arial" panose="020B0604020202020204" pitchFamily="34" charset="0"/>
              </a:rPr>
              <a:t>] stem: ___________ Verb / Adjective </a:t>
            </a:r>
          </a:p>
          <a:p>
            <a:pPr>
              <a:lnSpc>
                <a:spcPct val="200000"/>
              </a:lnSpc>
            </a:pPr>
            <a:r>
              <a:rPr lang="ko-KR" altLang="en-US" sz="2400" b="1" i="0" u="none" strike="noStrike" baseline="0" dirty="0">
                <a:solidFill>
                  <a:srgbClr val="000000"/>
                </a:solidFill>
                <a:latin typeface="Arial Unicode MS"/>
              </a:rPr>
              <a:t>⑥ 기쁘다</a:t>
            </a:r>
            <a:r>
              <a:rPr lang="en-US" altLang="ko-KR" sz="2400" b="1" i="0" u="none" strike="noStrike" baseline="0" dirty="0">
                <a:solidFill>
                  <a:srgbClr val="000000"/>
                </a:solidFill>
                <a:latin typeface="Arial" panose="020B0604020202020204" pitchFamily="34" charset="0"/>
              </a:rPr>
              <a:t>[</a:t>
            </a:r>
            <a:r>
              <a:rPr lang="en-US" altLang="ko-KR" sz="2400" b="1" i="0" u="none" strike="noStrike" baseline="0" dirty="0" err="1">
                <a:solidFill>
                  <a:srgbClr val="000000"/>
                </a:solidFill>
                <a:latin typeface="Arial" panose="020B0604020202020204" pitchFamily="34" charset="0"/>
              </a:rPr>
              <a:t>Gi·ppeu·da</a:t>
            </a:r>
            <a:r>
              <a:rPr lang="en-US" altLang="ko-KR" sz="2400" b="1" i="0" u="none" strike="noStrike" baseline="0" dirty="0">
                <a:solidFill>
                  <a:srgbClr val="000000"/>
                </a:solidFill>
                <a:latin typeface="Arial" panose="020B0604020202020204" pitchFamily="34" charset="0"/>
              </a:rPr>
              <a:t>] stem: ___________ Verb / Adjective </a:t>
            </a:r>
          </a:p>
          <a:p>
            <a:pPr>
              <a:lnSpc>
                <a:spcPct val="200000"/>
              </a:lnSpc>
            </a:pPr>
            <a:endParaRPr lang="ko-KR" altLang="en-US" sz="2400" b="0" i="0" u="none" strike="noStrike" baseline="0" dirty="0">
              <a:solidFill>
                <a:srgbClr val="000000"/>
              </a:solidFill>
              <a:latin typeface="Arial" panose="020B0604020202020204" pitchFamily="34" charset="0"/>
            </a:endParaRPr>
          </a:p>
        </p:txBody>
      </p:sp>
      <p:sp>
        <p:nvSpPr>
          <p:cNvPr id="9" name="직사각형 8">
            <a:extLst>
              <a:ext uri="{FF2B5EF4-FFF2-40B4-BE49-F238E27FC236}">
                <a16:creationId xmlns:a16="http://schemas.microsoft.com/office/drawing/2014/main" id="{DA9D9279-38B6-40F0-889A-0CFB8B32B2B6}"/>
              </a:ext>
            </a:extLst>
          </p:cNvPr>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4. Stems of verbs and adjectives </a:t>
            </a:r>
            <a:endParaRPr lang="ko-KR" altLang="en-US" sz="5400" kern="0" dirty="0">
              <a:solidFill>
                <a:srgbClr val="87726A"/>
              </a:solidFill>
            </a:endParaRPr>
          </a:p>
        </p:txBody>
      </p:sp>
      <p:cxnSp>
        <p:nvCxnSpPr>
          <p:cNvPr id="10" name="직선 연결선 9">
            <a:extLst>
              <a:ext uri="{FF2B5EF4-FFF2-40B4-BE49-F238E27FC236}">
                <a16:creationId xmlns:a16="http://schemas.microsoft.com/office/drawing/2014/main" id="{B875C825-FA98-46F6-AC16-842B40A34F2E}"/>
              </a:ext>
            </a:extLst>
          </p:cNvPr>
          <p:cNvCxnSpPr/>
          <p:nvPr/>
        </p:nvCxnSpPr>
        <p:spPr>
          <a:xfrm>
            <a:off x="2764221" y="2047273"/>
            <a:ext cx="3153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0E3B34-98D9-43D8-AC2B-0C08EC821868}"/>
              </a:ext>
            </a:extLst>
          </p:cNvPr>
          <p:cNvSpPr txBox="1"/>
          <p:nvPr/>
        </p:nvSpPr>
        <p:spPr>
          <a:xfrm>
            <a:off x="6095999" y="1816441"/>
            <a:ext cx="1135117" cy="461665"/>
          </a:xfrm>
          <a:prstGeom prst="rect">
            <a:avLst/>
          </a:prstGeom>
          <a:noFill/>
          <a:ln>
            <a:noFill/>
          </a:ln>
        </p:spPr>
        <p:txBody>
          <a:bodyPr wrap="square" rtlCol="0">
            <a:spAutoFit/>
          </a:bodyPr>
          <a:lstStyle/>
          <a:p>
            <a:r>
              <a:rPr lang="ko-KR" altLang="en-US" sz="2400" b="1" dirty="0">
                <a:solidFill>
                  <a:schemeClr val="accent1"/>
                </a:solidFill>
              </a:rPr>
              <a:t>잠자</a:t>
            </a:r>
          </a:p>
        </p:txBody>
      </p:sp>
      <p:sp>
        <p:nvSpPr>
          <p:cNvPr id="12" name="타원 11">
            <a:extLst>
              <a:ext uri="{FF2B5EF4-FFF2-40B4-BE49-F238E27FC236}">
                <a16:creationId xmlns:a16="http://schemas.microsoft.com/office/drawing/2014/main" id="{F4A7EE8C-F3FB-40C1-AB40-ED3E4CD86F2E}"/>
              </a:ext>
            </a:extLst>
          </p:cNvPr>
          <p:cNvSpPr/>
          <p:nvPr/>
        </p:nvSpPr>
        <p:spPr>
          <a:xfrm>
            <a:off x="7151178" y="4746489"/>
            <a:ext cx="599090" cy="52550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3" name="직선 연결선 12">
            <a:extLst>
              <a:ext uri="{FF2B5EF4-FFF2-40B4-BE49-F238E27FC236}">
                <a16:creationId xmlns:a16="http://schemas.microsoft.com/office/drawing/2014/main" id="{B8F8BEE5-59A4-4847-83FC-0C0485B5B1E4}"/>
              </a:ext>
            </a:extLst>
          </p:cNvPr>
          <p:cNvCxnSpPr/>
          <p:nvPr/>
        </p:nvCxnSpPr>
        <p:spPr>
          <a:xfrm>
            <a:off x="2470240" y="2779986"/>
            <a:ext cx="3153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F3F7CF10-7339-47EB-821A-626A84DB56E8}"/>
              </a:ext>
            </a:extLst>
          </p:cNvPr>
          <p:cNvSpPr/>
          <p:nvPr/>
        </p:nvSpPr>
        <p:spPr>
          <a:xfrm>
            <a:off x="8161282" y="2412130"/>
            <a:ext cx="599090" cy="52550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타원 14">
            <a:extLst>
              <a:ext uri="{FF2B5EF4-FFF2-40B4-BE49-F238E27FC236}">
                <a16:creationId xmlns:a16="http://schemas.microsoft.com/office/drawing/2014/main" id="{554BE88C-C087-44FF-BDF9-9B3309810289}"/>
              </a:ext>
            </a:extLst>
          </p:cNvPr>
          <p:cNvSpPr/>
          <p:nvPr/>
        </p:nvSpPr>
        <p:spPr>
          <a:xfrm>
            <a:off x="7244658" y="3211347"/>
            <a:ext cx="599090" cy="52550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타원 15">
            <a:extLst>
              <a:ext uri="{FF2B5EF4-FFF2-40B4-BE49-F238E27FC236}">
                <a16:creationId xmlns:a16="http://schemas.microsoft.com/office/drawing/2014/main" id="{8A2047D4-CED5-4E60-AB17-020D35550E2E}"/>
              </a:ext>
            </a:extLst>
          </p:cNvPr>
          <p:cNvSpPr/>
          <p:nvPr/>
        </p:nvSpPr>
        <p:spPr>
          <a:xfrm>
            <a:off x="6824245" y="3955283"/>
            <a:ext cx="599090" cy="52550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타원 16">
            <a:extLst>
              <a:ext uri="{FF2B5EF4-FFF2-40B4-BE49-F238E27FC236}">
                <a16:creationId xmlns:a16="http://schemas.microsoft.com/office/drawing/2014/main" id="{CE233C67-C405-4BC0-AD4D-A44DC4492E52}"/>
              </a:ext>
            </a:extLst>
          </p:cNvPr>
          <p:cNvSpPr/>
          <p:nvPr/>
        </p:nvSpPr>
        <p:spPr>
          <a:xfrm>
            <a:off x="9217263" y="5471953"/>
            <a:ext cx="599090" cy="5517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타원 17">
            <a:extLst>
              <a:ext uri="{FF2B5EF4-FFF2-40B4-BE49-F238E27FC236}">
                <a16:creationId xmlns:a16="http://schemas.microsoft.com/office/drawing/2014/main" id="{C584BE12-3F7F-4875-AF7C-DD9424EE164B}"/>
              </a:ext>
            </a:extLst>
          </p:cNvPr>
          <p:cNvSpPr/>
          <p:nvPr/>
        </p:nvSpPr>
        <p:spPr>
          <a:xfrm>
            <a:off x="7693572" y="1828800"/>
            <a:ext cx="599090" cy="52550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TextBox 19">
            <a:extLst>
              <a:ext uri="{FF2B5EF4-FFF2-40B4-BE49-F238E27FC236}">
                <a16:creationId xmlns:a16="http://schemas.microsoft.com/office/drawing/2014/main" id="{77A300C2-27D3-465D-8C61-953A7D4040C4}"/>
              </a:ext>
            </a:extLst>
          </p:cNvPr>
          <p:cNvSpPr txBox="1"/>
          <p:nvPr/>
        </p:nvSpPr>
        <p:spPr>
          <a:xfrm>
            <a:off x="5522374" y="2420695"/>
            <a:ext cx="6096000" cy="461665"/>
          </a:xfrm>
          <a:prstGeom prst="rect">
            <a:avLst/>
          </a:prstGeom>
          <a:noFill/>
        </p:spPr>
        <p:txBody>
          <a:bodyPr wrap="square">
            <a:spAutoFit/>
          </a:bodyPr>
          <a:lstStyle/>
          <a:p>
            <a:r>
              <a:rPr lang="ko-KR" altLang="en-US" sz="2400" b="1" dirty="0">
                <a:solidFill>
                  <a:schemeClr val="accent1"/>
                </a:solidFill>
              </a:rPr>
              <a:t>작</a:t>
            </a:r>
          </a:p>
        </p:txBody>
      </p:sp>
      <p:sp>
        <p:nvSpPr>
          <p:cNvPr id="22" name="TextBox 21">
            <a:extLst>
              <a:ext uri="{FF2B5EF4-FFF2-40B4-BE49-F238E27FC236}">
                <a16:creationId xmlns:a16="http://schemas.microsoft.com/office/drawing/2014/main" id="{3AE69EBA-4780-4C9F-815F-6534EDC4B220}"/>
              </a:ext>
            </a:extLst>
          </p:cNvPr>
          <p:cNvSpPr txBox="1"/>
          <p:nvPr/>
        </p:nvSpPr>
        <p:spPr>
          <a:xfrm>
            <a:off x="5677806" y="3129935"/>
            <a:ext cx="6096000" cy="461665"/>
          </a:xfrm>
          <a:prstGeom prst="rect">
            <a:avLst/>
          </a:prstGeom>
          <a:noFill/>
        </p:spPr>
        <p:txBody>
          <a:bodyPr wrap="square">
            <a:spAutoFit/>
          </a:bodyPr>
          <a:lstStyle/>
          <a:p>
            <a:r>
              <a:rPr lang="ko-KR" altLang="en-US" sz="2400" b="1" dirty="0">
                <a:solidFill>
                  <a:schemeClr val="accent1"/>
                </a:solidFill>
              </a:rPr>
              <a:t>먹</a:t>
            </a:r>
          </a:p>
        </p:txBody>
      </p:sp>
      <p:sp>
        <p:nvSpPr>
          <p:cNvPr id="23" name="TextBox 22">
            <a:extLst>
              <a:ext uri="{FF2B5EF4-FFF2-40B4-BE49-F238E27FC236}">
                <a16:creationId xmlns:a16="http://schemas.microsoft.com/office/drawing/2014/main" id="{684E9540-71F6-45D3-9CD3-84E8E16BB708}"/>
              </a:ext>
            </a:extLst>
          </p:cNvPr>
          <p:cNvSpPr txBox="1"/>
          <p:nvPr/>
        </p:nvSpPr>
        <p:spPr>
          <a:xfrm>
            <a:off x="5340668" y="3879357"/>
            <a:ext cx="6096000" cy="461665"/>
          </a:xfrm>
          <a:prstGeom prst="rect">
            <a:avLst/>
          </a:prstGeom>
          <a:noFill/>
        </p:spPr>
        <p:txBody>
          <a:bodyPr wrap="square">
            <a:spAutoFit/>
          </a:bodyPr>
          <a:lstStyle/>
          <a:p>
            <a:r>
              <a:rPr lang="ko-KR" altLang="en-US" sz="2400" b="1" dirty="0">
                <a:solidFill>
                  <a:schemeClr val="accent1"/>
                </a:solidFill>
              </a:rPr>
              <a:t>입</a:t>
            </a:r>
          </a:p>
        </p:txBody>
      </p:sp>
      <p:sp>
        <p:nvSpPr>
          <p:cNvPr id="24" name="TextBox 23">
            <a:extLst>
              <a:ext uri="{FF2B5EF4-FFF2-40B4-BE49-F238E27FC236}">
                <a16:creationId xmlns:a16="http://schemas.microsoft.com/office/drawing/2014/main" id="{96AB50CB-3E1F-4400-AF09-D9F9774B6025}"/>
              </a:ext>
            </a:extLst>
          </p:cNvPr>
          <p:cNvSpPr txBox="1"/>
          <p:nvPr/>
        </p:nvSpPr>
        <p:spPr>
          <a:xfrm>
            <a:off x="5677806" y="4636950"/>
            <a:ext cx="6096000" cy="461665"/>
          </a:xfrm>
          <a:prstGeom prst="rect">
            <a:avLst/>
          </a:prstGeom>
          <a:noFill/>
        </p:spPr>
        <p:txBody>
          <a:bodyPr wrap="square">
            <a:spAutoFit/>
          </a:bodyPr>
          <a:lstStyle/>
          <a:p>
            <a:r>
              <a:rPr lang="ko-KR" altLang="en-US" sz="2400" b="1" dirty="0" err="1">
                <a:solidFill>
                  <a:schemeClr val="accent1"/>
                </a:solidFill>
              </a:rPr>
              <a:t>걷</a:t>
            </a:r>
            <a:endParaRPr lang="ko-KR" altLang="en-US" sz="2400" b="1" dirty="0">
              <a:solidFill>
                <a:schemeClr val="accent1"/>
              </a:solidFill>
            </a:endParaRPr>
          </a:p>
        </p:txBody>
      </p:sp>
      <p:sp>
        <p:nvSpPr>
          <p:cNvPr id="25" name="TextBox 24">
            <a:extLst>
              <a:ext uri="{FF2B5EF4-FFF2-40B4-BE49-F238E27FC236}">
                <a16:creationId xmlns:a16="http://schemas.microsoft.com/office/drawing/2014/main" id="{83E30AD5-C5B1-4F3D-9CEE-E5B35DF11A66}"/>
              </a:ext>
            </a:extLst>
          </p:cNvPr>
          <p:cNvSpPr txBox="1"/>
          <p:nvPr/>
        </p:nvSpPr>
        <p:spPr>
          <a:xfrm>
            <a:off x="6231821" y="5396447"/>
            <a:ext cx="6096000" cy="461665"/>
          </a:xfrm>
          <a:prstGeom prst="rect">
            <a:avLst/>
          </a:prstGeom>
          <a:noFill/>
        </p:spPr>
        <p:txBody>
          <a:bodyPr wrap="square">
            <a:spAutoFit/>
          </a:bodyPr>
          <a:lstStyle/>
          <a:p>
            <a:r>
              <a:rPr lang="ko-KR" altLang="en-US" sz="2400" b="1" dirty="0">
                <a:solidFill>
                  <a:schemeClr val="accent1"/>
                </a:solidFill>
              </a:rPr>
              <a:t>기쁘</a:t>
            </a:r>
          </a:p>
        </p:txBody>
      </p:sp>
      <p:cxnSp>
        <p:nvCxnSpPr>
          <p:cNvPr id="26" name="직선 연결선 25">
            <a:extLst>
              <a:ext uri="{FF2B5EF4-FFF2-40B4-BE49-F238E27FC236}">
                <a16:creationId xmlns:a16="http://schemas.microsoft.com/office/drawing/2014/main" id="{78364595-9B58-48A7-A02B-7880129279DE}"/>
              </a:ext>
            </a:extLst>
          </p:cNvPr>
          <p:cNvCxnSpPr/>
          <p:nvPr/>
        </p:nvCxnSpPr>
        <p:spPr>
          <a:xfrm>
            <a:off x="2448911" y="3474099"/>
            <a:ext cx="3153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686EB346-36FE-45C9-B21C-CF5E2BF72D9B}"/>
              </a:ext>
            </a:extLst>
          </p:cNvPr>
          <p:cNvCxnSpPr/>
          <p:nvPr/>
        </p:nvCxnSpPr>
        <p:spPr>
          <a:xfrm>
            <a:off x="2443965" y="4218035"/>
            <a:ext cx="3153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450B79A6-935B-4874-A6E2-7C6ECF0ECC3B}"/>
              </a:ext>
            </a:extLst>
          </p:cNvPr>
          <p:cNvCxnSpPr/>
          <p:nvPr/>
        </p:nvCxnSpPr>
        <p:spPr>
          <a:xfrm>
            <a:off x="2470240" y="5009241"/>
            <a:ext cx="3153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CEEF2417-D92C-4465-81E7-2BD517080AC8}"/>
              </a:ext>
            </a:extLst>
          </p:cNvPr>
          <p:cNvCxnSpPr/>
          <p:nvPr/>
        </p:nvCxnSpPr>
        <p:spPr>
          <a:xfrm>
            <a:off x="2785550" y="5737338"/>
            <a:ext cx="3153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4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animBg="1"/>
      <p:bldP spid="16" grpId="0" animBg="1"/>
      <p:bldP spid="17" grpId="0" animBg="1"/>
      <p:bldP spid="18" grpId="0" animBg="1"/>
      <p:bldP spid="20" grpId="0"/>
      <p:bldP spid="22"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700" b="1" i="0" u="none" strike="noStrike" kern="1200" cap="none" spc="0" normalizeH="0" baseline="0" noProof="0" dirty="0" err="1">
                <a:ln>
                  <a:noFill/>
                </a:ln>
                <a:solidFill>
                  <a:srgbClr val="70AD47"/>
                </a:solidFill>
                <a:effectLst/>
                <a:uLnTx/>
                <a:uFillTx/>
                <a:latin typeface="맑은 고딕" panose="020F0502020204030204"/>
                <a:ea typeface="맑은 고딕" panose="020B0503020000020004" pitchFamily="50" charset="-127"/>
                <a:cs typeface="+mn-cs"/>
              </a:rPr>
              <a:t>Yeri</a:t>
            </a:r>
            <a:r>
              <a:rPr kumimoji="1" lang="ko-KR" altLang="en-US" sz="2700" b="1" i="0" u="none" strike="noStrike" kern="1200" cap="none" spc="0" normalizeH="0" baseline="0" noProof="0" dirty="0">
                <a:ln>
                  <a:noFill/>
                </a:ln>
                <a:solidFill>
                  <a:srgbClr val="70AD47"/>
                </a:solidFill>
                <a:effectLst/>
                <a:uLnTx/>
                <a:uFillTx/>
                <a:latin typeface="맑은 고딕" panose="020F0502020204030204"/>
                <a:ea typeface="맑은 고딕" panose="020B0503020000020004" pitchFamily="50" charset="-127"/>
                <a:cs typeface="+mn-cs"/>
              </a:rPr>
              <a:t> </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en-US" altLang="ko-KR" sz="2700" b="1" i="0" u="none" strike="noStrike" kern="1200" cap="none" spc="0" normalizeH="0" baseline="0" noProof="0" dirty="0">
                <a:ln>
                  <a:noFill/>
                </a:ln>
                <a:solidFill>
                  <a:srgbClr val="70AD47"/>
                </a:solidFill>
                <a:effectLst/>
                <a:uLnTx/>
                <a:uFillTx/>
                <a:latin typeface="맑은 고딕"/>
                <a:ea typeface="맑은 고딕"/>
                <a:cs typeface="맑은 고딕"/>
              </a:rPr>
              <a:t>Hi, Did you eat something?</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안녕</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ko-KR" altLang="en-US"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너 밥은 먹었어</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An-</a:t>
            </a:r>
            <a:r>
              <a:rPr kumimoji="1" lang="en-US" altLang="ko-KR" sz="27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nyeong</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neo </a:t>
            </a:r>
            <a:r>
              <a:rPr kumimoji="1" lang="en-US" altLang="ko-KR" sz="27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bab-en</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en-US" altLang="ko-KR" sz="27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meog-eoss-eo</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700" b="1" i="0" u="none" strike="noStrike" kern="1200" cap="none" spc="0" normalizeH="0" baseline="0" noProof="0" dirty="0">
                <a:ln>
                  <a:noFill/>
                </a:ln>
                <a:solidFill>
                  <a:srgbClr val="3057B9"/>
                </a:solidFill>
                <a:effectLst/>
                <a:uLnTx/>
                <a:uFillTx/>
                <a:latin typeface="맑은 고딕" panose="020F0502020204030204"/>
                <a:ea typeface="맑은 고딕" panose="020B0503020000020004" pitchFamily="50" charset="-127"/>
                <a:cs typeface="+mn-cs"/>
              </a:rPr>
              <a:t>Jimin</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  </a:t>
            </a:r>
            <a:r>
              <a:rPr kumimoji="1" lang="en-US" altLang="ko-KR" sz="2700" b="1" i="0" u="none" strike="noStrike" kern="1200" cap="none" spc="0" normalizeH="0" baseline="0" noProof="0" dirty="0">
                <a:ln>
                  <a:noFill/>
                </a:ln>
                <a:solidFill>
                  <a:srgbClr val="3057B9"/>
                </a:solidFill>
                <a:effectLst/>
                <a:uLnTx/>
                <a:uFillTx/>
                <a:latin typeface="맑은 고딕"/>
                <a:ea typeface="맑은 고딕"/>
                <a:cs typeface="맑은 고딕"/>
              </a:rPr>
              <a:t>No, I am hungry</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700" b="1" i="0" u="none" strike="noStrike" kern="1200" cap="none" spc="0" normalizeH="0" baseline="0" noProof="0" dirty="0">
                <a:ln>
                  <a:noFill/>
                </a:ln>
                <a:solidFill>
                  <a:srgbClr val="000000"/>
                </a:solidFill>
                <a:effectLst/>
                <a:uLnTx/>
                <a:uFillTx/>
                <a:latin typeface="맑은 고딕"/>
                <a:ea typeface="맑은 고딕"/>
                <a:cs typeface="맑은 고딕"/>
              </a:rPr>
              <a:t>아니</a:t>
            </a:r>
            <a:r>
              <a:rPr kumimoji="1" lang="en-US" altLang="ko-KR" sz="2700" b="1" i="0" u="none" strike="noStrike" kern="1200" cap="none" spc="0" normalizeH="0" baseline="0" noProof="0" dirty="0">
                <a:ln>
                  <a:noFill/>
                </a:ln>
                <a:solidFill>
                  <a:srgbClr val="000000"/>
                </a:solidFill>
                <a:effectLst/>
                <a:uLnTx/>
                <a:uFillTx/>
                <a:latin typeface="맑은 고딕"/>
                <a:ea typeface="맑은 고딕"/>
                <a:cs typeface="맑은 고딕"/>
              </a:rPr>
              <a:t>,</a:t>
            </a:r>
            <a:r>
              <a:rPr kumimoji="1" lang="ko-KR" altLang="en-US" sz="2700" b="1" i="0" u="none" strike="noStrike" kern="1200" cap="none" spc="0" normalizeH="0" baseline="0" noProof="0" dirty="0">
                <a:ln>
                  <a:noFill/>
                </a:ln>
                <a:solidFill>
                  <a:srgbClr val="000000"/>
                </a:solidFill>
                <a:effectLst/>
                <a:uLnTx/>
                <a:uFillTx/>
                <a:latin typeface="맑은 고딕"/>
                <a:ea typeface="맑은 고딕"/>
                <a:cs typeface="맑은 고딕"/>
              </a:rPr>
              <a:t> 나 배고파</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[Ani, </a:t>
            </a:r>
            <a:r>
              <a:rPr kumimoji="1" lang="en-US" altLang="ko-KR" sz="27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na</a:t>
            </a:r>
            <a:r>
              <a:rPr kumimoji="1" lang="en-US" altLang="ko-KR" sz="27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bae-go-pa]</a:t>
            </a: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conversation</a:t>
            </a:r>
          </a:p>
        </p:txBody>
      </p:sp>
    </p:spTree>
    <p:extLst>
      <p:ext uri="{BB962C8B-B14F-4D97-AF65-F5344CB8AC3E}">
        <p14:creationId xmlns:p14="http://schemas.microsoft.com/office/powerpoint/2010/main" val="91794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err="1">
                <a:ln>
                  <a:noFill/>
                </a:ln>
                <a:solidFill>
                  <a:srgbClr val="70AD47"/>
                </a:solidFill>
                <a:effectLst/>
                <a:uLnTx/>
                <a:uFillTx/>
                <a:latin typeface="맑은 고딕" panose="020F0502020204030204"/>
                <a:ea typeface="맑은 고딕" panose="020B0503020000020004" pitchFamily="50" charset="-127"/>
                <a:cs typeface="+mn-cs"/>
              </a:rPr>
              <a:t>Yeri</a:t>
            </a:r>
            <a:r>
              <a:rPr kumimoji="1" lang="en-US" altLang="ko-KR" sz="2500" b="1" i="0" u="none" strike="noStrike" kern="1200" cap="none" spc="0" normalizeH="0" baseline="0" noProof="0" dirty="0">
                <a:ln>
                  <a:noFill/>
                </a:ln>
                <a:solidFill>
                  <a:srgbClr val="70AD47"/>
                </a:solidFill>
                <a:effectLst/>
                <a:uLnTx/>
                <a:uFillTx/>
                <a:latin typeface="맑은 고딕" panose="020F0502020204030204"/>
                <a:ea typeface="맑은 고딕" panose="020B0503020000020004" pitchFamily="50" charset="-127"/>
                <a:cs typeface="+mn-cs"/>
              </a:rPr>
              <a:t> </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en-US" altLang="ko-KR" sz="2500" b="1" i="0" u="none" strike="noStrike" kern="1200" cap="none" spc="0" normalizeH="0" baseline="0" noProof="0" dirty="0">
                <a:ln>
                  <a:noFill/>
                </a:ln>
                <a:solidFill>
                  <a:srgbClr val="70AD47"/>
                </a:solidFill>
                <a:effectLst/>
                <a:uLnTx/>
                <a:uFillTx/>
                <a:latin typeface="맑은 고딕" panose="020F0502020204030204"/>
                <a:ea typeface="맑은 고딕" panose="020B0503020000020004" pitchFamily="50" charset="-127"/>
                <a:cs typeface="+mn-cs"/>
              </a:rPr>
              <a:t>Me, too. Let’s eat dinner together. </a:t>
            </a:r>
          </a:p>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나도</a:t>
            </a:r>
            <a:r>
              <a:rPr kumimoji="1" lang="en-US" altLang="ko-KR"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ko-KR" altLang="en-US"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같이 저녁 먹자</a:t>
            </a:r>
          </a:p>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Nado</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get-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i</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jeo-nyeog</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meog</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-ja]</a:t>
            </a:r>
          </a:p>
          <a:p>
            <a:pPr marL="0" marR="0" lvl="0" indent="0" algn="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srgbClr val="3057B9"/>
                </a:solidFill>
                <a:effectLst/>
                <a:uLnTx/>
                <a:uFillTx/>
                <a:latin typeface="맑은 고딕" panose="020F0502020204030204"/>
                <a:ea typeface="맑은 고딕" panose="020B0503020000020004" pitchFamily="50" charset="-127"/>
                <a:cs typeface="+mn-cs"/>
              </a:rPr>
              <a:t>Jimin </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a:ln>
                  <a:noFill/>
                </a:ln>
                <a:solidFill>
                  <a:srgbClr val="3057B9"/>
                </a:solidFill>
                <a:effectLst/>
                <a:uLnTx/>
                <a:uFillTx/>
                <a:latin typeface="맑은 고딕" panose="020F0502020204030204"/>
                <a:ea typeface="맑은 고딕" panose="020B0503020000020004" pitchFamily="50" charset="-127"/>
                <a:cs typeface="+mn-cs"/>
              </a:rPr>
              <a:t> What do you want to eat?</a:t>
            </a:r>
          </a:p>
          <a:p>
            <a:pPr marL="0" marR="0" lvl="0" indent="0" algn="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ko-KR" altLang="en-US"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뭐 먹고 싶어</a:t>
            </a:r>
            <a:r>
              <a:rPr kumimoji="1" lang="en-US" altLang="ko-KR"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p>
          <a:p>
            <a:pPr marL="0" marR="0" lvl="0" indent="0" algn="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mwo</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meog</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-go sip-</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eo</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p>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err="1">
                <a:ln>
                  <a:noFill/>
                </a:ln>
                <a:solidFill>
                  <a:srgbClr val="70AD47"/>
                </a:solidFill>
                <a:effectLst/>
                <a:uLnTx/>
                <a:uFillTx/>
                <a:latin typeface="맑은 고딕" panose="020F0502020204030204"/>
                <a:ea typeface="맑은 고딕" panose="020B0503020000020004" pitchFamily="50" charset="-127"/>
                <a:cs typeface="+mn-cs"/>
              </a:rPr>
              <a:t>Yeri</a:t>
            </a:r>
            <a:r>
              <a:rPr kumimoji="1" lang="en-US" altLang="ko-KR" sz="2500" b="1" i="0" u="none" strike="noStrike" kern="1200" cap="none" spc="0" normalizeH="0" baseline="0" noProof="0" dirty="0">
                <a:ln>
                  <a:noFill/>
                </a:ln>
                <a:solidFill>
                  <a:srgbClr val="70AD47"/>
                </a:solidFill>
                <a:effectLst/>
                <a:uLnTx/>
                <a:uFillTx/>
                <a:latin typeface="맑은 고딕" panose="020F0502020204030204"/>
                <a:ea typeface="맑은 고딕" panose="020B0503020000020004" pitchFamily="50" charset="-127"/>
                <a:cs typeface="+mn-cs"/>
              </a:rPr>
              <a:t> </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a:ln>
                  <a:noFill/>
                </a:ln>
                <a:solidFill>
                  <a:srgbClr val="70AD47"/>
                </a:solidFill>
                <a:effectLst/>
                <a:uLnTx/>
                <a:uFillTx/>
                <a:latin typeface="맑은 고딕" panose="020F0502020204030204"/>
                <a:ea typeface="맑은 고딕" panose="020B0503020000020004" pitchFamily="50" charset="-127"/>
                <a:cs typeface="+mn-cs"/>
              </a:rPr>
              <a:t> I want to eat </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___</a:t>
            </a:r>
            <a:r>
              <a:rPr kumimoji="1" lang="ko-KR" altLang="en-US" sz="2500" b="1" i="0" u="none" strike="noStrike" kern="1200" cap="none" spc="0" normalizeH="0" baseline="0" noProof="0" dirty="0">
                <a:ln>
                  <a:noFill/>
                </a:ln>
                <a:solidFill>
                  <a:srgbClr val="70AD47"/>
                </a:solidFill>
                <a:effectLst/>
                <a:uLnTx/>
                <a:uFillTx/>
                <a:latin typeface="맑은 고딕" panose="020F0502020204030204"/>
                <a:ea typeface="맑은 고딕" panose="020B0503020000020004" pitchFamily="50" charset="-127"/>
                <a:cs typeface="+mn-cs"/>
              </a:rPr>
              <a:t>불고기</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___</a:t>
            </a:r>
          </a:p>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나는</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__</a:t>
            </a:r>
            <a:r>
              <a:rPr kumimoji="1" lang="ko-KR" altLang="en-US"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불고기</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___ </a:t>
            </a:r>
            <a:r>
              <a:rPr kumimoji="1" lang="ko-KR" altLang="en-US"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먹고싶어</a:t>
            </a:r>
            <a:endParaRPr kumimoji="1" lang="ko-KR" altLang="en-US"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[Na-</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neun</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__Bulgogi__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meog</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-go sip-</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eo</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ko-KR" altLang="en-US"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endParaRPr lang="ko-KR" altLang="en-US" dirty="0">
              <a:solidFill>
                <a:prstClr val="white"/>
              </a:solidFill>
            </a:endParaRPr>
          </a:p>
        </p:txBody>
      </p:sp>
      <p:sp>
        <p:nvSpPr>
          <p:cNvPr id="3" name="직사각형 2">
            <a:extLst>
              <a:ext uri="{FF2B5EF4-FFF2-40B4-BE49-F238E27FC236}">
                <a16:creationId xmlns:a16="http://schemas.microsoft.com/office/drawing/2014/main" id="{43CD350C-F338-4F26-A9A0-54D2464636E2}"/>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conversation</a:t>
            </a:r>
          </a:p>
        </p:txBody>
      </p:sp>
    </p:spTree>
    <p:extLst>
      <p:ext uri="{BB962C8B-B14F-4D97-AF65-F5344CB8AC3E}">
        <p14:creationId xmlns:p14="http://schemas.microsoft.com/office/powerpoint/2010/main" val="550490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4" name="모서리가 둥근 직사각형 4">
            <a:extLst>
              <a:ext uri="{FF2B5EF4-FFF2-40B4-BE49-F238E27FC236}">
                <a16:creationId xmlns:a16="http://schemas.microsoft.com/office/drawing/2014/main" id="{C330CE9B-A477-4A46-A4DF-E6B708398E5B}"/>
              </a:ext>
            </a:extLst>
          </p:cNvPr>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6" name="TextBox 5">
            <a:extLst>
              <a:ext uri="{FF2B5EF4-FFF2-40B4-BE49-F238E27FC236}">
                <a16:creationId xmlns:a16="http://schemas.microsoft.com/office/drawing/2014/main" id="{6BE8A8A4-B714-4861-90DF-9E7A73B3BD64}"/>
              </a:ext>
            </a:extLst>
          </p:cNvPr>
          <p:cNvSpPr txBox="1"/>
          <p:nvPr/>
        </p:nvSpPr>
        <p:spPr>
          <a:xfrm>
            <a:off x="531845" y="1619911"/>
            <a:ext cx="6568751" cy="4047903"/>
          </a:xfrm>
          <a:prstGeom prst="rect">
            <a:avLst/>
          </a:prstGeom>
          <a:noFill/>
        </p:spPr>
        <p:txBody>
          <a:bodyPr wrap="square" rtlCol="0">
            <a:spAutoFit/>
          </a:bodyPr>
          <a:lstStyle/>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Thank you for the meal (=Bon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appetit</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잘 먹겠습니다</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[Jal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meog</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ges</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sseub</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ni</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-da]</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endPar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I really enjoyed the meal</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5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잘 먹었습니다</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[Jal </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meog</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eos</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sseub</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1" lang="en-US" altLang="ko-KR" sz="2500" b="1" i="0" u="none" strike="noStrike" kern="1200" cap="none" spc="0" normalizeH="0" baseline="0" noProof="0" dirty="0" err="1">
                <a:ln>
                  <a:noFill/>
                </a:ln>
                <a:solidFill>
                  <a:prstClr val="black"/>
                </a:solidFill>
                <a:effectLst/>
                <a:uLnTx/>
                <a:uFillTx/>
                <a:latin typeface="맑은 고딕" panose="020F0502020204030204"/>
                <a:ea typeface="맑은 고딕" panose="020B0503020000020004" pitchFamily="50" charset="-127"/>
                <a:cs typeface="+mn-cs"/>
              </a:rPr>
              <a:t>ni</a:t>
            </a:r>
            <a:r>
              <a:rPr kumimoji="1" lang="en-US" altLang="ko-KR" sz="2500" b="1"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-da]</a:t>
            </a:r>
          </a:p>
        </p:txBody>
      </p:sp>
      <p:sp>
        <p:nvSpPr>
          <p:cNvPr id="7" name="TextBox 21">
            <a:extLst>
              <a:ext uri="{FF2B5EF4-FFF2-40B4-BE49-F238E27FC236}">
                <a16:creationId xmlns:a16="http://schemas.microsoft.com/office/drawing/2014/main" id="{ED98F60C-84A0-4BEF-A977-23CA092556B3}"/>
              </a:ext>
            </a:extLst>
          </p:cNvPr>
          <p:cNvSpPr txBox="1"/>
          <p:nvPr/>
        </p:nvSpPr>
        <p:spPr>
          <a:xfrm>
            <a:off x="6202287" y="2812552"/>
            <a:ext cx="5087216" cy="1662622"/>
          </a:xfrm>
          <a:prstGeom prst="rect">
            <a:avLst/>
          </a:prstGeom>
          <a:solidFill>
            <a:srgbClr val="DFE6F7"/>
          </a:solid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400" b="1"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cheers</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ko-KR" altLang="en-US" sz="2400" b="0"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건배 </a:t>
            </a:r>
            <a:r>
              <a:rPr kumimoji="1" lang="en-US" altLang="ko-KR" sz="2400" b="0"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a:t>
            </a:r>
            <a:r>
              <a:rPr kumimoji="1" lang="ko-KR" altLang="en-US" sz="2400" b="0"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 짠</a:t>
            </a:r>
          </a:p>
          <a:p>
            <a:pPr marL="0" marR="0" lvl="0" indent="0" algn="ctr" defTabSz="232257" rtl="0" eaLnBrk="1" fontAlgn="auto" latinLnBrk="0" hangingPunct="1">
              <a:lnSpc>
                <a:spcPct val="120000"/>
              </a:lnSpc>
              <a:spcBef>
                <a:spcPts val="1000"/>
              </a:spcBef>
              <a:spcAft>
                <a:spcPts val="0"/>
              </a:spcAft>
              <a:buClr>
                <a:srgbClr val="5B9BD5"/>
              </a:buClr>
              <a:buSzPct val="100000"/>
              <a:buFont typeface="Wingdings"/>
              <a:buNone/>
              <a:tabLst/>
              <a:defRPr/>
            </a:pPr>
            <a:r>
              <a:rPr kumimoji="1" lang="en-US" altLang="ko-KR" sz="2400" b="1"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a:t>
            </a:r>
            <a:r>
              <a:rPr kumimoji="1" lang="en-US" altLang="ko-KR" sz="2400" b="1" i="0" u="none" strike="noStrike" kern="1200" cap="none" spc="0" normalizeH="0" baseline="0" noProof="0" dirty="0" err="1">
                <a:ln>
                  <a:noFill/>
                </a:ln>
                <a:solidFill>
                  <a:sysClr val="windowText" lastClr="000000"/>
                </a:solidFill>
                <a:effectLst/>
                <a:uLnTx/>
                <a:uFillTx/>
                <a:latin typeface="맑은 고딕" panose="020F0502020204030204"/>
                <a:ea typeface="맑은 고딕" panose="020B0503020000020004" pitchFamily="50" charset="-127"/>
                <a:cs typeface="+mn-cs"/>
              </a:rPr>
              <a:t>gepnbae</a:t>
            </a:r>
            <a:r>
              <a:rPr kumimoji="1" lang="en-US" altLang="ko-KR" sz="2400" b="1"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 / </a:t>
            </a:r>
            <a:r>
              <a:rPr kumimoji="1" lang="en-US" altLang="ko-KR" sz="2400" b="1" i="0" u="none" strike="noStrike" kern="1200" cap="none" spc="0" normalizeH="0" baseline="0" noProof="0" dirty="0" err="1">
                <a:ln>
                  <a:noFill/>
                </a:ln>
                <a:solidFill>
                  <a:sysClr val="windowText" lastClr="000000"/>
                </a:solidFill>
                <a:effectLst/>
                <a:uLnTx/>
                <a:uFillTx/>
                <a:latin typeface="맑은 고딕" panose="020F0502020204030204"/>
                <a:ea typeface="맑은 고딕" panose="020B0503020000020004" pitchFamily="50" charset="-127"/>
                <a:cs typeface="+mn-cs"/>
              </a:rPr>
              <a:t>jjan</a:t>
            </a:r>
            <a:r>
              <a:rPr kumimoji="1" lang="en-US" altLang="ko-KR" sz="2400" b="1" i="0" u="none" strike="noStrike" kern="1200" cap="none" spc="0" normalizeH="0" baseline="0" noProof="0" dirty="0">
                <a:ln>
                  <a:noFill/>
                </a:ln>
                <a:solidFill>
                  <a:sysClr val="windowText" lastClr="000000"/>
                </a:solidFill>
                <a:effectLst/>
                <a:uLnTx/>
                <a:uFillTx/>
                <a:latin typeface="맑은 고딕" panose="020F0502020204030204"/>
                <a:ea typeface="맑은 고딕" panose="020B0503020000020004" pitchFamily="50" charset="-127"/>
                <a:cs typeface="+mn-cs"/>
              </a:rPr>
              <a:t>]</a:t>
            </a:r>
          </a:p>
        </p:txBody>
      </p:sp>
      <p:sp>
        <p:nvSpPr>
          <p:cNvPr id="8" name="직사각형 7">
            <a:extLst>
              <a:ext uri="{FF2B5EF4-FFF2-40B4-BE49-F238E27FC236}">
                <a16:creationId xmlns:a16="http://schemas.microsoft.com/office/drawing/2014/main" id="{3DC79F3F-B852-41DE-98C2-DC5D6693088C}"/>
              </a:ext>
            </a:extLst>
          </p:cNvPr>
          <p:cNvSpPr/>
          <p:nvPr/>
        </p:nvSpPr>
        <p:spPr>
          <a:xfrm>
            <a:off x="531845" y="0"/>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expression</a:t>
            </a:r>
          </a:p>
        </p:txBody>
      </p:sp>
    </p:spTree>
    <p:extLst>
      <p:ext uri="{BB962C8B-B14F-4D97-AF65-F5344CB8AC3E}">
        <p14:creationId xmlns:p14="http://schemas.microsoft.com/office/powerpoint/2010/main" val="1097772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232257" rtl="0" eaLnBrk="1" fontAlgn="auto" latinLnBrk="0" hangingPunct="1">
              <a:lnSpc>
                <a:spcPct val="120000"/>
              </a:lnSpc>
              <a:spcBef>
                <a:spcPts val="1000"/>
              </a:spcBef>
              <a:spcAft>
                <a:spcPts val="0"/>
              </a:spcAft>
              <a:buClr>
                <a:srgbClr val="5B9BD5"/>
              </a:buClr>
              <a:buSzPct val="100000"/>
              <a:tabLst/>
              <a:defRPr/>
            </a:pPr>
            <a:endParaRPr lang="ko-KR" altLang="en-US" dirty="0">
              <a:solidFill>
                <a:prstClr val="white"/>
              </a:solidFill>
            </a:endParaRPr>
          </a:p>
        </p:txBody>
      </p:sp>
      <p:sp>
        <p:nvSpPr>
          <p:cNvPr id="8" name="직사각형 7">
            <a:extLst>
              <a:ext uri="{FF2B5EF4-FFF2-40B4-BE49-F238E27FC236}">
                <a16:creationId xmlns:a16="http://schemas.microsoft.com/office/drawing/2014/main" id="{4D937594-22A8-4D70-8EC0-A8F7AB3E7251}"/>
              </a:ext>
            </a:extLst>
          </p:cNvPr>
          <p:cNvSpPr/>
          <p:nvPr/>
        </p:nvSpPr>
        <p:spPr>
          <a:xfrm>
            <a:off x="0" y="2982"/>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word</a:t>
            </a:r>
          </a:p>
        </p:txBody>
      </p:sp>
      <p:sp>
        <p:nvSpPr>
          <p:cNvPr id="10" name="직사각형 9">
            <a:extLst>
              <a:ext uri="{FF2B5EF4-FFF2-40B4-BE49-F238E27FC236}">
                <a16:creationId xmlns:a16="http://schemas.microsoft.com/office/drawing/2014/main" id="{598EA34D-FBA7-4208-A69E-31F87E9570FC}"/>
              </a:ext>
            </a:extLst>
          </p:cNvPr>
          <p:cNvSpPr/>
          <p:nvPr/>
        </p:nvSpPr>
        <p:spPr>
          <a:xfrm>
            <a:off x="689428" y="987374"/>
            <a:ext cx="10813143" cy="5252358"/>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Love</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사랑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sa</a:t>
            </a:r>
            <a:r>
              <a:rPr kumimoji="1" lang="en-US" altLang="ko-KR" sz="2800" b="0" i="0" u="none" strike="noStrike" kern="1200" cap="none" spc="0" normalizeH="0" baseline="0" dirty="0">
                <a:solidFill>
                  <a:srgbClr val="454545"/>
                </a:solidFill>
                <a:effectLst/>
                <a:uLnTx/>
                <a:uFillTx/>
                <a:latin typeface="AppleGothic"/>
                <a:ea typeface="AppleGothic"/>
                <a:cs typeface="+mn-cs"/>
              </a:rPr>
              <a:t>-rang]</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Movie</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영화 </a:t>
            </a:r>
            <a:r>
              <a:rPr kumimoji="1" lang="en-US" altLang="ko-KR" sz="2800" b="0" i="0" u="none" strike="noStrike" kern="1200" cap="none" spc="0" normalizeH="0" baseline="0" dirty="0">
                <a:solidFill>
                  <a:srgbClr val="454545"/>
                </a:solidFill>
                <a:effectLst/>
                <a:uLnTx/>
                <a:uFillTx/>
                <a:latin typeface="AppleGothic"/>
                <a:ea typeface="AppleGothic"/>
                <a:cs typeface="+mn-cs"/>
              </a:rPr>
              <a:t>[young-</a:t>
            </a:r>
            <a:r>
              <a:rPr kumimoji="1" lang="en-US" altLang="ko-KR" sz="2800" b="0" i="0" u="none" strike="noStrike" kern="1200" cap="none" spc="0" normalizeH="0" baseline="0" dirty="0" err="1">
                <a:solidFill>
                  <a:srgbClr val="454545"/>
                </a:solidFill>
                <a:effectLst/>
                <a:uLnTx/>
                <a:uFillTx/>
                <a:latin typeface="AppleGothic"/>
                <a:ea typeface="AppleGothic"/>
                <a:cs typeface="+mn-cs"/>
              </a:rPr>
              <a:t>hwa</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Cooking</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요리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yo-ri</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Today</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오늘 </a:t>
            </a:r>
            <a:r>
              <a:rPr kumimoji="1" lang="en-US" altLang="ko-KR" sz="2800" b="0" i="0" u="none" strike="noStrike" kern="1200" cap="none" spc="0" normalizeH="0" baseline="0" dirty="0">
                <a:solidFill>
                  <a:srgbClr val="454545"/>
                </a:solidFill>
                <a:effectLst/>
                <a:uLnTx/>
                <a:uFillTx/>
                <a:latin typeface="AppleGothic"/>
                <a:ea typeface="AppleGothic"/>
                <a:cs typeface="+mn-cs"/>
              </a:rPr>
              <a:t>[o-</a:t>
            </a:r>
            <a:r>
              <a:rPr kumimoji="1" lang="en-US" altLang="ko-KR" sz="2800" b="0" i="0" u="none" strike="noStrike" kern="1200" cap="none" spc="0" normalizeH="0" baseline="0" dirty="0" err="1">
                <a:solidFill>
                  <a:srgbClr val="454545"/>
                </a:solidFill>
                <a:effectLst/>
                <a:uLnTx/>
                <a:uFillTx/>
                <a:latin typeface="AppleGothic"/>
                <a:ea typeface="AppleGothic"/>
                <a:cs typeface="+mn-cs"/>
              </a:rPr>
              <a:t>neul</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Tomorrow</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내일 </a:t>
            </a:r>
            <a:r>
              <a:rPr kumimoji="1" lang="en-US" altLang="ko-KR" sz="2800" b="0" i="0" u="none" strike="noStrike" kern="1200" cap="none" spc="0" normalizeH="0" baseline="0" dirty="0">
                <a:solidFill>
                  <a:srgbClr val="454545"/>
                </a:solidFill>
                <a:effectLst/>
                <a:uLnTx/>
                <a:uFillTx/>
                <a:latin typeface="AppleGothic"/>
                <a:ea typeface="AppleGothic"/>
                <a:cs typeface="+mn-cs"/>
              </a:rPr>
              <a:t>[nae-il]</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Yesterday</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어제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eo-jae</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endParaRPr lang="ko-KR" altLang="en-US" sz="2800" dirty="0">
              <a:solidFill>
                <a:prstClr val="white"/>
              </a:solidFill>
            </a:endParaRPr>
          </a:p>
        </p:txBody>
      </p:sp>
      <p:sp>
        <p:nvSpPr>
          <p:cNvPr id="11" name="TextBox 1">
            <a:extLst>
              <a:ext uri="{FF2B5EF4-FFF2-40B4-BE49-F238E27FC236}">
                <a16:creationId xmlns:a16="http://schemas.microsoft.com/office/drawing/2014/main" id="{E9B6FB35-DADB-4220-A938-EECF169A093F}"/>
              </a:ext>
            </a:extLst>
          </p:cNvPr>
          <p:cNvSpPr txBox="1"/>
          <p:nvPr/>
        </p:nvSpPr>
        <p:spPr>
          <a:xfrm>
            <a:off x="5508362" y="1714571"/>
            <a:ext cx="5765939" cy="3797963"/>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Do not know </a:t>
            </a:r>
            <a:r>
              <a:rPr kumimoji="1" lang="en-US" altLang="ko-Kore-CZ" sz="2800" b="0" i="0" u="none" strike="noStrike" kern="1200" cap="none" spc="0" normalizeH="0" baseline="0" dirty="0">
                <a:solidFill>
                  <a:srgbClr val="454545"/>
                </a:solidFill>
                <a:effectLst/>
                <a:uLnTx/>
                <a:uFillTx/>
                <a:latin typeface="AppleGothic"/>
                <a:ea typeface="AppleGothic"/>
                <a:cs typeface="+mn-cs"/>
              </a:rPr>
              <a:t>= </a:t>
            </a:r>
            <a:r>
              <a:rPr kumimoji="1" lang="ko-KR" altLang="en-US" sz="2800" b="0" i="0" u="none" strike="noStrike" kern="1200" cap="none" spc="0" normalizeH="0" baseline="0" dirty="0">
                <a:solidFill>
                  <a:srgbClr val="454545"/>
                </a:solidFill>
                <a:effectLst/>
                <a:uLnTx/>
                <a:uFillTx/>
                <a:latin typeface="AppleGothic"/>
                <a:ea typeface="AppleGothic"/>
                <a:cs typeface="+mn-cs"/>
              </a:rPr>
              <a:t>모른다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mo</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reun</a:t>
            </a:r>
            <a:r>
              <a:rPr kumimoji="1" lang="en-US" altLang="ko-KR" sz="2800" b="0" i="0" u="none" strike="noStrike" kern="1200" cap="none" spc="0" normalizeH="0" baseline="0" dirty="0">
                <a:solidFill>
                  <a:srgbClr val="454545"/>
                </a:solidFill>
                <a:effectLst/>
                <a:uLnTx/>
                <a:uFillTx/>
                <a:latin typeface="AppleGothic"/>
                <a:ea typeface="AppleGothic"/>
                <a:cs typeface="+mn-cs"/>
              </a:rPr>
              <a:t>-da]</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Study</a:t>
            </a:r>
            <a:r>
              <a:rPr kumimoji="1" lang="ko-KR" altLang="en-US" sz="2800" b="0" i="0" u="none" strike="noStrike" kern="1200" cap="none" spc="0" normalizeH="0" baseline="0" dirty="0">
                <a:solidFill>
                  <a:srgbClr val="454545"/>
                </a:solidFill>
                <a:effectLst/>
                <a:uLnTx/>
                <a:uFillTx/>
                <a:latin typeface="AppleGothic"/>
                <a:ea typeface="AppleGothic"/>
                <a:cs typeface="+mn-cs"/>
              </a:rPr>
              <a:t>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ko-KR" altLang="en-US" sz="2800" b="0" i="0" u="none" strike="noStrike" kern="1200" cap="none" spc="0" normalizeH="0" baseline="0" dirty="0">
                <a:solidFill>
                  <a:srgbClr val="454545"/>
                </a:solidFill>
                <a:effectLst/>
                <a:uLnTx/>
                <a:uFillTx/>
                <a:latin typeface="AppleGothic"/>
                <a:ea typeface="AppleGothic"/>
                <a:cs typeface="+mn-cs"/>
              </a:rPr>
              <a:t> 공부하다</a:t>
            </a:r>
            <a:r>
              <a:rPr kumimoji="1" lang="en-US" altLang="ko-KR" sz="2800" b="0" i="0" u="none" strike="noStrike" kern="1200" cap="none" spc="0" normalizeH="0" baseline="0" dirty="0">
                <a:solidFill>
                  <a:srgbClr val="454545"/>
                </a:solidFill>
                <a:effectLst/>
                <a:uLnTx/>
                <a:uFillTx/>
                <a:latin typeface="AppleGothic"/>
                <a:ea typeface="AppleGothic"/>
                <a:cs typeface="+mn-cs"/>
              </a:rPr>
              <a:t>[gong-</a:t>
            </a:r>
            <a:r>
              <a:rPr kumimoji="1" lang="en-US" altLang="ko-KR" sz="2800" b="0" i="0" u="none" strike="noStrike" kern="1200" cap="none" spc="0" normalizeH="0" baseline="0" dirty="0" err="1">
                <a:solidFill>
                  <a:srgbClr val="454545"/>
                </a:solidFill>
                <a:effectLst/>
                <a:uLnTx/>
                <a:uFillTx/>
                <a:latin typeface="AppleGothic"/>
                <a:ea typeface="AppleGothic"/>
                <a:cs typeface="+mn-cs"/>
              </a:rPr>
              <a:t>bu</a:t>
            </a:r>
            <a:r>
              <a:rPr kumimoji="1" lang="en-US" altLang="ko-KR" sz="2800" b="0" i="0" u="none" strike="noStrike" kern="1200" cap="none" spc="0" normalizeH="0" baseline="0" dirty="0">
                <a:solidFill>
                  <a:srgbClr val="454545"/>
                </a:solidFill>
                <a:effectLst/>
                <a:uLnTx/>
                <a:uFillTx/>
                <a:latin typeface="AppleGothic"/>
                <a:ea typeface="AppleGothic"/>
                <a:cs typeface="+mn-cs"/>
              </a:rPr>
              <a:t>-ha-da]</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Exercise</a:t>
            </a:r>
            <a:r>
              <a:rPr kumimoji="1" lang="en-US" altLang="ko-Kore-CZ" sz="2800" b="0" i="0" u="none" strike="noStrike" kern="1200" cap="none" spc="0" normalizeH="0" baseline="0" dirty="0">
                <a:solidFill>
                  <a:srgbClr val="454545"/>
                </a:solidFill>
                <a:effectLst/>
                <a:uLnTx/>
                <a:uFillTx/>
                <a:latin typeface="AppleGothic"/>
                <a:ea typeface="AppleGothic"/>
                <a:cs typeface="+mn-cs"/>
              </a:rPr>
              <a:t> =</a:t>
            </a:r>
            <a:r>
              <a:rPr kumimoji="1" lang="ko-KR" altLang="en-US" sz="2800" b="0" i="0" u="none" strike="noStrike" kern="1200" cap="none" spc="0" normalizeH="0" baseline="0" dirty="0">
                <a:solidFill>
                  <a:srgbClr val="454545"/>
                </a:solidFill>
                <a:effectLst/>
                <a:uLnTx/>
                <a:uFillTx/>
                <a:latin typeface="AppleGothic"/>
                <a:ea typeface="AppleGothic"/>
                <a:cs typeface="+mn-cs"/>
              </a:rPr>
              <a:t> 운동하다 </a:t>
            </a:r>
            <a:r>
              <a:rPr kumimoji="1" lang="en-US" altLang="ko-KR" sz="2800" b="0" i="0" u="none" strike="noStrike" kern="1200" cap="none" spc="0" normalizeH="0" baseline="0" dirty="0">
                <a:solidFill>
                  <a:srgbClr val="454545"/>
                </a:solidFill>
                <a:effectLst/>
                <a:uLnTx/>
                <a:uFillTx/>
                <a:latin typeface="AppleGothic"/>
                <a:ea typeface="AppleGothic"/>
                <a:cs typeface="+mn-cs"/>
              </a:rPr>
              <a:t>[un-dong-ha-da]</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Sing</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노래하다 </a:t>
            </a:r>
            <a:r>
              <a:rPr kumimoji="1" lang="en-US" altLang="ko-KR" sz="2800" b="0" i="0" u="none" strike="noStrike" kern="1200" cap="none" spc="0" normalizeH="0" baseline="0" dirty="0">
                <a:solidFill>
                  <a:srgbClr val="454545"/>
                </a:solidFill>
                <a:effectLst/>
                <a:uLnTx/>
                <a:uFillTx/>
                <a:latin typeface="AppleGothic"/>
                <a:ea typeface="AppleGothic"/>
                <a:cs typeface="+mn-cs"/>
              </a:rPr>
              <a:t>[no-</a:t>
            </a:r>
            <a:r>
              <a:rPr kumimoji="1" lang="en-US" altLang="ko-KR" sz="2800" b="0" i="0" u="none" strike="noStrike" kern="1200" cap="none" spc="0" normalizeH="0" baseline="0" dirty="0" err="1">
                <a:solidFill>
                  <a:srgbClr val="454545"/>
                </a:solidFill>
                <a:effectLst/>
                <a:uLnTx/>
                <a:uFillTx/>
                <a:latin typeface="AppleGothic"/>
                <a:ea typeface="AppleGothic"/>
                <a:cs typeface="+mn-cs"/>
              </a:rPr>
              <a:t>rae</a:t>
            </a:r>
            <a:r>
              <a:rPr kumimoji="1" lang="en-US" altLang="ko-KR" sz="2800" b="0" i="0" u="none" strike="noStrike" kern="1200" cap="none" spc="0" normalizeH="0" baseline="0" dirty="0">
                <a:solidFill>
                  <a:srgbClr val="454545"/>
                </a:solidFill>
                <a:effectLst/>
                <a:uLnTx/>
                <a:uFillTx/>
                <a:latin typeface="AppleGothic"/>
                <a:ea typeface="AppleGothic"/>
                <a:cs typeface="+mn-cs"/>
              </a:rPr>
              <a:t>-ha-da]</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Laugh</a:t>
            </a:r>
            <a:r>
              <a:rPr kumimoji="1" lang="en-US" altLang="ko-Kore-CZ" sz="2800" b="0" i="0" u="none" strike="noStrike" kern="1200" cap="none" spc="0" normalizeH="0" baseline="0" dirty="0">
                <a:solidFill>
                  <a:srgbClr val="454545"/>
                </a:solidFill>
                <a:effectLst/>
                <a:uLnTx/>
                <a:uFillTx/>
                <a:latin typeface="AppleGothic"/>
                <a:ea typeface="AppleGothic"/>
                <a:cs typeface="+mn-cs"/>
              </a:rPr>
              <a:t> = </a:t>
            </a:r>
            <a:r>
              <a:rPr kumimoji="1" lang="ko-KR" altLang="en-US" sz="2800" b="0" i="0" u="none" strike="noStrike" kern="1200" cap="none" spc="0" normalizeH="0" baseline="0" dirty="0">
                <a:solidFill>
                  <a:srgbClr val="454545"/>
                </a:solidFill>
                <a:effectLst/>
                <a:uLnTx/>
                <a:uFillTx/>
                <a:latin typeface="AppleGothic"/>
                <a:ea typeface="AppleGothic"/>
                <a:cs typeface="+mn-cs"/>
              </a:rPr>
              <a:t>웃다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ut</a:t>
            </a:r>
            <a:r>
              <a:rPr kumimoji="1" lang="en-US" altLang="ko-KR" sz="2800" b="0" i="0" u="none" strike="noStrike" kern="1200" cap="none" spc="0" normalizeH="0" baseline="0" dirty="0">
                <a:solidFill>
                  <a:srgbClr val="454545"/>
                </a:solidFill>
                <a:effectLst/>
                <a:uLnTx/>
                <a:uFillTx/>
                <a:latin typeface="AppleGothic"/>
                <a:ea typeface="AppleGothic"/>
                <a:cs typeface="+mn-cs"/>
              </a:rPr>
              <a:t>-da]</a:t>
            </a:r>
          </a:p>
          <a:p>
            <a:pPr marL="228600" marR="0" lvl="0" indent="-228600" algn="l" defTabSz="232257" rtl="0" eaLnBrk="1" latinLnBrk="0" hangingPunct="1">
              <a:lnSpc>
                <a:spcPct val="120000"/>
              </a:lnSpc>
              <a:spcBef>
                <a:spcPts val="1000"/>
              </a:spcBef>
              <a:spcAft>
                <a:spcPts val="0"/>
              </a:spcAft>
              <a:buClr>
                <a:srgbClr val="B71E42"/>
              </a:buClr>
              <a:buSzPct val="100000"/>
              <a:buFont typeface="Arial"/>
              <a:buChar char="•"/>
              <a:defRPr/>
            </a:pPr>
            <a:r>
              <a:rPr kumimoji="1" lang="en-US" altLang="ko-Kore-CZ" sz="2800" b="0" i="0" u="none" strike="noStrike" kern="1200" cap="none" spc="0" normalizeH="0" baseline="0" dirty="0">
                <a:solidFill>
                  <a:srgbClr val="454545"/>
                </a:solidFill>
                <a:effectLst/>
                <a:highlight>
                  <a:srgbClr val="FFFF00"/>
                </a:highlight>
                <a:uLnTx/>
                <a:uFillTx/>
                <a:latin typeface="AppleGothic"/>
                <a:ea typeface="AppleGothic"/>
                <a:cs typeface="+mn-cs"/>
              </a:rPr>
              <a:t>Cry</a:t>
            </a:r>
            <a:r>
              <a:rPr kumimoji="1" lang="ko-KR" altLang="en-US" sz="2800" b="0" i="0" u="none" strike="noStrike" kern="1200" cap="none" spc="0" normalizeH="0" baseline="0" dirty="0">
                <a:solidFill>
                  <a:srgbClr val="454545"/>
                </a:solidFill>
                <a:effectLst/>
                <a:uLnTx/>
                <a:uFillTx/>
                <a:latin typeface="AppleGothic"/>
                <a:ea typeface="AppleGothic"/>
                <a:cs typeface="+mn-cs"/>
              </a:rPr>
              <a:t>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ko-KR" altLang="en-US" sz="2800" b="0" i="0" u="none" strike="noStrike" kern="1200" cap="none" spc="0" normalizeH="0" baseline="0" dirty="0">
                <a:solidFill>
                  <a:srgbClr val="454545"/>
                </a:solidFill>
                <a:effectLst/>
                <a:uLnTx/>
                <a:uFillTx/>
                <a:latin typeface="AppleGothic"/>
                <a:ea typeface="AppleGothic"/>
                <a:cs typeface="+mn-cs"/>
              </a:rPr>
              <a:t> 울다 </a:t>
            </a:r>
            <a:r>
              <a:rPr kumimoji="1" lang="en-US" altLang="ko-KR" sz="2800" b="0" i="0" u="none" strike="noStrike" kern="1200" cap="none" spc="0" normalizeH="0" baseline="0" dirty="0">
                <a:solidFill>
                  <a:srgbClr val="454545"/>
                </a:solidFill>
                <a:effectLst/>
                <a:uLnTx/>
                <a:uFillTx/>
                <a:latin typeface="AppleGothic"/>
                <a:ea typeface="AppleGothic"/>
                <a:cs typeface="+mn-cs"/>
              </a:rPr>
              <a:t>[</a:t>
            </a:r>
            <a:r>
              <a:rPr kumimoji="1" lang="en-US" altLang="ko-KR" sz="2800" b="0" i="0" u="none" strike="noStrike" kern="1200" cap="none" spc="0" normalizeH="0" baseline="0" dirty="0" err="1">
                <a:solidFill>
                  <a:srgbClr val="454545"/>
                </a:solidFill>
                <a:effectLst/>
                <a:uLnTx/>
                <a:uFillTx/>
                <a:latin typeface="AppleGothic"/>
                <a:ea typeface="AppleGothic"/>
                <a:cs typeface="+mn-cs"/>
              </a:rPr>
              <a:t>ul</a:t>
            </a:r>
            <a:r>
              <a:rPr kumimoji="1" lang="en-US" altLang="ko-KR" sz="2800" b="0" i="0" u="none" strike="noStrike" kern="1200" cap="none" spc="0" normalizeH="0" baseline="0" dirty="0">
                <a:solidFill>
                  <a:srgbClr val="454545"/>
                </a:solidFill>
                <a:effectLst/>
                <a:uLnTx/>
                <a:uFillTx/>
                <a:latin typeface="AppleGothic"/>
                <a:ea typeface="AppleGothic"/>
                <a:cs typeface="+mn-cs"/>
              </a:rPr>
              <a:t>- da]</a:t>
            </a:r>
            <a:endParaRPr lang="ko-KR" altLang="en-US" sz="3200" dirty="0"/>
          </a:p>
        </p:txBody>
      </p:sp>
    </p:spTree>
    <p:extLst>
      <p:ext uri="{BB962C8B-B14F-4D97-AF65-F5344CB8AC3E}">
        <p14:creationId xmlns:p14="http://schemas.microsoft.com/office/powerpoint/2010/main" val="3569158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232257" rtl="0" eaLnBrk="1" fontAlgn="auto" latinLnBrk="0" hangingPunct="1">
              <a:lnSpc>
                <a:spcPct val="120000"/>
              </a:lnSpc>
              <a:spcBef>
                <a:spcPts val="1000"/>
              </a:spcBef>
              <a:spcAft>
                <a:spcPts val="0"/>
              </a:spcAft>
              <a:buClr>
                <a:srgbClr val="5B9BD5"/>
              </a:buClr>
              <a:buSzPct val="100000"/>
              <a:tabLst/>
              <a:defRPr/>
            </a:pPr>
            <a:endParaRPr lang="ko-KR" altLang="en-US" dirty="0">
              <a:solidFill>
                <a:prstClr val="white"/>
              </a:solidFill>
            </a:endParaRPr>
          </a:p>
        </p:txBody>
      </p:sp>
      <p:sp>
        <p:nvSpPr>
          <p:cNvPr id="8" name="직사각형 7">
            <a:extLst>
              <a:ext uri="{FF2B5EF4-FFF2-40B4-BE49-F238E27FC236}">
                <a16:creationId xmlns:a16="http://schemas.microsoft.com/office/drawing/2014/main" id="{4D937594-22A8-4D70-8EC0-A8F7AB3E7251}"/>
              </a:ext>
            </a:extLst>
          </p:cNvPr>
          <p:cNvSpPr/>
          <p:nvPr/>
        </p:nvSpPr>
        <p:spPr>
          <a:xfrm>
            <a:off x="0" y="2982"/>
            <a:ext cx="3821277"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Today’s word</a:t>
            </a:r>
          </a:p>
        </p:txBody>
      </p:sp>
      <p:sp>
        <p:nvSpPr>
          <p:cNvPr id="6" name="모서리가 둥근 직사각형 4">
            <a:extLst>
              <a:ext uri="{FF2B5EF4-FFF2-40B4-BE49-F238E27FC236}">
                <a16:creationId xmlns:a16="http://schemas.microsoft.com/office/drawing/2014/main" id="{94F6B14C-7773-492D-9A3C-223186E12241}"/>
              </a:ext>
            </a:extLst>
          </p:cNvPr>
          <p:cNvSpPr/>
          <p:nvPr/>
        </p:nvSpPr>
        <p:spPr>
          <a:xfrm>
            <a:off x="418193" y="658354"/>
            <a:ext cx="11355614" cy="5910398"/>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indent="-371280" algn="l" defTabSz="232257" rtl="0" eaLnBrk="1" latinLnBrk="0" hangingPunct="1">
              <a:lnSpc>
                <a:spcPct val="120000"/>
              </a:lnSpc>
              <a:spcBef>
                <a:spcPts val="1000"/>
              </a:spcBef>
              <a:spcAft>
                <a:spcPts val="0"/>
              </a:spcAft>
              <a:buClr>
                <a:schemeClr val="accent1"/>
              </a:buClr>
              <a:buSzPct val="100000"/>
              <a:buFont typeface="Wingdings"/>
              <a:buChar char="l"/>
              <a:defRPr/>
            </a:pPr>
            <a:r>
              <a:rPr kumimoji="1" lang="en-US" altLang="ko-KR" sz="2400" b="1" i="0" u="none" strike="noStrike" kern="1200" cap="none" spc="0" normalizeH="0" baseline="0" dirty="0">
                <a:solidFill>
                  <a:schemeClr val="dk1"/>
                </a:solidFill>
                <a:effectLst/>
              </a:rPr>
              <a:t>Food</a:t>
            </a:r>
          </a:p>
          <a:p>
            <a:pPr marL="385560" indent="-385560" algn="l" defTabSz="232257" latinLnBrk="0">
              <a:lnSpc>
                <a:spcPct val="120000"/>
              </a:lnSpc>
              <a:spcBef>
                <a:spcPts val="1000"/>
              </a:spcBef>
              <a:buClr>
                <a:srgbClr val="595959"/>
              </a:buClr>
              <a:buFont typeface="Arial"/>
              <a:buChar char="•"/>
              <a:defRPr/>
            </a:pPr>
            <a:r>
              <a:rPr kumimoji="1" lang="en-US" altLang="ko-KR" sz="2400" b="1" i="0" u="none" strike="noStrike" kern="1200" cap="none" spc="0" normalizeH="0" baseline="0" dirty="0">
                <a:solidFill>
                  <a:schemeClr val="dk1"/>
                </a:solidFill>
                <a:effectLst/>
              </a:rPr>
              <a:t> Water -</a:t>
            </a:r>
            <a:r>
              <a:rPr kumimoji="1" lang="ko-KR" altLang="en-US" sz="2400" b="1" i="0" u="none" strike="noStrike" kern="1200" cap="none" spc="0" normalizeH="0" baseline="0" dirty="0">
                <a:solidFill>
                  <a:schemeClr val="dk1"/>
                </a:solidFill>
                <a:effectLst/>
              </a:rPr>
              <a:t> 물 </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mul</a:t>
            </a:r>
            <a:r>
              <a:rPr kumimoji="1" lang="en-US" altLang="ko-KR" sz="2400" b="1" i="0" u="none" strike="noStrike" kern="1200" cap="none" spc="0" normalizeH="0" baseline="0" dirty="0">
                <a:solidFill>
                  <a:schemeClr val="dk1"/>
                </a:solidFill>
                <a:effectLst/>
              </a:rPr>
              <a:t> ]</a:t>
            </a:r>
            <a:r>
              <a:rPr kumimoji="1" lang="ko-KR" altLang="en-US" sz="2400" b="1" i="0" u="none" strike="noStrike" kern="1200" cap="none" spc="0" normalizeH="0" baseline="0" dirty="0">
                <a:solidFill>
                  <a:schemeClr val="dk1"/>
                </a:solidFill>
                <a:effectLst/>
              </a:rPr>
              <a:t>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Rice -</a:t>
            </a:r>
            <a:r>
              <a:rPr kumimoji="1" lang="ko-KR" altLang="en-US" sz="2400" b="1" i="0" u="none" strike="noStrike" kern="1200" cap="none" spc="0" normalizeH="0" baseline="0" dirty="0">
                <a:solidFill>
                  <a:schemeClr val="dk1"/>
                </a:solidFill>
                <a:effectLst/>
              </a:rPr>
              <a:t> 밥</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bab</a:t>
            </a:r>
            <a:r>
              <a:rPr kumimoji="1" lang="en-US" altLang="ko-KR" sz="2400" b="1" i="0" u="none" strike="noStrike" kern="1200" cap="none" spc="0" normalizeH="0" baseline="0" dirty="0">
                <a:solidFill>
                  <a:schemeClr val="dk1"/>
                </a:solidFill>
                <a:effectLst/>
              </a:rPr>
              <a:t>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Plate -</a:t>
            </a:r>
            <a:r>
              <a:rPr kumimoji="1" lang="ko-KR" altLang="en-US" sz="2400" b="1" i="0" u="none" strike="noStrike" kern="1200" cap="none" spc="0" normalizeH="0" baseline="0" dirty="0">
                <a:solidFill>
                  <a:schemeClr val="dk1"/>
                </a:solidFill>
                <a:effectLst/>
              </a:rPr>
              <a:t> 접시 </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jeobsi</a:t>
            </a:r>
            <a:r>
              <a:rPr kumimoji="1" lang="en-US" altLang="ko-KR" sz="2400" b="1" i="0" u="none" strike="noStrike" kern="1200" cap="none" spc="0" normalizeH="0" baseline="0" dirty="0">
                <a:solidFill>
                  <a:schemeClr val="dk1"/>
                </a:solidFill>
                <a:effectLst/>
              </a:rPr>
              <a:t>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Cup -</a:t>
            </a:r>
            <a:r>
              <a:rPr kumimoji="1" lang="ko-KR" altLang="en-US" sz="2400" b="1" i="0" u="none" strike="noStrike" kern="1200" cap="none" spc="0" normalizeH="0" baseline="0" dirty="0">
                <a:solidFill>
                  <a:schemeClr val="dk1"/>
                </a:solidFill>
                <a:effectLst/>
              </a:rPr>
              <a:t> 컵</a:t>
            </a:r>
            <a:r>
              <a:rPr kumimoji="1" lang="en-US" altLang="ko-KR" sz="2400" b="1" i="0" u="none" strike="noStrike" kern="1200" cap="none" spc="0" normalizeH="0" baseline="0" dirty="0">
                <a:solidFill>
                  <a:schemeClr val="dk1"/>
                </a:solidFill>
                <a:effectLst/>
              </a:rPr>
              <a:t> [ cub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Spoon -</a:t>
            </a:r>
            <a:r>
              <a:rPr kumimoji="1" lang="ko-KR" altLang="en-US" sz="2400" b="1" i="0" u="none" strike="noStrike" kern="1200" cap="none" spc="0" normalizeH="0" baseline="0" dirty="0">
                <a:solidFill>
                  <a:schemeClr val="dk1"/>
                </a:solidFill>
                <a:effectLst/>
              </a:rPr>
              <a:t> 숟가락</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sud</a:t>
            </a:r>
            <a:r>
              <a:rPr kumimoji="1" lang="en-US" altLang="ko-KR" sz="2400" b="1" i="0" u="none" strike="noStrike" kern="1200" cap="none" spc="0" normalizeH="0" baseline="0" dirty="0">
                <a:solidFill>
                  <a:schemeClr val="dk1"/>
                </a:solidFill>
                <a:effectLst/>
              </a:rPr>
              <a:t>-ga-lag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Chopstick</a:t>
            </a: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 </a:t>
            </a:r>
            <a:r>
              <a:rPr kumimoji="1" lang="ko-KR" altLang="en-US" sz="2400" b="1" i="0" u="none" strike="noStrike" kern="1200" cap="none" spc="0" normalizeH="0" baseline="0" dirty="0">
                <a:solidFill>
                  <a:schemeClr val="dk1"/>
                </a:solidFill>
                <a:effectLst/>
              </a:rPr>
              <a:t>젓가락</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jeod</a:t>
            </a:r>
            <a:r>
              <a:rPr kumimoji="1" lang="en-US" altLang="ko-KR" sz="2400" b="1" i="0" u="none" strike="noStrike" kern="1200" cap="none" spc="0" normalizeH="0" baseline="0" dirty="0">
                <a:solidFill>
                  <a:schemeClr val="dk1"/>
                </a:solidFill>
                <a:effectLst/>
              </a:rPr>
              <a:t>-ga-lag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Fork -</a:t>
            </a:r>
            <a:r>
              <a:rPr kumimoji="1" lang="ko-KR" altLang="en-US" sz="2400" b="1" i="0" u="none" strike="noStrike" kern="1200" cap="none" spc="0" normalizeH="0" baseline="0" dirty="0">
                <a:solidFill>
                  <a:schemeClr val="dk1"/>
                </a:solidFill>
                <a:effectLst/>
              </a:rPr>
              <a:t> 포크</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pokeu</a:t>
            </a:r>
            <a:r>
              <a:rPr kumimoji="1" lang="en-US" altLang="ko-KR" sz="2400" b="1" i="0" u="none" strike="noStrike" kern="1200" cap="none" spc="0" normalizeH="0" baseline="0" dirty="0">
                <a:solidFill>
                  <a:schemeClr val="dk1"/>
                </a:solidFill>
                <a:effectLst/>
              </a:rPr>
              <a:t> ]</a:t>
            </a:r>
          </a:p>
          <a:p>
            <a:pPr marL="385560" indent="-385560" algn="l" defTabSz="232257" latinLnBrk="0">
              <a:lnSpc>
                <a:spcPct val="120000"/>
              </a:lnSpc>
              <a:spcBef>
                <a:spcPts val="1000"/>
              </a:spcBef>
              <a:buClr>
                <a:srgbClr val="595959"/>
              </a:buClr>
              <a:buFont typeface="Arial"/>
              <a:buChar char="•"/>
              <a:defRPr/>
            </a:pPr>
            <a:r>
              <a:rPr kumimoji="1" lang="ko-KR" altLang="en-US" sz="2400" b="1" i="0" u="none" strike="noStrike" kern="1200" cap="none" spc="0" normalizeH="0" baseline="0" dirty="0">
                <a:solidFill>
                  <a:schemeClr val="dk1"/>
                </a:solidFill>
                <a:effectLst/>
              </a:rPr>
              <a:t> </a:t>
            </a:r>
            <a:r>
              <a:rPr kumimoji="1" lang="en-US" altLang="ko-KR" sz="2400" b="1" i="0" u="none" strike="noStrike" kern="1200" cap="none" spc="0" normalizeH="0" baseline="0" dirty="0">
                <a:solidFill>
                  <a:schemeClr val="dk1"/>
                </a:solidFill>
                <a:effectLst/>
              </a:rPr>
              <a:t>Knife -</a:t>
            </a:r>
            <a:r>
              <a:rPr kumimoji="1" lang="ko-KR" altLang="en-US" sz="2400" b="1" i="0" u="none" strike="noStrike" kern="1200" cap="none" spc="0" normalizeH="0" baseline="0" dirty="0">
                <a:solidFill>
                  <a:schemeClr val="dk1"/>
                </a:solidFill>
                <a:effectLst/>
              </a:rPr>
              <a:t> 칼 </a:t>
            </a:r>
            <a:r>
              <a:rPr kumimoji="1" lang="en-US" altLang="ko-KR" sz="2400" b="1" i="0" u="none" strike="noStrike" kern="1200" cap="none" spc="0" normalizeH="0" baseline="0" dirty="0">
                <a:solidFill>
                  <a:schemeClr val="dk1"/>
                </a:solidFill>
                <a:effectLst/>
              </a:rPr>
              <a:t>/</a:t>
            </a:r>
            <a:r>
              <a:rPr kumimoji="1" lang="ko-KR" altLang="en-US" sz="2400" b="1" i="0" u="none" strike="noStrike" kern="1200" cap="none" spc="0" normalizeH="0" baseline="0" dirty="0">
                <a:solidFill>
                  <a:schemeClr val="dk1"/>
                </a:solidFill>
                <a:effectLst/>
              </a:rPr>
              <a:t>나이프</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kal</a:t>
            </a:r>
            <a:r>
              <a:rPr kumimoji="1" lang="en-US" altLang="ko-KR" sz="2400" b="1" i="0" u="none" strike="noStrike" kern="1200" cap="none" spc="0" normalizeH="0" baseline="0" dirty="0">
                <a:solidFill>
                  <a:schemeClr val="dk1"/>
                </a:solidFill>
                <a:effectLst/>
              </a:rPr>
              <a:t> / </a:t>
            </a:r>
            <a:r>
              <a:rPr kumimoji="1" lang="en-US" altLang="ko-KR" sz="2400" b="1" i="0" u="none" strike="noStrike" kern="1200" cap="none" spc="0" normalizeH="0" baseline="0" dirty="0" err="1">
                <a:solidFill>
                  <a:schemeClr val="dk1"/>
                </a:solidFill>
                <a:effectLst/>
              </a:rPr>
              <a:t>nife</a:t>
            </a:r>
            <a:r>
              <a:rPr kumimoji="1" lang="en-US" altLang="ko-KR" sz="2400" b="1" i="0" u="none" strike="noStrike" kern="1200" cap="none" spc="0" normalizeH="0" baseline="0" dirty="0">
                <a:solidFill>
                  <a:schemeClr val="dk1"/>
                </a:solidFill>
                <a:effectLst/>
              </a:rPr>
              <a:t> ]</a:t>
            </a:r>
            <a:endParaRPr lang="ko-KR" altLang="en-US" sz="2400" dirty="0">
              <a:solidFill>
                <a:prstClr val="white"/>
              </a:solidFill>
            </a:endParaRPr>
          </a:p>
        </p:txBody>
      </p:sp>
      <p:pic>
        <p:nvPicPr>
          <p:cNvPr id="7" name="그림 6">
            <a:extLst>
              <a:ext uri="{FF2B5EF4-FFF2-40B4-BE49-F238E27FC236}">
                <a16:creationId xmlns:a16="http://schemas.microsoft.com/office/drawing/2014/main" id="{0E2829B6-88A6-41AB-B362-E3B1C5017F0C}"/>
              </a:ext>
            </a:extLst>
          </p:cNvPr>
          <p:cNvPicPr>
            <a:picLocks noChangeAspect="1"/>
          </p:cNvPicPr>
          <p:nvPr/>
        </p:nvPicPr>
        <p:blipFill rotWithShape="1">
          <a:blip r:embed="rId2"/>
          <a:stretch>
            <a:fillRect/>
          </a:stretch>
        </p:blipFill>
        <p:spPr>
          <a:xfrm>
            <a:off x="7601914" y="3770157"/>
            <a:ext cx="2922443" cy="2063244"/>
          </a:xfrm>
          <a:prstGeom prst="ellipse">
            <a:avLst/>
          </a:prstGeom>
        </p:spPr>
      </p:pic>
    </p:spTree>
    <p:extLst>
      <p:ext uri="{BB962C8B-B14F-4D97-AF65-F5344CB8AC3E}">
        <p14:creationId xmlns:p14="http://schemas.microsoft.com/office/powerpoint/2010/main" val="79414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730188" y="345599"/>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2969301" y="2441614"/>
            <a:ext cx="6253397" cy="1298817"/>
          </a:xfrm>
          <a:prstGeom prst="rect">
            <a:avLst/>
          </a:prstGeom>
        </p:spPr>
        <p:txBody>
          <a:bodyPr wrap="square">
            <a:spAutoFit/>
          </a:bodyPr>
          <a:lstStyle/>
          <a:p>
            <a:pPr algn="ctr" latinLnBrk="0">
              <a:lnSpc>
                <a:spcPct val="150000"/>
              </a:lnSpc>
              <a:defRPr/>
            </a:pPr>
            <a:r>
              <a:rPr lang="en-US" altLang="ko-KR" sz="6000" b="1" i="1" kern="0" dirty="0">
                <a:solidFill>
                  <a:srgbClr val="87726A"/>
                </a:solidFill>
              </a:rPr>
              <a:t>Korean Culture</a:t>
            </a:r>
          </a:p>
        </p:txBody>
      </p:sp>
    </p:spTree>
    <p:extLst>
      <p:ext uri="{BB962C8B-B14F-4D97-AF65-F5344CB8AC3E}">
        <p14:creationId xmlns:p14="http://schemas.microsoft.com/office/powerpoint/2010/main" val="1580633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709127"/>
            <a:ext cx="11355614" cy="586947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232257" rtl="0" eaLnBrk="1" fontAlgn="auto" latinLnBrk="0" hangingPunct="1">
              <a:lnSpc>
                <a:spcPct val="120000"/>
              </a:lnSpc>
              <a:spcBef>
                <a:spcPts val="1000"/>
              </a:spcBef>
              <a:spcAft>
                <a:spcPts val="0"/>
              </a:spcAft>
              <a:buClr>
                <a:srgbClr val="5B9BD5"/>
              </a:buClr>
              <a:buSzPct val="100000"/>
              <a:tabLst/>
              <a:defRPr/>
            </a:pPr>
            <a:endParaRPr lang="ko-KR" altLang="en-US" dirty="0">
              <a:solidFill>
                <a:prstClr val="white"/>
              </a:solidFill>
            </a:endParaRPr>
          </a:p>
        </p:txBody>
      </p:sp>
      <p:sp>
        <p:nvSpPr>
          <p:cNvPr id="6" name="모서리가 둥근 직사각형 4">
            <a:extLst>
              <a:ext uri="{FF2B5EF4-FFF2-40B4-BE49-F238E27FC236}">
                <a16:creationId xmlns:a16="http://schemas.microsoft.com/office/drawing/2014/main" id="{94F6B14C-7773-492D-9A3C-223186E12241}"/>
              </a:ext>
            </a:extLst>
          </p:cNvPr>
          <p:cNvSpPr/>
          <p:nvPr/>
        </p:nvSpPr>
        <p:spPr>
          <a:xfrm>
            <a:off x="418193" y="658354"/>
            <a:ext cx="11355614" cy="5910398"/>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232257" rtl="0" eaLnBrk="1" latinLnBrk="0" hangingPunct="1">
              <a:lnSpc>
                <a:spcPct val="120000"/>
              </a:lnSpc>
              <a:spcBef>
                <a:spcPts val="1000"/>
              </a:spcBef>
              <a:spcAft>
                <a:spcPts val="0"/>
              </a:spcAft>
              <a:buClr>
                <a:schemeClr val="accent1"/>
              </a:buClr>
              <a:buSzPct val="100000"/>
              <a:defRPr/>
            </a:pPr>
            <a:r>
              <a:rPr lang="en-US" altLang="ko-KR" sz="2400" dirty="0">
                <a:solidFill>
                  <a:prstClr val="white"/>
                </a:solidFill>
              </a:rPr>
              <a:t>https://www.youtube.com/watch?v=l5SqUAkxxQo</a:t>
            </a:r>
            <a:endParaRPr lang="ko-KR" altLang="en-US" sz="2400" dirty="0">
              <a:solidFill>
                <a:prstClr val="white"/>
              </a:solidFill>
            </a:endParaRPr>
          </a:p>
        </p:txBody>
      </p:sp>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10" name="부제목 2">
            <a:extLst>
              <a:ext uri="{FF2B5EF4-FFF2-40B4-BE49-F238E27FC236}">
                <a16:creationId xmlns:a16="http://schemas.microsoft.com/office/drawing/2014/main" id="{B1269C77-D3E5-431F-994A-A4B33688BBC9}"/>
              </a:ext>
            </a:extLst>
          </p:cNvPr>
          <p:cNvSpPr txBox="1">
            <a:spLocks/>
          </p:cNvSpPr>
          <p:nvPr/>
        </p:nvSpPr>
        <p:spPr>
          <a:xfrm>
            <a:off x="606667" y="850587"/>
            <a:ext cx="3029339" cy="48353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ko-KR" altLang="en-US" b="1" dirty="0"/>
          </a:p>
        </p:txBody>
      </p:sp>
      <p:sp>
        <p:nvSpPr>
          <p:cNvPr id="11" name="TextBox 4">
            <a:extLst>
              <a:ext uri="{FF2B5EF4-FFF2-40B4-BE49-F238E27FC236}">
                <a16:creationId xmlns:a16="http://schemas.microsoft.com/office/drawing/2014/main" id="{E4BDEE66-62C5-4F26-BB43-0FC00DA5DAAE}"/>
              </a:ext>
            </a:extLst>
          </p:cNvPr>
          <p:cNvSpPr txBox="1"/>
          <p:nvPr/>
        </p:nvSpPr>
        <p:spPr>
          <a:xfrm>
            <a:off x="997284" y="913509"/>
            <a:ext cx="5279105" cy="523220"/>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914400" rtl="0" eaLnBrk="1" latinLnBrk="1" hangingPunct="1">
              <a:lnSpc>
                <a:spcPct val="100000"/>
              </a:lnSpc>
              <a:spcBef>
                <a:spcPts val="0"/>
              </a:spcBef>
              <a:spcAft>
                <a:spcPts val="0"/>
              </a:spcAft>
              <a:buClrTx/>
              <a:buFontTx/>
              <a:buNone/>
              <a:defRPr/>
            </a:pPr>
            <a:r>
              <a:rPr kumimoji="0" lang="en-US" altLang="ko-KR" sz="2800" b="1" i="0" u="none" strike="noStrike" kern="1200" cap="none" spc="0" normalizeH="0" baseline="0" dirty="0">
                <a:solidFill>
                  <a:prstClr val="black"/>
                </a:solidFill>
                <a:effectLst/>
                <a:uLnTx/>
                <a:uFillTx/>
                <a:latin typeface="맑은 고딕"/>
                <a:ea typeface="맑은 고딕"/>
                <a:cs typeface="+mn-cs"/>
              </a:rPr>
              <a:t>To enter University</a:t>
            </a:r>
            <a:endParaRPr kumimoji="0" lang="ko-KR" altLang="en-US" sz="2800" b="1" i="0" u="none" strike="noStrike" kern="1200" cap="none" spc="0" normalizeH="0" baseline="0" dirty="0">
              <a:solidFill>
                <a:prstClr val="black"/>
              </a:solidFill>
              <a:effectLst/>
              <a:uLnTx/>
              <a:uFillTx/>
              <a:latin typeface="맑은 고딕"/>
              <a:ea typeface="맑은 고딕"/>
              <a:cs typeface="+mn-cs"/>
            </a:endParaRPr>
          </a:p>
        </p:txBody>
      </p:sp>
      <p:sp>
        <p:nvSpPr>
          <p:cNvPr id="12" name="TextBox 6">
            <a:extLst>
              <a:ext uri="{FF2B5EF4-FFF2-40B4-BE49-F238E27FC236}">
                <a16:creationId xmlns:a16="http://schemas.microsoft.com/office/drawing/2014/main" id="{69542102-A77D-40D0-9EC1-8A2DFCCFDBF7}"/>
              </a:ext>
            </a:extLst>
          </p:cNvPr>
          <p:cNvSpPr txBox="1"/>
          <p:nvPr/>
        </p:nvSpPr>
        <p:spPr>
          <a:xfrm>
            <a:off x="997284" y="1436729"/>
            <a:ext cx="8846908"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914400" rtl="0" eaLnBrk="1" latinLnBrk="1" hangingPunct="1">
              <a:lnSpc>
                <a:spcPct val="100000"/>
              </a:lnSpc>
              <a:spcBef>
                <a:spcPts val="0"/>
              </a:spcBef>
              <a:spcAft>
                <a:spcPts val="0"/>
              </a:spcAft>
              <a:buClrTx/>
              <a:buFont typeface="Arial"/>
              <a:buChar char="•"/>
              <a:defRPr/>
            </a:pPr>
            <a:r>
              <a:rPr kumimoji="0" lang="ko-KR" altLang="en-US" sz="2400" b="1" i="0" u="none" strike="noStrike" kern="1200" cap="none" spc="0" normalizeH="0" baseline="0" dirty="0">
                <a:solidFill>
                  <a:prstClr val="black"/>
                </a:solidFill>
                <a:effectLst/>
                <a:highlight>
                  <a:srgbClr val="FFFF00"/>
                </a:highlight>
                <a:uLnTx/>
                <a:uFillTx/>
                <a:latin typeface="AppleGothic"/>
                <a:ea typeface="AppleGothic"/>
                <a:cs typeface="+mn-cs"/>
              </a:rPr>
              <a:t>수능</a:t>
            </a:r>
            <a:r>
              <a:rPr kumimoji="0" lang="en-US" altLang="ko-KR" sz="2400" b="1" i="0" u="none" strike="noStrike" kern="1200" cap="none" spc="0" normalizeH="0" baseline="0" dirty="0">
                <a:solidFill>
                  <a:prstClr val="black"/>
                </a:solidFill>
                <a:effectLst/>
                <a:uLnTx/>
                <a:uFillTx/>
                <a:latin typeface="AppleGothic"/>
                <a:ea typeface="AppleGothic"/>
                <a:cs typeface="+mn-cs"/>
              </a:rPr>
              <a:t>(</a:t>
            </a:r>
            <a:r>
              <a:rPr kumimoji="0" lang="en-US" altLang="ko-KR" sz="2400" b="1" i="0" u="none" strike="noStrike" kern="1200" cap="none" spc="0" normalizeH="0" baseline="0" dirty="0" err="1">
                <a:solidFill>
                  <a:prstClr val="black"/>
                </a:solidFill>
                <a:effectLst/>
                <a:uLnTx/>
                <a:uFillTx/>
                <a:latin typeface="AppleGothic"/>
                <a:ea typeface="AppleGothic"/>
                <a:cs typeface="+mn-cs"/>
              </a:rPr>
              <a:t>su-neung</a:t>
            </a:r>
            <a:r>
              <a:rPr kumimoji="0" lang="en-US" altLang="ko-KR" sz="2400" b="1" i="0" u="none" strike="noStrike" kern="1200" cap="none" spc="0" normalizeH="0" baseline="0" dirty="0">
                <a:solidFill>
                  <a:prstClr val="black"/>
                </a:solidFill>
                <a:effectLst/>
                <a:uLnTx/>
                <a:uFillTx/>
                <a:latin typeface="AppleGothic"/>
                <a:ea typeface="AppleGothic"/>
                <a:cs typeface="+mn-cs"/>
              </a:rPr>
              <a:t>)</a:t>
            </a:r>
            <a:r>
              <a:rPr kumimoji="0" lang="en-US" altLang="ko-KR" sz="2400" b="0" i="0" u="none" strike="noStrike" kern="1200" cap="none" spc="0" normalizeH="0" baseline="0" dirty="0">
                <a:solidFill>
                  <a:prstClr val="black"/>
                </a:solidFill>
                <a:effectLst/>
                <a:uLnTx/>
                <a:uFillTx/>
                <a:latin typeface="AppleGothic"/>
                <a:ea typeface="AppleGothic"/>
                <a:cs typeface="+mn-cs"/>
              </a:rPr>
              <a:t> : </a:t>
            </a:r>
            <a:r>
              <a:rPr kumimoji="0" lang="en" altLang="ko-Kore-CZ" sz="2400" b="0" i="0" u="none" strike="noStrike" kern="1200" cap="none" spc="0" normalizeH="0" baseline="0" dirty="0">
                <a:solidFill>
                  <a:prstClr val="black"/>
                </a:solidFill>
                <a:effectLst/>
                <a:uLnTx/>
                <a:uFillTx/>
                <a:latin typeface="AppleGothic"/>
                <a:ea typeface="AppleGothic"/>
                <a:cs typeface="+mn-cs"/>
              </a:rPr>
              <a:t>university entrance examination system in Korea</a:t>
            </a:r>
            <a:endParaRPr kumimoji="0" lang="en" altLang="ko-Kore-CZ" sz="2400" b="0" i="0" u="none" strike="noStrike" kern="1200" cap="none" spc="0" normalizeH="0" baseline="0" dirty="0">
              <a:solidFill>
                <a:prstClr val="black"/>
              </a:solidFill>
              <a:latin typeface="AppleGothic"/>
              <a:ea typeface="AppleGothic"/>
              <a:cs typeface="+mn-cs"/>
            </a:endParaRPr>
          </a:p>
        </p:txBody>
      </p:sp>
      <p:sp>
        <p:nvSpPr>
          <p:cNvPr id="13" name="TextBox 7">
            <a:extLst>
              <a:ext uri="{FF2B5EF4-FFF2-40B4-BE49-F238E27FC236}">
                <a16:creationId xmlns:a16="http://schemas.microsoft.com/office/drawing/2014/main" id="{D1F13713-2EA8-4CBD-9FD0-9E5D8D8ACF2D}"/>
              </a:ext>
            </a:extLst>
          </p:cNvPr>
          <p:cNvSpPr txBox="1"/>
          <p:nvPr/>
        </p:nvSpPr>
        <p:spPr>
          <a:xfrm>
            <a:off x="997286" y="1845633"/>
            <a:ext cx="8846906"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914400" rtl="0" eaLnBrk="1" latinLnBrk="1" hangingPunct="1">
              <a:lnSpc>
                <a:spcPct val="100000"/>
              </a:lnSpc>
              <a:spcBef>
                <a:spcPts val="0"/>
              </a:spcBef>
              <a:spcAft>
                <a:spcPts val="0"/>
              </a:spcAft>
              <a:buClrTx/>
              <a:buFont typeface="Arial"/>
              <a:buChar char="•"/>
              <a:defRPr/>
            </a:pPr>
            <a:r>
              <a:rPr kumimoji="0" lang="en" altLang="ko-Kore-CZ" sz="2400" b="0" i="0" u="none" strike="noStrike" kern="1200" cap="none" spc="0" normalizeH="0" baseline="0" dirty="0">
                <a:solidFill>
                  <a:prstClr val="black"/>
                </a:solidFill>
                <a:effectLst/>
                <a:uLnTx/>
                <a:uFillTx/>
                <a:latin typeface="AppleGothic"/>
                <a:ea typeface="AppleGothic"/>
                <a:cs typeface="+mn-cs"/>
              </a:rPr>
              <a:t>Every November 3</a:t>
            </a:r>
            <a:r>
              <a:rPr kumimoji="0" lang="en" altLang="ko-Kore-CZ" sz="2400" b="0" i="0" u="none" strike="noStrike" kern="1200" cap="none" spc="0" normalizeH="0" baseline="30000" dirty="0">
                <a:solidFill>
                  <a:prstClr val="black"/>
                </a:solidFill>
                <a:effectLst/>
                <a:uLnTx/>
                <a:uFillTx/>
                <a:latin typeface="AppleGothic"/>
                <a:ea typeface="AppleGothic"/>
                <a:cs typeface="+mn-cs"/>
              </a:rPr>
              <a:t>rd</a:t>
            </a:r>
            <a:r>
              <a:rPr kumimoji="0" lang="en" altLang="ko-Kore-CZ" sz="2400" b="0" i="0" u="none" strike="noStrike" kern="1200" cap="none" spc="0" normalizeH="0" baseline="0" dirty="0">
                <a:solidFill>
                  <a:prstClr val="black"/>
                </a:solidFill>
                <a:effectLst/>
                <a:uLnTx/>
                <a:uFillTx/>
                <a:latin typeface="AppleGothic"/>
                <a:ea typeface="AppleGothic"/>
                <a:cs typeface="+mn-cs"/>
              </a:rPr>
              <a:t> week’s Thursday is the </a:t>
            </a:r>
            <a:r>
              <a:rPr kumimoji="0" lang="ko-KR" altLang="en-US" sz="2400" b="0" i="0" u="none" strike="noStrike" kern="1200" cap="none" spc="0" normalizeH="0" baseline="0" dirty="0">
                <a:solidFill>
                  <a:prstClr val="black"/>
                </a:solidFill>
                <a:effectLst/>
                <a:uLnTx/>
                <a:uFillTx/>
                <a:latin typeface="AppleGothic"/>
                <a:ea typeface="AppleGothic"/>
                <a:cs typeface="+mn-cs"/>
              </a:rPr>
              <a:t>수능 </a:t>
            </a:r>
            <a:r>
              <a:rPr kumimoji="0" lang="en-US" altLang="ko-KR" sz="2400" b="0" i="0" u="none" strike="noStrike" kern="1200" cap="none" spc="0" normalizeH="0" baseline="0" dirty="0">
                <a:solidFill>
                  <a:prstClr val="black"/>
                </a:solidFill>
                <a:effectLst/>
                <a:uLnTx/>
                <a:uFillTx/>
                <a:latin typeface="AppleGothic"/>
                <a:ea typeface="AppleGothic"/>
                <a:cs typeface="+mn-cs"/>
              </a:rPr>
              <a:t>day.</a:t>
            </a:r>
            <a:endParaRPr kumimoji="0" lang="en" altLang="ko-Kore-CZ" sz="2400" b="0" i="0" u="none" strike="noStrike" kern="1200" cap="none" spc="0" normalizeH="0" baseline="0" dirty="0">
              <a:solidFill>
                <a:prstClr val="black"/>
              </a:solidFill>
              <a:effectLst/>
              <a:uLnTx/>
              <a:uFillTx/>
              <a:latin typeface="AppleGothic"/>
              <a:ea typeface="AppleGothic"/>
              <a:cs typeface="+mn-cs"/>
            </a:endParaRPr>
          </a:p>
        </p:txBody>
      </p:sp>
      <p:sp>
        <p:nvSpPr>
          <p:cNvPr id="14" name="TextBox 8">
            <a:extLst>
              <a:ext uri="{FF2B5EF4-FFF2-40B4-BE49-F238E27FC236}">
                <a16:creationId xmlns:a16="http://schemas.microsoft.com/office/drawing/2014/main" id="{ABA4908B-D77F-40B2-BF61-850726235BFF}"/>
              </a:ext>
            </a:extLst>
          </p:cNvPr>
          <p:cNvSpPr txBox="1"/>
          <p:nvPr/>
        </p:nvSpPr>
        <p:spPr>
          <a:xfrm>
            <a:off x="997284" y="2242374"/>
            <a:ext cx="10386460"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914400" rtl="0" eaLnBrk="1" latinLnBrk="1" hangingPunct="1">
              <a:lnSpc>
                <a:spcPct val="100000"/>
              </a:lnSpc>
              <a:spcBef>
                <a:spcPts val="0"/>
              </a:spcBef>
              <a:spcAft>
                <a:spcPts val="0"/>
              </a:spcAft>
              <a:buClrTx/>
              <a:buFont typeface="Arial"/>
              <a:buChar char="•"/>
              <a:defRPr/>
            </a:pPr>
            <a:r>
              <a:rPr kumimoji="0" lang="en-US" altLang="ko-Kore-CZ" sz="2400" b="0" i="0" u="none" strike="noStrike" kern="1200" cap="none" spc="0" normalizeH="0" baseline="0" dirty="0">
                <a:solidFill>
                  <a:prstClr val="black"/>
                </a:solidFill>
                <a:effectLst/>
                <a:uLnTx/>
                <a:uFillTx/>
                <a:latin typeface="AppleGothic"/>
                <a:ea typeface="AppleGothic"/>
                <a:cs typeface="+mn-cs"/>
              </a:rPr>
              <a:t>In Korea, University level is very important to get job, meet and judge people.</a:t>
            </a:r>
            <a:endParaRPr kumimoji="0" lang="en" altLang="ko-Kore-CZ" sz="2400" b="0" i="0" u="none" strike="noStrike" kern="1200" cap="none" spc="0" normalizeH="0" baseline="0" dirty="0">
              <a:solidFill>
                <a:prstClr val="black"/>
              </a:solidFill>
              <a:effectLst/>
              <a:uLnTx/>
              <a:uFillTx/>
              <a:latin typeface="AppleGothic"/>
              <a:ea typeface="AppleGothic"/>
              <a:cs typeface="+mn-cs"/>
            </a:endParaRPr>
          </a:p>
        </p:txBody>
      </p:sp>
      <p:sp>
        <p:nvSpPr>
          <p:cNvPr id="15" name="TextBox 9">
            <a:extLst>
              <a:ext uri="{FF2B5EF4-FFF2-40B4-BE49-F238E27FC236}">
                <a16:creationId xmlns:a16="http://schemas.microsoft.com/office/drawing/2014/main" id="{639B6B27-588E-4A0A-8D8D-21D9D899A727}"/>
              </a:ext>
            </a:extLst>
          </p:cNvPr>
          <p:cNvSpPr txBox="1"/>
          <p:nvPr/>
        </p:nvSpPr>
        <p:spPr>
          <a:xfrm>
            <a:off x="997284" y="3060182"/>
            <a:ext cx="8317204"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914400" rtl="0" eaLnBrk="1" latinLnBrk="1" hangingPunct="1">
              <a:lnSpc>
                <a:spcPct val="100000"/>
              </a:lnSpc>
              <a:spcBef>
                <a:spcPts val="0"/>
              </a:spcBef>
              <a:spcAft>
                <a:spcPts val="0"/>
              </a:spcAft>
              <a:buClrTx/>
              <a:buFont typeface="Arial"/>
              <a:buChar char="•"/>
              <a:defRPr/>
            </a:pPr>
            <a:r>
              <a:rPr kumimoji="0" lang="en-US" altLang="ko-Kore-CZ" sz="2400" b="0" i="0" u="none" strike="noStrike" kern="1200" cap="none" spc="0" normalizeH="0" baseline="0" dirty="0">
                <a:solidFill>
                  <a:prstClr val="black"/>
                </a:solidFill>
                <a:effectLst/>
                <a:uLnTx/>
                <a:uFillTx/>
                <a:latin typeface="AppleGothic"/>
                <a:ea typeface="AppleGothic"/>
                <a:cs typeface="+mn-cs"/>
              </a:rPr>
              <a:t>Every students study hard to enter the “in Seoul” university.</a:t>
            </a:r>
            <a:endParaRPr kumimoji="0" lang="en" altLang="ko-Kore-CZ" sz="2400" b="0" i="0" u="none" strike="noStrike" kern="1200" cap="none" spc="0" normalizeH="0" baseline="0" dirty="0">
              <a:solidFill>
                <a:prstClr val="black"/>
              </a:solidFill>
              <a:effectLst/>
              <a:uLnTx/>
              <a:uFillTx/>
              <a:latin typeface="AppleGothic"/>
              <a:ea typeface="AppleGothic"/>
              <a:cs typeface="+mn-cs"/>
            </a:endParaRPr>
          </a:p>
        </p:txBody>
      </p:sp>
      <p:sp>
        <p:nvSpPr>
          <p:cNvPr id="16" name="TextBox 10">
            <a:extLst>
              <a:ext uri="{FF2B5EF4-FFF2-40B4-BE49-F238E27FC236}">
                <a16:creationId xmlns:a16="http://schemas.microsoft.com/office/drawing/2014/main" id="{A376AC43-7B87-4F87-A911-45E08D5B604B}"/>
              </a:ext>
            </a:extLst>
          </p:cNvPr>
          <p:cNvSpPr txBox="1"/>
          <p:nvPr/>
        </p:nvSpPr>
        <p:spPr>
          <a:xfrm>
            <a:off x="997284" y="2651278"/>
            <a:ext cx="8397410"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342900" marR="0" lvl="0" indent="-342900" algn="l" defTabSz="914400" rtl="0" eaLnBrk="1" latinLnBrk="1" hangingPunct="1">
              <a:lnSpc>
                <a:spcPct val="100000"/>
              </a:lnSpc>
              <a:spcBef>
                <a:spcPts val="0"/>
              </a:spcBef>
              <a:spcAft>
                <a:spcPts val="0"/>
              </a:spcAft>
              <a:buClrTx/>
              <a:buFont typeface="Arial"/>
              <a:buChar char="•"/>
              <a:defRPr/>
            </a:pPr>
            <a:r>
              <a:rPr kumimoji="0" lang="en" altLang="ko-Kore-CZ" sz="2400" b="0" i="0" u="none" strike="noStrike" kern="1200" cap="none" spc="0" normalizeH="0" baseline="0" dirty="0">
                <a:solidFill>
                  <a:prstClr val="black"/>
                </a:solidFill>
                <a:effectLst/>
                <a:uLnTx/>
                <a:uFillTx/>
                <a:latin typeface="AppleGothic"/>
                <a:ea typeface="AppleGothic"/>
                <a:cs typeface="+mn-cs"/>
              </a:rPr>
              <a:t>Universities </a:t>
            </a:r>
            <a:r>
              <a:rPr kumimoji="0" lang="en" altLang="ko-Kore-CZ" sz="2400" b="1" i="0" u="none" strike="noStrike" kern="1200" cap="none" spc="0" normalizeH="0" baseline="0" dirty="0">
                <a:solidFill>
                  <a:prstClr val="black"/>
                </a:solidFill>
                <a:effectLst/>
                <a:uLnTx/>
                <a:uFillTx/>
                <a:latin typeface="AppleGothic"/>
                <a:ea typeface="AppleGothic"/>
                <a:cs typeface="+mn-cs"/>
              </a:rPr>
              <a:t>in Seoul </a:t>
            </a:r>
            <a:r>
              <a:rPr kumimoji="0" lang="en" altLang="ko-Kore-CZ" sz="2400" b="0" i="0" u="none" strike="noStrike" kern="1200" cap="none" spc="0" normalizeH="0" baseline="0" dirty="0">
                <a:solidFill>
                  <a:prstClr val="black"/>
                </a:solidFill>
                <a:effectLst/>
                <a:uLnTx/>
                <a:uFillTx/>
                <a:latin typeface="AppleGothic"/>
                <a:ea typeface="AppleGothic"/>
                <a:cs typeface="+mn-cs"/>
              </a:rPr>
              <a:t>are regarded as high level.</a:t>
            </a:r>
            <a:endParaRPr kumimoji="0" lang="en" altLang="ko-Kore-CZ" sz="2400" b="0" i="0" u="none" strike="noStrike" kern="1200" cap="none" spc="0" normalizeH="0" baseline="0" dirty="0">
              <a:solidFill>
                <a:prstClr val="black"/>
              </a:solidFill>
              <a:latin typeface="AppleGothic"/>
              <a:ea typeface="AppleGothic"/>
              <a:cs typeface="+mn-cs"/>
            </a:endParaRPr>
          </a:p>
        </p:txBody>
      </p:sp>
      <p:pic>
        <p:nvPicPr>
          <p:cNvPr id="17" name="Picture 2">
            <a:extLst>
              <a:ext uri="{FF2B5EF4-FFF2-40B4-BE49-F238E27FC236}">
                <a16:creationId xmlns:a16="http://schemas.microsoft.com/office/drawing/2014/main" id="{85FAAFE3-70D8-4CD4-9BC7-BAA2A3BA8FF4}"/>
              </a:ext>
            </a:extLst>
          </p:cNvPr>
          <p:cNvPicPr>
            <a:picLocks noChangeAspect="1" noChangeArrowheads="1"/>
          </p:cNvPicPr>
          <p:nvPr/>
        </p:nvPicPr>
        <p:blipFill rotWithShape="1">
          <a:blip r:embed="rId2"/>
          <a:srcRect t="9989" b="13318"/>
          <a:stretch/>
        </p:blipFill>
        <p:spPr>
          <a:xfrm>
            <a:off x="1851274" y="3630547"/>
            <a:ext cx="3569464" cy="2737566"/>
          </a:xfrm>
          <a:prstGeom prst="rect">
            <a:avLst/>
          </a:prstGeom>
          <a:noFill/>
        </p:spPr>
      </p:pic>
      <p:pic>
        <p:nvPicPr>
          <p:cNvPr id="18" name="Picture 4">
            <a:extLst>
              <a:ext uri="{FF2B5EF4-FFF2-40B4-BE49-F238E27FC236}">
                <a16:creationId xmlns:a16="http://schemas.microsoft.com/office/drawing/2014/main" id="{1560769D-155D-4D8B-B99C-BDE36748B112}"/>
              </a:ext>
            </a:extLst>
          </p:cNvPr>
          <p:cNvPicPr>
            <a:picLocks noChangeAspect="1" noChangeArrowheads="1"/>
          </p:cNvPicPr>
          <p:nvPr/>
        </p:nvPicPr>
        <p:blipFill rotWithShape="1">
          <a:blip r:embed="rId3"/>
          <a:srcRect t="-720" b="17859"/>
          <a:stretch/>
        </p:blipFill>
        <p:spPr>
          <a:xfrm>
            <a:off x="5838931" y="3646232"/>
            <a:ext cx="5067082" cy="2737566"/>
          </a:xfrm>
          <a:prstGeom prst="rect">
            <a:avLst/>
          </a:prstGeom>
          <a:noFill/>
        </p:spPr>
      </p:pic>
      <p:sp>
        <p:nvSpPr>
          <p:cNvPr id="19" name="TextBox 1">
            <a:extLst>
              <a:ext uri="{FF2B5EF4-FFF2-40B4-BE49-F238E27FC236}">
                <a16:creationId xmlns:a16="http://schemas.microsoft.com/office/drawing/2014/main" id="{DBCFEA06-584D-41A2-BCE2-0B93C6F1C4F6}"/>
              </a:ext>
            </a:extLst>
          </p:cNvPr>
          <p:cNvSpPr txBox="1"/>
          <p:nvPr/>
        </p:nvSpPr>
        <p:spPr>
          <a:xfrm>
            <a:off x="6096000" y="859921"/>
            <a:ext cx="5889812" cy="307777"/>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1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hlinkClick r:id="rId4"/>
              </a:rPr>
              <a:t>https://www.youtube.com/watch?v=XLDqRRp_ERQ</a:t>
            </a:r>
            <a:endParaRPr kumimoji="0" lang="ko-KR" altLang="en-US" sz="1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21" name="직사각형 20">
            <a:extLst>
              <a:ext uri="{FF2B5EF4-FFF2-40B4-BE49-F238E27FC236}">
                <a16:creationId xmlns:a16="http://schemas.microsoft.com/office/drawing/2014/main" id="{9DD1EC7F-CE7D-4A25-8B42-FB377C0C9AB8}"/>
              </a:ext>
            </a:extLst>
          </p:cNvPr>
          <p:cNvSpPr/>
          <p:nvPr/>
        </p:nvSpPr>
        <p:spPr>
          <a:xfrm>
            <a:off x="0" y="2982"/>
            <a:ext cx="5360798"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1. Relative evaluation</a:t>
            </a:r>
          </a:p>
        </p:txBody>
      </p:sp>
      <p:sp>
        <p:nvSpPr>
          <p:cNvPr id="2" name="TextBox 1">
            <a:extLst>
              <a:ext uri="{FF2B5EF4-FFF2-40B4-BE49-F238E27FC236}">
                <a16:creationId xmlns:a16="http://schemas.microsoft.com/office/drawing/2014/main" id="{50D873BF-6761-4D9A-847F-A00A20BE7EDB}"/>
              </a:ext>
            </a:extLst>
          </p:cNvPr>
          <p:cNvSpPr txBox="1"/>
          <p:nvPr/>
        </p:nvSpPr>
        <p:spPr>
          <a:xfrm>
            <a:off x="5473698" y="1149375"/>
            <a:ext cx="6164595" cy="369332"/>
          </a:xfrm>
          <a:prstGeom prst="rect">
            <a:avLst/>
          </a:prstGeom>
          <a:noFill/>
        </p:spPr>
        <p:txBody>
          <a:bodyPr wrap="square" rtlCol="0">
            <a:spAutoFit/>
          </a:bodyPr>
          <a:lstStyle/>
          <a:p>
            <a:r>
              <a:rPr lang="en-US" altLang="ko-KR" dirty="0">
                <a:hlinkClick r:id="rId5"/>
              </a:rPr>
              <a:t>https://www.youtube.com/watch?v=l5SqUAkxxQo</a:t>
            </a:r>
            <a:endParaRPr lang="ko-KR" altLang="en-US" dirty="0"/>
          </a:p>
        </p:txBody>
      </p:sp>
    </p:spTree>
    <p:extLst>
      <p:ext uri="{BB962C8B-B14F-4D97-AF65-F5344CB8AC3E}">
        <p14:creationId xmlns:p14="http://schemas.microsoft.com/office/powerpoint/2010/main" val="303151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72428" y="1018548"/>
            <a:ext cx="11355614"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0" name="직사각형 9">
            <a:extLst>
              <a:ext uri="{FF2B5EF4-FFF2-40B4-BE49-F238E27FC236}">
                <a16:creationId xmlns:a16="http://schemas.microsoft.com/office/drawing/2014/main" id="{936038F8-1A92-4A2D-AC7E-91A3EDF8B717}"/>
              </a:ext>
            </a:extLst>
          </p:cNvPr>
          <p:cNvSpPr/>
          <p:nvPr/>
        </p:nvSpPr>
        <p:spPr>
          <a:xfrm>
            <a:off x="3126920" y="57890"/>
            <a:ext cx="5938160"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Review -</a:t>
            </a:r>
            <a:r>
              <a:rPr lang="ko-KR" altLang="en-US" sz="2800" b="1" i="1" kern="0" dirty="0">
                <a:solidFill>
                  <a:srgbClr val="87726A"/>
                </a:solidFill>
              </a:rPr>
              <a:t> </a:t>
            </a:r>
            <a:r>
              <a:rPr lang="en-US" altLang="ko-KR" sz="2800" b="1" i="1" kern="0" dirty="0">
                <a:solidFill>
                  <a:srgbClr val="87726A"/>
                </a:solidFill>
              </a:rPr>
              <a:t>Postpositional</a:t>
            </a:r>
            <a:r>
              <a:rPr lang="ko-KR" altLang="en-US" sz="2800" b="1" i="1" kern="0" dirty="0">
                <a:solidFill>
                  <a:srgbClr val="87726A"/>
                </a:solidFill>
              </a:rPr>
              <a:t> </a:t>
            </a:r>
            <a:r>
              <a:rPr lang="en-US" altLang="ko-KR" sz="2800" b="1" i="1" kern="0" dirty="0">
                <a:solidFill>
                  <a:srgbClr val="87726A"/>
                </a:solidFill>
              </a:rPr>
              <a:t>Particles</a:t>
            </a:r>
          </a:p>
          <a:p>
            <a:pPr algn="ctr" latinLnBrk="0">
              <a:lnSpc>
                <a:spcPct val="150000"/>
              </a:lnSpc>
              <a:defRPr/>
            </a:pPr>
            <a:endParaRPr lang="ko-KR" altLang="en-US" sz="5400" kern="0" dirty="0">
              <a:solidFill>
                <a:srgbClr val="87726A"/>
              </a:solidFill>
            </a:endParaRPr>
          </a:p>
        </p:txBody>
      </p:sp>
      <p:grpSp>
        <p:nvGrpSpPr>
          <p:cNvPr id="11" name="그룹 10">
            <a:extLst>
              <a:ext uri="{FF2B5EF4-FFF2-40B4-BE49-F238E27FC236}">
                <a16:creationId xmlns:a16="http://schemas.microsoft.com/office/drawing/2014/main" id="{C5FA46FB-7837-4227-A05C-9B69E2669EAA}"/>
              </a:ext>
            </a:extLst>
          </p:cNvPr>
          <p:cNvGrpSpPr/>
          <p:nvPr/>
        </p:nvGrpSpPr>
        <p:grpSpPr>
          <a:xfrm>
            <a:off x="441434" y="1481059"/>
            <a:ext cx="11088413" cy="4842607"/>
            <a:chOff x="441434" y="1481059"/>
            <a:chExt cx="11088413" cy="4842607"/>
          </a:xfrm>
        </p:grpSpPr>
        <p:sp>
          <p:nvSpPr>
            <p:cNvPr id="12" name="직사각형 11">
              <a:extLst>
                <a:ext uri="{FF2B5EF4-FFF2-40B4-BE49-F238E27FC236}">
                  <a16:creationId xmlns:a16="http://schemas.microsoft.com/office/drawing/2014/main" id="{1729C7F4-551A-4C07-90F5-1AC4B5870AFA}"/>
                </a:ext>
              </a:extLst>
            </p:cNvPr>
            <p:cNvSpPr/>
            <p:nvPr/>
          </p:nvSpPr>
          <p:spPr>
            <a:xfrm>
              <a:off x="441434" y="1894657"/>
              <a:ext cx="11088413" cy="4429009"/>
            </a:xfrm>
            <a:prstGeom prst="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algn="ctr">
                <a:defRPr/>
              </a:pPr>
              <a:endParaRPr lang="en-US" altLang="ko-KR" sz="4000" dirty="0">
                <a:solidFill>
                  <a:schemeClr val="tx1">
                    <a:lumMod val="65000"/>
                    <a:lumOff val="35000"/>
                  </a:schemeClr>
                </a:solidFill>
              </a:endParaRPr>
            </a:p>
            <a:p>
              <a:pPr lvl="0">
                <a:defRPr/>
              </a:pPr>
              <a:endParaRPr lang="en-US" altLang="ko-KR" sz="2400" dirty="0">
                <a:solidFill>
                  <a:schemeClr val="tx1">
                    <a:lumMod val="65000"/>
                    <a:lumOff val="35000"/>
                  </a:schemeClr>
                </a:solidFill>
              </a:endParaRPr>
            </a:p>
            <a:p>
              <a:pPr marL="742950" indent="-742950">
                <a:buAutoNum type="arabicPeriod"/>
                <a:defRPr/>
              </a:pPr>
              <a:r>
                <a:rPr lang="en-US" altLang="ko-KR" sz="4000" dirty="0">
                  <a:solidFill>
                    <a:schemeClr val="tx1">
                      <a:lumMod val="65000"/>
                      <a:lumOff val="35000"/>
                    </a:schemeClr>
                  </a:solidFill>
                  <a:latin typeface="Abadi"/>
                </a:rPr>
                <a:t>General fact </a:t>
              </a:r>
              <a:r>
                <a:rPr lang="en-US" altLang="ko-KR" sz="2400" dirty="0">
                  <a:solidFill>
                    <a:schemeClr val="tx1">
                      <a:lumMod val="65000"/>
                      <a:lumOff val="35000"/>
                    </a:schemeClr>
                  </a:solidFill>
                  <a:latin typeface="Abadi"/>
                </a:rPr>
                <a:t>ex) </a:t>
              </a:r>
              <a:r>
                <a:rPr lang="ko-KR" altLang="en-US" sz="2400" dirty="0">
                  <a:solidFill>
                    <a:schemeClr val="tx1">
                      <a:lumMod val="65000"/>
                      <a:lumOff val="35000"/>
                    </a:schemeClr>
                  </a:solidFill>
                  <a:latin typeface="Abadi"/>
                </a:rPr>
                <a:t>사과는</a:t>
              </a:r>
              <a:r>
                <a:rPr lang="en-US" altLang="ko-KR" sz="2400" dirty="0">
                  <a:solidFill>
                    <a:schemeClr val="tx1">
                      <a:lumMod val="65000"/>
                      <a:lumOff val="35000"/>
                    </a:schemeClr>
                  </a:solidFill>
                  <a:latin typeface="Abadi"/>
                </a:rPr>
                <a:t> </a:t>
              </a:r>
              <a:r>
                <a:rPr lang="ko-KR" altLang="en-US" sz="2400" dirty="0">
                  <a:solidFill>
                    <a:schemeClr val="tx1">
                      <a:lumMod val="65000"/>
                      <a:lumOff val="35000"/>
                    </a:schemeClr>
                  </a:solidFill>
                  <a:latin typeface="Abadi"/>
                </a:rPr>
                <a:t>빨갛다</a:t>
              </a:r>
              <a:r>
                <a:rPr lang="en-US" altLang="ko-KR" sz="2400" dirty="0">
                  <a:solidFill>
                    <a:schemeClr val="tx1">
                      <a:lumMod val="65000"/>
                      <a:lumOff val="35000"/>
                    </a:schemeClr>
                  </a:solidFill>
                  <a:latin typeface="Abadi"/>
                </a:rPr>
                <a:t>.</a:t>
              </a:r>
            </a:p>
            <a:p>
              <a:pPr marL="742950" indent="-742950">
                <a:buAutoNum type="arabicPeriod"/>
                <a:defRPr/>
              </a:pPr>
              <a:endParaRPr lang="en-US" altLang="ko-KR" sz="4000" dirty="0">
                <a:solidFill>
                  <a:schemeClr val="tx1">
                    <a:lumMod val="65000"/>
                    <a:lumOff val="35000"/>
                  </a:schemeClr>
                </a:solidFill>
                <a:latin typeface="Abadi"/>
              </a:endParaRPr>
            </a:p>
            <a:p>
              <a:pPr lvl="0">
                <a:defRPr/>
              </a:pPr>
              <a:r>
                <a:rPr lang="en-US" altLang="ko-KR" sz="4000" dirty="0">
                  <a:solidFill>
                    <a:schemeClr val="tx1">
                      <a:lumMod val="65000"/>
                      <a:lumOff val="35000"/>
                    </a:schemeClr>
                  </a:solidFill>
                  <a:latin typeface="Abadi"/>
                </a:rPr>
                <a:t>2.  Introducing yourself </a:t>
              </a:r>
              <a:r>
                <a:rPr lang="en-US" altLang="ko-KR" sz="2400" dirty="0">
                  <a:solidFill>
                    <a:schemeClr val="tx1">
                      <a:lumMod val="65000"/>
                      <a:lumOff val="35000"/>
                    </a:schemeClr>
                  </a:solidFill>
                  <a:latin typeface="Abadi"/>
                </a:rPr>
                <a:t>ex) </a:t>
              </a:r>
              <a:r>
                <a:rPr lang="ko-KR" altLang="en-US" sz="2400" dirty="0">
                  <a:solidFill>
                    <a:schemeClr val="tx1">
                      <a:lumMod val="65000"/>
                      <a:lumOff val="35000"/>
                    </a:schemeClr>
                  </a:solidFill>
                  <a:latin typeface="Abadi"/>
                </a:rPr>
                <a:t>제</a:t>
              </a:r>
              <a:r>
                <a:rPr lang="en-US" altLang="ko-KR" sz="2400" dirty="0">
                  <a:solidFill>
                    <a:schemeClr val="tx1">
                      <a:lumMod val="65000"/>
                      <a:lumOff val="35000"/>
                    </a:schemeClr>
                  </a:solidFill>
                  <a:latin typeface="Abadi"/>
                </a:rPr>
                <a:t> </a:t>
              </a:r>
              <a:r>
                <a:rPr lang="ko-KR" altLang="en-US" sz="2400" dirty="0">
                  <a:solidFill>
                    <a:schemeClr val="tx1">
                      <a:lumMod val="65000"/>
                      <a:lumOff val="35000"/>
                    </a:schemeClr>
                  </a:solidFill>
                  <a:latin typeface="Abadi"/>
                </a:rPr>
                <a:t>이름은</a:t>
              </a:r>
              <a:r>
                <a:rPr lang="en-US" altLang="ko-KR" sz="2400" dirty="0">
                  <a:solidFill>
                    <a:schemeClr val="tx1">
                      <a:lumMod val="65000"/>
                      <a:lumOff val="35000"/>
                    </a:schemeClr>
                  </a:solidFill>
                  <a:latin typeface="Abadi"/>
                </a:rPr>
                <a:t> </a:t>
              </a:r>
              <a:r>
                <a:rPr lang="ko-KR" altLang="en-US" sz="2400" dirty="0" err="1">
                  <a:solidFill>
                    <a:schemeClr val="tx1">
                      <a:lumMod val="65000"/>
                      <a:lumOff val="35000"/>
                    </a:schemeClr>
                  </a:solidFill>
                  <a:latin typeface="Abadi"/>
                </a:rPr>
                <a:t>김명화에요</a:t>
              </a:r>
              <a:r>
                <a:rPr lang="en-US" altLang="ko-KR" sz="2400" dirty="0">
                  <a:solidFill>
                    <a:schemeClr val="tx1">
                      <a:lumMod val="65000"/>
                      <a:lumOff val="35000"/>
                    </a:schemeClr>
                  </a:solidFill>
                  <a:latin typeface="Abadi"/>
                </a:rPr>
                <a:t>.</a:t>
              </a:r>
            </a:p>
            <a:p>
              <a:pPr lvl="0">
                <a:defRPr/>
              </a:pPr>
              <a:endParaRPr lang="en-US" altLang="ko-KR" sz="4000" dirty="0">
                <a:solidFill>
                  <a:schemeClr val="tx1">
                    <a:lumMod val="65000"/>
                    <a:lumOff val="35000"/>
                  </a:schemeClr>
                </a:solidFill>
                <a:latin typeface="Abadi"/>
              </a:endParaRPr>
            </a:p>
            <a:p>
              <a:pPr lvl="0">
                <a:defRPr/>
              </a:pPr>
              <a:r>
                <a:rPr lang="en-US" altLang="ko-KR" sz="4000" dirty="0">
                  <a:solidFill>
                    <a:schemeClr val="tx1">
                      <a:lumMod val="65000"/>
                      <a:lumOff val="35000"/>
                    </a:schemeClr>
                  </a:solidFill>
                  <a:latin typeface="Abadi"/>
                </a:rPr>
                <a:t>3.  Show the contrast or the opposite </a:t>
              </a:r>
              <a:r>
                <a:rPr lang="en-US" altLang="ko-KR" sz="2400" dirty="0">
                  <a:solidFill>
                    <a:schemeClr val="tx1">
                      <a:lumMod val="65000"/>
                      <a:lumOff val="35000"/>
                    </a:schemeClr>
                  </a:solidFill>
                  <a:latin typeface="Abadi"/>
                </a:rPr>
                <a:t>ex)</a:t>
              </a:r>
              <a:r>
                <a:rPr lang="ko-KR" altLang="en-US" sz="2400" dirty="0">
                  <a:solidFill>
                    <a:schemeClr val="tx1">
                      <a:lumMod val="65000"/>
                      <a:lumOff val="35000"/>
                    </a:schemeClr>
                  </a:solidFill>
                  <a:latin typeface="Abadi"/>
                </a:rPr>
                <a:t> 사과는</a:t>
              </a:r>
              <a:r>
                <a:rPr lang="en-US" altLang="ko-KR" sz="2400" dirty="0">
                  <a:solidFill>
                    <a:schemeClr val="tx1">
                      <a:lumMod val="65000"/>
                      <a:lumOff val="35000"/>
                    </a:schemeClr>
                  </a:solidFill>
                  <a:latin typeface="Abadi"/>
                </a:rPr>
                <a:t> </a:t>
              </a:r>
              <a:r>
                <a:rPr lang="ko-KR" altLang="en-US" sz="2400" dirty="0">
                  <a:solidFill>
                    <a:schemeClr val="tx1">
                      <a:lumMod val="65000"/>
                      <a:lumOff val="35000"/>
                    </a:schemeClr>
                  </a:solidFill>
                  <a:latin typeface="Abadi"/>
                </a:rPr>
                <a:t>좋아해</a:t>
              </a:r>
              <a:endParaRPr lang="en-US" altLang="ko-KR" sz="2400" dirty="0">
                <a:solidFill>
                  <a:schemeClr val="tx1">
                    <a:lumMod val="65000"/>
                    <a:lumOff val="35000"/>
                  </a:schemeClr>
                </a:solidFill>
                <a:latin typeface="Abadi"/>
              </a:endParaRPr>
            </a:p>
          </p:txBody>
        </p:sp>
        <p:sp>
          <p:nvSpPr>
            <p:cNvPr id="13" name="직사각형 12">
              <a:extLst>
                <a:ext uri="{FF2B5EF4-FFF2-40B4-BE49-F238E27FC236}">
                  <a16:creationId xmlns:a16="http://schemas.microsoft.com/office/drawing/2014/main" id="{2C6C6677-142A-4EB3-A62E-B03B3CFF5725}"/>
                </a:ext>
              </a:extLst>
            </p:cNvPr>
            <p:cNvSpPr/>
            <p:nvPr/>
          </p:nvSpPr>
          <p:spPr>
            <a:xfrm>
              <a:off x="1530407" y="1481059"/>
              <a:ext cx="9131184" cy="8271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algn="ctr">
                <a:defRPr/>
              </a:pPr>
              <a:r>
                <a:rPr lang="ko-KR" altLang="en-US" sz="2400" b="1" dirty="0">
                  <a:solidFill>
                    <a:schemeClr val="accent5">
                      <a:lumMod val="50000"/>
                    </a:schemeClr>
                  </a:solidFill>
                </a:rPr>
                <a:t>은 </a:t>
              </a:r>
              <a:r>
                <a:rPr lang="en-US" altLang="ko-KR" sz="2400" b="1" dirty="0">
                  <a:solidFill>
                    <a:schemeClr val="accent5">
                      <a:lumMod val="50000"/>
                    </a:schemeClr>
                  </a:solidFill>
                </a:rPr>
                <a:t>/ </a:t>
              </a:r>
              <a:r>
                <a:rPr lang="ko-KR" altLang="en-US" sz="2400" b="1" dirty="0">
                  <a:solidFill>
                    <a:schemeClr val="accent5">
                      <a:lumMod val="50000"/>
                    </a:schemeClr>
                  </a:solidFill>
                </a:rPr>
                <a:t>는</a:t>
              </a:r>
              <a:r>
                <a:rPr lang="en-US" altLang="ko-KR" sz="2400" b="1" dirty="0">
                  <a:solidFill>
                    <a:schemeClr val="accent5">
                      <a:lumMod val="50000"/>
                    </a:schemeClr>
                  </a:solidFill>
                </a:rPr>
                <a:t> [</a:t>
              </a:r>
              <a:r>
                <a:rPr lang="en-US" altLang="ko-KR" sz="2400" b="1" dirty="0" err="1">
                  <a:solidFill>
                    <a:schemeClr val="accent5">
                      <a:lumMod val="50000"/>
                    </a:schemeClr>
                  </a:solidFill>
                </a:rPr>
                <a:t>eun</a:t>
              </a:r>
              <a:r>
                <a:rPr lang="en-US" altLang="ko-KR" sz="2400" b="1" dirty="0">
                  <a:solidFill>
                    <a:schemeClr val="accent5">
                      <a:lumMod val="50000"/>
                    </a:schemeClr>
                  </a:solidFill>
                </a:rPr>
                <a:t>/</a:t>
              </a:r>
              <a:r>
                <a:rPr lang="en-US" altLang="ko-KR" sz="2400" b="1" dirty="0" err="1">
                  <a:solidFill>
                    <a:schemeClr val="accent5">
                      <a:lumMod val="50000"/>
                    </a:schemeClr>
                  </a:solidFill>
                </a:rPr>
                <a:t>neun</a:t>
              </a:r>
              <a:r>
                <a:rPr lang="en-US" altLang="ko-KR" sz="2400" b="1" dirty="0">
                  <a:solidFill>
                    <a:schemeClr val="accent5">
                      <a:lumMod val="50000"/>
                    </a:schemeClr>
                  </a:solidFill>
                </a:rPr>
                <a:t>]</a:t>
              </a:r>
            </a:p>
          </p:txBody>
        </p:sp>
      </p:grpSp>
    </p:spTree>
    <p:extLst>
      <p:ext uri="{BB962C8B-B14F-4D97-AF65-F5344CB8AC3E}">
        <p14:creationId xmlns:p14="http://schemas.microsoft.com/office/powerpoint/2010/main" val="78170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1" name="제목 1">
            <a:extLst>
              <a:ext uri="{FF2B5EF4-FFF2-40B4-BE49-F238E27FC236}">
                <a16:creationId xmlns:a16="http://schemas.microsoft.com/office/drawing/2014/main" id="{CEBDF17B-8D10-4D55-951F-C6281B7FC870}"/>
              </a:ext>
            </a:extLst>
          </p:cNvPr>
          <p:cNvSpPr txBox="1">
            <a:spLocks/>
          </p:cNvSpPr>
          <p:nvPr/>
        </p:nvSpPr>
        <p:spPr>
          <a:xfrm>
            <a:off x="5000562" y="118763"/>
            <a:ext cx="7051523" cy="550507"/>
          </a:xfrm>
          <a:prstGeom prst="rect">
            <a:avLst/>
          </a:prstGeom>
        </p:spPr>
        <p:txBody>
          <a:bodyPr vert="horz" lIns="91440" tIns="45720" rIns="91440" bIns="45720" rtlCol="0" anchor="ctr">
            <a:normAutofit fontScale="97500" lnSpcReduction="10000"/>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a:t>National university ranking</a:t>
            </a:r>
            <a:endParaRPr lang="ko-KR" altLang="en-US" sz="3600" b="1" dirty="0"/>
          </a:p>
        </p:txBody>
      </p:sp>
      <p:pic>
        <p:nvPicPr>
          <p:cNvPr id="22" name="그림 21">
            <a:extLst>
              <a:ext uri="{FF2B5EF4-FFF2-40B4-BE49-F238E27FC236}">
                <a16:creationId xmlns:a16="http://schemas.microsoft.com/office/drawing/2014/main" id="{FD1FD16F-7687-4D9F-8038-32B06972BF5B}"/>
              </a:ext>
            </a:extLst>
          </p:cNvPr>
          <p:cNvPicPr>
            <a:picLocks noChangeAspect="1"/>
          </p:cNvPicPr>
          <p:nvPr/>
        </p:nvPicPr>
        <p:blipFill>
          <a:blip r:embed="rId2"/>
          <a:stretch>
            <a:fillRect/>
          </a:stretch>
        </p:blipFill>
        <p:spPr>
          <a:xfrm>
            <a:off x="612050" y="243121"/>
            <a:ext cx="3097935" cy="6371758"/>
          </a:xfrm>
          <a:prstGeom prst="rect">
            <a:avLst/>
          </a:prstGeom>
        </p:spPr>
      </p:pic>
      <p:pic>
        <p:nvPicPr>
          <p:cNvPr id="23" name="그림 22">
            <a:extLst>
              <a:ext uri="{FF2B5EF4-FFF2-40B4-BE49-F238E27FC236}">
                <a16:creationId xmlns:a16="http://schemas.microsoft.com/office/drawing/2014/main" id="{D5E54712-1BE5-4C43-A6C7-6B09F7B435AA}"/>
              </a:ext>
            </a:extLst>
          </p:cNvPr>
          <p:cNvPicPr>
            <a:picLocks noChangeAspect="1"/>
          </p:cNvPicPr>
          <p:nvPr/>
        </p:nvPicPr>
        <p:blipFill rotWithShape="1">
          <a:blip r:embed="rId3">
            <a:extLst>
              <a:ext uri="{28A0092B-C50C-407E-A947-70E740481C1C}">
                <a14:useLocalDpi xmlns:a14="http://schemas.microsoft.com/office/drawing/2010/main" val="0"/>
              </a:ext>
            </a:extLst>
          </a:blip>
          <a:srcRect l="14297" t="19862" r="37422" b="21527"/>
          <a:stretch/>
        </p:blipFill>
        <p:spPr>
          <a:xfrm>
            <a:off x="5253847" y="730460"/>
            <a:ext cx="5499922" cy="3755610"/>
          </a:xfrm>
          <a:prstGeom prst="rect">
            <a:avLst/>
          </a:prstGeom>
        </p:spPr>
      </p:pic>
      <p:sp>
        <p:nvSpPr>
          <p:cNvPr id="24" name="TextBox 23">
            <a:extLst>
              <a:ext uri="{FF2B5EF4-FFF2-40B4-BE49-F238E27FC236}">
                <a16:creationId xmlns:a16="http://schemas.microsoft.com/office/drawing/2014/main" id="{AEBAC146-A9FE-4773-A043-8CE9B1790ED1}"/>
              </a:ext>
            </a:extLst>
          </p:cNvPr>
          <p:cNvSpPr txBox="1"/>
          <p:nvPr/>
        </p:nvSpPr>
        <p:spPr>
          <a:xfrm>
            <a:off x="4224606" y="4756400"/>
            <a:ext cx="7967394" cy="2031325"/>
          </a:xfrm>
          <a:prstGeom prst="rect">
            <a:avLst/>
          </a:prstGeom>
          <a:noFill/>
        </p:spPr>
        <p:txBody>
          <a:bodyPr wrap="square" rtlCol="0">
            <a:spAutoFit/>
          </a:bodyPr>
          <a:lstStyle/>
          <a:p>
            <a:r>
              <a:rPr lang="en-US" altLang="ko-KR" b="0" i="0" dirty="0">
                <a:solidFill>
                  <a:srgbClr val="000000"/>
                </a:solidFill>
                <a:effectLst/>
                <a:latin typeface="noto"/>
              </a:rPr>
              <a:t>We take a total of seven subjects in the ‘</a:t>
            </a:r>
            <a:r>
              <a:rPr lang="ko-KR" altLang="en-US" b="1" i="0" dirty="0">
                <a:solidFill>
                  <a:srgbClr val="000000"/>
                </a:solidFill>
                <a:effectLst/>
                <a:latin typeface="noto"/>
              </a:rPr>
              <a:t>수능</a:t>
            </a:r>
            <a:r>
              <a:rPr lang="en-US" altLang="ko-KR" b="0" i="0" dirty="0">
                <a:solidFill>
                  <a:srgbClr val="000000"/>
                </a:solidFill>
                <a:effectLst/>
                <a:latin typeface="noto"/>
              </a:rPr>
              <a:t>’</a:t>
            </a:r>
            <a:r>
              <a:rPr lang="ko-KR" altLang="en-US" b="0" i="0" dirty="0">
                <a:solidFill>
                  <a:srgbClr val="000000"/>
                </a:solidFill>
                <a:effectLst/>
                <a:latin typeface="noto"/>
              </a:rPr>
              <a:t> </a:t>
            </a:r>
            <a:r>
              <a:rPr lang="en-US" altLang="ko-KR" b="0" i="0" dirty="0">
                <a:solidFill>
                  <a:srgbClr val="000000"/>
                </a:solidFill>
                <a:effectLst/>
                <a:latin typeface="noto"/>
              </a:rPr>
              <a:t>day</a:t>
            </a:r>
            <a:br>
              <a:rPr lang="en-US" altLang="ko-KR" dirty="0"/>
            </a:br>
            <a:r>
              <a:rPr lang="en-US" altLang="ko-KR" b="1" i="0" dirty="0">
                <a:solidFill>
                  <a:srgbClr val="000000"/>
                </a:solidFill>
                <a:effectLst/>
                <a:latin typeface="noto"/>
              </a:rPr>
              <a:t>Korean, math, English</a:t>
            </a:r>
            <a:r>
              <a:rPr lang="en-US" altLang="ko-KR" b="0" i="0" dirty="0">
                <a:solidFill>
                  <a:srgbClr val="000000"/>
                </a:solidFill>
                <a:effectLst/>
                <a:latin typeface="noto"/>
              </a:rPr>
              <a:t>, </a:t>
            </a:r>
            <a:r>
              <a:rPr lang="en-US" altLang="ko-KR" b="1" i="0" dirty="0">
                <a:solidFill>
                  <a:srgbClr val="000000"/>
                </a:solidFill>
                <a:effectLst/>
                <a:latin typeface="noto"/>
              </a:rPr>
              <a:t>two subjects</a:t>
            </a:r>
            <a:r>
              <a:rPr lang="en-US" altLang="ko-KR" b="0" i="0" dirty="0">
                <a:solidFill>
                  <a:srgbClr val="000000"/>
                </a:solidFill>
                <a:effectLst/>
                <a:latin typeface="noto"/>
              </a:rPr>
              <a:t> from </a:t>
            </a:r>
            <a:r>
              <a:rPr lang="en-US" altLang="ko-KR" b="1" i="0" dirty="0">
                <a:solidFill>
                  <a:srgbClr val="000000"/>
                </a:solidFill>
                <a:effectLst/>
                <a:latin typeface="noto"/>
              </a:rPr>
              <a:t>social studies </a:t>
            </a:r>
            <a:r>
              <a:rPr lang="en-US" altLang="ko-KR" dirty="0">
                <a:solidFill>
                  <a:srgbClr val="000000"/>
                </a:solidFill>
                <a:latin typeface="noto"/>
              </a:rPr>
              <a:t>or</a:t>
            </a:r>
            <a:r>
              <a:rPr lang="en-US" altLang="ko-KR" b="0" i="0" dirty="0">
                <a:solidFill>
                  <a:srgbClr val="000000"/>
                </a:solidFill>
                <a:effectLst/>
                <a:latin typeface="noto"/>
              </a:rPr>
              <a:t> </a:t>
            </a:r>
            <a:r>
              <a:rPr lang="en-US" altLang="ko-KR" b="1" i="0" dirty="0">
                <a:solidFill>
                  <a:srgbClr val="000000"/>
                </a:solidFill>
                <a:effectLst/>
                <a:latin typeface="noto"/>
              </a:rPr>
              <a:t>science</a:t>
            </a:r>
            <a:r>
              <a:rPr lang="en-US" altLang="ko-KR" b="0" i="0" dirty="0">
                <a:solidFill>
                  <a:srgbClr val="000000"/>
                </a:solidFill>
                <a:effectLst/>
                <a:latin typeface="noto"/>
              </a:rPr>
              <a:t>, and </a:t>
            </a:r>
            <a:r>
              <a:rPr lang="en-US" altLang="ko-KR" b="1" i="0" dirty="0">
                <a:solidFill>
                  <a:srgbClr val="000000"/>
                </a:solidFill>
                <a:effectLst/>
                <a:latin typeface="noto"/>
              </a:rPr>
              <a:t>Korean history </a:t>
            </a:r>
            <a:r>
              <a:rPr lang="en-US" altLang="ko-KR" b="0" i="0" dirty="0">
                <a:solidFill>
                  <a:srgbClr val="000000"/>
                </a:solidFill>
                <a:effectLst/>
                <a:latin typeface="noto"/>
              </a:rPr>
              <a:t>must be taken. In the case of liberal arts, a second language can be replaced with a social studies course</a:t>
            </a:r>
          </a:p>
          <a:p>
            <a:r>
              <a:rPr lang="en-US" altLang="ko-KR" dirty="0">
                <a:solidFill>
                  <a:srgbClr val="000000"/>
                </a:solidFill>
                <a:latin typeface="noto"/>
              </a:rPr>
              <a:t>second language : </a:t>
            </a:r>
          </a:p>
          <a:p>
            <a:r>
              <a:rPr lang="en-US" altLang="ko-KR" b="0" i="0" dirty="0">
                <a:solidFill>
                  <a:srgbClr val="000000"/>
                </a:solidFill>
                <a:effectLst/>
                <a:latin typeface="noto"/>
              </a:rPr>
              <a:t> </a:t>
            </a:r>
            <a:r>
              <a:rPr lang="en-US" altLang="ko-KR" b="1" i="0" dirty="0">
                <a:solidFill>
                  <a:srgbClr val="000000"/>
                </a:solidFill>
                <a:effectLst/>
                <a:latin typeface="noto"/>
              </a:rPr>
              <a:t>French, Spanish, German, Japanese, Chinese, Korean Chinese, Russian, Arabic and Vietnamese</a:t>
            </a:r>
            <a:endParaRPr lang="ko-KR" altLang="en-US" b="1" dirty="0"/>
          </a:p>
        </p:txBody>
      </p:sp>
      <p:sp>
        <p:nvSpPr>
          <p:cNvPr id="25" name="TextBox 24">
            <a:extLst>
              <a:ext uri="{FF2B5EF4-FFF2-40B4-BE49-F238E27FC236}">
                <a16:creationId xmlns:a16="http://schemas.microsoft.com/office/drawing/2014/main" id="{9F51BCB7-A028-4BF3-8806-9FD6C00F0CCA}"/>
              </a:ext>
            </a:extLst>
          </p:cNvPr>
          <p:cNvSpPr txBox="1"/>
          <p:nvPr/>
        </p:nvSpPr>
        <p:spPr>
          <a:xfrm>
            <a:off x="4224606" y="4423338"/>
            <a:ext cx="8913067" cy="400110"/>
          </a:xfrm>
          <a:prstGeom prst="rect">
            <a:avLst/>
          </a:prstGeom>
          <a:noFill/>
        </p:spPr>
        <p:txBody>
          <a:bodyPr wrap="square">
            <a:spAutoFit/>
          </a:bodyPr>
          <a:lstStyle/>
          <a:p>
            <a:r>
              <a:rPr lang="en-US" altLang="ko-KR" sz="2000" b="1" i="0" dirty="0">
                <a:solidFill>
                  <a:srgbClr val="000000"/>
                </a:solidFill>
                <a:effectLst/>
                <a:latin typeface="noto"/>
              </a:rPr>
              <a:t>Only  top 12 percent of 600,000 students can enter ‘In Seoul’ University</a:t>
            </a:r>
            <a:endParaRPr lang="ko-KR" altLang="en-US" sz="2000" b="1" dirty="0"/>
          </a:p>
        </p:txBody>
      </p:sp>
    </p:spTree>
    <p:extLst>
      <p:ext uri="{BB962C8B-B14F-4D97-AF65-F5344CB8AC3E}">
        <p14:creationId xmlns:p14="http://schemas.microsoft.com/office/powerpoint/2010/main" val="3311222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0" y="2982"/>
            <a:ext cx="5360798" cy="655372"/>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1. Relative evaluation</a:t>
            </a:r>
          </a:p>
        </p:txBody>
      </p:sp>
      <p:pic>
        <p:nvPicPr>
          <p:cNvPr id="21" name="그림 20">
            <a:extLst>
              <a:ext uri="{FF2B5EF4-FFF2-40B4-BE49-F238E27FC236}">
                <a16:creationId xmlns:a16="http://schemas.microsoft.com/office/drawing/2014/main" id="{DC7A02C0-6861-404D-84CC-8CAF9FCF4C0E}"/>
              </a:ext>
            </a:extLst>
          </p:cNvPr>
          <p:cNvPicPr>
            <a:picLocks noChangeAspect="1"/>
          </p:cNvPicPr>
          <p:nvPr/>
        </p:nvPicPr>
        <p:blipFill>
          <a:blip r:embed="rId2"/>
          <a:stretch>
            <a:fillRect/>
          </a:stretch>
        </p:blipFill>
        <p:spPr>
          <a:xfrm>
            <a:off x="6547940" y="2394311"/>
            <a:ext cx="4762500" cy="4114800"/>
          </a:xfrm>
          <a:prstGeom prst="rect">
            <a:avLst/>
          </a:prstGeom>
        </p:spPr>
      </p:pic>
      <p:pic>
        <p:nvPicPr>
          <p:cNvPr id="22" name="그림 21">
            <a:extLst>
              <a:ext uri="{FF2B5EF4-FFF2-40B4-BE49-F238E27FC236}">
                <a16:creationId xmlns:a16="http://schemas.microsoft.com/office/drawing/2014/main" id="{95996658-E165-4839-8202-ECA01E977F1A}"/>
              </a:ext>
            </a:extLst>
          </p:cNvPr>
          <p:cNvPicPr>
            <a:picLocks noChangeAspect="1"/>
          </p:cNvPicPr>
          <p:nvPr/>
        </p:nvPicPr>
        <p:blipFill>
          <a:blip r:embed="rId3"/>
          <a:stretch>
            <a:fillRect/>
          </a:stretch>
        </p:blipFill>
        <p:spPr>
          <a:xfrm>
            <a:off x="191597" y="966582"/>
            <a:ext cx="6396228" cy="2855459"/>
          </a:xfrm>
          <a:prstGeom prst="rect">
            <a:avLst/>
          </a:prstGeom>
        </p:spPr>
      </p:pic>
      <p:sp>
        <p:nvSpPr>
          <p:cNvPr id="24" name="TextBox 23">
            <a:extLst>
              <a:ext uri="{FF2B5EF4-FFF2-40B4-BE49-F238E27FC236}">
                <a16:creationId xmlns:a16="http://schemas.microsoft.com/office/drawing/2014/main" id="{9BB0C8C2-B5C7-4042-9896-A521C29D8500}"/>
              </a:ext>
            </a:extLst>
          </p:cNvPr>
          <p:cNvSpPr txBox="1"/>
          <p:nvPr/>
        </p:nvSpPr>
        <p:spPr>
          <a:xfrm>
            <a:off x="8383282" y="2540354"/>
            <a:ext cx="914400" cy="400110"/>
          </a:xfrm>
          <a:prstGeom prst="rect">
            <a:avLst/>
          </a:prstGeom>
          <a:noFill/>
        </p:spPr>
        <p:txBody>
          <a:bodyPr wrap="square" rtlCol="0">
            <a:spAutoFit/>
          </a:bodyPr>
          <a:lstStyle/>
          <a:p>
            <a:r>
              <a:rPr lang="en-US" altLang="ko-KR" sz="2000" b="1" dirty="0">
                <a:solidFill>
                  <a:srgbClr val="FF0000"/>
                </a:solidFill>
              </a:rPr>
              <a:t>God</a:t>
            </a:r>
            <a:endParaRPr lang="ko-KR" altLang="en-US" sz="2000" b="1" dirty="0">
              <a:solidFill>
                <a:srgbClr val="FF0000"/>
              </a:solidFill>
            </a:endParaRPr>
          </a:p>
        </p:txBody>
      </p:sp>
      <p:sp>
        <p:nvSpPr>
          <p:cNvPr id="25" name="TextBox 24">
            <a:extLst>
              <a:ext uri="{FF2B5EF4-FFF2-40B4-BE49-F238E27FC236}">
                <a16:creationId xmlns:a16="http://schemas.microsoft.com/office/drawing/2014/main" id="{BF7BD52C-6A80-4F9F-BA29-7829FEB65728}"/>
              </a:ext>
            </a:extLst>
          </p:cNvPr>
          <p:cNvSpPr txBox="1"/>
          <p:nvPr/>
        </p:nvSpPr>
        <p:spPr>
          <a:xfrm>
            <a:off x="9527370" y="2922727"/>
            <a:ext cx="2121743" cy="400110"/>
          </a:xfrm>
          <a:prstGeom prst="rect">
            <a:avLst/>
          </a:prstGeom>
          <a:noFill/>
        </p:spPr>
        <p:txBody>
          <a:bodyPr wrap="square" rtlCol="0">
            <a:spAutoFit/>
          </a:bodyPr>
          <a:lstStyle/>
          <a:p>
            <a:r>
              <a:rPr lang="en-US" altLang="ko-KR" sz="2000" b="1" dirty="0">
                <a:solidFill>
                  <a:srgbClr val="FF0000"/>
                </a:solidFill>
              </a:rPr>
              <a:t>Professor’s love</a:t>
            </a:r>
            <a:endParaRPr lang="ko-KR" altLang="en-US" sz="2000" b="1" dirty="0">
              <a:solidFill>
                <a:srgbClr val="FF0000"/>
              </a:solidFill>
            </a:endParaRPr>
          </a:p>
        </p:txBody>
      </p:sp>
      <p:sp>
        <p:nvSpPr>
          <p:cNvPr id="26" name="TextBox 25">
            <a:extLst>
              <a:ext uri="{FF2B5EF4-FFF2-40B4-BE49-F238E27FC236}">
                <a16:creationId xmlns:a16="http://schemas.microsoft.com/office/drawing/2014/main" id="{DCAD18B9-DA41-48E1-815C-3ABD76A81DE5}"/>
              </a:ext>
            </a:extLst>
          </p:cNvPr>
          <p:cNvSpPr txBox="1"/>
          <p:nvPr/>
        </p:nvSpPr>
        <p:spPr>
          <a:xfrm>
            <a:off x="1868182" y="4055890"/>
            <a:ext cx="3682795" cy="400110"/>
          </a:xfrm>
          <a:prstGeom prst="rect">
            <a:avLst/>
          </a:prstGeom>
          <a:noFill/>
        </p:spPr>
        <p:txBody>
          <a:bodyPr wrap="square" rtlCol="0">
            <a:spAutoFit/>
          </a:bodyPr>
          <a:lstStyle/>
          <a:p>
            <a:r>
              <a:rPr lang="en-US" altLang="ko-KR" sz="2000" b="1" dirty="0">
                <a:solidFill>
                  <a:srgbClr val="FF0000"/>
                </a:solidFill>
              </a:rPr>
              <a:t>Guardian of present system</a:t>
            </a:r>
            <a:endParaRPr lang="ko-KR" altLang="en-US" sz="2000" b="1" dirty="0">
              <a:solidFill>
                <a:srgbClr val="FF0000"/>
              </a:solidFill>
            </a:endParaRPr>
          </a:p>
        </p:txBody>
      </p:sp>
      <p:sp>
        <p:nvSpPr>
          <p:cNvPr id="27" name="TextBox 26">
            <a:extLst>
              <a:ext uri="{FF2B5EF4-FFF2-40B4-BE49-F238E27FC236}">
                <a16:creationId xmlns:a16="http://schemas.microsoft.com/office/drawing/2014/main" id="{0EFB5CE1-0BB6-4C94-B5B1-ED462CBD91CB}"/>
              </a:ext>
            </a:extLst>
          </p:cNvPr>
          <p:cNvSpPr txBox="1"/>
          <p:nvPr/>
        </p:nvSpPr>
        <p:spPr>
          <a:xfrm>
            <a:off x="8769890" y="3654328"/>
            <a:ext cx="2641305" cy="400110"/>
          </a:xfrm>
          <a:prstGeom prst="rect">
            <a:avLst/>
          </a:prstGeom>
          <a:noFill/>
        </p:spPr>
        <p:txBody>
          <a:bodyPr wrap="square" rtlCol="0">
            <a:spAutoFit/>
          </a:bodyPr>
          <a:lstStyle/>
          <a:p>
            <a:r>
              <a:rPr lang="en-US" altLang="ko-KR" sz="2000" b="1" dirty="0">
                <a:solidFill>
                  <a:srgbClr val="FF0000"/>
                </a:solidFill>
              </a:rPr>
              <a:t>Ordinary person</a:t>
            </a:r>
            <a:endParaRPr lang="ko-KR" altLang="en-US" sz="2000" b="1" dirty="0">
              <a:solidFill>
                <a:srgbClr val="FF0000"/>
              </a:solidFill>
            </a:endParaRPr>
          </a:p>
        </p:txBody>
      </p:sp>
      <p:sp>
        <p:nvSpPr>
          <p:cNvPr id="28" name="TextBox 27">
            <a:extLst>
              <a:ext uri="{FF2B5EF4-FFF2-40B4-BE49-F238E27FC236}">
                <a16:creationId xmlns:a16="http://schemas.microsoft.com/office/drawing/2014/main" id="{0EB3E80B-11A4-4755-B560-189D5149BD00}"/>
              </a:ext>
            </a:extLst>
          </p:cNvPr>
          <p:cNvSpPr txBox="1"/>
          <p:nvPr/>
        </p:nvSpPr>
        <p:spPr>
          <a:xfrm>
            <a:off x="5876" y="4898986"/>
            <a:ext cx="6805749" cy="400110"/>
          </a:xfrm>
          <a:prstGeom prst="rect">
            <a:avLst/>
          </a:prstGeom>
          <a:noFill/>
        </p:spPr>
        <p:txBody>
          <a:bodyPr wrap="square" rtlCol="0">
            <a:spAutoFit/>
          </a:bodyPr>
          <a:lstStyle/>
          <a:p>
            <a:r>
              <a:rPr lang="en-US" altLang="ko-KR" sz="2000" b="1" dirty="0">
                <a:solidFill>
                  <a:srgbClr val="FF0000"/>
                </a:solidFill>
              </a:rPr>
              <a:t>A small citizen dreaming of escape from daily life</a:t>
            </a:r>
            <a:endParaRPr lang="ko-KR" altLang="en-US" sz="2000" b="1" dirty="0">
              <a:solidFill>
                <a:srgbClr val="FF0000"/>
              </a:solidFill>
            </a:endParaRPr>
          </a:p>
        </p:txBody>
      </p:sp>
      <p:sp>
        <p:nvSpPr>
          <p:cNvPr id="29" name="TextBox 28">
            <a:extLst>
              <a:ext uri="{FF2B5EF4-FFF2-40B4-BE49-F238E27FC236}">
                <a16:creationId xmlns:a16="http://schemas.microsoft.com/office/drawing/2014/main" id="{893B7B4D-B7FD-43D5-A573-B47BDDAC2233}"/>
              </a:ext>
            </a:extLst>
          </p:cNvPr>
          <p:cNvSpPr txBox="1"/>
          <p:nvPr/>
        </p:nvSpPr>
        <p:spPr>
          <a:xfrm>
            <a:off x="1557453" y="5700541"/>
            <a:ext cx="4271554" cy="413149"/>
          </a:xfrm>
          <a:prstGeom prst="rect">
            <a:avLst/>
          </a:prstGeom>
          <a:noFill/>
        </p:spPr>
        <p:txBody>
          <a:bodyPr wrap="square" rtlCol="0">
            <a:spAutoFit/>
          </a:bodyPr>
          <a:lstStyle/>
          <a:p>
            <a:r>
              <a:rPr lang="en-US" altLang="ko-KR" sz="2000" b="1" dirty="0">
                <a:solidFill>
                  <a:srgbClr val="FF0000"/>
                </a:solidFill>
              </a:rPr>
              <a:t>Pioneer of entertainment culture</a:t>
            </a:r>
            <a:endParaRPr lang="ko-KR" altLang="en-US" sz="2000" b="1" dirty="0">
              <a:solidFill>
                <a:srgbClr val="FF0000"/>
              </a:solidFill>
            </a:endParaRPr>
          </a:p>
        </p:txBody>
      </p:sp>
      <p:sp>
        <p:nvSpPr>
          <p:cNvPr id="30" name="TextBox 29">
            <a:extLst>
              <a:ext uri="{FF2B5EF4-FFF2-40B4-BE49-F238E27FC236}">
                <a16:creationId xmlns:a16="http://schemas.microsoft.com/office/drawing/2014/main" id="{3ECCE5EC-EE3C-471D-8F0A-BEB9D6A2E024}"/>
              </a:ext>
            </a:extLst>
          </p:cNvPr>
          <p:cNvSpPr txBox="1"/>
          <p:nvPr/>
        </p:nvSpPr>
        <p:spPr>
          <a:xfrm>
            <a:off x="8769890" y="5185536"/>
            <a:ext cx="914400" cy="400110"/>
          </a:xfrm>
          <a:prstGeom prst="rect">
            <a:avLst/>
          </a:prstGeom>
          <a:noFill/>
        </p:spPr>
        <p:txBody>
          <a:bodyPr wrap="square" rtlCol="0">
            <a:spAutoFit/>
          </a:bodyPr>
          <a:lstStyle/>
          <a:p>
            <a:r>
              <a:rPr lang="en-US" altLang="ko-KR" sz="2000" b="1" dirty="0">
                <a:solidFill>
                  <a:srgbClr val="FF0000"/>
                </a:solidFill>
              </a:rPr>
              <a:t>Bug</a:t>
            </a:r>
            <a:endParaRPr lang="ko-KR" altLang="en-US" sz="2000" b="1" dirty="0">
              <a:solidFill>
                <a:srgbClr val="FF0000"/>
              </a:solidFill>
            </a:endParaRPr>
          </a:p>
        </p:txBody>
      </p:sp>
      <p:sp>
        <p:nvSpPr>
          <p:cNvPr id="31" name="TextBox 30">
            <a:extLst>
              <a:ext uri="{FF2B5EF4-FFF2-40B4-BE49-F238E27FC236}">
                <a16:creationId xmlns:a16="http://schemas.microsoft.com/office/drawing/2014/main" id="{119B7050-9BD0-4E00-A716-50747E313BAC}"/>
              </a:ext>
            </a:extLst>
          </p:cNvPr>
          <p:cNvSpPr txBox="1"/>
          <p:nvPr/>
        </p:nvSpPr>
        <p:spPr>
          <a:xfrm>
            <a:off x="9050693" y="5577455"/>
            <a:ext cx="1856784" cy="400110"/>
          </a:xfrm>
          <a:prstGeom prst="rect">
            <a:avLst/>
          </a:prstGeom>
          <a:noFill/>
        </p:spPr>
        <p:txBody>
          <a:bodyPr wrap="square" rtlCol="0">
            <a:spAutoFit/>
          </a:bodyPr>
          <a:lstStyle/>
          <a:p>
            <a:r>
              <a:rPr lang="en-US" altLang="ko-KR" sz="2000" b="1" dirty="0">
                <a:solidFill>
                  <a:srgbClr val="FF0000"/>
                </a:solidFill>
              </a:rPr>
              <a:t>Plankton</a:t>
            </a:r>
            <a:endParaRPr lang="ko-KR" altLang="en-US" sz="2000" b="1" dirty="0">
              <a:solidFill>
                <a:srgbClr val="FF0000"/>
              </a:solidFill>
            </a:endParaRPr>
          </a:p>
        </p:txBody>
      </p:sp>
      <p:cxnSp>
        <p:nvCxnSpPr>
          <p:cNvPr id="32" name="직선 화살표 연결선 31">
            <a:extLst>
              <a:ext uri="{FF2B5EF4-FFF2-40B4-BE49-F238E27FC236}">
                <a16:creationId xmlns:a16="http://schemas.microsoft.com/office/drawing/2014/main" id="{F7D25206-927E-4789-A1A7-6F94E13E4AE9}"/>
              </a:ext>
            </a:extLst>
          </p:cNvPr>
          <p:cNvCxnSpPr>
            <a:cxnSpLocks/>
          </p:cNvCxnSpPr>
          <p:nvPr/>
        </p:nvCxnSpPr>
        <p:spPr>
          <a:xfrm flipH="1">
            <a:off x="5360798" y="3537002"/>
            <a:ext cx="1269884" cy="7037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2BB51B60-6614-4631-8C02-26C88BCFCFD4}"/>
              </a:ext>
            </a:extLst>
          </p:cNvPr>
          <p:cNvCxnSpPr>
            <a:cxnSpLocks/>
          </p:cNvCxnSpPr>
          <p:nvPr/>
        </p:nvCxnSpPr>
        <p:spPr>
          <a:xfrm flipH="1">
            <a:off x="5455963" y="4248191"/>
            <a:ext cx="1269884" cy="7037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4" name="그림 33">
            <a:extLst>
              <a:ext uri="{FF2B5EF4-FFF2-40B4-BE49-F238E27FC236}">
                <a16:creationId xmlns:a16="http://schemas.microsoft.com/office/drawing/2014/main" id="{77225AFF-7B33-4968-B8ED-7C1EE216BCF3}"/>
              </a:ext>
            </a:extLst>
          </p:cNvPr>
          <p:cNvPicPr>
            <a:picLocks noChangeAspect="1"/>
          </p:cNvPicPr>
          <p:nvPr/>
        </p:nvPicPr>
        <p:blipFill>
          <a:blip r:embed="rId4"/>
          <a:stretch>
            <a:fillRect/>
          </a:stretch>
        </p:blipFill>
        <p:spPr>
          <a:xfrm rot="20528567">
            <a:off x="5428143" y="4886694"/>
            <a:ext cx="1450974" cy="902286"/>
          </a:xfrm>
          <a:prstGeom prst="rect">
            <a:avLst/>
          </a:prstGeom>
        </p:spPr>
      </p:pic>
      <p:pic>
        <p:nvPicPr>
          <p:cNvPr id="35" name="그림 34">
            <a:extLst>
              <a:ext uri="{FF2B5EF4-FFF2-40B4-BE49-F238E27FC236}">
                <a16:creationId xmlns:a16="http://schemas.microsoft.com/office/drawing/2014/main" id="{283B0DAA-99A6-4DC1-A0CF-F6548C672469}"/>
              </a:ext>
            </a:extLst>
          </p:cNvPr>
          <p:cNvPicPr>
            <a:picLocks noChangeAspect="1"/>
          </p:cNvPicPr>
          <p:nvPr/>
        </p:nvPicPr>
        <p:blipFill>
          <a:blip r:embed="rId4"/>
          <a:stretch>
            <a:fillRect/>
          </a:stretch>
        </p:blipFill>
        <p:spPr>
          <a:xfrm rot="1209475">
            <a:off x="5724101" y="5897696"/>
            <a:ext cx="1240373" cy="771324"/>
          </a:xfrm>
          <a:prstGeom prst="rect">
            <a:avLst/>
          </a:prstGeom>
        </p:spPr>
      </p:pic>
      <p:sp>
        <p:nvSpPr>
          <p:cNvPr id="36" name="TextBox 35">
            <a:extLst>
              <a:ext uri="{FF2B5EF4-FFF2-40B4-BE49-F238E27FC236}">
                <a16:creationId xmlns:a16="http://schemas.microsoft.com/office/drawing/2014/main" id="{D398E524-C34A-4D19-BE35-03C78BC639E0}"/>
              </a:ext>
            </a:extLst>
          </p:cNvPr>
          <p:cNvSpPr txBox="1"/>
          <p:nvPr/>
        </p:nvSpPr>
        <p:spPr>
          <a:xfrm>
            <a:off x="1455666" y="6101760"/>
            <a:ext cx="4632898" cy="400110"/>
          </a:xfrm>
          <a:prstGeom prst="rect">
            <a:avLst/>
          </a:prstGeom>
          <a:noFill/>
        </p:spPr>
        <p:txBody>
          <a:bodyPr wrap="square" rtlCol="0">
            <a:spAutoFit/>
          </a:bodyPr>
          <a:lstStyle/>
          <a:p>
            <a:r>
              <a:rPr lang="en-US" altLang="ko-KR" sz="2000" b="1" dirty="0">
                <a:solidFill>
                  <a:srgbClr val="FF0000"/>
                </a:solidFill>
              </a:rPr>
              <a:t>Seeds of revolution ahead of time</a:t>
            </a:r>
            <a:endParaRPr lang="ko-KR" altLang="en-US" sz="2000" b="1" dirty="0">
              <a:solidFill>
                <a:srgbClr val="FF0000"/>
              </a:solidFill>
            </a:endParaRPr>
          </a:p>
        </p:txBody>
      </p:sp>
      <p:sp>
        <p:nvSpPr>
          <p:cNvPr id="37" name="TextBox 36">
            <a:extLst>
              <a:ext uri="{FF2B5EF4-FFF2-40B4-BE49-F238E27FC236}">
                <a16:creationId xmlns:a16="http://schemas.microsoft.com/office/drawing/2014/main" id="{C365277A-A720-41B3-AE54-04734D237E5E}"/>
              </a:ext>
            </a:extLst>
          </p:cNvPr>
          <p:cNvSpPr txBox="1"/>
          <p:nvPr/>
        </p:nvSpPr>
        <p:spPr>
          <a:xfrm>
            <a:off x="9128511" y="4803518"/>
            <a:ext cx="2641305" cy="400110"/>
          </a:xfrm>
          <a:prstGeom prst="rect">
            <a:avLst/>
          </a:prstGeom>
          <a:noFill/>
        </p:spPr>
        <p:txBody>
          <a:bodyPr wrap="square" rtlCol="0">
            <a:spAutoFit/>
          </a:bodyPr>
          <a:lstStyle/>
          <a:p>
            <a:r>
              <a:rPr lang="en-US" altLang="ko-KR" sz="2000" b="1" dirty="0">
                <a:solidFill>
                  <a:srgbClr val="FF0000"/>
                </a:solidFill>
              </a:rPr>
              <a:t>Untouchable person</a:t>
            </a:r>
            <a:endParaRPr lang="ko-KR" altLang="en-US" sz="2000" b="1" dirty="0">
              <a:solidFill>
                <a:srgbClr val="FF0000"/>
              </a:solidFill>
            </a:endParaRPr>
          </a:p>
        </p:txBody>
      </p:sp>
      <p:sp>
        <p:nvSpPr>
          <p:cNvPr id="2" name="TextBox 1">
            <a:extLst>
              <a:ext uri="{FF2B5EF4-FFF2-40B4-BE49-F238E27FC236}">
                <a16:creationId xmlns:a16="http://schemas.microsoft.com/office/drawing/2014/main" id="{3E720CD5-CB6D-4B14-9A5A-1D778C190891}"/>
              </a:ext>
            </a:extLst>
          </p:cNvPr>
          <p:cNvSpPr txBox="1"/>
          <p:nvPr/>
        </p:nvSpPr>
        <p:spPr>
          <a:xfrm>
            <a:off x="6755941" y="956488"/>
            <a:ext cx="5436059" cy="1200329"/>
          </a:xfrm>
          <a:prstGeom prst="rect">
            <a:avLst/>
          </a:prstGeom>
          <a:noFill/>
        </p:spPr>
        <p:txBody>
          <a:bodyPr wrap="square" rtlCol="0">
            <a:spAutoFit/>
          </a:bodyPr>
          <a:lstStyle/>
          <a:p>
            <a:r>
              <a:rPr lang="en-US" altLang="ko-KR" dirty="0"/>
              <a:t>Unlike other overseas univ. which are </a:t>
            </a:r>
            <a:r>
              <a:rPr lang="en-US" altLang="ko-KR" b="1" dirty="0"/>
              <a:t>absolute evaluations</a:t>
            </a:r>
            <a:r>
              <a:rPr lang="en-US" altLang="ko-KR" dirty="0"/>
              <a:t>, Korea is </a:t>
            </a:r>
            <a:r>
              <a:rPr lang="en-US" altLang="ko-KR" b="1" dirty="0"/>
              <a:t>a relative evaluation</a:t>
            </a:r>
            <a:r>
              <a:rPr lang="en-US" altLang="ko-KR" dirty="0"/>
              <a:t>, so there is a considerable checks among friend to get good grades in the subjects</a:t>
            </a:r>
            <a:endParaRPr lang="ko-KR" altLang="en-US" dirty="0"/>
          </a:p>
        </p:txBody>
      </p:sp>
    </p:spTree>
    <p:extLst>
      <p:ext uri="{BB962C8B-B14F-4D97-AF65-F5344CB8AC3E}">
        <p14:creationId xmlns:p14="http://schemas.microsoft.com/office/powerpoint/2010/main" val="386815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6"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65314" y="2982"/>
            <a:ext cx="10668000" cy="655372"/>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  </a:t>
            </a:r>
            <a:r>
              <a:rPr lang="en-US" altLang="ko-KR" sz="2400" b="1" i="1" kern="0" dirty="0">
                <a:solidFill>
                  <a:srgbClr val="87726A"/>
                </a:solidFill>
              </a:rPr>
              <a:t>1)</a:t>
            </a:r>
            <a:r>
              <a:rPr lang="en-US" altLang="ko-KR" sz="2400" b="1" i="1" kern="0" dirty="0" err="1">
                <a:solidFill>
                  <a:srgbClr val="87726A"/>
                </a:solidFill>
              </a:rPr>
              <a:t>Politness</a:t>
            </a:r>
            <a:endParaRPr lang="en-US" altLang="ko-KR" sz="2400" b="1" i="1" kern="0" dirty="0">
              <a:solidFill>
                <a:srgbClr val="87726A"/>
              </a:solidFill>
            </a:endParaRPr>
          </a:p>
        </p:txBody>
      </p:sp>
      <p:pic>
        <p:nvPicPr>
          <p:cNvPr id="23" name="그림 22" descr="텍스트, 스크린샷, 컴퓨터이(가) 표시된 사진&#10;&#10;자동 생성된 설명">
            <a:extLst>
              <a:ext uri="{FF2B5EF4-FFF2-40B4-BE49-F238E27FC236}">
                <a16:creationId xmlns:a16="http://schemas.microsoft.com/office/drawing/2014/main" id="{FAD4C7F5-C35E-4028-B4AF-5584170EDB2D}"/>
              </a:ext>
            </a:extLst>
          </p:cNvPr>
          <p:cNvPicPr>
            <a:picLocks noChangeAspect="1"/>
          </p:cNvPicPr>
          <p:nvPr/>
        </p:nvPicPr>
        <p:blipFill rotWithShape="1">
          <a:blip r:embed="rId2">
            <a:extLst>
              <a:ext uri="{28A0092B-C50C-407E-A947-70E740481C1C}">
                <a14:useLocalDpi xmlns:a14="http://schemas.microsoft.com/office/drawing/2010/main" val="0"/>
              </a:ext>
            </a:extLst>
          </a:blip>
          <a:srcRect r="55625" b="20139"/>
          <a:stretch/>
        </p:blipFill>
        <p:spPr>
          <a:xfrm>
            <a:off x="485094" y="730708"/>
            <a:ext cx="5822496" cy="5894252"/>
          </a:xfrm>
          <a:prstGeom prst="rect">
            <a:avLst/>
          </a:prstGeom>
        </p:spPr>
      </p:pic>
      <p:sp>
        <p:nvSpPr>
          <p:cNvPr id="38" name="TextBox 37">
            <a:extLst>
              <a:ext uri="{FF2B5EF4-FFF2-40B4-BE49-F238E27FC236}">
                <a16:creationId xmlns:a16="http://schemas.microsoft.com/office/drawing/2014/main" id="{4A2B8EA7-2747-4FBA-9B63-515B939ABBCA}"/>
              </a:ext>
            </a:extLst>
          </p:cNvPr>
          <p:cNvSpPr txBox="1"/>
          <p:nvPr/>
        </p:nvSpPr>
        <p:spPr>
          <a:xfrm>
            <a:off x="5984664" y="2108173"/>
            <a:ext cx="6097554" cy="313932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ko-KR" b="0" i="0" dirty="0">
                <a:solidFill>
                  <a:srgbClr val="000000"/>
                </a:solidFill>
                <a:effectLst/>
                <a:latin typeface="noto"/>
              </a:rPr>
              <a:t>Hello professor, I'm Kim </a:t>
            </a:r>
            <a:r>
              <a:rPr lang="en-US" altLang="ko-KR" b="0" i="0" dirty="0" err="1">
                <a:solidFill>
                  <a:srgbClr val="000000"/>
                </a:solidFill>
                <a:effectLst/>
                <a:latin typeface="noto"/>
              </a:rPr>
              <a:t>Yeri</a:t>
            </a:r>
            <a:r>
              <a:rPr lang="en-US" altLang="ko-KR" b="0" i="0" dirty="0">
                <a:solidFill>
                  <a:srgbClr val="000000"/>
                </a:solidFill>
                <a:effectLst/>
                <a:latin typeface="noto"/>
              </a:rPr>
              <a:t>, class of 19, who is taking the 'Sports Culture History' course</a:t>
            </a:r>
            <a:br>
              <a:rPr lang="en-US" altLang="ko-KR" dirty="0"/>
            </a:br>
            <a:br>
              <a:rPr lang="en-US" altLang="ko-KR" dirty="0"/>
            </a:br>
            <a:r>
              <a:rPr lang="en-US" altLang="ko-KR" b="0" i="0" dirty="0">
                <a:solidFill>
                  <a:srgbClr val="000000"/>
                </a:solidFill>
                <a:effectLst/>
                <a:latin typeface="noto"/>
              </a:rPr>
              <a:t>I contacted you as a representative because there were </a:t>
            </a:r>
            <a:r>
              <a:rPr lang="en-US" altLang="ko-KR" dirty="0">
                <a:solidFill>
                  <a:srgbClr val="000000"/>
                </a:solidFill>
                <a:latin typeface="noto"/>
              </a:rPr>
              <a:t>some opinions</a:t>
            </a:r>
            <a:r>
              <a:rPr lang="en-US" altLang="ko-KR" b="0" i="0" dirty="0">
                <a:solidFill>
                  <a:srgbClr val="000000"/>
                </a:solidFill>
                <a:effectLst/>
                <a:latin typeface="noto"/>
              </a:rPr>
              <a:t> that the </a:t>
            </a:r>
            <a:r>
              <a:rPr lang="en-US" altLang="ko-KR" dirty="0">
                <a:solidFill>
                  <a:srgbClr val="000000"/>
                </a:solidFill>
                <a:latin typeface="noto"/>
              </a:rPr>
              <a:t>students</a:t>
            </a:r>
            <a:r>
              <a:rPr lang="en-US" altLang="ko-KR" b="0" i="0" dirty="0">
                <a:solidFill>
                  <a:srgbClr val="000000"/>
                </a:solidFill>
                <a:effectLst/>
                <a:latin typeface="noto"/>
              </a:rPr>
              <a:t> who are taking this class wanted to take notes and take classes, so I wanted </a:t>
            </a:r>
            <a:r>
              <a:rPr lang="en-US" altLang="ko-KR" dirty="0">
                <a:solidFill>
                  <a:srgbClr val="000000"/>
                </a:solidFill>
                <a:latin typeface="noto"/>
              </a:rPr>
              <a:t>professor </a:t>
            </a:r>
            <a:r>
              <a:rPr lang="en-US" altLang="ko-KR" b="0" i="0" dirty="0">
                <a:solidFill>
                  <a:srgbClr val="000000"/>
                </a:solidFill>
                <a:effectLst/>
                <a:latin typeface="noto"/>
              </a:rPr>
              <a:t>to upload materials!</a:t>
            </a:r>
            <a:br>
              <a:rPr lang="en-US" altLang="ko-KR" dirty="0"/>
            </a:br>
            <a:br>
              <a:rPr lang="en-US" altLang="ko-KR" dirty="0"/>
            </a:br>
            <a:r>
              <a:rPr lang="en-US" altLang="ko-KR" b="0" i="0" dirty="0">
                <a:solidFill>
                  <a:srgbClr val="000000"/>
                </a:solidFill>
                <a:effectLst/>
                <a:latin typeface="noto"/>
              </a:rPr>
              <a:t>Professor, if possible, I would like you to upload the ppt data</a:t>
            </a:r>
          </a:p>
          <a:p>
            <a:endParaRPr lang="en-US" altLang="ko-KR" dirty="0">
              <a:solidFill>
                <a:srgbClr val="000000"/>
              </a:solidFill>
              <a:latin typeface="noto"/>
            </a:endParaRPr>
          </a:p>
          <a:p>
            <a:r>
              <a:rPr lang="en-US" altLang="ko-KR" dirty="0">
                <a:solidFill>
                  <a:srgbClr val="000000"/>
                </a:solidFill>
                <a:latin typeface="noto"/>
              </a:rPr>
              <a:t>Sorry for emailing at the late night</a:t>
            </a:r>
            <a:endParaRPr lang="ko-KR" altLang="en-US" dirty="0"/>
          </a:p>
        </p:txBody>
      </p:sp>
      <p:pic>
        <p:nvPicPr>
          <p:cNvPr id="39" name="그림 38">
            <a:extLst>
              <a:ext uri="{FF2B5EF4-FFF2-40B4-BE49-F238E27FC236}">
                <a16:creationId xmlns:a16="http://schemas.microsoft.com/office/drawing/2014/main" id="{C37DFA3C-70CA-4633-ABD8-F95BBB3CC606}"/>
              </a:ext>
            </a:extLst>
          </p:cNvPr>
          <p:cNvPicPr>
            <a:picLocks noChangeAspect="1"/>
          </p:cNvPicPr>
          <p:nvPr/>
        </p:nvPicPr>
        <p:blipFill>
          <a:blip r:embed="rId3"/>
          <a:stretch>
            <a:fillRect/>
          </a:stretch>
        </p:blipFill>
        <p:spPr>
          <a:xfrm>
            <a:off x="2454728" y="1252486"/>
            <a:ext cx="7282543" cy="4850694"/>
          </a:xfrm>
          <a:prstGeom prst="rect">
            <a:avLst/>
          </a:prstGeom>
        </p:spPr>
      </p:pic>
    </p:spTree>
    <p:extLst>
      <p:ext uri="{BB962C8B-B14F-4D97-AF65-F5344CB8AC3E}">
        <p14:creationId xmlns:p14="http://schemas.microsoft.com/office/powerpoint/2010/main" val="30516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65314" y="2982"/>
            <a:ext cx="10668000" cy="655372"/>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  </a:t>
            </a:r>
            <a:r>
              <a:rPr lang="en-US" altLang="ko-KR" sz="2400" b="1" i="1" kern="0" dirty="0">
                <a:solidFill>
                  <a:srgbClr val="87726A"/>
                </a:solidFill>
              </a:rPr>
              <a:t>2) Semester &amp; Credits</a:t>
            </a:r>
          </a:p>
        </p:txBody>
      </p:sp>
      <p:pic>
        <p:nvPicPr>
          <p:cNvPr id="10" name="그림 9">
            <a:extLst>
              <a:ext uri="{FF2B5EF4-FFF2-40B4-BE49-F238E27FC236}">
                <a16:creationId xmlns:a16="http://schemas.microsoft.com/office/drawing/2014/main" id="{B64BE923-7633-4D0F-9EAE-509126E947FC}"/>
              </a:ext>
            </a:extLst>
          </p:cNvPr>
          <p:cNvPicPr>
            <a:picLocks noChangeAspect="1"/>
          </p:cNvPicPr>
          <p:nvPr/>
        </p:nvPicPr>
        <p:blipFill>
          <a:blip r:embed="rId2"/>
          <a:stretch>
            <a:fillRect/>
          </a:stretch>
        </p:blipFill>
        <p:spPr>
          <a:xfrm>
            <a:off x="6969967" y="889591"/>
            <a:ext cx="4260649" cy="5078817"/>
          </a:xfrm>
          <a:prstGeom prst="rect">
            <a:avLst/>
          </a:prstGeom>
        </p:spPr>
      </p:pic>
      <p:sp>
        <p:nvSpPr>
          <p:cNvPr id="11" name="TextBox 10">
            <a:extLst>
              <a:ext uri="{FF2B5EF4-FFF2-40B4-BE49-F238E27FC236}">
                <a16:creationId xmlns:a16="http://schemas.microsoft.com/office/drawing/2014/main" id="{61F4B2B6-52B1-4D27-9074-86DBCF7710FE}"/>
              </a:ext>
            </a:extLst>
          </p:cNvPr>
          <p:cNvSpPr txBox="1"/>
          <p:nvPr/>
        </p:nvSpPr>
        <p:spPr>
          <a:xfrm>
            <a:off x="382554" y="1679510"/>
            <a:ext cx="6372809" cy="1631216"/>
          </a:xfrm>
          <a:prstGeom prst="rect">
            <a:avLst/>
          </a:prstGeom>
          <a:noFill/>
        </p:spPr>
        <p:txBody>
          <a:bodyPr wrap="square" rtlCol="0">
            <a:spAutoFit/>
          </a:bodyPr>
          <a:lstStyle/>
          <a:p>
            <a:r>
              <a:rPr lang="en-US" altLang="ko-KR" sz="2000" i="0" dirty="0">
                <a:solidFill>
                  <a:srgbClr val="000000"/>
                </a:solidFill>
                <a:effectLst/>
                <a:latin typeface="noto"/>
              </a:rPr>
              <a:t>Unlike here, </a:t>
            </a:r>
            <a:r>
              <a:rPr lang="en-US" altLang="ko-KR" sz="2000" b="1" i="0" dirty="0">
                <a:solidFill>
                  <a:srgbClr val="000000"/>
                </a:solidFill>
                <a:effectLst/>
                <a:latin typeface="noto"/>
              </a:rPr>
              <a:t>spring semester </a:t>
            </a:r>
            <a:r>
              <a:rPr lang="en-US" altLang="ko-KR" sz="2000" i="0" dirty="0">
                <a:solidFill>
                  <a:srgbClr val="000000"/>
                </a:solidFill>
                <a:effectLst/>
                <a:latin typeface="noto"/>
              </a:rPr>
              <a:t>is the </a:t>
            </a:r>
            <a:r>
              <a:rPr lang="en-US" altLang="ko-KR" sz="2000" b="1" i="0" dirty="0">
                <a:solidFill>
                  <a:srgbClr val="000000"/>
                </a:solidFill>
                <a:effectLst/>
                <a:latin typeface="noto"/>
              </a:rPr>
              <a:t>first semester </a:t>
            </a:r>
            <a:r>
              <a:rPr lang="en-US" altLang="ko-KR" sz="2000" i="0" dirty="0">
                <a:solidFill>
                  <a:srgbClr val="000000"/>
                </a:solidFill>
                <a:effectLst/>
                <a:latin typeface="noto"/>
              </a:rPr>
              <a:t>in Korea, and </a:t>
            </a:r>
            <a:r>
              <a:rPr lang="en-US" altLang="ko-KR" sz="2000" b="1" i="0" dirty="0">
                <a:solidFill>
                  <a:srgbClr val="000000"/>
                </a:solidFill>
                <a:effectLst/>
                <a:latin typeface="noto"/>
              </a:rPr>
              <a:t>winter semester </a:t>
            </a:r>
            <a:r>
              <a:rPr lang="en-US" altLang="ko-KR" sz="2000" i="0" dirty="0">
                <a:solidFill>
                  <a:srgbClr val="000000"/>
                </a:solidFill>
                <a:effectLst/>
                <a:latin typeface="noto"/>
              </a:rPr>
              <a:t>is the </a:t>
            </a:r>
            <a:r>
              <a:rPr lang="en-US" altLang="ko-KR" sz="2000" b="1" i="0" dirty="0">
                <a:solidFill>
                  <a:srgbClr val="000000"/>
                </a:solidFill>
                <a:effectLst/>
                <a:latin typeface="noto"/>
              </a:rPr>
              <a:t>second semester</a:t>
            </a:r>
          </a:p>
          <a:p>
            <a:br>
              <a:rPr lang="en-US" altLang="ko-KR" sz="2000" dirty="0"/>
            </a:br>
            <a:r>
              <a:rPr lang="en-US" altLang="ko-KR" sz="2000" i="0" dirty="0">
                <a:solidFill>
                  <a:srgbClr val="000000"/>
                </a:solidFill>
                <a:effectLst/>
                <a:latin typeface="noto"/>
              </a:rPr>
              <a:t>Also, there is little difference between winter vacation and summer vacation (the day)</a:t>
            </a:r>
            <a:endParaRPr lang="ko-KR" altLang="en-US" sz="2000" dirty="0"/>
          </a:p>
        </p:txBody>
      </p:sp>
      <p:sp>
        <p:nvSpPr>
          <p:cNvPr id="12" name="화살표: 오른쪽 11">
            <a:extLst>
              <a:ext uri="{FF2B5EF4-FFF2-40B4-BE49-F238E27FC236}">
                <a16:creationId xmlns:a16="http://schemas.microsoft.com/office/drawing/2014/main" id="{A6493019-B088-4205-8AEE-0DE56B01EEDF}"/>
              </a:ext>
            </a:extLst>
          </p:cNvPr>
          <p:cNvSpPr/>
          <p:nvPr/>
        </p:nvSpPr>
        <p:spPr>
          <a:xfrm>
            <a:off x="6438122" y="3993502"/>
            <a:ext cx="531845" cy="419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B85D6A2E-1CF9-47E2-967E-80B25F3C4D90}"/>
              </a:ext>
            </a:extLst>
          </p:cNvPr>
          <p:cNvSpPr txBox="1"/>
          <p:nvPr/>
        </p:nvSpPr>
        <p:spPr>
          <a:xfrm>
            <a:off x="606490" y="3849498"/>
            <a:ext cx="6097554" cy="707886"/>
          </a:xfrm>
          <a:prstGeom prst="rect">
            <a:avLst/>
          </a:prstGeom>
          <a:noFill/>
        </p:spPr>
        <p:txBody>
          <a:bodyPr wrap="square">
            <a:spAutoFit/>
          </a:bodyPr>
          <a:lstStyle/>
          <a:p>
            <a:r>
              <a:rPr lang="en-US" altLang="ko-KR" sz="2000" b="1" i="0" dirty="0">
                <a:solidFill>
                  <a:srgbClr val="000000"/>
                </a:solidFill>
                <a:effectLst/>
                <a:latin typeface="noto"/>
              </a:rPr>
              <a:t>The earliest class starts at 9 o'clock, and professors usually finish the class earlier than scheduled ^_^</a:t>
            </a:r>
            <a:endParaRPr lang="ko-KR" altLang="en-US" sz="2000" b="1" dirty="0"/>
          </a:p>
        </p:txBody>
      </p:sp>
      <p:sp>
        <p:nvSpPr>
          <p:cNvPr id="14" name="TextBox 13">
            <a:extLst>
              <a:ext uri="{FF2B5EF4-FFF2-40B4-BE49-F238E27FC236}">
                <a16:creationId xmlns:a16="http://schemas.microsoft.com/office/drawing/2014/main" id="{BDA8EB61-D877-4BD7-8956-591573FE4599}"/>
              </a:ext>
            </a:extLst>
          </p:cNvPr>
          <p:cNvSpPr txBox="1"/>
          <p:nvPr/>
        </p:nvSpPr>
        <p:spPr>
          <a:xfrm>
            <a:off x="7406174" y="1891394"/>
            <a:ext cx="2173256" cy="276999"/>
          </a:xfrm>
          <a:prstGeom prst="rect">
            <a:avLst/>
          </a:prstGeom>
          <a:noFill/>
        </p:spPr>
        <p:txBody>
          <a:bodyPr wrap="square">
            <a:spAutoFit/>
          </a:bodyPr>
          <a:lstStyle/>
          <a:p>
            <a:r>
              <a:rPr lang="en-US" altLang="ko-KR" sz="1200" dirty="0"/>
              <a:t>pathophysiology</a:t>
            </a:r>
            <a:endParaRPr lang="ko-KR" altLang="en-US" sz="1200" dirty="0"/>
          </a:p>
        </p:txBody>
      </p:sp>
      <p:sp>
        <p:nvSpPr>
          <p:cNvPr id="15" name="TextBox 14">
            <a:extLst>
              <a:ext uri="{FF2B5EF4-FFF2-40B4-BE49-F238E27FC236}">
                <a16:creationId xmlns:a16="http://schemas.microsoft.com/office/drawing/2014/main" id="{1608D823-47AC-4048-A9EE-4A1B920606C4}"/>
              </a:ext>
            </a:extLst>
          </p:cNvPr>
          <p:cNvSpPr txBox="1"/>
          <p:nvPr/>
        </p:nvSpPr>
        <p:spPr>
          <a:xfrm>
            <a:off x="289248" y="4986357"/>
            <a:ext cx="6941976" cy="1631216"/>
          </a:xfrm>
          <a:prstGeom prst="rect">
            <a:avLst/>
          </a:prstGeom>
          <a:noFill/>
        </p:spPr>
        <p:txBody>
          <a:bodyPr wrap="square" rtlCol="0">
            <a:spAutoFit/>
          </a:bodyPr>
          <a:lstStyle/>
          <a:p>
            <a:r>
              <a:rPr lang="en-US" altLang="ko-KR" sz="2000" b="0" i="0" dirty="0">
                <a:solidFill>
                  <a:srgbClr val="000000"/>
                </a:solidFill>
                <a:effectLst/>
                <a:latin typeface="noto"/>
              </a:rPr>
              <a:t>For most students, </a:t>
            </a:r>
            <a:r>
              <a:rPr lang="en-US" altLang="ko-KR" sz="2000" b="1" i="0" dirty="0">
                <a:solidFill>
                  <a:srgbClr val="000000"/>
                </a:solidFill>
                <a:effectLst/>
                <a:latin typeface="noto"/>
              </a:rPr>
              <a:t>19 credits</a:t>
            </a:r>
            <a:r>
              <a:rPr lang="en-US" altLang="ko-KR" sz="2000" b="0" i="0" dirty="0">
                <a:solidFill>
                  <a:srgbClr val="000000"/>
                </a:solidFill>
                <a:effectLst/>
                <a:latin typeface="noto"/>
              </a:rPr>
              <a:t> are the </a:t>
            </a:r>
            <a:r>
              <a:rPr lang="en-US" altLang="ko-KR" sz="2000" b="1" i="0" dirty="0">
                <a:solidFill>
                  <a:srgbClr val="000000"/>
                </a:solidFill>
                <a:effectLst/>
                <a:latin typeface="noto"/>
              </a:rPr>
              <a:t>maximum</a:t>
            </a:r>
            <a:r>
              <a:rPr lang="en-US" altLang="ko-KR" sz="2000" b="0" i="0" dirty="0">
                <a:solidFill>
                  <a:srgbClr val="000000"/>
                </a:solidFill>
                <a:effectLst/>
                <a:latin typeface="noto"/>
              </a:rPr>
              <a:t>, and students with more than 4.00 grades can take up to </a:t>
            </a:r>
            <a:r>
              <a:rPr lang="en-US" altLang="ko-KR" sz="2000" b="1" i="0" dirty="0">
                <a:solidFill>
                  <a:srgbClr val="000000"/>
                </a:solidFill>
                <a:effectLst/>
                <a:latin typeface="noto"/>
              </a:rPr>
              <a:t>22 credits</a:t>
            </a:r>
          </a:p>
          <a:p>
            <a:r>
              <a:rPr lang="en-US" altLang="ko-KR" sz="2000" dirty="0"/>
              <a:t>Normally graduate at 130 credits</a:t>
            </a:r>
          </a:p>
          <a:p>
            <a:br>
              <a:rPr lang="en-US" altLang="ko-KR" sz="2000" dirty="0"/>
            </a:br>
            <a:r>
              <a:rPr lang="en-US" altLang="ko-KR" sz="2000" b="0" i="0" dirty="0">
                <a:solidFill>
                  <a:srgbClr val="000000"/>
                </a:solidFill>
                <a:effectLst/>
                <a:latin typeface="noto"/>
              </a:rPr>
              <a:t>3 credits per subject is the highest credit</a:t>
            </a:r>
            <a:endParaRPr lang="ko-KR" altLang="en-US" sz="2000" dirty="0"/>
          </a:p>
        </p:txBody>
      </p:sp>
    </p:spTree>
    <p:extLst>
      <p:ext uri="{BB962C8B-B14F-4D97-AF65-F5344CB8AC3E}">
        <p14:creationId xmlns:p14="http://schemas.microsoft.com/office/powerpoint/2010/main" val="4113497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118370"/>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64770" y="-102245"/>
            <a:ext cx="10668000" cy="1301703"/>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 3) department coat</a:t>
            </a:r>
          </a:p>
          <a:p>
            <a:pPr latinLnBrk="0">
              <a:lnSpc>
                <a:spcPct val="150000"/>
              </a:lnSpc>
              <a:defRPr/>
            </a:pPr>
            <a:r>
              <a:rPr lang="en-US" altLang="ko-KR" sz="2800" b="1" i="1" kern="0" dirty="0">
                <a:solidFill>
                  <a:srgbClr val="87726A"/>
                </a:solidFill>
              </a:rPr>
              <a:t>  </a:t>
            </a:r>
            <a:endParaRPr lang="en-US" altLang="ko-KR" sz="2400" b="1" i="1" kern="0" dirty="0">
              <a:solidFill>
                <a:srgbClr val="87726A"/>
              </a:solidFill>
            </a:endParaRPr>
          </a:p>
        </p:txBody>
      </p:sp>
      <p:pic>
        <p:nvPicPr>
          <p:cNvPr id="30" name="그림 29">
            <a:extLst>
              <a:ext uri="{FF2B5EF4-FFF2-40B4-BE49-F238E27FC236}">
                <a16:creationId xmlns:a16="http://schemas.microsoft.com/office/drawing/2014/main" id="{CEE19AD4-86C7-45A9-841E-E57D0EBF1D3B}"/>
              </a:ext>
            </a:extLst>
          </p:cNvPr>
          <p:cNvPicPr>
            <a:picLocks noChangeAspect="1"/>
          </p:cNvPicPr>
          <p:nvPr/>
        </p:nvPicPr>
        <p:blipFill>
          <a:blip r:embed="rId2"/>
          <a:stretch>
            <a:fillRect/>
          </a:stretch>
        </p:blipFill>
        <p:spPr>
          <a:xfrm>
            <a:off x="121297" y="1610296"/>
            <a:ext cx="4666862" cy="4666862"/>
          </a:xfrm>
          <a:prstGeom prst="rect">
            <a:avLst/>
          </a:prstGeom>
        </p:spPr>
      </p:pic>
      <p:pic>
        <p:nvPicPr>
          <p:cNvPr id="31" name="그림 30">
            <a:extLst>
              <a:ext uri="{FF2B5EF4-FFF2-40B4-BE49-F238E27FC236}">
                <a16:creationId xmlns:a16="http://schemas.microsoft.com/office/drawing/2014/main" id="{B6E65EF9-7BA4-41D6-82A9-9EEA09019FA1}"/>
              </a:ext>
            </a:extLst>
          </p:cNvPr>
          <p:cNvPicPr>
            <a:picLocks noChangeAspect="1"/>
          </p:cNvPicPr>
          <p:nvPr/>
        </p:nvPicPr>
        <p:blipFill>
          <a:blip r:embed="rId3"/>
          <a:stretch>
            <a:fillRect/>
          </a:stretch>
        </p:blipFill>
        <p:spPr>
          <a:xfrm>
            <a:off x="4292552" y="773783"/>
            <a:ext cx="7886700" cy="6229350"/>
          </a:xfrm>
          <a:prstGeom prst="rect">
            <a:avLst/>
          </a:prstGeom>
        </p:spPr>
      </p:pic>
      <p:pic>
        <p:nvPicPr>
          <p:cNvPr id="32" name="그림 31">
            <a:extLst>
              <a:ext uri="{FF2B5EF4-FFF2-40B4-BE49-F238E27FC236}">
                <a16:creationId xmlns:a16="http://schemas.microsoft.com/office/drawing/2014/main" id="{A8DCB1BB-EC2C-4EF7-8AF6-55377761485A}"/>
              </a:ext>
            </a:extLst>
          </p:cNvPr>
          <p:cNvPicPr>
            <a:picLocks noChangeAspect="1"/>
          </p:cNvPicPr>
          <p:nvPr/>
        </p:nvPicPr>
        <p:blipFill>
          <a:blip r:embed="rId4"/>
          <a:stretch>
            <a:fillRect/>
          </a:stretch>
        </p:blipFill>
        <p:spPr>
          <a:xfrm>
            <a:off x="142032" y="386200"/>
            <a:ext cx="7342415" cy="6393577"/>
          </a:xfrm>
          <a:prstGeom prst="rect">
            <a:avLst/>
          </a:prstGeom>
        </p:spPr>
      </p:pic>
      <p:pic>
        <p:nvPicPr>
          <p:cNvPr id="33" name="그림 32">
            <a:extLst>
              <a:ext uri="{FF2B5EF4-FFF2-40B4-BE49-F238E27FC236}">
                <a16:creationId xmlns:a16="http://schemas.microsoft.com/office/drawing/2014/main" id="{A6208F0C-EC87-4435-8F7E-97627F806082}"/>
              </a:ext>
            </a:extLst>
          </p:cNvPr>
          <p:cNvPicPr>
            <a:picLocks noChangeAspect="1"/>
          </p:cNvPicPr>
          <p:nvPr/>
        </p:nvPicPr>
        <p:blipFill>
          <a:blip r:embed="rId5"/>
          <a:stretch>
            <a:fillRect/>
          </a:stretch>
        </p:blipFill>
        <p:spPr>
          <a:xfrm>
            <a:off x="5227565" y="78223"/>
            <a:ext cx="6899665" cy="6858000"/>
          </a:xfrm>
          <a:prstGeom prst="rect">
            <a:avLst/>
          </a:prstGeom>
        </p:spPr>
      </p:pic>
      <p:pic>
        <p:nvPicPr>
          <p:cNvPr id="34" name="그림 33">
            <a:extLst>
              <a:ext uri="{FF2B5EF4-FFF2-40B4-BE49-F238E27FC236}">
                <a16:creationId xmlns:a16="http://schemas.microsoft.com/office/drawing/2014/main" id="{8BD86FA1-C8A3-4D52-8A90-6B6EE9473B3C}"/>
              </a:ext>
            </a:extLst>
          </p:cNvPr>
          <p:cNvPicPr>
            <a:picLocks noChangeAspect="1"/>
          </p:cNvPicPr>
          <p:nvPr/>
        </p:nvPicPr>
        <p:blipFill>
          <a:blip r:embed="rId6"/>
          <a:stretch>
            <a:fillRect/>
          </a:stretch>
        </p:blipFill>
        <p:spPr>
          <a:xfrm>
            <a:off x="148001" y="55278"/>
            <a:ext cx="6874605" cy="6858000"/>
          </a:xfrm>
          <a:prstGeom prst="rect">
            <a:avLst/>
          </a:prstGeom>
        </p:spPr>
      </p:pic>
      <p:pic>
        <p:nvPicPr>
          <p:cNvPr id="35" name="그림 34">
            <a:extLst>
              <a:ext uri="{FF2B5EF4-FFF2-40B4-BE49-F238E27FC236}">
                <a16:creationId xmlns:a16="http://schemas.microsoft.com/office/drawing/2014/main" id="{6693CFE0-85BA-4B40-ADD3-1E3474B9736E}"/>
              </a:ext>
            </a:extLst>
          </p:cNvPr>
          <p:cNvPicPr>
            <a:picLocks noChangeAspect="1"/>
          </p:cNvPicPr>
          <p:nvPr/>
        </p:nvPicPr>
        <p:blipFill>
          <a:blip r:embed="rId7"/>
          <a:stretch>
            <a:fillRect/>
          </a:stretch>
        </p:blipFill>
        <p:spPr>
          <a:xfrm>
            <a:off x="1765731" y="-71959"/>
            <a:ext cx="9144000" cy="6858000"/>
          </a:xfrm>
          <a:prstGeom prst="rect">
            <a:avLst/>
          </a:prstGeom>
        </p:spPr>
      </p:pic>
      <p:pic>
        <p:nvPicPr>
          <p:cNvPr id="36" name="그림 35">
            <a:extLst>
              <a:ext uri="{FF2B5EF4-FFF2-40B4-BE49-F238E27FC236}">
                <a16:creationId xmlns:a16="http://schemas.microsoft.com/office/drawing/2014/main" id="{8822452B-9878-4E98-B8DC-F76566DE87BE}"/>
              </a:ext>
            </a:extLst>
          </p:cNvPr>
          <p:cNvPicPr>
            <a:picLocks noChangeAspect="1"/>
          </p:cNvPicPr>
          <p:nvPr/>
        </p:nvPicPr>
        <p:blipFill>
          <a:blip r:embed="rId8"/>
          <a:stretch>
            <a:fillRect/>
          </a:stretch>
        </p:blipFill>
        <p:spPr>
          <a:xfrm>
            <a:off x="1741136" y="580842"/>
            <a:ext cx="7620000" cy="5676900"/>
          </a:xfrm>
          <a:prstGeom prst="rect">
            <a:avLst/>
          </a:prstGeom>
        </p:spPr>
      </p:pic>
      <p:pic>
        <p:nvPicPr>
          <p:cNvPr id="37" name="그림 36">
            <a:extLst>
              <a:ext uri="{FF2B5EF4-FFF2-40B4-BE49-F238E27FC236}">
                <a16:creationId xmlns:a16="http://schemas.microsoft.com/office/drawing/2014/main" id="{7847699F-9FBF-44F2-B4C8-5A6A9FD7E070}"/>
              </a:ext>
            </a:extLst>
          </p:cNvPr>
          <p:cNvPicPr>
            <a:picLocks noChangeAspect="1"/>
          </p:cNvPicPr>
          <p:nvPr/>
        </p:nvPicPr>
        <p:blipFill>
          <a:blip r:embed="rId9"/>
          <a:stretch>
            <a:fillRect/>
          </a:stretch>
        </p:blipFill>
        <p:spPr>
          <a:xfrm>
            <a:off x="4138473" y="1404763"/>
            <a:ext cx="7620000" cy="5076825"/>
          </a:xfrm>
          <a:prstGeom prst="rect">
            <a:avLst/>
          </a:prstGeom>
        </p:spPr>
      </p:pic>
      <p:pic>
        <p:nvPicPr>
          <p:cNvPr id="38" name="그림 37">
            <a:extLst>
              <a:ext uri="{FF2B5EF4-FFF2-40B4-BE49-F238E27FC236}">
                <a16:creationId xmlns:a16="http://schemas.microsoft.com/office/drawing/2014/main" id="{F2838733-74F4-43C2-9D04-C1B3439B3864}"/>
              </a:ext>
            </a:extLst>
          </p:cNvPr>
          <p:cNvPicPr>
            <a:picLocks noChangeAspect="1"/>
          </p:cNvPicPr>
          <p:nvPr/>
        </p:nvPicPr>
        <p:blipFill>
          <a:blip r:embed="rId10"/>
          <a:stretch>
            <a:fillRect/>
          </a:stretch>
        </p:blipFill>
        <p:spPr>
          <a:xfrm>
            <a:off x="1550246" y="1085051"/>
            <a:ext cx="10251751" cy="5766610"/>
          </a:xfrm>
          <a:prstGeom prst="rect">
            <a:avLst/>
          </a:prstGeom>
        </p:spPr>
      </p:pic>
      <p:pic>
        <p:nvPicPr>
          <p:cNvPr id="39" name="그림 38">
            <a:extLst>
              <a:ext uri="{FF2B5EF4-FFF2-40B4-BE49-F238E27FC236}">
                <a16:creationId xmlns:a16="http://schemas.microsoft.com/office/drawing/2014/main" id="{B50CE37B-8DA8-4139-A701-38A4DE69BFF2}"/>
              </a:ext>
            </a:extLst>
          </p:cNvPr>
          <p:cNvPicPr>
            <a:picLocks noChangeAspect="1"/>
          </p:cNvPicPr>
          <p:nvPr/>
        </p:nvPicPr>
        <p:blipFill>
          <a:blip r:embed="rId11"/>
          <a:stretch>
            <a:fillRect/>
          </a:stretch>
        </p:blipFill>
        <p:spPr>
          <a:xfrm>
            <a:off x="433527" y="-22088"/>
            <a:ext cx="11430000" cy="6429375"/>
          </a:xfrm>
          <a:prstGeom prst="rect">
            <a:avLst/>
          </a:prstGeom>
        </p:spPr>
      </p:pic>
      <p:pic>
        <p:nvPicPr>
          <p:cNvPr id="40" name="그림 39">
            <a:extLst>
              <a:ext uri="{FF2B5EF4-FFF2-40B4-BE49-F238E27FC236}">
                <a16:creationId xmlns:a16="http://schemas.microsoft.com/office/drawing/2014/main" id="{3D14EEDD-F26E-4C17-846C-4815CABB9A27}"/>
              </a:ext>
            </a:extLst>
          </p:cNvPr>
          <p:cNvPicPr>
            <a:picLocks noChangeAspect="1"/>
          </p:cNvPicPr>
          <p:nvPr/>
        </p:nvPicPr>
        <p:blipFill>
          <a:blip r:embed="rId12"/>
          <a:stretch>
            <a:fillRect/>
          </a:stretch>
        </p:blipFill>
        <p:spPr>
          <a:xfrm>
            <a:off x="4425282" y="-514652"/>
            <a:ext cx="4187501" cy="7439793"/>
          </a:xfrm>
          <a:prstGeom prst="rect">
            <a:avLst/>
          </a:prstGeom>
        </p:spPr>
      </p:pic>
    </p:spTree>
    <p:extLst>
      <p:ext uri="{BB962C8B-B14F-4D97-AF65-F5344CB8AC3E}">
        <p14:creationId xmlns:p14="http://schemas.microsoft.com/office/powerpoint/2010/main" val="73143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65314" y="2982"/>
            <a:ext cx="10668000" cy="655372"/>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 4) University cafeteria and playing</a:t>
            </a:r>
            <a:endParaRPr lang="en-US" altLang="ko-KR" sz="2400" b="1" i="1" kern="0" dirty="0">
              <a:solidFill>
                <a:srgbClr val="87726A"/>
              </a:solidFill>
            </a:endParaRPr>
          </a:p>
        </p:txBody>
      </p:sp>
      <p:pic>
        <p:nvPicPr>
          <p:cNvPr id="17" name="그림 16">
            <a:extLst>
              <a:ext uri="{FF2B5EF4-FFF2-40B4-BE49-F238E27FC236}">
                <a16:creationId xmlns:a16="http://schemas.microsoft.com/office/drawing/2014/main" id="{8764285A-5067-4FED-A745-B6BEF8568AE6}"/>
              </a:ext>
            </a:extLst>
          </p:cNvPr>
          <p:cNvPicPr>
            <a:picLocks noChangeAspect="1"/>
          </p:cNvPicPr>
          <p:nvPr/>
        </p:nvPicPr>
        <p:blipFill>
          <a:blip r:embed="rId2"/>
          <a:stretch>
            <a:fillRect/>
          </a:stretch>
        </p:blipFill>
        <p:spPr>
          <a:xfrm>
            <a:off x="552061" y="1539551"/>
            <a:ext cx="8382000" cy="5029200"/>
          </a:xfrm>
          <a:prstGeom prst="rect">
            <a:avLst/>
          </a:prstGeom>
        </p:spPr>
      </p:pic>
      <p:pic>
        <p:nvPicPr>
          <p:cNvPr id="18" name="그림 17">
            <a:extLst>
              <a:ext uri="{FF2B5EF4-FFF2-40B4-BE49-F238E27FC236}">
                <a16:creationId xmlns:a16="http://schemas.microsoft.com/office/drawing/2014/main" id="{C34F3DE3-7BDD-41A9-968E-B1E56DE874A1}"/>
              </a:ext>
            </a:extLst>
          </p:cNvPr>
          <p:cNvPicPr>
            <a:picLocks noChangeAspect="1"/>
          </p:cNvPicPr>
          <p:nvPr/>
        </p:nvPicPr>
        <p:blipFill>
          <a:blip r:embed="rId3"/>
          <a:stretch>
            <a:fillRect/>
          </a:stretch>
        </p:blipFill>
        <p:spPr>
          <a:xfrm>
            <a:off x="5334000" y="0"/>
            <a:ext cx="6858000" cy="6858000"/>
          </a:xfrm>
          <a:prstGeom prst="rect">
            <a:avLst/>
          </a:prstGeom>
        </p:spPr>
      </p:pic>
      <p:pic>
        <p:nvPicPr>
          <p:cNvPr id="19" name="그림 18">
            <a:extLst>
              <a:ext uri="{FF2B5EF4-FFF2-40B4-BE49-F238E27FC236}">
                <a16:creationId xmlns:a16="http://schemas.microsoft.com/office/drawing/2014/main" id="{6433FC42-E87F-40F2-AB65-BD3296F75E38}"/>
              </a:ext>
            </a:extLst>
          </p:cNvPr>
          <p:cNvPicPr>
            <a:picLocks noChangeAspect="1"/>
          </p:cNvPicPr>
          <p:nvPr/>
        </p:nvPicPr>
        <p:blipFill rotWithShape="1">
          <a:blip r:embed="rId4"/>
          <a:srcRect l="22243" t="8053" b="11323"/>
          <a:stretch/>
        </p:blipFill>
        <p:spPr>
          <a:xfrm>
            <a:off x="158620" y="686918"/>
            <a:ext cx="7427168" cy="5484163"/>
          </a:xfrm>
          <a:prstGeom prst="rect">
            <a:avLst/>
          </a:prstGeom>
        </p:spPr>
      </p:pic>
      <p:sp>
        <p:nvSpPr>
          <p:cNvPr id="21" name="TextBox 20">
            <a:extLst>
              <a:ext uri="{FF2B5EF4-FFF2-40B4-BE49-F238E27FC236}">
                <a16:creationId xmlns:a16="http://schemas.microsoft.com/office/drawing/2014/main" id="{A8BC202F-E8D3-48EA-AFC5-99CCAEFC3026}"/>
              </a:ext>
            </a:extLst>
          </p:cNvPr>
          <p:cNvSpPr txBox="1"/>
          <p:nvPr/>
        </p:nvSpPr>
        <p:spPr>
          <a:xfrm>
            <a:off x="7585788" y="2827175"/>
            <a:ext cx="4781939"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ko-KR" sz="2000" b="1" dirty="0"/>
              <a:t>You can enjoy about 50 different menus for less than 5,000 won (90czk,</a:t>
            </a:r>
            <a:r>
              <a:rPr lang="ko-KR" altLang="en-US" sz="2000" b="1" dirty="0"/>
              <a:t> </a:t>
            </a:r>
            <a:r>
              <a:rPr lang="en-US" altLang="ko-KR" sz="2000" b="1" dirty="0"/>
              <a:t>3.5</a:t>
            </a:r>
            <a:r>
              <a:rPr lang="ko-KR" altLang="en-US" sz="2000" b="1" dirty="0"/>
              <a:t> </a:t>
            </a:r>
            <a:r>
              <a:rPr lang="en-US" altLang="ko-KR" sz="2000" b="1" dirty="0"/>
              <a:t>euro)</a:t>
            </a:r>
            <a:endParaRPr lang="ko-KR" altLang="en-US" sz="2000" b="1" dirty="0"/>
          </a:p>
        </p:txBody>
      </p:sp>
    </p:spTree>
    <p:extLst>
      <p:ext uri="{BB962C8B-B14F-4D97-AF65-F5344CB8AC3E}">
        <p14:creationId xmlns:p14="http://schemas.microsoft.com/office/powerpoint/2010/main" val="4975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20" name="직사각형 19">
            <a:extLst>
              <a:ext uri="{FF2B5EF4-FFF2-40B4-BE49-F238E27FC236}">
                <a16:creationId xmlns:a16="http://schemas.microsoft.com/office/drawing/2014/main" id="{A4ECEE62-4E95-4D8B-B356-CCBD7EB616BF}"/>
              </a:ext>
            </a:extLst>
          </p:cNvPr>
          <p:cNvSpPr/>
          <p:nvPr/>
        </p:nvSpPr>
        <p:spPr>
          <a:xfrm>
            <a:off x="-65314" y="2982"/>
            <a:ext cx="10668000" cy="1221296"/>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a:t>
            </a:r>
          </a:p>
          <a:p>
            <a:pPr latinLnBrk="0">
              <a:lnSpc>
                <a:spcPct val="150000"/>
              </a:lnSpc>
              <a:defRPr/>
            </a:pPr>
            <a:r>
              <a:rPr lang="en-US" altLang="ko-KR" sz="2400" b="1" i="1" kern="0" dirty="0">
                <a:solidFill>
                  <a:srgbClr val="87726A"/>
                </a:solidFill>
              </a:rPr>
              <a:t>4) University cafeteria and playing</a:t>
            </a:r>
          </a:p>
        </p:txBody>
      </p:sp>
      <p:pic>
        <p:nvPicPr>
          <p:cNvPr id="8" name="그림 7">
            <a:extLst>
              <a:ext uri="{FF2B5EF4-FFF2-40B4-BE49-F238E27FC236}">
                <a16:creationId xmlns:a16="http://schemas.microsoft.com/office/drawing/2014/main" id="{F624DAFA-8FA0-418C-B0CA-56E79064D8C6}"/>
              </a:ext>
            </a:extLst>
          </p:cNvPr>
          <p:cNvPicPr>
            <a:picLocks noChangeAspect="1"/>
          </p:cNvPicPr>
          <p:nvPr/>
        </p:nvPicPr>
        <p:blipFill>
          <a:blip r:embed="rId2"/>
          <a:stretch>
            <a:fillRect/>
          </a:stretch>
        </p:blipFill>
        <p:spPr>
          <a:xfrm>
            <a:off x="6096000" y="634701"/>
            <a:ext cx="5613119" cy="3159384"/>
          </a:xfrm>
          <a:prstGeom prst="rect">
            <a:avLst/>
          </a:prstGeom>
        </p:spPr>
      </p:pic>
      <p:pic>
        <p:nvPicPr>
          <p:cNvPr id="10" name="그림 9">
            <a:extLst>
              <a:ext uri="{FF2B5EF4-FFF2-40B4-BE49-F238E27FC236}">
                <a16:creationId xmlns:a16="http://schemas.microsoft.com/office/drawing/2014/main" id="{BDAE0035-C9C8-4F15-AE10-1170CA1CA478}"/>
              </a:ext>
            </a:extLst>
          </p:cNvPr>
          <p:cNvPicPr>
            <a:picLocks noChangeAspect="1"/>
          </p:cNvPicPr>
          <p:nvPr/>
        </p:nvPicPr>
        <p:blipFill>
          <a:blip r:embed="rId3"/>
          <a:stretch>
            <a:fillRect/>
          </a:stretch>
        </p:blipFill>
        <p:spPr>
          <a:xfrm>
            <a:off x="410936" y="2303170"/>
            <a:ext cx="5529958" cy="3546993"/>
          </a:xfrm>
          <a:prstGeom prst="rect">
            <a:avLst/>
          </a:prstGeom>
        </p:spPr>
      </p:pic>
      <p:sp>
        <p:nvSpPr>
          <p:cNvPr id="11" name="TextBox 10">
            <a:extLst>
              <a:ext uri="{FF2B5EF4-FFF2-40B4-BE49-F238E27FC236}">
                <a16:creationId xmlns:a16="http://schemas.microsoft.com/office/drawing/2014/main" id="{32DB2F81-ACCB-4CF8-A24A-C5B28A181B29}"/>
              </a:ext>
            </a:extLst>
          </p:cNvPr>
          <p:cNvSpPr txBox="1"/>
          <p:nvPr/>
        </p:nvSpPr>
        <p:spPr>
          <a:xfrm>
            <a:off x="5940894" y="4076667"/>
            <a:ext cx="6097554" cy="2339102"/>
          </a:xfrm>
          <a:prstGeom prst="rect">
            <a:avLst/>
          </a:prstGeom>
          <a:noFill/>
        </p:spPr>
        <p:txBody>
          <a:bodyPr wrap="square">
            <a:spAutoFit/>
          </a:bodyPr>
          <a:lstStyle/>
          <a:p>
            <a:r>
              <a:rPr lang="en-US" altLang="ko-KR" sz="2000" b="1" dirty="0"/>
              <a:t>Meeting (</a:t>
            </a:r>
            <a:r>
              <a:rPr lang="ko-KR" altLang="en-US" sz="2000" b="1" dirty="0"/>
              <a:t>미팅</a:t>
            </a:r>
            <a:r>
              <a:rPr lang="en-US" altLang="ko-KR" sz="2000" b="1" dirty="0"/>
              <a:t>)</a:t>
            </a:r>
          </a:p>
          <a:p>
            <a:r>
              <a:rPr lang="en-US" altLang="ko-KR" dirty="0"/>
              <a:t>Students from different universities are mainly composed of (three men, three women) or (four men, four women) and play games and drink together in bars, </a:t>
            </a:r>
          </a:p>
          <a:p>
            <a:endParaRPr lang="en-US" altLang="ko-KR" dirty="0"/>
          </a:p>
          <a:p>
            <a:r>
              <a:rPr lang="en-US" altLang="ko-KR" dirty="0"/>
              <a:t>Of course, they go out to make boyfriends or girlfriends, but they also go out simply because they want to meet new friends</a:t>
            </a:r>
            <a:endParaRPr lang="ko-KR" altLang="en-US" dirty="0"/>
          </a:p>
        </p:txBody>
      </p:sp>
    </p:spTree>
    <p:extLst>
      <p:ext uri="{BB962C8B-B14F-4D97-AF65-F5344CB8AC3E}">
        <p14:creationId xmlns:p14="http://schemas.microsoft.com/office/powerpoint/2010/main" val="522499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65314" y="2982"/>
            <a:ext cx="10668000" cy="655372"/>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-4) playing</a:t>
            </a:r>
            <a:endParaRPr lang="en-US" altLang="ko-KR" sz="2400" b="1" i="1" kern="0" dirty="0">
              <a:solidFill>
                <a:srgbClr val="87726A"/>
              </a:solidFill>
            </a:endParaRPr>
          </a:p>
        </p:txBody>
      </p:sp>
      <p:pic>
        <p:nvPicPr>
          <p:cNvPr id="4" name="그림 3">
            <a:extLst>
              <a:ext uri="{FF2B5EF4-FFF2-40B4-BE49-F238E27FC236}">
                <a16:creationId xmlns:a16="http://schemas.microsoft.com/office/drawing/2014/main" id="{76CD8D31-F932-4F21-BBC4-9E3D57E13E6C}"/>
              </a:ext>
            </a:extLst>
          </p:cNvPr>
          <p:cNvPicPr>
            <a:picLocks noChangeAspect="1"/>
          </p:cNvPicPr>
          <p:nvPr/>
        </p:nvPicPr>
        <p:blipFill>
          <a:blip r:embed="rId2"/>
          <a:stretch>
            <a:fillRect/>
          </a:stretch>
        </p:blipFill>
        <p:spPr>
          <a:xfrm>
            <a:off x="6379417" y="1437353"/>
            <a:ext cx="5271870" cy="4482363"/>
          </a:xfrm>
          <a:prstGeom prst="rect">
            <a:avLst/>
          </a:prstGeom>
        </p:spPr>
      </p:pic>
      <p:pic>
        <p:nvPicPr>
          <p:cNvPr id="5" name="그림 4">
            <a:extLst>
              <a:ext uri="{FF2B5EF4-FFF2-40B4-BE49-F238E27FC236}">
                <a16:creationId xmlns:a16="http://schemas.microsoft.com/office/drawing/2014/main" id="{6B88FC76-8A89-4964-9E66-A978C5BCB8B7}"/>
              </a:ext>
            </a:extLst>
          </p:cNvPr>
          <p:cNvPicPr>
            <a:picLocks noChangeAspect="1"/>
          </p:cNvPicPr>
          <p:nvPr/>
        </p:nvPicPr>
        <p:blipFill>
          <a:blip r:embed="rId3"/>
          <a:stretch>
            <a:fillRect/>
          </a:stretch>
        </p:blipFill>
        <p:spPr>
          <a:xfrm>
            <a:off x="839292" y="1437353"/>
            <a:ext cx="4078165" cy="4610100"/>
          </a:xfrm>
          <a:prstGeom prst="rect">
            <a:avLst/>
          </a:prstGeom>
        </p:spPr>
      </p:pic>
      <p:pic>
        <p:nvPicPr>
          <p:cNvPr id="6" name="그림 5">
            <a:extLst>
              <a:ext uri="{FF2B5EF4-FFF2-40B4-BE49-F238E27FC236}">
                <a16:creationId xmlns:a16="http://schemas.microsoft.com/office/drawing/2014/main" id="{1825672A-64FD-4D71-8744-5B5EF7C8F948}"/>
              </a:ext>
            </a:extLst>
          </p:cNvPr>
          <p:cNvPicPr>
            <a:picLocks noChangeAspect="1"/>
          </p:cNvPicPr>
          <p:nvPr/>
        </p:nvPicPr>
        <p:blipFill>
          <a:blip r:embed="rId4"/>
          <a:stretch>
            <a:fillRect/>
          </a:stretch>
        </p:blipFill>
        <p:spPr>
          <a:xfrm>
            <a:off x="2458615" y="475862"/>
            <a:ext cx="6076809" cy="6047453"/>
          </a:xfrm>
          <a:prstGeom prst="rect">
            <a:avLst/>
          </a:prstGeom>
        </p:spPr>
      </p:pic>
      <p:pic>
        <p:nvPicPr>
          <p:cNvPr id="7" name="그림 6">
            <a:extLst>
              <a:ext uri="{FF2B5EF4-FFF2-40B4-BE49-F238E27FC236}">
                <a16:creationId xmlns:a16="http://schemas.microsoft.com/office/drawing/2014/main" id="{603F7479-182D-45E2-A3DD-7BEEA821B23B}"/>
              </a:ext>
            </a:extLst>
          </p:cNvPr>
          <p:cNvPicPr>
            <a:picLocks noChangeAspect="1"/>
          </p:cNvPicPr>
          <p:nvPr/>
        </p:nvPicPr>
        <p:blipFill>
          <a:blip r:embed="rId5"/>
          <a:stretch>
            <a:fillRect/>
          </a:stretch>
        </p:blipFill>
        <p:spPr>
          <a:xfrm>
            <a:off x="3192437" y="0"/>
            <a:ext cx="5433899" cy="6858000"/>
          </a:xfrm>
          <a:prstGeom prst="rect">
            <a:avLst/>
          </a:prstGeom>
        </p:spPr>
      </p:pic>
    </p:spTree>
    <p:extLst>
      <p:ext uri="{BB962C8B-B14F-4D97-AF65-F5344CB8AC3E}">
        <p14:creationId xmlns:p14="http://schemas.microsoft.com/office/powerpoint/2010/main" val="312467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D6301DC-5132-459C-BD83-9E556ED686B2}"/>
              </a:ext>
            </a:extLst>
          </p:cNvPr>
          <p:cNvSpPr txBox="1">
            <a:spLocks/>
          </p:cNvSpPr>
          <p:nvPr/>
        </p:nvSpPr>
        <p:spPr>
          <a:xfrm>
            <a:off x="1524000" y="-69372"/>
            <a:ext cx="9144000" cy="87873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endParaRPr lang="ko-KR" altLang="en-US" sz="4800" dirty="0"/>
          </a:p>
        </p:txBody>
      </p:sp>
      <p:sp>
        <p:nvSpPr>
          <p:cNvPr id="20" name="직사각형 19">
            <a:extLst>
              <a:ext uri="{FF2B5EF4-FFF2-40B4-BE49-F238E27FC236}">
                <a16:creationId xmlns:a16="http://schemas.microsoft.com/office/drawing/2014/main" id="{A4ECEE62-4E95-4D8B-B356-CCBD7EB616BF}"/>
              </a:ext>
            </a:extLst>
          </p:cNvPr>
          <p:cNvSpPr/>
          <p:nvPr/>
        </p:nvSpPr>
        <p:spPr>
          <a:xfrm>
            <a:off x="-65314" y="2982"/>
            <a:ext cx="10668000" cy="655372"/>
          </a:xfrm>
          <a:prstGeom prst="rect">
            <a:avLst/>
          </a:prstGeom>
        </p:spPr>
        <p:txBody>
          <a:bodyPr wrap="square">
            <a:spAutoFit/>
          </a:bodyPr>
          <a:lstStyle/>
          <a:p>
            <a:pPr latinLnBrk="0">
              <a:lnSpc>
                <a:spcPct val="150000"/>
              </a:lnSpc>
              <a:defRPr/>
            </a:pPr>
            <a:r>
              <a:rPr lang="en-US" altLang="ko-KR" sz="2800" b="1" i="1" kern="0" dirty="0">
                <a:solidFill>
                  <a:srgbClr val="87726A"/>
                </a:solidFill>
              </a:rPr>
              <a:t>2. Cultural differences  -4) playing</a:t>
            </a:r>
            <a:endParaRPr lang="en-US" altLang="ko-KR" sz="2400" b="1" i="1" kern="0" dirty="0">
              <a:solidFill>
                <a:srgbClr val="87726A"/>
              </a:solidFill>
            </a:endParaRPr>
          </a:p>
        </p:txBody>
      </p:sp>
      <p:pic>
        <p:nvPicPr>
          <p:cNvPr id="8" name="그림 7">
            <a:extLst>
              <a:ext uri="{FF2B5EF4-FFF2-40B4-BE49-F238E27FC236}">
                <a16:creationId xmlns:a16="http://schemas.microsoft.com/office/drawing/2014/main" id="{C7C70128-75AE-4C32-A2B0-9A0F3CCBD2DD}"/>
              </a:ext>
            </a:extLst>
          </p:cNvPr>
          <p:cNvPicPr>
            <a:picLocks noChangeAspect="1"/>
          </p:cNvPicPr>
          <p:nvPr/>
        </p:nvPicPr>
        <p:blipFill>
          <a:blip r:embed="rId2"/>
          <a:stretch>
            <a:fillRect/>
          </a:stretch>
        </p:blipFill>
        <p:spPr>
          <a:xfrm>
            <a:off x="855821" y="2257327"/>
            <a:ext cx="4214825" cy="3115306"/>
          </a:xfrm>
          <a:prstGeom prst="rect">
            <a:avLst/>
          </a:prstGeom>
        </p:spPr>
      </p:pic>
      <p:pic>
        <p:nvPicPr>
          <p:cNvPr id="10" name="그림 9">
            <a:extLst>
              <a:ext uri="{FF2B5EF4-FFF2-40B4-BE49-F238E27FC236}">
                <a16:creationId xmlns:a16="http://schemas.microsoft.com/office/drawing/2014/main" id="{032D8A04-7C31-436C-9647-A157C5BC2B44}"/>
              </a:ext>
            </a:extLst>
          </p:cNvPr>
          <p:cNvPicPr>
            <a:picLocks noChangeAspect="1"/>
          </p:cNvPicPr>
          <p:nvPr/>
        </p:nvPicPr>
        <p:blipFill>
          <a:blip r:embed="rId3"/>
          <a:stretch>
            <a:fillRect/>
          </a:stretch>
        </p:blipFill>
        <p:spPr>
          <a:xfrm>
            <a:off x="8476856" y="1745384"/>
            <a:ext cx="3369912" cy="3890865"/>
          </a:xfrm>
          <a:prstGeom prst="rect">
            <a:avLst/>
          </a:prstGeom>
        </p:spPr>
      </p:pic>
      <p:pic>
        <p:nvPicPr>
          <p:cNvPr id="11" name="그림 10">
            <a:extLst>
              <a:ext uri="{FF2B5EF4-FFF2-40B4-BE49-F238E27FC236}">
                <a16:creationId xmlns:a16="http://schemas.microsoft.com/office/drawing/2014/main" id="{B02B4FFB-D093-46AF-BA74-278021508728}"/>
              </a:ext>
            </a:extLst>
          </p:cNvPr>
          <p:cNvPicPr>
            <a:picLocks noChangeAspect="1"/>
          </p:cNvPicPr>
          <p:nvPr/>
        </p:nvPicPr>
        <p:blipFill>
          <a:blip r:embed="rId4"/>
          <a:stretch>
            <a:fillRect/>
          </a:stretch>
        </p:blipFill>
        <p:spPr>
          <a:xfrm rot="16200000">
            <a:off x="4734294" y="1719985"/>
            <a:ext cx="3417752" cy="4230913"/>
          </a:xfrm>
          <a:prstGeom prst="rect">
            <a:avLst/>
          </a:prstGeom>
        </p:spPr>
      </p:pic>
      <p:pic>
        <p:nvPicPr>
          <p:cNvPr id="12" name="그림 11">
            <a:extLst>
              <a:ext uri="{FF2B5EF4-FFF2-40B4-BE49-F238E27FC236}">
                <a16:creationId xmlns:a16="http://schemas.microsoft.com/office/drawing/2014/main" id="{2548B14B-55B0-4553-9C28-FEE87679A9A7}"/>
              </a:ext>
            </a:extLst>
          </p:cNvPr>
          <p:cNvPicPr>
            <a:picLocks noChangeAspect="1"/>
          </p:cNvPicPr>
          <p:nvPr/>
        </p:nvPicPr>
        <p:blipFill>
          <a:blip r:embed="rId5"/>
          <a:stretch>
            <a:fillRect/>
          </a:stretch>
        </p:blipFill>
        <p:spPr>
          <a:xfrm>
            <a:off x="5000004" y="1012172"/>
            <a:ext cx="6953703" cy="5215277"/>
          </a:xfrm>
          <a:prstGeom prst="rect">
            <a:avLst/>
          </a:prstGeom>
        </p:spPr>
      </p:pic>
      <p:sp>
        <p:nvSpPr>
          <p:cNvPr id="13" name="TextBox 12">
            <a:extLst>
              <a:ext uri="{FF2B5EF4-FFF2-40B4-BE49-F238E27FC236}">
                <a16:creationId xmlns:a16="http://schemas.microsoft.com/office/drawing/2014/main" id="{0267B2DD-915E-4863-90D9-6DD842B943DF}"/>
              </a:ext>
            </a:extLst>
          </p:cNvPr>
          <p:cNvSpPr txBox="1"/>
          <p:nvPr/>
        </p:nvSpPr>
        <p:spPr>
          <a:xfrm>
            <a:off x="387220" y="1323705"/>
            <a:ext cx="6097554" cy="461665"/>
          </a:xfrm>
          <a:prstGeom prst="rect">
            <a:avLst/>
          </a:prstGeom>
          <a:noFill/>
        </p:spPr>
        <p:txBody>
          <a:bodyPr wrap="square">
            <a:spAutoFit/>
          </a:bodyPr>
          <a:lstStyle/>
          <a:p>
            <a:r>
              <a:rPr lang="en-US" altLang="ko-KR" sz="2400" b="1" i="0" dirty="0">
                <a:solidFill>
                  <a:srgbClr val="FF0000"/>
                </a:solidFill>
                <a:effectLst/>
                <a:latin typeface="noto"/>
              </a:rPr>
              <a:t>hangover reliever</a:t>
            </a:r>
            <a:endParaRPr lang="ko-KR" altLang="en-US" sz="2400" b="1" dirty="0">
              <a:solidFill>
                <a:srgbClr val="FF0000"/>
              </a:solidFill>
            </a:endParaRPr>
          </a:p>
        </p:txBody>
      </p:sp>
      <p:pic>
        <p:nvPicPr>
          <p:cNvPr id="14" name="그림 13">
            <a:extLst>
              <a:ext uri="{FF2B5EF4-FFF2-40B4-BE49-F238E27FC236}">
                <a16:creationId xmlns:a16="http://schemas.microsoft.com/office/drawing/2014/main" id="{6B92E736-4751-4963-8F26-C6B44C535A10}"/>
              </a:ext>
            </a:extLst>
          </p:cNvPr>
          <p:cNvPicPr>
            <a:picLocks noChangeAspect="1"/>
          </p:cNvPicPr>
          <p:nvPr/>
        </p:nvPicPr>
        <p:blipFill>
          <a:blip r:embed="rId6"/>
          <a:stretch>
            <a:fillRect/>
          </a:stretch>
        </p:blipFill>
        <p:spPr>
          <a:xfrm>
            <a:off x="855821" y="2142719"/>
            <a:ext cx="4783145" cy="3253241"/>
          </a:xfrm>
          <a:prstGeom prst="rect">
            <a:avLst/>
          </a:prstGeom>
        </p:spPr>
      </p:pic>
      <p:sp>
        <p:nvSpPr>
          <p:cNvPr id="15" name="별: 꼭짓점 5개 14">
            <a:extLst>
              <a:ext uri="{FF2B5EF4-FFF2-40B4-BE49-F238E27FC236}">
                <a16:creationId xmlns:a16="http://schemas.microsoft.com/office/drawing/2014/main" id="{A44DCC49-1712-4695-8CE4-F0742BC0DB5C}"/>
              </a:ext>
            </a:extLst>
          </p:cNvPr>
          <p:cNvSpPr/>
          <p:nvPr/>
        </p:nvSpPr>
        <p:spPr>
          <a:xfrm>
            <a:off x="2763592" y="1363957"/>
            <a:ext cx="373225" cy="357347"/>
          </a:xfrm>
          <a:prstGeom prst="star5">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a:extLst>
              <a:ext uri="{FF2B5EF4-FFF2-40B4-BE49-F238E27FC236}">
                <a16:creationId xmlns:a16="http://schemas.microsoft.com/office/drawing/2014/main" id="{6CA8EF10-C8F3-446C-83A7-685242C9CC82}"/>
              </a:ext>
            </a:extLst>
          </p:cNvPr>
          <p:cNvPicPr>
            <a:picLocks noChangeAspect="1"/>
          </p:cNvPicPr>
          <p:nvPr/>
        </p:nvPicPr>
        <p:blipFill>
          <a:blip r:embed="rId7"/>
          <a:stretch>
            <a:fillRect/>
          </a:stretch>
        </p:blipFill>
        <p:spPr>
          <a:xfrm>
            <a:off x="2861492" y="132545"/>
            <a:ext cx="6762860" cy="6566835"/>
          </a:xfrm>
          <a:prstGeom prst="rect">
            <a:avLst/>
          </a:prstGeom>
        </p:spPr>
      </p:pic>
    </p:spTree>
    <p:extLst>
      <p:ext uri="{BB962C8B-B14F-4D97-AF65-F5344CB8AC3E}">
        <p14:creationId xmlns:p14="http://schemas.microsoft.com/office/powerpoint/2010/main" val="103345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934766"/>
            <a:ext cx="11355614" cy="5435600"/>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solidFill>
                  <a:prstClr val="white"/>
                </a:solidFill>
              </a:rPr>
              <a:t>https://www.youtube.com/watch?v=wr7UtYDG7Jo</a:t>
            </a:r>
            <a:endParaRPr lang="ko-KR" altLang="en-US">
              <a:solidFill>
                <a:prstClr val="white"/>
              </a:solidFill>
            </a:endParaRPr>
          </a:p>
        </p:txBody>
      </p:sp>
      <p:sp>
        <p:nvSpPr>
          <p:cNvPr id="6" name="직사각형 5"/>
          <p:cNvSpPr/>
          <p:nvPr/>
        </p:nvSpPr>
        <p:spPr>
          <a:xfrm>
            <a:off x="3126920" y="55570"/>
            <a:ext cx="5938160" cy="735842"/>
          </a:xfrm>
          <a:prstGeom prst="rect">
            <a:avLst/>
          </a:prstGeom>
        </p:spPr>
        <p:txBody>
          <a:bodyPr wrap="square">
            <a:spAutoFit/>
          </a:bodyPr>
          <a:lstStyle/>
          <a:p>
            <a:pPr algn="ctr" latinLnBrk="0">
              <a:lnSpc>
                <a:spcPct val="150000"/>
              </a:lnSpc>
              <a:defRPr/>
            </a:pPr>
            <a:r>
              <a:rPr lang="en-US" altLang="ko-KR" sz="3200" b="1" i="1" kern="0" dirty="0">
                <a:solidFill>
                  <a:srgbClr val="87726A"/>
                </a:solidFill>
              </a:rPr>
              <a:t>Today’s K-pop</a:t>
            </a:r>
            <a:endParaRPr lang="ko-KR" altLang="en-US" sz="6000" kern="0" dirty="0">
              <a:solidFill>
                <a:srgbClr val="87726A"/>
              </a:solidFill>
            </a:endParaRPr>
          </a:p>
        </p:txBody>
      </p:sp>
      <p:sp>
        <p:nvSpPr>
          <p:cNvPr id="4" name="TextBox 3">
            <a:extLst>
              <a:ext uri="{FF2B5EF4-FFF2-40B4-BE49-F238E27FC236}">
                <a16:creationId xmlns:a16="http://schemas.microsoft.com/office/drawing/2014/main" id="{59285CD7-F576-46F4-9FBA-5A1B03EBA3D6}"/>
              </a:ext>
            </a:extLst>
          </p:cNvPr>
          <p:cNvSpPr txBox="1"/>
          <p:nvPr/>
        </p:nvSpPr>
        <p:spPr>
          <a:xfrm>
            <a:off x="7637237" y="3429000"/>
            <a:ext cx="4879910" cy="954107"/>
          </a:xfrm>
          <a:prstGeom prst="rect">
            <a:avLst/>
          </a:prstGeom>
          <a:noFill/>
        </p:spPr>
        <p:txBody>
          <a:bodyPr wrap="square" rtlCol="0">
            <a:spAutoFit/>
          </a:bodyPr>
          <a:lstStyle/>
          <a:p>
            <a:r>
              <a:rPr lang="en-US" altLang="ko-KR" sz="2800" b="1" dirty="0"/>
              <a:t>BTS - DYNAMITE</a:t>
            </a:r>
            <a:endParaRPr lang="en-US" altLang="ko-KR" sz="2800" b="1" i="0" dirty="0">
              <a:effectLst/>
              <a:latin typeface="-apple-system"/>
            </a:endParaRPr>
          </a:p>
          <a:p>
            <a:endParaRPr lang="ko-KR" altLang="en-US" sz="2800" b="1" dirty="0"/>
          </a:p>
        </p:txBody>
      </p:sp>
      <p:sp>
        <p:nvSpPr>
          <p:cNvPr id="11" name="TextBox 10">
            <a:hlinkClick r:id="rId2"/>
            <a:extLst>
              <a:ext uri="{FF2B5EF4-FFF2-40B4-BE49-F238E27FC236}">
                <a16:creationId xmlns:a16="http://schemas.microsoft.com/office/drawing/2014/main" id="{3DF2F9AE-19C9-445B-B925-CB982AC277AA}"/>
              </a:ext>
            </a:extLst>
          </p:cNvPr>
          <p:cNvSpPr txBox="1"/>
          <p:nvPr/>
        </p:nvSpPr>
        <p:spPr>
          <a:xfrm>
            <a:off x="6115051" y="5738568"/>
            <a:ext cx="6096000" cy="369332"/>
          </a:xfrm>
          <a:prstGeom prst="rect">
            <a:avLst/>
          </a:prstGeom>
          <a:noFill/>
        </p:spPr>
        <p:txBody>
          <a:bodyPr wrap="square">
            <a:spAutoFit/>
          </a:bodyPr>
          <a:lstStyle/>
          <a:p>
            <a:r>
              <a:rPr lang="en-US" altLang="ko-KR" dirty="0">
                <a:hlinkClick r:id="rId2"/>
              </a:rPr>
              <a:t>https://www.youtube.com/watch?v=nF1zZIETE5k</a:t>
            </a:r>
            <a:endParaRPr lang="ko-KR" altLang="en-US" dirty="0"/>
          </a:p>
        </p:txBody>
      </p:sp>
      <p:pic>
        <p:nvPicPr>
          <p:cNvPr id="2" name="그림 1">
            <a:extLst>
              <a:ext uri="{FF2B5EF4-FFF2-40B4-BE49-F238E27FC236}">
                <a16:creationId xmlns:a16="http://schemas.microsoft.com/office/drawing/2014/main" id="{ACDCEC16-7148-4CB1-87EE-A45779C5FA36}"/>
              </a:ext>
            </a:extLst>
          </p:cNvPr>
          <p:cNvPicPr>
            <a:picLocks noChangeAspect="1"/>
          </p:cNvPicPr>
          <p:nvPr/>
        </p:nvPicPr>
        <p:blipFill>
          <a:blip r:embed="rId3"/>
          <a:stretch>
            <a:fillRect/>
          </a:stretch>
        </p:blipFill>
        <p:spPr>
          <a:xfrm>
            <a:off x="1058635" y="1683076"/>
            <a:ext cx="5938160" cy="3938979"/>
          </a:xfrm>
          <a:prstGeom prst="rect">
            <a:avLst/>
          </a:prstGeom>
        </p:spPr>
      </p:pic>
    </p:spTree>
    <p:extLst>
      <p:ext uri="{BB962C8B-B14F-4D97-AF65-F5344CB8AC3E}">
        <p14:creationId xmlns:p14="http://schemas.microsoft.com/office/powerpoint/2010/main" val="319073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272428" y="1018548"/>
            <a:ext cx="11355614" cy="5711697"/>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7" name="직사각형 6">
            <a:extLst>
              <a:ext uri="{FF2B5EF4-FFF2-40B4-BE49-F238E27FC236}">
                <a16:creationId xmlns:a16="http://schemas.microsoft.com/office/drawing/2014/main" id="{691EFF39-9DA8-48BF-B2B8-BF03601ABCE8}"/>
              </a:ext>
            </a:extLst>
          </p:cNvPr>
          <p:cNvSpPr/>
          <p:nvPr/>
        </p:nvSpPr>
        <p:spPr>
          <a:xfrm>
            <a:off x="1530407" y="1603275"/>
            <a:ext cx="9131184" cy="8271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algn="ctr">
              <a:defRPr/>
            </a:pPr>
            <a:r>
              <a:rPr lang="ko-KR" altLang="en-US" sz="2400" b="1">
                <a:solidFill>
                  <a:schemeClr val="accent5">
                    <a:lumMod val="50000"/>
                  </a:schemeClr>
                </a:solidFill>
              </a:rPr>
              <a:t>이 </a:t>
            </a:r>
            <a:r>
              <a:rPr lang="en-US" altLang="ko-KR" sz="2400" b="1">
                <a:solidFill>
                  <a:schemeClr val="accent5">
                    <a:lumMod val="50000"/>
                  </a:schemeClr>
                </a:solidFill>
              </a:rPr>
              <a:t>/ </a:t>
            </a:r>
            <a:r>
              <a:rPr lang="ko-KR" altLang="en-US" sz="2400" b="1">
                <a:solidFill>
                  <a:schemeClr val="accent5">
                    <a:lumMod val="50000"/>
                  </a:schemeClr>
                </a:solidFill>
              </a:rPr>
              <a:t>가</a:t>
            </a:r>
          </a:p>
        </p:txBody>
      </p:sp>
      <p:sp>
        <p:nvSpPr>
          <p:cNvPr id="8" name="직사각형 7">
            <a:extLst>
              <a:ext uri="{FF2B5EF4-FFF2-40B4-BE49-F238E27FC236}">
                <a16:creationId xmlns:a16="http://schemas.microsoft.com/office/drawing/2014/main" id="{FFA6D82D-E408-4265-92A1-E6E2E0C50B3F}"/>
              </a:ext>
            </a:extLst>
          </p:cNvPr>
          <p:cNvSpPr/>
          <p:nvPr/>
        </p:nvSpPr>
        <p:spPr>
          <a:xfrm>
            <a:off x="1487130" y="1585004"/>
            <a:ext cx="9217739" cy="4542527"/>
          </a:xfrm>
          <a:prstGeom prst="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marL="457200" lvl="0" indent="-457200">
              <a:buFont typeface="Arial" panose="020B0604020202020204" pitchFamily="34" charset="0"/>
              <a:buChar char="•"/>
              <a:defRPr/>
            </a:pPr>
            <a:r>
              <a:rPr lang="ko-KR" altLang="en-US" sz="3200" dirty="0">
                <a:solidFill>
                  <a:schemeClr val="tx1">
                    <a:lumMod val="65000"/>
                    <a:lumOff val="35000"/>
                  </a:schemeClr>
                </a:solidFill>
              </a:rPr>
              <a:t>   </a:t>
            </a:r>
            <a:endParaRPr lang="en-US" altLang="ko-KR" sz="3200" dirty="0">
              <a:solidFill>
                <a:schemeClr val="tx1">
                  <a:lumMod val="65000"/>
                  <a:lumOff val="35000"/>
                </a:schemeClr>
              </a:solidFill>
            </a:endParaRPr>
          </a:p>
          <a:p>
            <a:pPr lvl="0">
              <a:defRPr/>
            </a:pPr>
            <a:r>
              <a:rPr lang="ko-KR" altLang="en-US" sz="2400" b="1" dirty="0">
                <a:solidFill>
                  <a:schemeClr val="tx1">
                    <a:lumMod val="65000"/>
                    <a:lumOff val="35000"/>
                  </a:schemeClr>
                </a:solidFill>
              </a:rPr>
              <a:t> </a:t>
            </a:r>
            <a:endParaRPr lang="en-US" altLang="ko-KR" sz="2400" b="1" dirty="0">
              <a:solidFill>
                <a:schemeClr val="tx1">
                  <a:lumMod val="65000"/>
                  <a:lumOff val="35000"/>
                </a:schemeClr>
              </a:solidFill>
            </a:endParaRPr>
          </a:p>
          <a:p>
            <a:pPr marL="457200" lvl="0" indent="-457200">
              <a:buFont typeface="Arial" panose="020B0604020202020204" pitchFamily="34" charset="0"/>
              <a:buChar char="•"/>
              <a:defRPr/>
            </a:pPr>
            <a:r>
              <a:rPr lang="en-US" altLang="ko-KR" sz="2400" b="1" dirty="0">
                <a:solidFill>
                  <a:schemeClr val="tx1">
                    <a:lumMod val="65000"/>
                    <a:lumOff val="35000"/>
                  </a:schemeClr>
                </a:solidFill>
              </a:rPr>
              <a:t>subject</a:t>
            </a:r>
            <a:r>
              <a:rPr lang="ko-KR" altLang="en-US" sz="2400" dirty="0">
                <a:solidFill>
                  <a:schemeClr val="tx1">
                    <a:lumMod val="65000"/>
                    <a:lumOff val="35000"/>
                  </a:schemeClr>
                </a:solidFill>
              </a:rPr>
              <a:t>   </a:t>
            </a:r>
            <a:r>
              <a:rPr lang="en-US" altLang="ko-KR" sz="3200" dirty="0">
                <a:solidFill>
                  <a:schemeClr val="tx1">
                    <a:lumMod val="65000"/>
                    <a:lumOff val="35000"/>
                  </a:schemeClr>
                </a:solidFill>
              </a:rPr>
              <a:t>+</a:t>
            </a:r>
            <a:r>
              <a:rPr lang="ko-KR" altLang="en-US" sz="3200" dirty="0">
                <a:solidFill>
                  <a:schemeClr val="tx1">
                    <a:lumMod val="65000"/>
                    <a:lumOff val="35000"/>
                  </a:schemeClr>
                </a:solidFill>
              </a:rPr>
              <a:t> </a:t>
            </a:r>
            <a:r>
              <a:rPr lang="ko-KR" altLang="en-US" sz="2800" b="1" dirty="0">
                <a:solidFill>
                  <a:schemeClr val="tx1">
                    <a:lumMod val="65000"/>
                    <a:lumOff val="35000"/>
                  </a:schemeClr>
                </a:solidFill>
              </a:rPr>
              <a:t>이</a:t>
            </a:r>
            <a:r>
              <a:rPr lang="en-US" altLang="ko-KR" sz="2800" b="1" dirty="0">
                <a:solidFill>
                  <a:schemeClr val="tx1">
                    <a:lumMod val="65000"/>
                    <a:lumOff val="35000"/>
                  </a:schemeClr>
                </a:solidFill>
              </a:rPr>
              <a:t>/</a:t>
            </a:r>
            <a:r>
              <a:rPr lang="ko-KR" altLang="en-US" sz="2800" b="1" dirty="0">
                <a:solidFill>
                  <a:schemeClr val="tx1">
                    <a:lumMod val="65000"/>
                    <a:lumOff val="35000"/>
                  </a:schemeClr>
                </a:solidFill>
              </a:rPr>
              <a:t>가 </a:t>
            </a:r>
          </a:p>
          <a:p>
            <a:pPr lvl="0">
              <a:defRPr/>
            </a:pPr>
            <a:endParaRPr lang="en-US" altLang="ko-KR" sz="2400" dirty="0">
              <a:solidFill>
                <a:schemeClr val="tx1">
                  <a:lumMod val="65000"/>
                  <a:lumOff val="35000"/>
                </a:schemeClr>
              </a:solidFill>
            </a:endParaRPr>
          </a:p>
          <a:p>
            <a:pPr lvl="0">
              <a:defRPr/>
            </a:pPr>
            <a:r>
              <a:rPr lang="en-US" altLang="ko-KR" sz="4000" dirty="0">
                <a:solidFill>
                  <a:schemeClr val="tx1">
                    <a:lumMod val="65000"/>
                    <a:lumOff val="35000"/>
                  </a:schemeClr>
                </a:solidFill>
                <a:latin typeface="Abadi"/>
              </a:rPr>
              <a:t>1.Observe or describe something </a:t>
            </a:r>
          </a:p>
          <a:p>
            <a:pPr lvl="0">
              <a:defRPr/>
            </a:pPr>
            <a:r>
              <a:rPr lang="en-US" altLang="ko-KR" sz="4000" dirty="0">
                <a:solidFill>
                  <a:schemeClr val="tx1">
                    <a:lumMod val="65000"/>
                    <a:lumOff val="35000"/>
                  </a:schemeClr>
                </a:solidFill>
                <a:latin typeface="Abadi"/>
              </a:rPr>
              <a:t>			</a:t>
            </a:r>
            <a:r>
              <a:rPr lang="en-US" altLang="ko-KR" sz="2400" dirty="0">
                <a:solidFill>
                  <a:schemeClr val="tx1">
                    <a:lumMod val="65000"/>
                    <a:lumOff val="35000"/>
                  </a:schemeClr>
                </a:solidFill>
                <a:latin typeface="Abadi"/>
              </a:rPr>
              <a:t>ex)</a:t>
            </a:r>
            <a:r>
              <a:rPr lang="ko-KR" altLang="en-US" sz="2400" dirty="0">
                <a:solidFill>
                  <a:schemeClr val="tx1">
                    <a:lumMod val="65000"/>
                    <a:lumOff val="35000"/>
                  </a:schemeClr>
                </a:solidFill>
                <a:latin typeface="Abadi"/>
              </a:rPr>
              <a:t> 영화가</a:t>
            </a:r>
            <a:r>
              <a:rPr lang="en-US" altLang="ko-KR" sz="2400" dirty="0">
                <a:solidFill>
                  <a:schemeClr val="tx1">
                    <a:lumMod val="65000"/>
                    <a:lumOff val="35000"/>
                  </a:schemeClr>
                </a:solidFill>
                <a:latin typeface="Abadi"/>
              </a:rPr>
              <a:t> </a:t>
            </a:r>
            <a:r>
              <a:rPr lang="ko-KR" altLang="en-US" sz="2400" dirty="0">
                <a:solidFill>
                  <a:schemeClr val="tx1">
                    <a:lumMod val="65000"/>
                    <a:lumOff val="35000"/>
                  </a:schemeClr>
                </a:solidFill>
                <a:latin typeface="Abadi"/>
              </a:rPr>
              <a:t>재밌다</a:t>
            </a:r>
            <a:r>
              <a:rPr lang="en-US" altLang="ko-KR" sz="2400" dirty="0">
                <a:solidFill>
                  <a:schemeClr val="tx1">
                    <a:lumMod val="65000"/>
                    <a:lumOff val="35000"/>
                  </a:schemeClr>
                </a:solidFill>
                <a:latin typeface="Abadi"/>
              </a:rPr>
              <a:t>.</a:t>
            </a:r>
          </a:p>
          <a:p>
            <a:pPr lvl="0">
              <a:defRPr/>
            </a:pPr>
            <a:r>
              <a:rPr lang="en-US" altLang="ko-KR" sz="4000" dirty="0">
                <a:solidFill>
                  <a:schemeClr val="tx1">
                    <a:lumMod val="65000"/>
                    <a:lumOff val="35000"/>
                  </a:schemeClr>
                </a:solidFill>
                <a:latin typeface="Abadi"/>
              </a:rPr>
              <a:t>2. Emphasize the subject </a:t>
            </a:r>
          </a:p>
          <a:p>
            <a:pPr lvl="0">
              <a:defRPr/>
            </a:pPr>
            <a:r>
              <a:rPr lang="en-US" altLang="ko-KR" sz="4000" dirty="0">
                <a:solidFill>
                  <a:schemeClr val="tx1">
                    <a:lumMod val="65000"/>
                    <a:lumOff val="35000"/>
                  </a:schemeClr>
                </a:solidFill>
                <a:latin typeface="Abadi"/>
              </a:rPr>
              <a:t>			</a:t>
            </a:r>
            <a:r>
              <a:rPr lang="en-US" altLang="ko-KR" sz="2400" dirty="0">
                <a:solidFill>
                  <a:schemeClr val="tx1">
                    <a:lumMod val="65000"/>
                    <a:lumOff val="35000"/>
                  </a:schemeClr>
                </a:solidFill>
                <a:latin typeface="Abadi"/>
              </a:rPr>
              <a:t>ex) </a:t>
            </a:r>
            <a:r>
              <a:rPr lang="ko-KR" altLang="en-US" sz="2400" dirty="0">
                <a:solidFill>
                  <a:schemeClr val="tx1">
                    <a:lumMod val="65000"/>
                    <a:lumOff val="35000"/>
                  </a:schemeClr>
                </a:solidFill>
                <a:latin typeface="Abadi"/>
              </a:rPr>
              <a:t>사과가 맛있다</a:t>
            </a:r>
            <a:r>
              <a:rPr lang="en-US" altLang="ko-KR" sz="2400" dirty="0">
                <a:solidFill>
                  <a:schemeClr val="tx1">
                    <a:lumMod val="65000"/>
                    <a:lumOff val="35000"/>
                  </a:schemeClr>
                </a:solidFill>
                <a:latin typeface="Abadi"/>
              </a:rPr>
              <a:t>.</a:t>
            </a:r>
          </a:p>
        </p:txBody>
      </p:sp>
      <p:sp>
        <p:nvSpPr>
          <p:cNvPr id="9" name="직사각형 8">
            <a:extLst>
              <a:ext uri="{FF2B5EF4-FFF2-40B4-BE49-F238E27FC236}">
                <a16:creationId xmlns:a16="http://schemas.microsoft.com/office/drawing/2014/main" id="{74B1DA09-9F82-4A8A-B5E8-A3818A1034D7}"/>
              </a:ext>
            </a:extLst>
          </p:cNvPr>
          <p:cNvSpPr/>
          <p:nvPr/>
        </p:nvSpPr>
        <p:spPr>
          <a:xfrm>
            <a:off x="1530407" y="1608564"/>
            <a:ext cx="9131184" cy="8271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l" defTabSz="232257" rtl="0">
              <a:lnSpc>
                <a:spcPct val="100000"/>
              </a:lnSpc>
              <a:spcBef>
                <a:spcPct val="0"/>
              </a:spcBef>
              <a:spcAft>
                <a:spcPts val="0"/>
              </a:spcAft>
              <a:defRPr kumimoji="0" sz="1800" b="0" i="0" u="none" strike="noStrike" kern="1200" cap="none" spc="0" normalizeH="0" baseline="0">
                <a:solidFill>
                  <a:schemeClr val="lt1"/>
                </a:solidFill>
                <a:latin typeface="+mn-lt"/>
                <a:ea typeface="+mn-ea"/>
                <a:cs typeface="+mn-cs"/>
              </a:defRPr>
            </a:lvl1pPr>
          </a:lstStyle>
          <a:p>
            <a:pPr algn="ctr">
              <a:defRPr/>
            </a:pPr>
            <a:r>
              <a:rPr lang="ko-KR" altLang="en-US" sz="2400" b="1" dirty="0">
                <a:solidFill>
                  <a:schemeClr val="accent5">
                    <a:lumMod val="50000"/>
                  </a:schemeClr>
                </a:solidFill>
              </a:rPr>
              <a:t>이 </a:t>
            </a:r>
            <a:r>
              <a:rPr lang="en-US" altLang="ko-KR" sz="2400" b="1" dirty="0">
                <a:solidFill>
                  <a:schemeClr val="accent5">
                    <a:lumMod val="50000"/>
                  </a:schemeClr>
                </a:solidFill>
              </a:rPr>
              <a:t>/ </a:t>
            </a:r>
            <a:r>
              <a:rPr lang="ko-KR" altLang="en-US" sz="2400" b="1" dirty="0">
                <a:solidFill>
                  <a:schemeClr val="accent5">
                    <a:lumMod val="50000"/>
                  </a:schemeClr>
                </a:solidFill>
              </a:rPr>
              <a:t>가</a:t>
            </a:r>
          </a:p>
        </p:txBody>
      </p:sp>
      <p:sp>
        <p:nvSpPr>
          <p:cNvPr id="10" name="직사각형 9">
            <a:extLst>
              <a:ext uri="{FF2B5EF4-FFF2-40B4-BE49-F238E27FC236}">
                <a16:creationId xmlns:a16="http://schemas.microsoft.com/office/drawing/2014/main" id="{936038F8-1A92-4A2D-AC7E-91A3EDF8B717}"/>
              </a:ext>
            </a:extLst>
          </p:cNvPr>
          <p:cNvSpPr/>
          <p:nvPr/>
        </p:nvSpPr>
        <p:spPr>
          <a:xfrm>
            <a:off x="3126920" y="57890"/>
            <a:ext cx="5938160"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Review -</a:t>
            </a:r>
            <a:r>
              <a:rPr lang="ko-KR" altLang="en-US" sz="2800" b="1" i="1" kern="0" dirty="0">
                <a:solidFill>
                  <a:srgbClr val="87726A"/>
                </a:solidFill>
              </a:rPr>
              <a:t> </a:t>
            </a:r>
            <a:r>
              <a:rPr lang="en-US" altLang="ko-KR" sz="2800" b="1" i="1" kern="0" dirty="0">
                <a:solidFill>
                  <a:srgbClr val="87726A"/>
                </a:solidFill>
              </a:rPr>
              <a:t>Postpositional</a:t>
            </a:r>
            <a:r>
              <a:rPr lang="ko-KR" altLang="en-US" sz="2800" b="1" i="1" kern="0" dirty="0">
                <a:solidFill>
                  <a:srgbClr val="87726A"/>
                </a:solidFill>
              </a:rPr>
              <a:t> </a:t>
            </a:r>
            <a:r>
              <a:rPr lang="en-US" altLang="ko-KR" sz="2800" b="1" i="1" kern="0" dirty="0">
                <a:solidFill>
                  <a:srgbClr val="87726A"/>
                </a:solidFill>
              </a:rPr>
              <a:t>Particles</a:t>
            </a:r>
          </a:p>
          <a:p>
            <a:pPr algn="ctr" latinLnBrk="0">
              <a:lnSpc>
                <a:spcPct val="150000"/>
              </a:lnSpc>
              <a:defRPr/>
            </a:pPr>
            <a:endParaRPr lang="ko-KR" altLang="en-US" sz="5400" kern="0" dirty="0">
              <a:solidFill>
                <a:srgbClr val="87726A"/>
              </a:solidFill>
            </a:endParaRPr>
          </a:p>
        </p:txBody>
      </p:sp>
    </p:spTree>
    <p:extLst>
      <p:ext uri="{BB962C8B-B14F-4D97-AF65-F5344CB8AC3E}">
        <p14:creationId xmlns:p14="http://schemas.microsoft.com/office/powerpoint/2010/main" val="25622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3126920" y="-15680"/>
            <a:ext cx="5938160" cy="1824538"/>
          </a:xfrm>
          <a:prstGeom prst="rect">
            <a:avLst/>
          </a:prstGeom>
        </p:spPr>
        <p:txBody>
          <a:bodyPr wrap="square">
            <a:spAutoFit/>
          </a:bodyPr>
          <a:lstStyle/>
          <a:p>
            <a:pPr algn="ctr" latinLnBrk="0">
              <a:lnSpc>
                <a:spcPct val="150000"/>
              </a:lnSpc>
              <a:defRPr/>
            </a:pPr>
            <a:r>
              <a:rPr lang="en-US" altLang="ko-KR" sz="2800" b="1" i="1" kern="0" dirty="0">
                <a:solidFill>
                  <a:srgbClr val="87726A"/>
                </a:solidFill>
              </a:rPr>
              <a:t>Review -</a:t>
            </a:r>
            <a:r>
              <a:rPr lang="ko-KR" altLang="en-US" sz="2800" b="1" i="1" kern="0" dirty="0">
                <a:solidFill>
                  <a:srgbClr val="87726A"/>
                </a:solidFill>
              </a:rPr>
              <a:t> </a:t>
            </a:r>
            <a:r>
              <a:rPr lang="en-US" altLang="ko-KR" sz="2800" b="1" i="1" kern="0" dirty="0">
                <a:solidFill>
                  <a:srgbClr val="87726A"/>
                </a:solidFill>
              </a:rPr>
              <a:t>Postpositional</a:t>
            </a:r>
            <a:r>
              <a:rPr lang="ko-KR" altLang="en-US" sz="2800" b="1" i="1" kern="0" dirty="0">
                <a:solidFill>
                  <a:srgbClr val="87726A"/>
                </a:solidFill>
              </a:rPr>
              <a:t> </a:t>
            </a:r>
            <a:r>
              <a:rPr lang="en-US" altLang="ko-KR" sz="2800" b="1" i="1" kern="0" dirty="0">
                <a:solidFill>
                  <a:srgbClr val="87726A"/>
                </a:solidFill>
              </a:rPr>
              <a:t>Particles</a:t>
            </a:r>
          </a:p>
          <a:p>
            <a:pPr algn="ctr" latinLnBrk="0">
              <a:lnSpc>
                <a:spcPct val="150000"/>
              </a:lnSpc>
              <a:defRPr/>
            </a:pP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565386" y="734886"/>
            <a:ext cx="1842582"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a:ln>
                  <a:noFill/>
                </a:ln>
                <a:solidFill>
                  <a:srgbClr val="44546A"/>
                </a:solidFill>
                <a:effectLst/>
                <a:uLnTx/>
                <a:uFillTx/>
                <a:latin typeface="맑은 고딕" panose="020F0502020204030204"/>
                <a:ea typeface="맑은 고딕" panose="020B0503020000020004" pitchFamily="50" charset="-127"/>
                <a:cs typeface="+mn-cs"/>
              </a:rPr>
              <a:t>Question 1</a:t>
            </a:r>
            <a:r>
              <a:rPr kumimoji="0" lang="en-US" altLang="ko-KR" sz="1800" b="0" i="0" u="none" strike="noStrike" kern="1200" cap="none" spc="0" normalizeH="0" baseline="0" noProof="0">
                <a:ln>
                  <a:noFill/>
                </a:ln>
                <a:solidFill>
                  <a:srgbClr val="44546A"/>
                </a:solidFill>
                <a:effectLst/>
                <a:uLnTx/>
                <a:uFillTx/>
                <a:latin typeface="맑은 고딕" panose="020F0502020204030204"/>
                <a:ea typeface="맑은 고딕" panose="020B0503020000020004" pitchFamily="50" charset="-127"/>
                <a:cs typeface="+mn-cs"/>
              </a:rPr>
              <a:t> </a:t>
            </a:r>
          </a:p>
        </p:txBody>
      </p:sp>
      <p:sp>
        <p:nvSpPr>
          <p:cNvPr id="7" name="TextBox 1">
            <a:extLst>
              <a:ext uri="{FF2B5EF4-FFF2-40B4-BE49-F238E27FC236}">
                <a16:creationId xmlns:a16="http://schemas.microsoft.com/office/drawing/2014/main" id="{1CC88CB7-B623-4059-8438-1E21EF98960C}"/>
              </a:ext>
            </a:extLst>
          </p:cNvPr>
          <p:cNvSpPr txBox="1"/>
          <p:nvPr/>
        </p:nvSpPr>
        <p:spPr>
          <a:xfrm>
            <a:off x="675455" y="1196551"/>
            <a:ext cx="9254886"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YERI likes swimming but not other sports</a:t>
            </a:r>
            <a:endParaRPr kumimoji="0" lang="ko-KR" altLang="en-US" sz="2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8" name="TextBox 3">
            <a:extLst>
              <a:ext uri="{FF2B5EF4-FFF2-40B4-BE49-F238E27FC236}">
                <a16:creationId xmlns:a16="http://schemas.microsoft.com/office/drawing/2014/main" id="{4FF5ADE3-E111-4309-A10A-56966325D06D}"/>
              </a:ext>
            </a:extLst>
          </p:cNvPr>
          <p:cNvSpPr txBox="1"/>
          <p:nvPr/>
        </p:nvSpPr>
        <p:spPr>
          <a:xfrm>
            <a:off x="2132004" y="1658216"/>
            <a:ext cx="3729215" cy="369332"/>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lvl="0">
              <a:defRPr/>
            </a:pPr>
            <a:r>
              <a:rPr lang="ko-KR" altLang="en-US" b="1" dirty="0"/>
              <a:t>수영</a:t>
            </a:r>
            <a:r>
              <a:rPr lang="ko-KR" altLang="en-US" b="1" dirty="0">
                <a:solidFill>
                  <a:srgbClr val="FF0000"/>
                </a:solidFill>
              </a:rPr>
              <a:t>은</a:t>
            </a:r>
            <a:r>
              <a:rPr lang="en-US" altLang="ko-KR" b="1" dirty="0"/>
              <a:t>[</a:t>
            </a:r>
            <a:r>
              <a:rPr lang="en-US" altLang="ko-KR" b="1" dirty="0" err="1"/>
              <a:t>eun</a:t>
            </a:r>
            <a:r>
              <a:rPr lang="en-US" altLang="ko-KR" b="1" dirty="0"/>
              <a:t>]</a:t>
            </a:r>
            <a:r>
              <a:rPr lang="ko-KR" altLang="en-US" b="1" dirty="0"/>
              <a:t> 좋아한다</a:t>
            </a:r>
          </a:p>
        </p:txBody>
      </p:sp>
      <p:sp>
        <p:nvSpPr>
          <p:cNvPr id="9" name="TextBox 6">
            <a:extLst>
              <a:ext uri="{FF2B5EF4-FFF2-40B4-BE49-F238E27FC236}">
                <a16:creationId xmlns:a16="http://schemas.microsoft.com/office/drawing/2014/main" id="{9AAE70B4-6264-45AE-AD89-1369A31DDE2A}"/>
              </a:ext>
            </a:extLst>
          </p:cNvPr>
          <p:cNvSpPr txBox="1"/>
          <p:nvPr/>
        </p:nvSpPr>
        <p:spPr>
          <a:xfrm>
            <a:off x="5860593" y="1658216"/>
            <a:ext cx="3205113" cy="369332"/>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lvl="0">
              <a:defRPr/>
            </a:pPr>
            <a:r>
              <a:rPr lang="ko-KR" altLang="en-US" b="1" dirty="0"/>
              <a:t>수영</a:t>
            </a:r>
            <a:r>
              <a:rPr lang="ko-KR" altLang="en-US" b="1" dirty="0">
                <a:solidFill>
                  <a:schemeClr val="accent5">
                    <a:lumMod val="75000"/>
                  </a:schemeClr>
                </a:solidFill>
              </a:rPr>
              <a:t>이</a:t>
            </a:r>
            <a:r>
              <a:rPr lang="en-US" altLang="ko-KR" b="1" dirty="0"/>
              <a:t>[</a:t>
            </a:r>
            <a:r>
              <a:rPr lang="en-US" altLang="ko-KR" b="1" dirty="0" err="1"/>
              <a:t>i</a:t>
            </a:r>
            <a:r>
              <a:rPr lang="en-US" altLang="ko-KR" b="1" dirty="0"/>
              <a:t>] </a:t>
            </a:r>
            <a:r>
              <a:rPr lang="ko-KR" altLang="en-US" b="1" dirty="0"/>
              <a:t>좋아한다</a:t>
            </a:r>
          </a:p>
        </p:txBody>
      </p:sp>
      <p:sp>
        <p:nvSpPr>
          <p:cNvPr id="10" name="TextBox 7">
            <a:extLst>
              <a:ext uri="{FF2B5EF4-FFF2-40B4-BE49-F238E27FC236}">
                <a16:creationId xmlns:a16="http://schemas.microsoft.com/office/drawing/2014/main" id="{1750045F-CE31-4286-BFE4-AB6A8FF8C0BF}"/>
              </a:ext>
            </a:extLst>
          </p:cNvPr>
          <p:cNvSpPr txBox="1"/>
          <p:nvPr/>
        </p:nvSpPr>
        <p:spPr>
          <a:xfrm>
            <a:off x="675455" y="2489213"/>
            <a:ext cx="1939686"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Question 2</a:t>
            </a:r>
            <a:endPar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11" name="TextBox 11">
            <a:extLst>
              <a:ext uri="{FF2B5EF4-FFF2-40B4-BE49-F238E27FC236}">
                <a16:creationId xmlns:a16="http://schemas.microsoft.com/office/drawing/2014/main" id="{0FAC3532-B962-4F81-B185-2B95706CFB62}"/>
              </a:ext>
            </a:extLst>
          </p:cNvPr>
          <p:cNvSpPr txBox="1"/>
          <p:nvPr/>
        </p:nvSpPr>
        <p:spPr>
          <a:xfrm>
            <a:off x="675455" y="3018603"/>
            <a:ext cx="7650653"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The cheetah over there is slow </a:t>
            </a:r>
            <a:r>
              <a:rPr kumimoji="0" lang="en-US" altLang="ko-KR" sz="2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(watching now)</a:t>
            </a:r>
            <a:endParaRPr kumimoji="0" lang="ko-KR" altLang="en-US" sz="2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12" name="TextBox 24">
            <a:extLst>
              <a:ext uri="{FF2B5EF4-FFF2-40B4-BE49-F238E27FC236}">
                <a16:creationId xmlns:a16="http://schemas.microsoft.com/office/drawing/2014/main" id="{45E5FED5-4B20-4CDF-9009-AA03C76DB732}"/>
              </a:ext>
            </a:extLst>
          </p:cNvPr>
          <p:cNvSpPr txBox="1"/>
          <p:nvPr/>
        </p:nvSpPr>
        <p:spPr>
          <a:xfrm>
            <a:off x="2282089" y="3572601"/>
            <a:ext cx="3205112" cy="369332"/>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lvl="0">
              <a:defRPr/>
            </a:pPr>
            <a:r>
              <a:rPr lang="ko-KR" altLang="en-US" b="1" dirty="0"/>
              <a:t>치타</a:t>
            </a:r>
            <a:r>
              <a:rPr lang="ko-KR" altLang="en-US" b="1" dirty="0">
                <a:solidFill>
                  <a:srgbClr val="FF0000"/>
                </a:solidFill>
              </a:rPr>
              <a:t>는</a:t>
            </a:r>
            <a:r>
              <a:rPr lang="en-US" altLang="ko-KR" b="1" dirty="0"/>
              <a:t>[</a:t>
            </a:r>
            <a:r>
              <a:rPr lang="en-US" altLang="ko-KR" b="1" dirty="0" err="1"/>
              <a:t>neun</a:t>
            </a:r>
            <a:r>
              <a:rPr lang="en-US" altLang="ko-KR" b="1" dirty="0"/>
              <a:t>] </a:t>
            </a:r>
            <a:r>
              <a:rPr lang="ko-KR" altLang="en-US" b="1" dirty="0"/>
              <a:t>느리다</a:t>
            </a:r>
          </a:p>
        </p:txBody>
      </p:sp>
      <p:sp>
        <p:nvSpPr>
          <p:cNvPr id="13" name="TextBox 25">
            <a:extLst>
              <a:ext uri="{FF2B5EF4-FFF2-40B4-BE49-F238E27FC236}">
                <a16:creationId xmlns:a16="http://schemas.microsoft.com/office/drawing/2014/main" id="{85C8B565-CE3D-4E3F-AF5F-EBCE5C19A304}"/>
              </a:ext>
            </a:extLst>
          </p:cNvPr>
          <p:cNvSpPr txBox="1"/>
          <p:nvPr/>
        </p:nvSpPr>
        <p:spPr>
          <a:xfrm>
            <a:off x="5860593" y="3614446"/>
            <a:ext cx="3205113" cy="369332"/>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lvl="0">
              <a:defRPr/>
            </a:pPr>
            <a:r>
              <a:rPr lang="ko-KR" altLang="en-US" b="1" dirty="0"/>
              <a:t>치타</a:t>
            </a:r>
            <a:r>
              <a:rPr lang="ko-KR" altLang="en-US" b="1" dirty="0">
                <a:solidFill>
                  <a:schemeClr val="accent5">
                    <a:lumMod val="75000"/>
                  </a:schemeClr>
                </a:solidFill>
              </a:rPr>
              <a:t>가</a:t>
            </a:r>
            <a:r>
              <a:rPr lang="en-US" altLang="ko-KR" b="1" dirty="0"/>
              <a:t>[ga] </a:t>
            </a:r>
            <a:r>
              <a:rPr lang="ko-KR" altLang="en-US" b="1" dirty="0"/>
              <a:t>느리다</a:t>
            </a:r>
          </a:p>
        </p:txBody>
      </p:sp>
      <p:sp>
        <p:nvSpPr>
          <p:cNvPr id="14" name="TextBox 26">
            <a:extLst>
              <a:ext uri="{FF2B5EF4-FFF2-40B4-BE49-F238E27FC236}">
                <a16:creationId xmlns:a16="http://schemas.microsoft.com/office/drawing/2014/main" id="{4883D877-653F-4FB8-B697-3DD0E5168C6F}"/>
              </a:ext>
            </a:extLst>
          </p:cNvPr>
          <p:cNvSpPr txBox="1"/>
          <p:nvPr/>
        </p:nvSpPr>
        <p:spPr>
          <a:xfrm>
            <a:off x="675455" y="4342431"/>
            <a:ext cx="1842582"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a:ln>
                  <a:noFill/>
                </a:ln>
                <a:solidFill>
                  <a:srgbClr val="44546A"/>
                </a:solidFill>
                <a:effectLst/>
                <a:uLnTx/>
                <a:uFillTx/>
                <a:latin typeface="맑은 고딕" panose="020F0502020204030204"/>
                <a:ea typeface="맑은 고딕" panose="020B0503020000020004" pitchFamily="50" charset="-127"/>
                <a:cs typeface="+mn-cs"/>
              </a:rPr>
              <a:t>Question 3</a:t>
            </a:r>
            <a:r>
              <a:rPr kumimoji="0" lang="en-US" altLang="ko-KR" sz="1800" b="0" i="0" u="none" strike="noStrike" kern="1200" cap="none" spc="0" normalizeH="0" baseline="0" noProof="0">
                <a:ln>
                  <a:noFill/>
                </a:ln>
                <a:solidFill>
                  <a:srgbClr val="44546A"/>
                </a:solidFill>
                <a:effectLst/>
                <a:uLnTx/>
                <a:uFillTx/>
                <a:latin typeface="맑은 고딕" panose="020F0502020204030204"/>
                <a:ea typeface="맑은 고딕" panose="020B0503020000020004" pitchFamily="50" charset="-127"/>
                <a:cs typeface="+mn-cs"/>
              </a:rPr>
              <a:t> </a:t>
            </a:r>
          </a:p>
        </p:txBody>
      </p:sp>
      <p:sp>
        <p:nvSpPr>
          <p:cNvPr id="16" name="TextBox 27">
            <a:extLst>
              <a:ext uri="{FF2B5EF4-FFF2-40B4-BE49-F238E27FC236}">
                <a16:creationId xmlns:a16="http://schemas.microsoft.com/office/drawing/2014/main" id="{BB6EDA33-118C-4D60-A2BC-E1A43B8692C2}"/>
              </a:ext>
            </a:extLst>
          </p:cNvPr>
          <p:cNvSpPr txBox="1"/>
          <p:nvPr/>
        </p:nvSpPr>
        <p:spPr>
          <a:xfrm>
            <a:off x="859758" y="4912227"/>
            <a:ext cx="9254886" cy="830997"/>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You</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are</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not</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an</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animal,</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you</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are</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human</a:t>
            </a: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너는 동물</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a:t>
            </a:r>
            <a:r>
              <a:rPr kumimoji="0" lang="ko-KR" altLang="en-US" sz="24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이</a:t>
            </a: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a:t>
            </a:r>
            <a:r>
              <a:rPr kumimoji="0" lang="ko-KR" altLang="en-US"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 아니고 사람이야</a:t>
            </a:r>
            <a:endParaRPr kumimoji="0" lang="ko-KR" altLang="en-US" sz="2400"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17" name="TextBox 28">
            <a:extLst>
              <a:ext uri="{FF2B5EF4-FFF2-40B4-BE49-F238E27FC236}">
                <a16:creationId xmlns:a16="http://schemas.microsoft.com/office/drawing/2014/main" id="{04E6B0FE-F23B-40E5-9A31-0B5B105B5E85}"/>
              </a:ext>
            </a:extLst>
          </p:cNvPr>
          <p:cNvSpPr txBox="1"/>
          <p:nvPr/>
        </p:nvSpPr>
        <p:spPr>
          <a:xfrm>
            <a:off x="2807998" y="5281559"/>
            <a:ext cx="492443" cy="461665"/>
          </a:xfrm>
          <a:prstGeom prst="rect">
            <a:avLst/>
          </a:prstGeom>
          <a:noFill/>
        </p:spPr>
        <p:txBody>
          <a:bodyPr wrap="non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kumimoji="0" lang="ko-KR" altLang="en-US" sz="2400" b="1" i="0" u="none" strike="noStrike" kern="1200" cap="none" spc="0" normalizeH="0" baseline="0" noProof="0" dirty="0">
                <a:ln>
                  <a:noFill/>
                </a:ln>
                <a:solidFill>
                  <a:srgbClr val="4472C4">
                    <a:lumMod val="75000"/>
                  </a:srgbClr>
                </a:solidFill>
                <a:effectLst/>
                <a:uLnTx/>
                <a:uFillTx/>
                <a:latin typeface="맑은 고딕" panose="020F0502020204030204"/>
                <a:ea typeface="맑은 고딕" panose="020B0503020000020004" pitchFamily="50" charset="-127"/>
                <a:cs typeface="+mn-cs"/>
              </a:rPr>
              <a:t>은</a:t>
            </a:r>
          </a:p>
        </p:txBody>
      </p:sp>
    </p:spTree>
    <p:extLst>
      <p:ext uri="{BB962C8B-B14F-4D97-AF65-F5344CB8AC3E}">
        <p14:creationId xmlns:p14="http://schemas.microsoft.com/office/powerpoint/2010/main" val="152850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2" y="839981"/>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ko-KR" sz="1800" b="0" i="0" u="none" strike="noStrike" baseline="0" dirty="0">
              <a:solidFill>
                <a:srgbClr val="000000"/>
              </a:solidFill>
              <a:latin typeface="Arial" panose="020B0604020202020204" pitchFamily="34" charset="0"/>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1. Combination of consonant and vowel</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534906" y="916964"/>
            <a:ext cx="4433334"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285750" marR="0" lvl="0" indent="-28575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Vowel and consonant </a:t>
            </a:r>
          </a:p>
        </p:txBody>
      </p:sp>
      <p:sp>
        <p:nvSpPr>
          <p:cNvPr id="7" name="TextBox 1">
            <a:extLst>
              <a:ext uri="{FF2B5EF4-FFF2-40B4-BE49-F238E27FC236}">
                <a16:creationId xmlns:a16="http://schemas.microsoft.com/office/drawing/2014/main" id="{1CC88CB7-B623-4059-8438-1E21EF98960C}"/>
              </a:ext>
            </a:extLst>
          </p:cNvPr>
          <p:cNvSpPr txBox="1"/>
          <p:nvPr/>
        </p:nvSpPr>
        <p:spPr>
          <a:xfrm>
            <a:off x="597623" y="1501961"/>
            <a:ext cx="10996753" cy="369332"/>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lang="en-US" altLang="ko-KR" b="1" dirty="0">
                <a:solidFill>
                  <a:srgbClr val="44546A"/>
                </a:solidFill>
                <a:latin typeface="맑은 고딕" panose="020F0502020204030204"/>
                <a:ea typeface="맑은 고딕" panose="020B0503020000020004" pitchFamily="50" charset="-127"/>
              </a:rPr>
              <a:t>The position of the vowel symbol is either to the right of or below the initial consonant symbol </a:t>
            </a:r>
            <a:endParaRPr kumimoji="0" lang="ko-KR" altLang="en-US"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15" name="TextBox 14">
            <a:extLst>
              <a:ext uri="{FF2B5EF4-FFF2-40B4-BE49-F238E27FC236}">
                <a16:creationId xmlns:a16="http://schemas.microsoft.com/office/drawing/2014/main" id="{7FD7D7CE-50A1-48B0-B97B-D538715F3292}"/>
              </a:ext>
            </a:extLst>
          </p:cNvPr>
          <p:cNvSpPr txBox="1"/>
          <p:nvPr/>
        </p:nvSpPr>
        <p:spPr>
          <a:xfrm>
            <a:off x="6863235" y="2384851"/>
            <a:ext cx="3444240" cy="1246495"/>
          </a:xfrm>
          <a:prstGeom prst="rect">
            <a:avLst/>
          </a:prstGeom>
          <a:noFill/>
        </p:spPr>
        <p:txBody>
          <a:bodyPr wrap="square" rtlCol="0">
            <a:spAutoFit/>
          </a:bodyPr>
          <a:lstStyle/>
          <a:p>
            <a:r>
              <a:rPr lang="ko-KR" altLang="en-US" sz="7500" b="1" dirty="0" err="1"/>
              <a:t>ㄱ</a:t>
            </a:r>
            <a:endParaRPr lang="ko-KR" altLang="en-US" sz="7500" b="1" dirty="0"/>
          </a:p>
        </p:txBody>
      </p:sp>
      <p:sp>
        <p:nvSpPr>
          <p:cNvPr id="18" name="TextBox 17">
            <a:extLst>
              <a:ext uri="{FF2B5EF4-FFF2-40B4-BE49-F238E27FC236}">
                <a16:creationId xmlns:a16="http://schemas.microsoft.com/office/drawing/2014/main" id="{808D9ED5-CE5F-43BE-A244-74B9E4090873}"/>
              </a:ext>
            </a:extLst>
          </p:cNvPr>
          <p:cNvSpPr txBox="1"/>
          <p:nvPr/>
        </p:nvSpPr>
        <p:spPr>
          <a:xfrm>
            <a:off x="7664242" y="2384851"/>
            <a:ext cx="3444240" cy="1246495"/>
          </a:xfrm>
          <a:prstGeom prst="rect">
            <a:avLst/>
          </a:prstGeom>
          <a:noFill/>
        </p:spPr>
        <p:txBody>
          <a:bodyPr wrap="square" rtlCol="0">
            <a:spAutoFit/>
          </a:bodyPr>
          <a:lstStyle/>
          <a:p>
            <a:r>
              <a:rPr lang="ko-KR" altLang="en-US" sz="7500" b="1" dirty="0" err="1"/>
              <a:t>ㄱ</a:t>
            </a:r>
            <a:endParaRPr lang="ko-KR" altLang="en-US" sz="7500" b="1" dirty="0"/>
          </a:p>
        </p:txBody>
      </p:sp>
      <p:sp>
        <p:nvSpPr>
          <p:cNvPr id="20" name="TextBox 19">
            <a:extLst>
              <a:ext uri="{FF2B5EF4-FFF2-40B4-BE49-F238E27FC236}">
                <a16:creationId xmlns:a16="http://schemas.microsoft.com/office/drawing/2014/main" id="{F7DB7FEA-E3B4-4BCB-9D73-1B47AAC3BB04}"/>
              </a:ext>
            </a:extLst>
          </p:cNvPr>
          <p:cNvSpPr txBox="1"/>
          <p:nvPr/>
        </p:nvSpPr>
        <p:spPr>
          <a:xfrm>
            <a:off x="9386362" y="2384851"/>
            <a:ext cx="3444240" cy="1246495"/>
          </a:xfrm>
          <a:prstGeom prst="rect">
            <a:avLst/>
          </a:prstGeom>
          <a:noFill/>
        </p:spPr>
        <p:txBody>
          <a:bodyPr wrap="square" rtlCol="0">
            <a:spAutoFit/>
          </a:bodyPr>
          <a:lstStyle/>
          <a:p>
            <a:r>
              <a:rPr lang="en-US" altLang="ko-KR" sz="7500" b="1" dirty="0">
                <a:solidFill>
                  <a:srgbClr val="FF0000"/>
                </a:solidFill>
              </a:rPr>
              <a:t>X</a:t>
            </a:r>
            <a:endParaRPr lang="ko-KR" altLang="en-US" sz="7500" b="1" dirty="0">
              <a:solidFill>
                <a:srgbClr val="FF0000"/>
              </a:solidFill>
            </a:endParaRPr>
          </a:p>
        </p:txBody>
      </p:sp>
      <p:sp>
        <p:nvSpPr>
          <p:cNvPr id="22" name="TextBox 21">
            <a:extLst>
              <a:ext uri="{FF2B5EF4-FFF2-40B4-BE49-F238E27FC236}">
                <a16:creationId xmlns:a16="http://schemas.microsoft.com/office/drawing/2014/main" id="{5A60B2BA-4D5C-46B2-84F2-CD70F18B4D21}"/>
              </a:ext>
            </a:extLst>
          </p:cNvPr>
          <p:cNvSpPr txBox="1"/>
          <p:nvPr/>
        </p:nvSpPr>
        <p:spPr>
          <a:xfrm>
            <a:off x="6863235" y="3948148"/>
            <a:ext cx="3444240" cy="1246495"/>
          </a:xfrm>
          <a:prstGeom prst="rect">
            <a:avLst/>
          </a:prstGeom>
          <a:noFill/>
        </p:spPr>
        <p:txBody>
          <a:bodyPr wrap="square" rtlCol="0">
            <a:spAutoFit/>
          </a:bodyPr>
          <a:lstStyle/>
          <a:p>
            <a:r>
              <a:rPr lang="ko-KR" altLang="en-US" sz="7500" b="1" dirty="0" err="1"/>
              <a:t>ㄱㄴ</a:t>
            </a:r>
            <a:endParaRPr lang="ko-KR" altLang="en-US" sz="7500" b="1" dirty="0"/>
          </a:p>
        </p:txBody>
      </p:sp>
      <p:sp>
        <p:nvSpPr>
          <p:cNvPr id="23" name="TextBox 22">
            <a:extLst>
              <a:ext uri="{FF2B5EF4-FFF2-40B4-BE49-F238E27FC236}">
                <a16:creationId xmlns:a16="http://schemas.microsoft.com/office/drawing/2014/main" id="{8349F7E1-98FF-40CB-BC8B-7EF71151FA27}"/>
              </a:ext>
            </a:extLst>
          </p:cNvPr>
          <p:cNvSpPr txBox="1"/>
          <p:nvPr/>
        </p:nvSpPr>
        <p:spPr>
          <a:xfrm>
            <a:off x="9386362" y="3911709"/>
            <a:ext cx="3444240" cy="1246495"/>
          </a:xfrm>
          <a:prstGeom prst="rect">
            <a:avLst/>
          </a:prstGeom>
          <a:noFill/>
        </p:spPr>
        <p:txBody>
          <a:bodyPr wrap="square" rtlCol="0">
            <a:spAutoFit/>
          </a:bodyPr>
          <a:lstStyle/>
          <a:p>
            <a:r>
              <a:rPr lang="en-US" altLang="ko-KR" sz="7500" b="1" dirty="0">
                <a:solidFill>
                  <a:srgbClr val="FF0000"/>
                </a:solidFill>
              </a:rPr>
              <a:t>X</a:t>
            </a:r>
            <a:endParaRPr lang="ko-KR" altLang="en-US" sz="7500" b="1" dirty="0">
              <a:solidFill>
                <a:srgbClr val="FF0000"/>
              </a:solidFill>
            </a:endParaRPr>
          </a:p>
        </p:txBody>
      </p:sp>
      <p:sp>
        <p:nvSpPr>
          <p:cNvPr id="24" name="타원 23">
            <a:extLst>
              <a:ext uri="{FF2B5EF4-FFF2-40B4-BE49-F238E27FC236}">
                <a16:creationId xmlns:a16="http://schemas.microsoft.com/office/drawing/2014/main" id="{91741ACA-9528-4A96-80CC-DB5D227CB4CA}"/>
              </a:ext>
            </a:extLst>
          </p:cNvPr>
          <p:cNvSpPr/>
          <p:nvPr/>
        </p:nvSpPr>
        <p:spPr>
          <a:xfrm>
            <a:off x="1998044" y="3007917"/>
            <a:ext cx="1331641" cy="1246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Con-sonant</a:t>
            </a:r>
            <a:endParaRPr lang="ko-KR" altLang="en-US" dirty="0"/>
          </a:p>
        </p:txBody>
      </p:sp>
      <p:sp>
        <p:nvSpPr>
          <p:cNvPr id="27" name="TextBox 26">
            <a:extLst>
              <a:ext uri="{FF2B5EF4-FFF2-40B4-BE49-F238E27FC236}">
                <a16:creationId xmlns:a16="http://schemas.microsoft.com/office/drawing/2014/main" id="{0F4BD151-F0F4-4589-9306-6005470374B5}"/>
              </a:ext>
            </a:extLst>
          </p:cNvPr>
          <p:cNvSpPr txBox="1"/>
          <p:nvPr/>
        </p:nvSpPr>
        <p:spPr>
          <a:xfrm>
            <a:off x="3720661" y="3094067"/>
            <a:ext cx="294289" cy="1477328"/>
          </a:xfrm>
          <a:prstGeom prst="rect">
            <a:avLst/>
          </a:prstGeom>
          <a:noFill/>
        </p:spPr>
        <p:txBody>
          <a:bodyPr wrap="square" rtlCol="0">
            <a:spAutoFit/>
          </a:bodyPr>
          <a:lstStyle/>
          <a:p>
            <a:r>
              <a:rPr lang="en-US" altLang="ko-KR" dirty="0"/>
              <a:t>vowel</a:t>
            </a:r>
            <a:endParaRPr lang="ko-KR" altLang="en-US" dirty="0"/>
          </a:p>
        </p:txBody>
      </p:sp>
      <p:sp>
        <p:nvSpPr>
          <p:cNvPr id="29" name="타원 28">
            <a:extLst>
              <a:ext uri="{FF2B5EF4-FFF2-40B4-BE49-F238E27FC236}">
                <a16:creationId xmlns:a16="http://schemas.microsoft.com/office/drawing/2014/main" id="{A71B630C-54DC-4A4D-92FF-C5A74EFEB681}"/>
              </a:ext>
            </a:extLst>
          </p:cNvPr>
          <p:cNvSpPr/>
          <p:nvPr/>
        </p:nvSpPr>
        <p:spPr>
          <a:xfrm>
            <a:off x="3589282" y="2726158"/>
            <a:ext cx="557048" cy="2191418"/>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타원 29">
            <a:extLst>
              <a:ext uri="{FF2B5EF4-FFF2-40B4-BE49-F238E27FC236}">
                <a16:creationId xmlns:a16="http://schemas.microsoft.com/office/drawing/2014/main" id="{D50B9F1E-DDB6-469B-B34D-DB93842EE2BA}"/>
              </a:ext>
            </a:extLst>
          </p:cNvPr>
          <p:cNvSpPr/>
          <p:nvPr/>
        </p:nvSpPr>
        <p:spPr>
          <a:xfrm rot="16200000">
            <a:off x="2510482" y="3609589"/>
            <a:ext cx="557048" cy="2451894"/>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id="{611AEDAC-04AA-4268-8660-E85EFC4E68CD}"/>
              </a:ext>
            </a:extLst>
          </p:cNvPr>
          <p:cNvSpPr txBox="1"/>
          <p:nvPr/>
        </p:nvSpPr>
        <p:spPr>
          <a:xfrm>
            <a:off x="2257641" y="4646486"/>
            <a:ext cx="1678932" cy="369332"/>
          </a:xfrm>
          <a:prstGeom prst="rect">
            <a:avLst/>
          </a:prstGeom>
          <a:noFill/>
        </p:spPr>
        <p:txBody>
          <a:bodyPr wrap="square" rtlCol="0">
            <a:spAutoFit/>
          </a:bodyPr>
          <a:lstStyle/>
          <a:p>
            <a:r>
              <a:rPr lang="en-US" altLang="ko-KR" dirty="0"/>
              <a:t>vowel</a:t>
            </a:r>
            <a:endParaRPr lang="ko-KR" altLang="en-US" dirty="0"/>
          </a:p>
        </p:txBody>
      </p:sp>
      <p:cxnSp>
        <p:nvCxnSpPr>
          <p:cNvPr id="33" name="직선 연결선 32">
            <a:extLst>
              <a:ext uri="{FF2B5EF4-FFF2-40B4-BE49-F238E27FC236}">
                <a16:creationId xmlns:a16="http://schemas.microsoft.com/office/drawing/2014/main" id="{2C19E132-2C8C-4F41-B61B-254E71DBF627}"/>
              </a:ext>
            </a:extLst>
          </p:cNvPr>
          <p:cNvCxnSpPr/>
          <p:nvPr/>
        </p:nvCxnSpPr>
        <p:spPr>
          <a:xfrm>
            <a:off x="5559972" y="2384851"/>
            <a:ext cx="0" cy="36375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2" y="708802"/>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ko-KR" sz="1800" b="0" i="0" u="none" strike="noStrike" baseline="0" dirty="0">
              <a:solidFill>
                <a:srgbClr val="000000"/>
              </a:solidFill>
              <a:latin typeface="Arial" panose="020B0604020202020204" pitchFamily="34" charset="0"/>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1. Combination of consonant and vowel</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534906" y="916964"/>
            <a:ext cx="4433334"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285750" marR="0" lvl="0" indent="-28575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Vowel and consonant </a:t>
            </a:r>
          </a:p>
        </p:txBody>
      </p:sp>
      <p:sp>
        <p:nvSpPr>
          <p:cNvPr id="7" name="TextBox 1">
            <a:extLst>
              <a:ext uri="{FF2B5EF4-FFF2-40B4-BE49-F238E27FC236}">
                <a16:creationId xmlns:a16="http://schemas.microsoft.com/office/drawing/2014/main" id="{1CC88CB7-B623-4059-8438-1E21EF98960C}"/>
              </a:ext>
            </a:extLst>
          </p:cNvPr>
          <p:cNvSpPr txBox="1"/>
          <p:nvPr/>
        </p:nvSpPr>
        <p:spPr>
          <a:xfrm>
            <a:off x="597623" y="1501961"/>
            <a:ext cx="10996753" cy="369332"/>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0" marR="0" lvl="0" indent="0" algn="l" defTabSz="232257" rtl="0" eaLnBrk="1" fontAlgn="auto" latinLnBrk="0" hangingPunct="1">
              <a:lnSpc>
                <a:spcPct val="100000"/>
              </a:lnSpc>
              <a:spcBef>
                <a:spcPct val="0"/>
              </a:spcBef>
              <a:spcAft>
                <a:spcPts val="0"/>
              </a:spcAft>
              <a:buClrTx/>
              <a:buSzTx/>
              <a:buFontTx/>
              <a:buNone/>
              <a:tabLst/>
              <a:defRPr/>
            </a:pPr>
            <a:r>
              <a:rPr lang="en-US" altLang="ko-KR" b="1" dirty="0">
                <a:solidFill>
                  <a:srgbClr val="44546A"/>
                </a:solidFill>
                <a:latin typeface="맑은 고딕" panose="020F0502020204030204"/>
                <a:ea typeface="맑은 고딕" panose="020B0503020000020004" pitchFamily="50" charset="-127"/>
              </a:rPr>
              <a:t>The position of the vowel symbol is either to the right of or below the initial consonant symbol </a:t>
            </a:r>
            <a:endParaRPr kumimoji="0" lang="ko-KR" altLang="en-US" b="0"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sp>
        <p:nvSpPr>
          <p:cNvPr id="15" name="TextBox 14">
            <a:extLst>
              <a:ext uri="{FF2B5EF4-FFF2-40B4-BE49-F238E27FC236}">
                <a16:creationId xmlns:a16="http://schemas.microsoft.com/office/drawing/2014/main" id="{7FD7D7CE-50A1-48B0-B97B-D538715F3292}"/>
              </a:ext>
            </a:extLst>
          </p:cNvPr>
          <p:cNvSpPr txBox="1"/>
          <p:nvPr/>
        </p:nvSpPr>
        <p:spPr>
          <a:xfrm>
            <a:off x="2502080" y="3397759"/>
            <a:ext cx="9154160" cy="1246495"/>
          </a:xfrm>
          <a:prstGeom prst="rect">
            <a:avLst/>
          </a:prstGeom>
          <a:noFill/>
        </p:spPr>
        <p:txBody>
          <a:bodyPr wrap="square" rtlCol="0">
            <a:spAutoFit/>
          </a:bodyPr>
          <a:lstStyle/>
          <a:p>
            <a:r>
              <a:rPr lang="ko-KR" altLang="en-US" sz="7500" b="1" dirty="0"/>
              <a:t>가</a:t>
            </a:r>
            <a:r>
              <a:rPr lang="en-US" altLang="ko-KR" sz="7500" b="1" dirty="0"/>
              <a:t>		</a:t>
            </a:r>
            <a:r>
              <a:rPr lang="ko-KR" altLang="en-US" sz="7500" b="1" dirty="0"/>
              <a:t>노</a:t>
            </a:r>
            <a:r>
              <a:rPr lang="en-US" altLang="ko-KR" sz="7500" b="1" dirty="0"/>
              <a:t>		</a:t>
            </a:r>
            <a:r>
              <a:rPr lang="ko-KR" altLang="en-US" sz="7500" b="1" dirty="0" err="1"/>
              <a:t>돠</a:t>
            </a:r>
            <a:endParaRPr lang="ko-KR" altLang="en-US" sz="7500" b="1" dirty="0"/>
          </a:p>
        </p:txBody>
      </p:sp>
      <p:grpSp>
        <p:nvGrpSpPr>
          <p:cNvPr id="11" name="그룹 10">
            <a:extLst>
              <a:ext uri="{FF2B5EF4-FFF2-40B4-BE49-F238E27FC236}">
                <a16:creationId xmlns:a16="http://schemas.microsoft.com/office/drawing/2014/main" id="{A23978AE-9879-40D7-994B-47774DF4DDBC}"/>
              </a:ext>
            </a:extLst>
          </p:cNvPr>
          <p:cNvGrpSpPr/>
          <p:nvPr/>
        </p:nvGrpSpPr>
        <p:grpSpPr>
          <a:xfrm>
            <a:off x="2470240" y="3268106"/>
            <a:ext cx="2296160" cy="2231630"/>
            <a:chOff x="2619646" y="3078243"/>
            <a:chExt cx="2296160" cy="2231630"/>
          </a:xfrm>
        </p:grpSpPr>
        <p:sp>
          <p:nvSpPr>
            <p:cNvPr id="2" name="TextBox 1">
              <a:extLst>
                <a:ext uri="{FF2B5EF4-FFF2-40B4-BE49-F238E27FC236}">
                  <a16:creationId xmlns:a16="http://schemas.microsoft.com/office/drawing/2014/main" id="{C06A96BA-D054-4A54-8191-5FB1A0DC6D88}"/>
                </a:ext>
              </a:extLst>
            </p:cNvPr>
            <p:cNvSpPr txBox="1"/>
            <p:nvPr/>
          </p:nvSpPr>
          <p:spPr>
            <a:xfrm>
              <a:off x="2619646" y="4663542"/>
              <a:ext cx="2296160" cy="646331"/>
            </a:xfrm>
            <a:prstGeom prst="rect">
              <a:avLst/>
            </a:prstGeom>
            <a:noFill/>
          </p:spPr>
          <p:txBody>
            <a:bodyPr wrap="square" rtlCol="0">
              <a:spAutoFit/>
            </a:bodyPr>
            <a:lstStyle/>
            <a:p>
              <a:r>
                <a:rPr lang="en-US" altLang="ko-KR" dirty="0"/>
                <a:t>The right of the consonant</a:t>
              </a:r>
              <a:endParaRPr lang="ko-KR" altLang="en-US" dirty="0"/>
            </a:p>
          </p:txBody>
        </p:sp>
        <p:sp>
          <p:nvSpPr>
            <p:cNvPr id="3" name="타원 2">
              <a:extLst>
                <a:ext uri="{FF2B5EF4-FFF2-40B4-BE49-F238E27FC236}">
                  <a16:creationId xmlns:a16="http://schemas.microsoft.com/office/drawing/2014/main" id="{BFBD3213-762E-4001-B018-BA9C429530E5}"/>
                </a:ext>
              </a:extLst>
            </p:cNvPr>
            <p:cNvSpPr/>
            <p:nvPr/>
          </p:nvSpPr>
          <p:spPr>
            <a:xfrm>
              <a:off x="3302000" y="3078243"/>
              <a:ext cx="406400" cy="1322922"/>
            </a:xfrm>
            <a:prstGeom prst="ellipse">
              <a:avLst/>
            </a:prstGeom>
            <a:noFill/>
            <a:ln w="38100">
              <a:solidFill>
                <a:srgbClr val="B72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연결선: 구부러짐 8">
              <a:extLst>
                <a:ext uri="{FF2B5EF4-FFF2-40B4-BE49-F238E27FC236}">
                  <a16:creationId xmlns:a16="http://schemas.microsoft.com/office/drawing/2014/main" id="{0F7AAA9B-2ED5-4122-8132-984E7B45F529}"/>
                </a:ext>
              </a:extLst>
            </p:cNvPr>
            <p:cNvCxnSpPr/>
            <p:nvPr/>
          </p:nvCxnSpPr>
          <p:spPr>
            <a:xfrm rot="16200000" flipH="1">
              <a:off x="3319353" y="4020392"/>
              <a:ext cx="1032095" cy="254000"/>
            </a:xfrm>
            <a:prstGeom prst="curvedConnector3">
              <a:avLst>
                <a:gd name="adj1" fmla="val -11033"/>
              </a:avLst>
            </a:prstGeom>
            <a:ln w="38100">
              <a:solidFill>
                <a:srgbClr val="B7275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그룹 16">
            <a:extLst>
              <a:ext uri="{FF2B5EF4-FFF2-40B4-BE49-F238E27FC236}">
                <a16:creationId xmlns:a16="http://schemas.microsoft.com/office/drawing/2014/main" id="{91AC6EA8-4737-4D9F-9158-E545C402C5A5}"/>
              </a:ext>
            </a:extLst>
          </p:cNvPr>
          <p:cNvGrpSpPr/>
          <p:nvPr/>
        </p:nvGrpSpPr>
        <p:grpSpPr>
          <a:xfrm>
            <a:off x="5172800" y="4010828"/>
            <a:ext cx="2296160" cy="1684950"/>
            <a:chOff x="2619646" y="3624923"/>
            <a:chExt cx="2296160" cy="1684950"/>
          </a:xfrm>
        </p:grpSpPr>
        <p:sp>
          <p:nvSpPr>
            <p:cNvPr id="19" name="TextBox 18">
              <a:extLst>
                <a:ext uri="{FF2B5EF4-FFF2-40B4-BE49-F238E27FC236}">
                  <a16:creationId xmlns:a16="http://schemas.microsoft.com/office/drawing/2014/main" id="{422AAEF2-66C4-4452-9528-8C2D80A66B5D}"/>
                </a:ext>
              </a:extLst>
            </p:cNvPr>
            <p:cNvSpPr txBox="1"/>
            <p:nvPr/>
          </p:nvSpPr>
          <p:spPr>
            <a:xfrm>
              <a:off x="2619646" y="4663542"/>
              <a:ext cx="2296160" cy="646331"/>
            </a:xfrm>
            <a:prstGeom prst="rect">
              <a:avLst/>
            </a:prstGeom>
            <a:noFill/>
          </p:spPr>
          <p:txBody>
            <a:bodyPr wrap="square" rtlCol="0">
              <a:spAutoFit/>
            </a:bodyPr>
            <a:lstStyle/>
            <a:p>
              <a:r>
                <a:rPr lang="en-US" altLang="ko-KR" dirty="0"/>
                <a:t>Below of the consonant</a:t>
              </a:r>
              <a:endParaRPr lang="ko-KR" altLang="en-US" dirty="0"/>
            </a:p>
          </p:txBody>
        </p:sp>
        <p:sp>
          <p:nvSpPr>
            <p:cNvPr id="21" name="타원 20">
              <a:extLst>
                <a:ext uri="{FF2B5EF4-FFF2-40B4-BE49-F238E27FC236}">
                  <a16:creationId xmlns:a16="http://schemas.microsoft.com/office/drawing/2014/main" id="{96F4931D-0404-495C-A606-5BDAB77C15EA}"/>
                </a:ext>
              </a:extLst>
            </p:cNvPr>
            <p:cNvSpPr/>
            <p:nvPr/>
          </p:nvSpPr>
          <p:spPr>
            <a:xfrm rot="5594088">
              <a:off x="3088318" y="3166662"/>
              <a:ext cx="406400" cy="1322922"/>
            </a:xfrm>
            <a:prstGeom prst="ellipse">
              <a:avLst/>
            </a:prstGeom>
            <a:noFill/>
            <a:ln w="38100">
              <a:solidFill>
                <a:srgbClr val="B72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4" name="연결선: 구부러짐 23">
              <a:extLst>
                <a:ext uri="{FF2B5EF4-FFF2-40B4-BE49-F238E27FC236}">
                  <a16:creationId xmlns:a16="http://schemas.microsoft.com/office/drawing/2014/main" id="{7931A635-15F0-4F3D-A982-88462E10F608}"/>
                </a:ext>
              </a:extLst>
            </p:cNvPr>
            <p:cNvCxnSpPr>
              <a:cxnSpLocks/>
            </p:cNvCxnSpPr>
            <p:nvPr/>
          </p:nvCxnSpPr>
          <p:spPr>
            <a:xfrm rot="16200000" flipH="1">
              <a:off x="3350957" y="4257102"/>
              <a:ext cx="728000" cy="229461"/>
            </a:xfrm>
            <a:prstGeom prst="curvedConnector3">
              <a:avLst>
                <a:gd name="adj1" fmla="val 50000"/>
              </a:avLst>
            </a:prstGeom>
            <a:ln w="38100">
              <a:solidFill>
                <a:srgbClr val="B7275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그룹 13">
            <a:extLst>
              <a:ext uri="{FF2B5EF4-FFF2-40B4-BE49-F238E27FC236}">
                <a16:creationId xmlns:a16="http://schemas.microsoft.com/office/drawing/2014/main" id="{6D05CB20-05DC-4592-9353-20502B964BBF}"/>
              </a:ext>
            </a:extLst>
          </p:cNvPr>
          <p:cNvGrpSpPr/>
          <p:nvPr/>
        </p:nvGrpSpPr>
        <p:grpSpPr>
          <a:xfrm>
            <a:off x="7725726" y="3366750"/>
            <a:ext cx="2296160" cy="2340092"/>
            <a:chOff x="7725726" y="3366750"/>
            <a:chExt cx="2296160" cy="2340092"/>
          </a:xfrm>
        </p:grpSpPr>
        <p:grpSp>
          <p:nvGrpSpPr>
            <p:cNvPr id="25" name="그룹 24">
              <a:extLst>
                <a:ext uri="{FF2B5EF4-FFF2-40B4-BE49-F238E27FC236}">
                  <a16:creationId xmlns:a16="http://schemas.microsoft.com/office/drawing/2014/main" id="{8677064F-A93A-4787-B3CD-CFA79084907B}"/>
                </a:ext>
              </a:extLst>
            </p:cNvPr>
            <p:cNvGrpSpPr/>
            <p:nvPr/>
          </p:nvGrpSpPr>
          <p:grpSpPr>
            <a:xfrm>
              <a:off x="7725726" y="3366750"/>
              <a:ext cx="2296160" cy="2340092"/>
              <a:chOff x="2619646" y="2969781"/>
              <a:chExt cx="2296160" cy="2340092"/>
            </a:xfrm>
          </p:grpSpPr>
          <p:sp>
            <p:nvSpPr>
              <p:cNvPr id="26" name="TextBox 25">
                <a:extLst>
                  <a:ext uri="{FF2B5EF4-FFF2-40B4-BE49-F238E27FC236}">
                    <a16:creationId xmlns:a16="http://schemas.microsoft.com/office/drawing/2014/main" id="{3A7867DF-C293-4051-BA4E-9550DB0F327A}"/>
                  </a:ext>
                </a:extLst>
              </p:cNvPr>
              <p:cNvSpPr txBox="1"/>
              <p:nvPr/>
            </p:nvSpPr>
            <p:spPr>
              <a:xfrm>
                <a:off x="2619646" y="4663542"/>
                <a:ext cx="2296160" cy="646331"/>
              </a:xfrm>
              <a:prstGeom prst="rect">
                <a:avLst/>
              </a:prstGeom>
              <a:noFill/>
            </p:spPr>
            <p:txBody>
              <a:bodyPr wrap="square" rtlCol="0">
                <a:spAutoFit/>
              </a:bodyPr>
              <a:lstStyle/>
              <a:p>
                <a:r>
                  <a:rPr lang="en-US" altLang="ko-KR" dirty="0"/>
                  <a:t>The right and below of the consonant</a:t>
                </a:r>
                <a:endParaRPr lang="ko-KR" altLang="en-US" dirty="0"/>
              </a:p>
            </p:txBody>
          </p:sp>
          <p:sp>
            <p:nvSpPr>
              <p:cNvPr id="27" name="타원 26">
                <a:extLst>
                  <a:ext uri="{FF2B5EF4-FFF2-40B4-BE49-F238E27FC236}">
                    <a16:creationId xmlns:a16="http://schemas.microsoft.com/office/drawing/2014/main" id="{62369E56-AF51-4E5A-966B-6B739A05B1E0}"/>
                  </a:ext>
                </a:extLst>
              </p:cNvPr>
              <p:cNvSpPr/>
              <p:nvPr/>
            </p:nvSpPr>
            <p:spPr>
              <a:xfrm>
                <a:off x="3564526" y="2969781"/>
                <a:ext cx="406400" cy="1322922"/>
              </a:xfrm>
              <a:prstGeom prst="ellipse">
                <a:avLst/>
              </a:prstGeom>
              <a:noFill/>
              <a:ln w="38100">
                <a:solidFill>
                  <a:srgbClr val="B72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8" name="연결선: 구부러짐 27">
                <a:extLst>
                  <a:ext uri="{FF2B5EF4-FFF2-40B4-BE49-F238E27FC236}">
                    <a16:creationId xmlns:a16="http://schemas.microsoft.com/office/drawing/2014/main" id="{AC8A6F40-5EBA-4C14-8949-1D8261772114}"/>
                  </a:ext>
                </a:extLst>
              </p:cNvPr>
              <p:cNvCxnSpPr/>
              <p:nvPr/>
            </p:nvCxnSpPr>
            <p:spPr>
              <a:xfrm rot="16200000" flipH="1">
                <a:off x="3573706" y="3948948"/>
                <a:ext cx="1032095" cy="254000"/>
              </a:xfrm>
              <a:prstGeom prst="curvedConnector3">
                <a:avLst>
                  <a:gd name="adj1" fmla="val -11033"/>
                </a:avLst>
              </a:prstGeom>
              <a:ln w="38100">
                <a:solidFill>
                  <a:srgbClr val="B7275A"/>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타원 28">
              <a:extLst>
                <a:ext uri="{FF2B5EF4-FFF2-40B4-BE49-F238E27FC236}">
                  <a16:creationId xmlns:a16="http://schemas.microsoft.com/office/drawing/2014/main" id="{33F480DA-50E6-431F-97E4-142426A914DD}"/>
                </a:ext>
              </a:extLst>
            </p:cNvPr>
            <p:cNvSpPr/>
            <p:nvPr/>
          </p:nvSpPr>
          <p:spPr>
            <a:xfrm rot="5594088">
              <a:off x="8345022" y="3508306"/>
              <a:ext cx="406400" cy="1322922"/>
            </a:xfrm>
            <a:prstGeom prst="ellipse">
              <a:avLst/>
            </a:prstGeom>
            <a:noFill/>
            <a:ln w="38100">
              <a:solidFill>
                <a:srgbClr val="B72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9912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91904"/>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1. Combination of consonant and vowel</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707626" y="911410"/>
            <a:ext cx="5997974" cy="461665"/>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285750" marR="0" lvl="0" indent="-28575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3 rules of vowel and consonant </a:t>
            </a:r>
          </a:p>
        </p:txBody>
      </p:sp>
      <p:sp>
        <p:nvSpPr>
          <p:cNvPr id="7" name="TextBox 1">
            <a:extLst>
              <a:ext uri="{FF2B5EF4-FFF2-40B4-BE49-F238E27FC236}">
                <a16:creationId xmlns:a16="http://schemas.microsoft.com/office/drawing/2014/main" id="{1CC88CB7-B623-4059-8438-1E21EF98960C}"/>
              </a:ext>
            </a:extLst>
          </p:cNvPr>
          <p:cNvSpPr txBox="1"/>
          <p:nvPr/>
        </p:nvSpPr>
        <p:spPr>
          <a:xfrm>
            <a:off x="1224095" y="1789277"/>
            <a:ext cx="9254886" cy="4093428"/>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457200" marR="0" lvl="0" indent="-457200" algn="l" defTabSz="232257" rtl="0" eaLnBrk="1" fontAlgn="auto" latinLnBrk="0" hangingPunct="1">
              <a:lnSpc>
                <a:spcPct val="100000"/>
              </a:lnSpc>
              <a:spcBef>
                <a:spcPct val="0"/>
              </a:spcBef>
              <a:spcAft>
                <a:spcPts val="0"/>
              </a:spcAft>
              <a:buClrTx/>
              <a:buSzTx/>
              <a:buFontTx/>
              <a:buAutoNum type="arabicParenR"/>
              <a:tabLst/>
              <a:defRPr/>
            </a:pP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Korean syllable does not start with two consonants. </a:t>
            </a:r>
          </a:p>
          <a:p>
            <a:pPr marR="0" lvl="0" algn="l" defTabSz="232257" rtl="0" eaLnBrk="1" fontAlgn="auto" latinLnBrk="0" hangingPunct="1">
              <a:lnSpc>
                <a:spcPct val="100000"/>
              </a:lnSpc>
              <a:spcBef>
                <a:spcPct val="0"/>
              </a:spcBef>
              <a:spcAft>
                <a:spcPts val="0"/>
              </a:spcAft>
              <a:buClrTx/>
              <a:buSzTx/>
              <a:tabLst/>
              <a:defRPr/>
            </a:pPr>
            <a:r>
              <a:rPr lang="en-US" altLang="ko-KR" sz="2000" b="1" dirty="0">
                <a:latin typeface="맑은 고딕" panose="020F0502020204030204"/>
                <a:ea typeface="맑은 고딕" panose="020B0503020000020004" pitchFamily="50" charset="-127"/>
              </a:rPr>
              <a:t>				</a:t>
            </a:r>
          </a:p>
          <a:p>
            <a:pPr marR="0" lvl="0" algn="l" defTabSz="232257" rtl="0" eaLnBrk="1" fontAlgn="auto" latinLnBrk="0" hangingPunct="1">
              <a:lnSpc>
                <a:spcPct val="100000"/>
              </a:lnSpc>
              <a:spcBef>
                <a:spcPct val="0"/>
              </a:spcBef>
              <a:spcAft>
                <a:spcPts val="0"/>
              </a:spcAft>
              <a:buClrTx/>
              <a:buSzTx/>
              <a:tabLst/>
              <a:defRPr/>
            </a:pP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E.g. unlike the English word “</a:t>
            </a:r>
            <a:r>
              <a:rPr kumimoji="0" lang="en-US" altLang="ko-KR" sz="2000" b="1" i="0" u="none" strike="noStrike" kern="1200" cap="none" spc="0" normalizeH="0" baseline="0" noProof="0" dirty="0">
                <a:ln>
                  <a:noFill/>
                </a:ln>
                <a:solidFill>
                  <a:schemeClr val="accent1">
                    <a:lumMod val="75000"/>
                  </a:schemeClr>
                </a:solidFill>
                <a:effectLst/>
                <a:uLnTx/>
                <a:uFillTx/>
                <a:latin typeface="맑은 고딕" panose="020F0502020204030204"/>
                <a:ea typeface="맑은 고딕" panose="020B0503020000020004" pitchFamily="50" charset="-127"/>
                <a:cs typeface="+mn-cs"/>
              </a:rPr>
              <a:t>cl</a:t>
            </a: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ip”. </a:t>
            </a:r>
          </a:p>
          <a:p>
            <a:pPr marR="0" lvl="0" algn="l" defTabSz="232257" rtl="0" eaLnBrk="1" fontAlgn="auto" latinLnBrk="0" hangingPunct="1">
              <a:lnSpc>
                <a:spcPct val="100000"/>
              </a:lnSpc>
              <a:spcBef>
                <a:spcPct val="0"/>
              </a:spcBef>
              <a:spcAft>
                <a:spcPts val="0"/>
              </a:spcAft>
              <a:buClrTx/>
              <a:buSzTx/>
              <a:tabLst/>
              <a:defRPr/>
            </a:pPr>
            <a:endPar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2) Each syllable should look about the same size, no matter	how many symbols it may contain.</a:t>
            </a:r>
          </a:p>
          <a:p>
            <a:pPr marL="0" marR="0" lvl="0" indent="0" algn="l" defTabSz="232257" rtl="0" eaLnBrk="1" fontAlgn="auto" latinLnBrk="0" hangingPunct="1">
              <a:lnSpc>
                <a:spcPct val="100000"/>
              </a:lnSpc>
              <a:spcBef>
                <a:spcPct val="0"/>
              </a:spcBef>
              <a:spcAft>
                <a:spcPts val="0"/>
              </a:spcAft>
              <a:buClrTx/>
              <a:buSzTx/>
              <a:buFontTx/>
              <a:buNone/>
              <a:tabLst/>
              <a:defRPr/>
            </a:pPr>
            <a:r>
              <a:rPr lang="en-US" altLang="ko-KR" sz="2000" b="1" dirty="0">
                <a:latin typeface="맑은 고딕" panose="020F0502020204030204"/>
                <a:ea typeface="맑은 고딕" panose="020B0503020000020004" pitchFamily="50" charset="-127"/>
              </a:rPr>
              <a:t>					</a:t>
            </a: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E.g. </a:t>
            </a:r>
            <a:r>
              <a:rPr kumimoji="0" lang="ko-KR" altLang="en-US"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나</a:t>
            </a: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[Na] and </a:t>
            </a:r>
            <a:r>
              <a:rPr kumimoji="0" lang="ko-KR" altLang="en-US"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흙</a:t>
            </a: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a:t>
            </a:r>
            <a:r>
              <a:rPr kumimoji="0" lang="en-US" altLang="ko-KR" sz="2000" b="1"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Heuk</a:t>
            </a: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a:t>
            </a:r>
          </a:p>
          <a:p>
            <a:pPr marL="0" marR="0" lvl="0" indent="0" algn="l" defTabSz="232257" rtl="0" eaLnBrk="1" fontAlgn="auto" latinLnBrk="0" hangingPunct="1">
              <a:lnSpc>
                <a:spcPct val="100000"/>
              </a:lnSpc>
              <a:spcBef>
                <a:spcPct val="0"/>
              </a:spcBef>
              <a:spcAft>
                <a:spcPts val="0"/>
              </a:spcAft>
              <a:buClrTx/>
              <a:buSzTx/>
              <a:buFontTx/>
              <a:buNone/>
              <a:tabLst/>
              <a:defRPr/>
            </a:pPr>
            <a:endPar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232257" rtl="0" eaLnBrk="1" fontAlgn="auto" latinLnBrk="0" hangingPunct="1">
              <a:lnSpc>
                <a:spcPct val="100000"/>
              </a:lnSpc>
              <a:spcBef>
                <a:spcPct val="0"/>
              </a:spcBef>
              <a:spcAft>
                <a:spcPts val="0"/>
              </a:spcAft>
              <a:buClrTx/>
              <a:buSzTx/>
              <a:buFontTx/>
              <a:buNone/>
              <a:tabLst/>
              <a:defRPr/>
            </a:pP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3) Hangul follows the spelling convention, so Korean </a:t>
            </a:r>
            <a:r>
              <a:rPr kumimoji="0" lang="en-US" altLang="ko-KR" sz="2000" b="1" i="0" u="none" strike="noStrike" kern="1200" cap="none" spc="0" normalizeH="0" baseline="0" noProof="0" dirty="0">
                <a:ln>
                  <a:noFill/>
                </a:ln>
                <a:solidFill>
                  <a:schemeClr val="accent1">
                    <a:lumMod val="75000"/>
                  </a:schemeClr>
                </a:solidFill>
                <a:effectLst/>
                <a:uLnTx/>
                <a:uFillTx/>
                <a:latin typeface="맑은 고딕" panose="020F0502020204030204"/>
                <a:ea typeface="맑은 고딕" panose="020B0503020000020004" pitchFamily="50" charset="-127"/>
                <a:cs typeface="+mn-cs"/>
              </a:rPr>
              <a:t>spellings do not change just because it reads a little differently from its symbol combination</a:t>
            </a:r>
            <a:r>
              <a:rPr kumimoji="0" lang="en-US" altLang="ko-KR" sz="2000" b="1"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This is the same for English, where you cannot write just as you hear or speak. </a:t>
            </a:r>
          </a:p>
        </p:txBody>
      </p:sp>
    </p:spTree>
    <p:extLst>
      <p:ext uri="{BB962C8B-B14F-4D97-AF65-F5344CB8AC3E}">
        <p14:creationId xmlns:p14="http://schemas.microsoft.com/office/powerpoint/2010/main" val="140171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FEC"/>
        </a:solidFill>
        <a:effectLst/>
      </p:bgPr>
    </p:bg>
    <p:spTree>
      <p:nvGrpSpPr>
        <p:cNvPr id="1" name=""/>
        <p:cNvGrpSpPr/>
        <p:nvPr/>
      </p:nvGrpSpPr>
      <p:grpSpPr>
        <a:xfrm>
          <a:off x="0" y="0"/>
          <a:ext cx="0" cy="0"/>
          <a:chOff x="0" y="0"/>
          <a:chExt cx="0" cy="0"/>
        </a:xfrm>
      </p:grpSpPr>
      <p:sp>
        <p:nvSpPr>
          <p:cNvPr id="5" name="모서리가 둥근 직사각형 4"/>
          <p:cNvSpPr/>
          <p:nvPr/>
        </p:nvSpPr>
        <p:spPr>
          <a:xfrm>
            <a:off x="418193" y="674278"/>
            <a:ext cx="11355614" cy="5845083"/>
          </a:xfrm>
          <a:prstGeom prst="roundRect">
            <a:avLst>
              <a:gd name="adj" fmla="val 3562"/>
            </a:avLst>
          </a:prstGeom>
          <a:solidFill>
            <a:schemeClr val="bg1"/>
          </a:solidFill>
          <a:ln w="19050">
            <a:solidFill>
              <a:srgbClr val="877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1280" marR="0" lvl="0" indent="-371280" algn="l" defTabSz="232257" rtl="0" eaLnBrk="1" fontAlgn="auto" latinLnBrk="0" hangingPunct="1">
              <a:lnSpc>
                <a:spcPct val="120000"/>
              </a:lnSpc>
              <a:spcBef>
                <a:spcPts val="1000"/>
              </a:spcBef>
              <a:spcAft>
                <a:spcPts val="0"/>
              </a:spcAft>
              <a:buClr>
                <a:srgbClr val="5B9BD5"/>
              </a:buClr>
              <a:buSzPct val="100000"/>
              <a:buFont typeface="Wingdings"/>
              <a:buChar char="l"/>
              <a:tabLst/>
              <a:defRPr/>
            </a:pPr>
            <a:endParaRPr lang="ko-KR" altLang="en-US" dirty="0">
              <a:solidFill>
                <a:prstClr val="white"/>
              </a:solidFill>
            </a:endParaRPr>
          </a:p>
        </p:txBody>
      </p:sp>
      <p:sp>
        <p:nvSpPr>
          <p:cNvPr id="6" name="직사각형 5"/>
          <p:cNvSpPr/>
          <p:nvPr/>
        </p:nvSpPr>
        <p:spPr>
          <a:xfrm>
            <a:off x="2470240" y="-15680"/>
            <a:ext cx="7251520" cy="655372"/>
          </a:xfrm>
          <a:prstGeom prst="rect">
            <a:avLst/>
          </a:prstGeom>
        </p:spPr>
        <p:txBody>
          <a:bodyPr wrap="square">
            <a:spAutoFit/>
          </a:bodyPr>
          <a:lstStyle/>
          <a:p>
            <a:pPr algn="ctr" latinLnBrk="0">
              <a:lnSpc>
                <a:spcPct val="150000"/>
              </a:lnSpc>
              <a:defRPr/>
            </a:pPr>
            <a:r>
              <a:rPr lang="en-US" altLang="ko-KR" sz="2800" b="1" kern="0" dirty="0">
                <a:solidFill>
                  <a:srgbClr val="87726A"/>
                </a:solidFill>
              </a:rPr>
              <a:t>1. Combination of consonant and vowel</a:t>
            </a:r>
            <a:endParaRPr lang="ko-KR" altLang="en-US" sz="5400" kern="0" dirty="0">
              <a:solidFill>
                <a:srgbClr val="87726A"/>
              </a:solidFill>
            </a:endParaRPr>
          </a:p>
        </p:txBody>
      </p:sp>
      <p:sp>
        <p:nvSpPr>
          <p:cNvPr id="4" name="TextBox 2">
            <a:extLst>
              <a:ext uri="{FF2B5EF4-FFF2-40B4-BE49-F238E27FC236}">
                <a16:creationId xmlns:a16="http://schemas.microsoft.com/office/drawing/2014/main" id="{9E04B62B-1C8C-486D-9422-8F232943C39E}"/>
              </a:ext>
            </a:extLst>
          </p:cNvPr>
          <p:cNvSpPr txBox="1"/>
          <p:nvPr/>
        </p:nvSpPr>
        <p:spPr>
          <a:xfrm>
            <a:off x="707626" y="911410"/>
            <a:ext cx="10315974" cy="1046440"/>
          </a:xfrm>
          <a:prstGeom prst="rect">
            <a:avLst/>
          </a:prstGeom>
          <a:noFill/>
        </p:spPr>
        <p:txBody>
          <a:bodyPr wrap="square">
            <a:spAutoFit/>
          </a:bodyPr>
          <a:lstStyle>
            <a:lvl1pPr marL="0" indent="0" algn="l" defTabSz="232257" rtl="0">
              <a:lnSpc>
                <a:spcPct val="100000"/>
              </a:lnSpc>
              <a:spcBef>
                <a:spcPct val="0"/>
              </a:spcBef>
              <a:spcAft>
                <a:spcPts val="0"/>
              </a:spcAft>
              <a:defRPr kumimoji="0" sz="1800" b="0" i="0" u="none" strike="noStrike" kern="1200" cap="none" spc="0" normalizeH="0" baseline="0">
                <a:solidFill>
                  <a:schemeClr val="tx1"/>
                </a:solidFill>
                <a:latin typeface="+mn-lt"/>
                <a:ea typeface="+mn-ea"/>
                <a:cs typeface="+mn-cs"/>
              </a:defRPr>
            </a:lvl1pPr>
          </a:lstStyle>
          <a:p>
            <a:pPr marL="285750" marR="0" lvl="0" indent="-285750" algn="l" defTabSz="23225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rPr>
              <a:t>Question</a:t>
            </a:r>
            <a:endParaRPr lang="en-US" altLang="ko-KR" sz="2400" b="1" dirty="0">
              <a:solidFill>
                <a:srgbClr val="44546A"/>
              </a:solidFill>
              <a:latin typeface="맑은 고딕" panose="020F0502020204030204"/>
              <a:ea typeface="맑은 고딕" panose="020B0503020000020004" pitchFamily="50" charset="-127"/>
            </a:endParaRPr>
          </a:p>
          <a:p>
            <a:pPr algn="l"/>
            <a:endParaRPr lang="ko-KR" altLang="en-US" sz="1800" b="1" i="0" u="none" strike="noStrike" baseline="0" dirty="0">
              <a:solidFill>
                <a:srgbClr val="000000"/>
              </a:solidFill>
              <a:latin typeface="Arial" panose="020B0604020202020204" pitchFamily="34" charset="0"/>
            </a:endParaRPr>
          </a:p>
          <a:p>
            <a:r>
              <a:rPr lang="en-US" altLang="ko-KR" sz="1800" b="1" i="0" u="none" strike="noStrike" baseline="0" dirty="0">
                <a:solidFill>
                  <a:srgbClr val="000000"/>
                </a:solidFill>
                <a:latin typeface="Arial" panose="020B0604020202020204" pitchFamily="34" charset="0"/>
              </a:rPr>
              <a:t> </a:t>
            </a:r>
            <a:r>
              <a:rPr lang="en-US" altLang="ko-KR" sz="2000" b="1" i="0" u="none" strike="noStrike" baseline="0" dirty="0">
                <a:solidFill>
                  <a:srgbClr val="000000"/>
                </a:solidFill>
                <a:latin typeface="Arial" panose="020B0604020202020204" pitchFamily="34" charset="0"/>
              </a:rPr>
              <a:t>Which of the following combination of consonant and vowel symbol is NOT true? </a:t>
            </a:r>
            <a:endParaRPr kumimoji="0" lang="en-US" altLang="ko-KR" sz="2000" b="1" i="0" u="none" strike="noStrike" kern="1200" cap="none" spc="0" normalizeH="0" baseline="0" noProof="0" dirty="0">
              <a:ln>
                <a:noFill/>
              </a:ln>
              <a:solidFill>
                <a:srgbClr val="44546A"/>
              </a:solidFill>
              <a:effectLst/>
              <a:uLnTx/>
              <a:uFillTx/>
              <a:latin typeface="맑은 고딕" panose="020F0502020204030204"/>
              <a:ea typeface="맑은 고딕" panose="020B0503020000020004" pitchFamily="50" charset="-127"/>
              <a:cs typeface="+mn-cs"/>
            </a:endParaRPr>
          </a:p>
        </p:txBody>
      </p:sp>
      <p:pic>
        <p:nvPicPr>
          <p:cNvPr id="3" name="그림 2">
            <a:extLst>
              <a:ext uri="{FF2B5EF4-FFF2-40B4-BE49-F238E27FC236}">
                <a16:creationId xmlns:a16="http://schemas.microsoft.com/office/drawing/2014/main" id="{9116B4BC-BFF0-44A3-86E9-5A77C8F84405}"/>
              </a:ext>
            </a:extLst>
          </p:cNvPr>
          <p:cNvPicPr>
            <a:picLocks noChangeAspect="1"/>
          </p:cNvPicPr>
          <p:nvPr/>
        </p:nvPicPr>
        <p:blipFill rotWithShape="1">
          <a:blip r:embed="rId2"/>
          <a:srcRect t="5291"/>
          <a:stretch/>
        </p:blipFill>
        <p:spPr>
          <a:xfrm>
            <a:off x="707626" y="2711490"/>
            <a:ext cx="11010766" cy="1230590"/>
          </a:xfrm>
          <a:prstGeom prst="rect">
            <a:avLst/>
          </a:prstGeom>
        </p:spPr>
      </p:pic>
      <p:grpSp>
        <p:nvGrpSpPr>
          <p:cNvPr id="14" name="그룹 13">
            <a:extLst>
              <a:ext uri="{FF2B5EF4-FFF2-40B4-BE49-F238E27FC236}">
                <a16:creationId xmlns:a16="http://schemas.microsoft.com/office/drawing/2014/main" id="{4212C2CD-4AF3-4257-AC92-38E38BF28D4D}"/>
              </a:ext>
            </a:extLst>
          </p:cNvPr>
          <p:cNvGrpSpPr/>
          <p:nvPr/>
        </p:nvGrpSpPr>
        <p:grpSpPr>
          <a:xfrm>
            <a:off x="1879600" y="3976666"/>
            <a:ext cx="9441181" cy="1323439"/>
            <a:chOff x="1950720" y="3971190"/>
            <a:chExt cx="9441181" cy="1323439"/>
          </a:xfrm>
        </p:grpSpPr>
        <p:sp>
          <p:nvSpPr>
            <p:cNvPr id="9" name="TextBox 8">
              <a:extLst>
                <a:ext uri="{FF2B5EF4-FFF2-40B4-BE49-F238E27FC236}">
                  <a16:creationId xmlns:a16="http://schemas.microsoft.com/office/drawing/2014/main" id="{38A35799-AEC5-4CCF-9F12-90D89AEFAB06}"/>
                </a:ext>
              </a:extLst>
            </p:cNvPr>
            <p:cNvSpPr txBox="1"/>
            <p:nvPr/>
          </p:nvSpPr>
          <p:spPr>
            <a:xfrm>
              <a:off x="1950720" y="4174390"/>
              <a:ext cx="1351280" cy="707886"/>
            </a:xfrm>
            <a:prstGeom prst="rect">
              <a:avLst/>
            </a:prstGeom>
            <a:noFill/>
          </p:spPr>
          <p:txBody>
            <a:bodyPr wrap="square" rtlCol="0">
              <a:spAutoFit/>
            </a:bodyPr>
            <a:lstStyle/>
            <a:p>
              <a:r>
                <a:rPr lang="ko-KR" altLang="en-US" sz="4000" b="1" dirty="0"/>
                <a:t>아</a:t>
              </a:r>
            </a:p>
          </p:txBody>
        </p:sp>
        <p:sp>
          <p:nvSpPr>
            <p:cNvPr id="10" name="TextBox 9">
              <a:extLst>
                <a:ext uri="{FF2B5EF4-FFF2-40B4-BE49-F238E27FC236}">
                  <a16:creationId xmlns:a16="http://schemas.microsoft.com/office/drawing/2014/main" id="{E059E373-41C7-4C54-A62C-5A42577EE4AD}"/>
                </a:ext>
              </a:extLst>
            </p:cNvPr>
            <p:cNvSpPr txBox="1"/>
            <p:nvPr/>
          </p:nvSpPr>
          <p:spPr>
            <a:xfrm>
              <a:off x="4158887" y="4174390"/>
              <a:ext cx="1351280" cy="707886"/>
            </a:xfrm>
            <a:prstGeom prst="rect">
              <a:avLst/>
            </a:prstGeom>
            <a:noFill/>
          </p:spPr>
          <p:txBody>
            <a:bodyPr wrap="square" rtlCol="0">
              <a:spAutoFit/>
            </a:bodyPr>
            <a:lstStyle/>
            <a:p>
              <a:r>
                <a:rPr lang="ko-KR" altLang="en-US" sz="4000" b="1" dirty="0"/>
                <a:t>우</a:t>
              </a:r>
            </a:p>
          </p:txBody>
        </p:sp>
        <p:sp>
          <p:nvSpPr>
            <p:cNvPr id="11" name="TextBox 10">
              <a:extLst>
                <a:ext uri="{FF2B5EF4-FFF2-40B4-BE49-F238E27FC236}">
                  <a16:creationId xmlns:a16="http://schemas.microsoft.com/office/drawing/2014/main" id="{0D5893B3-4EB1-4563-B76A-676E4157D4D5}"/>
                </a:ext>
              </a:extLst>
            </p:cNvPr>
            <p:cNvSpPr txBox="1"/>
            <p:nvPr/>
          </p:nvSpPr>
          <p:spPr>
            <a:xfrm>
              <a:off x="6006195" y="4174390"/>
              <a:ext cx="1351280" cy="707886"/>
            </a:xfrm>
            <a:prstGeom prst="rect">
              <a:avLst/>
            </a:prstGeom>
            <a:noFill/>
          </p:spPr>
          <p:txBody>
            <a:bodyPr wrap="square" rtlCol="0">
              <a:spAutoFit/>
            </a:bodyPr>
            <a:lstStyle/>
            <a:p>
              <a:r>
                <a:rPr lang="ko-KR" altLang="en-US" sz="4000" b="1" dirty="0"/>
                <a:t>앙</a:t>
              </a:r>
            </a:p>
          </p:txBody>
        </p:sp>
        <p:sp>
          <p:nvSpPr>
            <p:cNvPr id="12" name="TextBox 11">
              <a:extLst>
                <a:ext uri="{FF2B5EF4-FFF2-40B4-BE49-F238E27FC236}">
                  <a16:creationId xmlns:a16="http://schemas.microsoft.com/office/drawing/2014/main" id="{B6AAF356-01DE-4DAC-A396-3590E7520A14}"/>
                </a:ext>
              </a:extLst>
            </p:cNvPr>
            <p:cNvSpPr txBox="1"/>
            <p:nvPr/>
          </p:nvSpPr>
          <p:spPr>
            <a:xfrm>
              <a:off x="8112761" y="3971190"/>
              <a:ext cx="1351280" cy="1323439"/>
            </a:xfrm>
            <a:prstGeom prst="rect">
              <a:avLst/>
            </a:prstGeom>
            <a:noFill/>
          </p:spPr>
          <p:txBody>
            <a:bodyPr wrap="square" rtlCol="0">
              <a:spAutoFit/>
            </a:bodyPr>
            <a:lstStyle/>
            <a:p>
              <a:r>
                <a:rPr lang="ko-KR" altLang="en-US" sz="4000" b="1" dirty="0" err="1"/>
                <a:t>ㅇ</a:t>
              </a:r>
              <a:endParaRPr lang="en-US" altLang="ko-KR" sz="4000" b="1" dirty="0"/>
            </a:p>
            <a:p>
              <a:r>
                <a:rPr lang="ko-KR" altLang="en-US" sz="4000" b="1" dirty="0"/>
                <a:t>오</a:t>
              </a:r>
            </a:p>
          </p:txBody>
        </p:sp>
        <p:sp>
          <p:nvSpPr>
            <p:cNvPr id="13" name="TextBox 12">
              <a:extLst>
                <a:ext uri="{FF2B5EF4-FFF2-40B4-BE49-F238E27FC236}">
                  <a16:creationId xmlns:a16="http://schemas.microsoft.com/office/drawing/2014/main" id="{1FCD3460-BF68-4489-B69F-C9DFAA59613E}"/>
                </a:ext>
              </a:extLst>
            </p:cNvPr>
            <p:cNvSpPr txBox="1"/>
            <p:nvPr/>
          </p:nvSpPr>
          <p:spPr>
            <a:xfrm>
              <a:off x="10040621" y="4174390"/>
              <a:ext cx="1351280" cy="707886"/>
            </a:xfrm>
            <a:prstGeom prst="rect">
              <a:avLst/>
            </a:prstGeom>
            <a:noFill/>
          </p:spPr>
          <p:txBody>
            <a:bodyPr wrap="square" rtlCol="0">
              <a:spAutoFit/>
            </a:bodyPr>
            <a:lstStyle/>
            <a:p>
              <a:r>
                <a:rPr lang="ko-KR" altLang="en-US" sz="4000" b="1" dirty="0"/>
                <a:t>웅</a:t>
              </a:r>
            </a:p>
          </p:txBody>
        </p:sp>
      </p:grpSp>
      <p:sp>
        <p:nvSpPr>
          <p:cNvPr id="15" name="타원 14">
            <a:extLst>
              <a:ext uri="{FF2B5EF4-FFF2-40B4-BE49-F238E27FC236}">
                <a16:creationId xmlns:a16="http://schemas.microsoft.com/office/drawing/2014/main" id="{ED8FD51A-0E06-4E76-A102-F7DFEC0409D0}"/>
              </a:ext>
            </a:extLst>
          </p:cNvPr>
          <p:cNvSpPr/>
          <p:nvPr/>
        </p:nvSpPr>
        <p:spPr>
          <a:xfrm>
            <a:off x="7426960" y="2600960"/>
            <a:ext cx="1706879" cy="13757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256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7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3837</Words>
  <Application>Microsoft Office PowerPoint</Application>
  <PresentationFormat>와이드스크린</PresentationFormat>
  <Paragraphs>418</Paragraphs>
  <Slides>39</Slides>
  <Notes>20</Notes>
  <HiddenSlides>0</HiddenSlides>
  <MMClips>0</MMClips>
  <ScaleCrop>false</ScaleCrop>
  <HeadingPairs>
    <vt:vector size="6" baseType="variant">
      <vt:variant>
        <vt:lpstr>사용한 글꼴</vt:lpstr>
      </vt:variant>
      <vt:variant>
        <vt:i4>14</vt:i4>
      </vt:variant>
      <vt:variant>
        <vt:lpstr>테마</vt:lpstr>
      </vt:variant>
      <vt:variant>
        <vt:i4>1</vt:i4>
      </vt:variant>
      <vt:variant>
        <vt:lpstr>슬라이드 제목</vt:lpstr>
      </vt:variant>
      <vt:variant>
        <vt:i4>39</vt:i4>
      </vt:variant>
    </vt:vector>
  </HeadingPairs>
  <TitlesOfParts>
    <vt:vector size="54" baseType="lpstr">
      <vt:lpstr>AppleGothic</vt:lpstr>
      <vt:lpstr>-apple-system</vt:lpstr>
      <vt:lpstr>Arial Unicode MS</vt:lpstr>
      <vt:lpstr>noto</vt:lpstr>
      <vt:lpstr>Yoon YGO 520_TT</vt:lpstr>
      <vt:lpstr>Yoon YGO 530_TT</vt:lpstr>
      <vt:lpstr>맑은 고딕</vt:lpstr>
      <vt:lpstr>야놀자 야체 B</vt:lpstr>
      <vt:lpstr>Abadi</vt:lpstr>
      <vt:lpstr>Arial</vt:lpstr>
      <vt:lpstr>Roboto</vt:lpstr>
      <vt:lpstr>Symbol</vt:lpstr>
      <vt:lpstr>Times New Roman</vt:lpstr>
      <vt:lpstr>Wingdings</vt:lpstr>
      <vt:lpstr>7_Office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조현석</dc:creator>
  <cp:lastModifiedBy>김 예리</cp:lastModifiedBy>
  <cp:revision>41</cp:revision>
  <dcterms:created xsi:type="dcterms:W3CDTF">2020-04-30T03:42:26Z</dcterms:created>
  <dcterms:modified xsi:type="dcterms:W3CDTF">2022-03-23T13:06:23Z</dcterms:modified>
  <cp:version/>
</cp:coreProperties>
</file>