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30"/>
  </p:notesMasterIdLst>
  <p:sldIdLst>
    <p:sldId id="256" r:id="rId2"/>
    <p:sldId id="285" r:id="rId3"/>
    <p:sldId id="257" r:id="rId4"/>
    <p:sldId id="258" r:id="rId5"/>
    <p:sldId id="288" r:id="rId6"/>
    <p:sldId id="287" r:id="rId7"/>
    <p:sldId id="291" r:id="rId8"/>
    <p:sldId id="292" r:id="rId9"/>
    <p:sldId id="294" r:id="rId10"/>
    <p:sldId id="295" r:id="rId11"/>
    <p:sldId id="296" r:id="rId12"/>
    <p:sldId id="298" r:id="rId13"/>
    <p:sldId id="297" r:id="rId14"/>
    <p:sldId id="299" r:id="rId15"/>
    <p:sldId id="300" r:id="rId16"/>
    <p:sldId id="301" r:id="rId17"/>
    <p:sldId id="302" r:id="rId18"/>
    <p:sldId id="304" r:id="rId19"/>
    <p:sldId id="303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1436" autoAdjust="0"/>
  </p:normalViewPr>
  <p:slideViewPr>
    <p:cSldViewPr snapToGrid="0">
      <p:cViewPr varScale="1">
        <p:scale>
          <a:sx n="67" d="100"/>
          <a:sy n="67" d="100"/>
        </p:scale>
        <p:origin x="1133" y="53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B2C304D-65EF-4296-9D48-D2FAD12EF3EE}" type="datetime1">
              <a:rPr lang="ko-KR" altLang="en-US"/>
              <a:pPr lvl="0">
                <a:defRPr/>
              </a:pPr>
              <a:t>2022-03-09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43437B1-576F-471F-9FFC-70D32D2B2D9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211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It's similar to last week, but since Korea is a country that uses a lot of polite expressions, we need to learn more in detail, so we put this in class this week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There are two ways to say hi</a:t>
            </a:r>
          </a:p>
          <a:p>
            <a:pPr>
              <a:defRPr/>
            </a:pPr>
            <a:r>
              <a:rPr lang="en-US" altLang="ko-KR" dirty="0"/>
              <a:t>You can use this expression among your friends</a:t>
            </a:r>
          </a:p>
          <a:p>
            <a:pPr>
              <a:defRPr/>
            </a:pPr>
            <a:r>
              <a:rPr lang="en-US" altLang="ko-KR" dirty="0"/>
              <a:t>We use this expression politely to those who are older than us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You asked me last week, so I wrote the difference between the two expressions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363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It's similar to last week, but since Korea is a country that uses a lot of polite expressions, we need to learn more in detail, so we put this in class this week</a:t>
            </a:r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There are two ways to say hi</a:t>
            </a:r>
          </a:p>
          <a:p>
            <a:pPr>
              <a:defRPr/>
            </a:pPr>
            <a:r>
              <a:rPr lang="en-US" altLang="ko-KR"/>
              <a:t>You can use this expression among your friends</a:t>
            </a:r>
          </a:p>
          <a:p>
            <a:pPr>
              <a:defRPr/>
            </a:pPr>
            <a:r>
              <a:rPr lang="en-US" altLang="ko-KR"/>
              <a:t>We use this expression politely to those who are older than us</a:t>
            </a:r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You asked me last week, so I wrote the difference between the two expressions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689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It's similar to last week, but since Korea is a country that uses a lot of polite expressions, we need to learn more in detail, so we put this in class this week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There are two ways to say hi</a:t>
            </a:r>
          </a:p>
          <a:p>
            <a:pPr>
              <a:defRPr/>
            </a:pPr>
            <a:r>
              <a:rPr lang="en-US" altLang="ko-KR" dirty="0"/>
              <a:t>You can use this expression among your friends</a:t>
            </a:r>
          </a:p>
          <a:p>
            <a:pPr>
              <a:defRPr/>
            </a:pPr>
            <a:r>
              <a:rPr lang="en-US" altLang="ko-KR" dirty="0"/>
              <a:t>We use this expression politely to those who are older than us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You asked me last week, so I wrote the difference between the two expressions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167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It's similar to last week, but since Korea is a country that uses a lot of polite expressions, we need to learn more in detail, so we put this in class this week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There are two ways to say hi</a:t>
            </a:r>
          </a:p>
          <a:p>
            <a:pPr>
              <a:defRPr/>
            </a:pPr>
            <a:r>
              <a:rPr lang="en-US" altLang="ko-KR" dirty="0"/>
              <a:t>You can use this expression among your friends</a:t>
            </a:r>
          </a:p>
          <a:p>
            <a:pPr>
              <a:defRPr/>
            </a:pPr>
            <a:r>
              <a:rPr lang="en-US" altLang="ko-KR" dirty="0"/>
              <a:t>We use this expression politely to those who are older than us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You asked me last week, so I wrote the difference between the two expressions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8020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It's similar to last week, but since Korea is a country that uses a lot of polite expressions, we need to learn more in detail, so we put this in class this week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There are two ways to say hi</a:t>
            </a:r>
          </a:p>
          <a:p>
            <a:pPr>
              <a:defRPr/>
            </a:pPr>
            <a:r>
              <a:rPr lang="en-US" altLang="ko-KR" dirty="0"/>
              <a:t>You can use this expression among your friends</a:t>
            </a:r>
          </a:p>
          <a:p>
            <a:pPr>
              <a:defRPr/>
            </a:pPr>
            <a:r>
              <a:rPr lang="en-US" altLang="ko-KR" dirty="0"/>
              <a:t>We use this expression politely to those who are older than us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You asked me last week, so I wrote the difference between the two expressions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548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It's similar to last week, but since Korea is a country that uses a lot of polite expressions, we need to learn more in detail, so we put this in class this week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There are two ways to say hi</a:t>
            </a:r>
          </a:p>
          <a:p>
            <a:pPr>
              <a:defRPr/>
            </a:pPr>
            <a:r>
              <a:rPr lang="en-US" altLang="ko-KR" dirty="0"/>
              <a:t>You can use this expression among your friends</a:t>
            </a:r>
          </a:p>
          <a:p>
            <a:pPr>
              <a:defRPr/>
            </a:pPr>
            <a:r>
              <a:rPr lang="en-US" altLang="ko-KR" dirty="0"/>
              <a:t>We use this expression politely to those who are older than us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You asked me last week, so I wrote the difference between the two expressions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457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/>
              <a:t>It's similar to last week, but since Korea is a country that uses a lot of polite expressions, we need to learn more in detail, so we put this in class this week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There are two ways to say hi</a:t>
            </a:r>
          </a:p>
          <a:p>
            <a:pPr>
              <a:defRPr/>
            </a:pPr>
            <a:r>
              <a:rPr lang="en-US" altLang="ko-KR" dirty="0"/>
              <a:t>You can use this expression among your friends</a:t>
            </a:r>
          </a:p>
          <a:p>
            <a:pPr>
              <a:defRPr/>
            </a:pPr>
            <a:r>
              <a:rPr lang="en-US" altLang="ko-KR" dirty="0"/>
              <a:t>We use this expression politely to those who are older than us</a:t>
            </a:r>
          </a:p>
          <a:p>
            <a:pPr>
              <a:defRPr/>
            </a:pPr>
            <a:endParaRPr lang="en-US" altLang="ko-KR" dirty="0"/>
          </a:p>
          <a:p>
            <a:pPr>
              <a:defRPr/>
            </a:pPr>
            <a:r>
              <a:rPr lang="en-US" altLang="ko-KR" dirty="0"/>
              <a:t>You asked me last week, so I wrote the difference between the two expressions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064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9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현타</a:t>
            </a:r>
          </a:p>
          <a:p>
            <a:pPr lvl="0">
              <a:defRPr/>
            </a:pPr>
            <a:r>
              <a:rPr lang="ko-KR" altLang="en-US"/>
              <a:t>띵작</a:t>
            </a:r>
          </a:p>
          <a:p>
            <a:pPr lvl="0">
              <a:defRPr/>
            </a:pPr>
            <a:r>
              <a:rPr lang="ko-KR" altLang="en-US"/>
              <a:t>별다줄</a:t>
            </a:r>
          </a:p>
          <a:p>
            <a:pPr lvl="0">
              <a:defRPr/>
            </a:pPr>
            <a:r>
              <a:rPr lang="ko-KR" altLang="en-US"/>
              <a:t>사바사</a:t>
            </a:r>
            <a:r>
              <a:rPr lang="en-US" altLang="ko-KR"/>
              <a:t>/</a:t>
            </a:r>
            <a:r>
              <a:rPr lang="ko-KR" altLang="en-US"/>
              <a:t>케바케</a:t>
            </a:r>
          </a:p>
          <a:p>
            <a:pPr lvl="0">
              <a:defRPr/>
            </a:pPr>
            <a:r>
              <a:rPr lang="en-US" altLang="ko-KR"/>
              <a:t>JMT</a:t>
            </a:r>
          </a:p>
          <a:p>
            <a:pPr lvl="0">
              <a:defRPr/>
            </a:pPr>
            <a:r>
              <a:rPr lang="ko-KR" altLang="en-US"/>
              <a:t>어그로</a:t>
            </a:r>
          </a:p>
          <a:p>
            <a:pPr lvl="0">
              <a:defRPr/>
            </a:pPr>
            <a:r>
              <a:rPr lang="ko-KR" altLang="en-US"/>
              <a:t>인싸</a:t>
            </a:r>
            <a:r>
              <a:rPr lang="en-US" altLang="ko-KR"/>
              <a:t>/</a:t>
            </a:r>
            <a:r>
              <a:rPr lang="ko-KR" altLang="en-US"/>
              <a:t>아싸</a:t>
            </a:r>
          </a:p>
          <a:p>
            <a:pPr lvl="0">
              <a:defRPr/>
            </a:pPr>
            <a:r>
              <a:rPr lang="ko-KR" altLang="en-US"/>
              <a:t>이거레알</a:t>
            </a:r>
          </a:p>
          <a:p>
            <a:pPr lvl="0">
              <a:defRPr/>
            </a:pPr>
            <a:r>
              <a:rPr lang="ko-KR" altLang="en-US"/>
              <a:t>ㅇㄱㄹㅇ</a:t>
            </a:r>
          </a:p>
          <a:p>
            <a:pPr lvl="0">
              <a:defRPr/>
            </a:pPr>
            <a:r>
              <a:rPr lang="ko-KR" altLang="en-US"/>
              <a:t>안물안궁</a:t>
            </a:r>
          </a:p>
          <a:p>
            <a:pPr lvl="0">
              <a:defRPr/>
            </a:pPr>
            <a:r>
              <a:rPr lang="ko-KR" altLang="en-US"/>
              <a:t>베프</a:t>
            </a:r>
          </a:p>
          <a:p>
            <a:pPr lvl="0">
              <a:defRPr/>
            </a:pPr>
            <a:r>
              <a:rPr lang="ko-KR" altLang="en-US"/>
              <a:t>핵인싸</a:t>
            </a:r>
          </a:p>
          <a:p>
            <a:pPr lvl="0">
              <a:defRPr/>
            </a:pPr>
            <a:r>
              <a:rPr lang="ko-KR" altLang="en-US"/>
              <a:t>댕댕이</a:t>
            </a:r>
          </a:p>
          <a:p>
            <a:pPr lvl="0">
              <a:defRPr/>
            </a:pPr>
            <a:r>
              <a:rPr lang="ko-KR" altLang="en-US"/>
              <a:t>낄끼빠빠</a:t>
            </a:r>
          </a:p>
          <a:p>
            <a:pPr lvl="0">
              <a:defRPr/>
            </a:pPr>
            <a:r>
              <a:rPr lang="ko-KR" altLang="en-US"/>
              <a:t>꾸안꾸</a:t>
            </a:r>
          </a:p>
          <a:p>
            <a:pPr lvl="0">
              <a:defRPr/>
            </a:pPr>
            <a:r>
              <a:rPr lang="ko-KR" altLang="en-US"/>
              <a:t>졌잘싸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Korean has a different sentence structure than English, so I'm going to teach you that today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현타</a:t>
            </a:r>
          </a:p>
          <a:p>
            <a:pPr lvl="0">
              <a:defRPr/>
            </a:pPr>
            <a:r>
              <a:rPr lang="ko-KR" altLang="en-US"/>
              <a:t>띵작</a:t>
            </a:r>
          </a:p>
          <a:p>
            <a:pPr lvl="0">
              <a:defRPr/>
            </a:pPr>
            <a:r>
              <a:rPr lang="ko-KR" altLang="en-US"/>
              <a:t>별다줄</a:t>
            </a:r>
          </a:p>
          <a:p>
            <a:pPr lvl="0">
              <a:defRPr/>
            </a:pPr>
            <a:r>
              <a:rPr lang="ko-KR" altLang="en-US"/>
              <a:t>사바사</a:t>
            </a:r>
            <a:r>
              <a:rPr lang="en-US" altLang="ko-KR"/>
              <a:t>/</a:t>
            </a:r>
            <a:r>
              <a:rPr lang="ko-KR" altLang="en-US"/>
              <a:t>케바케</a:t>
            </a:r>
          </a:p>
          <a:p>
            <a:pPr lvl="0">
              <a:defRPr/>
            </a:pPr>
            <a:r>
              <a:rPr lang="en-US" altLang="ko-KR"/>
              <a:t>JMT</a:t>
            </a:r>
          </a:p>
          <a:p>
            <a:pPr lvl="0">
              <a:defRPr/>
            </a:pPr>
            <a:r>
              <a:rPr lang="ko-KR" altLang="en-US"/>
              <a:t>어그로</a:t>
            </a:r>
          </a:p>
          <a:p>
            <a:pPr lvl="0">
              <a:defRPr/>
            </a:pPr>
            <a:r>
              <a:rPr lang="ko-KR" altLang="en-US"/>
              <a:t>인싸</a:t>
            </a:r>
            <a:r>
              <a:rPr lang="en-US" altLang="ko-KR"/>
              <a:t>/</a:t>
            </a:r>
            <a:r>
              <a:rPr lang="ko-KR" altLang="en-US"/>
              <a:t>아싸</a:t>
            </a:r>
          </a:p>
          <a:p>
            <a:pPr lvl="0">
              <a:defRPr/>
            </a:pPr>
            <a:r>
              <a:rPr lang="ko-KR" altLang="en-US"/>
              <a:t>이거레알</a:t>
            </a:r>
          </a:p>
          <a:p>
            <a:pPr lvl="0">
              <a:defRPr/>
            </a:pPr>
            <a:r>
              <a:rPr lang="ko-KR" altLang="en-US"/>
              <a:t>ㅇㄱㄹㅇ</a:t>
            </a:r>
          </a:p>
          <a:p>
            <a:pPr lvl="0">
              <a:defRPr/>
            </a:pPr>
            <a:r>
              <a:rPr lang="ko-KR" altLang="en-US"/>
              <a:t>안물안궁</a:t>
            </a:r>
          </a:p>
          <a:p>
            <a:pPr lvl="0">
              <a:defRPr/>
            </a:pPr>
            <a:r>
              <a:rPr lang="ko-KR" altLang="en-US"/>
              <a:t>베프</a:t>
            </a:r>
          </a:p>
          <a:p>
            <a:pPr lvl="0">
              <a:defRPr/>
            </a:pPr>
            <a:r>
              <a:rPr lang="ko-KR" altLang="en-US"/>
              <a:t>핵인싸</a:t>
            </a:r>
          </a:p>
          <a:p>
            <a:pPr lvl="0">
              <a:defRPr/>
            </a:pPr>
            <a:r>
              <a:rPr lang="ko-KR" altLang="en-US"/>
              <a:t>댕댕이</a:t>
            </a:r>
          </a:p>
          <a:p>
            <a:pPr lvl="0">
              <a:defRPr/>
            </a:pPr>
            <a:r>
              <a:rPr lang="ko-KR" altLang="en-US"/>
              <a:t>낄끼빠빠</a:t>
            </a:r>
          </a:p>
          <a:p>
            <a:pPr lvl="0">
              <a:defRPr/>
            </a:pPr>
            <a:r>
              <a:rPr lang="ko-KR" altLang="en-US"/>
              <a:t>꾸안꾸</a:t>
            </a:r>
          </a:p>
          <a:p>
            <a:pPr lvl="0">
              <a:defRPr/>
            </a:pPr>
            <a:r>
              <a:rPr lang="ko-KR" altLang="en-US"/>
              <a:t>졌잘싸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A43437B1-576F-471F-9FFC-70D32D2B2D96}" type="slidenum">
              <a:rPr kumimoji="0" lang="en-US" altLang="en-US" sz="12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22</a:t>
            </a:fld>
            <a:endParaRPr kumimoji="0" lang="en-US" altLang="en-US" sz="12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현타</a:t>
            </a:r>
          </a:p>
          <a:p>
            <a:pPr lvl="0">
              <a:defRPr/>
            </a:pPr>
            <a:r>
              <a:rPr lang="ko-KR" altLang="en-US"/>
              <a:t>띵작</a:t>
            </a:r>
          </a:p>
          <a:p>
            <a:pPr lvl="0">
              <a:defRPr/>
            </a:pPr>
            <a:r>
              <a:rPr lang="ko-KR" altLang="en-US"/>
              <a:t>별다줄</a:t>
            </a:r>
          </a:p>
          <a:p>
            <a:pPr lvl="0">
              <a:defRPr/>
            </a:pPr>
            <a:r>
              <a:rPr lang="ko-KR" altLang="en-US"/>
              <a:t>사바사</a:t>
            </a:r>
            <a:r>
              <a:rPr lang="en-US" altLang="ko-KR"/>
              <a:t>/</a:t>
            </a:r>
            <a:r>
              <a:rPr lang="ko-KR" altLang="en-US"/>
              <a:t>케바케</a:t>
            </a:r>
          </a:p>
          <a:p>
            <a:pPr lvl="0">
              <a:defRPr/>
            </a:pPr>
            <a:r>
              <a:rPr lang="en-US" altLang="ko-KR"/>
              <a:t>JMT</a:t>
            </a:r>
          </a:p>
          <a:p>
            <a:pPr lvl="0">
              <a:defRPr/>
            </a:pPr>
            <a:r>
              <a:rPr lang="ko-KR" altLang="en-US"/>
              <a:t>어그로</a:t>
            </a:r>
          </a:p>
          <a:p>
            <a:pPr lvl="0">
              <a:defRPr/>
            </a:pPr>
            <a:r>
              <a:rPr lang="ko-KR" altLang="en-US"/>
              <a:t>인싸</a:t>
            </a:r>
            <a:r>
              <a:rPr lang="en-US" altLang="ko-KR"/>
              <a:t>/</a:t>
            </a:r>
            <a:r>
              <a:rPr lang="ko-KR" altLang="en-US"/>
              <a:t>아싸</a:t>
            </a:r>
          </a:p>
          <a:p>
            <a:pPr lvl="0">
              <a:defRPr/>
            </a:pPr>
            <a:r>
              <a:rPr lang="ko-KR" altLang="en-US"/>
              <a:t>이거레알</a:t>
            </a:r>
          </a:p>
          <a:p>
            <a:pPr lvl="0">
              <a:defRPr/>
            </a:pPr>
            <a:r>
              <a:rPr lang="ko-KR" altLang="en-US"/>
              <a:t>ㅇㄱㄹㅇ</a:t>
            </a:r>
          </a:p>
          <a:p>
            <a:pPr lvl="0">
              <a:defRPr/>
            </a:pPr>
            <a:r>
              <a:rPr lang="ko-KR" altLang="en-US"/>
              <a:t>안물안궁</a:t>
            </a:r>
          </a:p>
          <a:p>
            <a:pPr lvl="0">
              <a:defRPr/>
            </a:pPr>
            <a:r>
              <a:rPr lang="ko-KR" altLang="en-US"/>
              <a:t>베프</a:t>
            </a:r>
          </a:p>
          <a:p>
            <a:pPr lvl="0">
              <a:defRPr/>
            </a:pPr>
            <a:r>
              <a:rPr lang="ko-KR" altLang="en-US"/>
              <a:t>핵인싸</a:t>
            </a:r>
          </a:p>
          <a:p>
            <a:pPr lvl="0">
              <a:defRPr/>
            </a:pPr>
            <a:r>
              <a:rPr lang="ko-KR" altLang="en-US"/>
              <a:t>댕댕이</a:t>
            </a:r>
          </a:p>
          <a:p>
            <a:pPr lvl="0">
              <a:defRPr/>
            </a:pPr>
            <a:r>
              <a:rPr lang="ko-KR" altLang="en-US"/>
              <a:t>낄끼빠빠</a:t>
            </a:r>
          </a:p>
          <a:p>
            <a:pPr lvl="0">
              <a:defRPr/>
            </a:pPr>
            <a:r>
              <a:rPr lang="ko-KR" altLang="en-US"/>
              <a:t>꾸안꾸</a:t>
            </a:r>
          </a:p>
          <a:p>
            <a:pPr lvl="0">
              <a:defRPr/>
            </a:pPr>
            <a:r>
              <a:rPr lang="ko-KR" altLang="en-US"/>
              <a:t>졌잘싸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A43437B1-576F-471F-9FFC-70D32D2B2D96}" type="slidenum">
              <a:rPr kumimoji="0" lang="en-US" altLang="en-US" sz="12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23</a:t>
            </a:fld>
            <a:endParaRPr kumimoji="0" lang="en-US" altLang="en-US" sz="12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현타</a:t>
            </a:r>
          </a:p>
          <a:p>
            <a:pPr lvl="0">
              <a:defRPr/>
            </a:pPr>
            <a:r>
              <a:rPr lang="ko-KR" altLang="en-US"/>
              <a:t>띵작</a:t>
            </a:r>
          </a:p>
          <a:p>
            <a:pPr lvl="0">
              <a:defRPr/>
            </a:pPr>
            <a:r>
              <a:rPr lang="ko-KR" altLang="en-US"/>
              <a:t>별다줄</a:t>
            </a:r>
          </a:p>
          <a:p>
            <a:pPr lvl="0">
              <a:defRPr/>
            </a:pPr>
            <a:r>
              <a:rPr lang="ko-KR" altLang="en-US"/>
              <a:t>사바사</a:t>
            </a:r>
            <a:r>
              <a:rPr lang="en-US" altLang="ko-KR"/>
              <a:t>/</a:t>
            </a:r>
            <a:r>
              <a:rPr lang="ko-KR" altLang="en-US"/>
              <a:t>케바케</a:t>
            </a:r>
          </a:p>
          <a:p>
            <a:pPr lvl="0">
              <a:defRPr/>
            </a:pPr>
            <a:r>
              <a:rPr lang="en-US" altLang="ko-KR"/>
              <a:t>JMT</a:t>
            </a:r>
          </a:p>
          <a:p>
            <a:pPr lvl="0">
              <a:defRPr/>
            </a:pPr>
            <a:r>
              <a:rPr lang="ko-KR" altLang="en-US"/>
              <a:t>어그로</a:t>
            </a:r>
          </a:p>
          <a:p>
            <a:pPr lvl="0">
              <a:defRPr/>
            </a:pPr>
            <a:r>
              <a:rPr lang="ko-KR" altLang="en-US"/>
              <a:t>인싸</a:t>
            </a:r>
            <a:r>
              <a:rPr lang="en-US" altLang="ko-KR"/>
              <a:t>/</a:t>
            </a:r>
            <a:r>
              <a:rPr lang="ko-KR" altLang="en-US"/>
              <a:t>아싸</a:t>
            </a:r>
          </a:p>
          <a:p>
            <a:pPr lvl="0">
              <a:defRPr/>
            </a:pPr>
            <a:r>
              <a:rPr lang="ko-KR" altLang="en-US"/>
              <a:t>이거레알</a:t>
            </a:r>
          </a:p>
          <a:p>
            <a:pPr lvl="0">
              <a:defRPr/>
            </a:pPr>
            <a:r>
              <a:rPr lang="ko-KR" altLang="en-US"/>
              <a:t>ㅇㄱㄹㅇ</a:t>
            </a:r>
          </a:p>
          <a:p>
            <a:pPr lvl="0">
              <a:defRPr/>
            </a:pPr>
            <a:r>
              <a:rPr lang="ko-KR" altLang="en-US"/>
              <a:t>안물안궁</a:t>
            </a:r>
          </a:p>
          <a:p>
            <a:pPr lvl="0">
              <a:defRPr/>
            </a:pPr>
            <a:r>
              <a:rPr lang="ko-KR" altLang="en-US"/>
              <a:t>베프</a:t>
            </a:r>
          </a:p>
          <a:p>
            <a:pPr lvl="0">
              <a:defRPr/>
            </a:pPr>
            <a:r>
              <a:rPr lang="ko-KR" altLang="en-US"/>
              <a:t>핵인싸</a:t>
            </a:r>
          </a:p>
          <a:p>
            <a:pPr lvl="0">
              <a:defRPr/>
            </a:pPr>
            <a:r>
              <a:rPr lang="ko-KR" altLang="en-US"/>
              <a:t>댕댕이</a:t>
            </a:r>
          </a:p>
          <a:p>
            <a:pPr lvl="0">
              <a:defRPr/>
            </a:pPr>
            <a:r>
              <a:rPr lang="ko-KR" altLang="en-US"/>
              <a:t>낄끼빠빠</a:t>
            </a:r>
          </a:p>
          <a:p>
            <a:pPr lvl="0">
              <a:defRPr/>
            </a:pPr>
            <a:r>
              <a:rPr lang="ko-KR" altLang="en-US"/>
              <a:t>꾸안꾸</a:t>
            </a:r>
          </a:p>
          <a:p>
            <a:pPr lvl="0">
              <a:defRPr/>
            </a:pPr>
            <a:r>
              <a:rPr lang="ko-KR" altLang="en-US"/>
              <a:t>졌잘싸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A43437B1-576F-471F-9FFC-70D32D2B2D96}" type="slidenum">
              <a:rPr kumimoji="0" lang="en-US" altLang="en-US" sz="12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24</a:t>
            </a:fld>
            <a:endParaRPr kumimoji="0" lang="en-US" altLang="en-US" sz="12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kumimoji="1" lang="en-US" altLang="ko-KR" sz="1200" b="1" i="0">
                <a:solidFill>
                  <a:srgbClr val="000000"/>
                </a:solidFill>
                <a:effectLst/>
                <a:latin typeface="Noto Sans"/>
              </a:rPr>
              <a:t>Insider </a:t>
            </a:r>
            <a:r>
              <a:rPr lang="en-US" altLang="ko-KR" sz="1200" b="0" i="0">
                <a:solidFill>
                  <a:srgbClr val="000000"/>
                </a:solidFill>
                <a:effectLst/>
                <a:latin typeface="Noto Sans"/>
              </a:rPr>
              <a:t>person who actively participates in various events and gatherings and gets along well with people</a:t>
            </a:r>
          </a:p>
          <a:p>
            <a:pPr lvl="0">
              <a:defRPr/>
            </a:pPr>
            <a:r>
              <a:rPr lang="en-US" altLang="ko-KR" sz="1200" b="0" i="0">
                <a:solidFill>
                  <a:srgbClr val="000000"/>
                </a:solidFill>
                <a:effectLst/>
                <a:latin typeface="Noto Sans"/>
              </a:rPr>
              <a:t>Outsider </a:t>
            </a: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A person who can't mix well with </a:t>
            </a:r>
          </a:p>
          <a:p>
            <a:pPr lvl="0"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A person who gets along really, very well with peoplethe group.</a:t>
            </a:r>
          </a:p>
          <a:p>
            <a:pPr lvl="0">
              <a:defRPr/>
            </a:pPr>
            <a:r>
              <a:rPr lang="en-US" altLang="ko-KR" b="0" i="0">
                <a:solidFill>
                  <a:srgbClr val="000000"/>
                </a:solidFill>
                <a:effectLst/>
                <a:latin typeface="Noto Sans"/>
              </a:rPr>
              <a:t>It's time to realize the real situation that you're facing after falling into vain dreams or delusions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A43437B1-576F-471F-9FFC-70D32D2B2D96}" type="slidenum">
              <a:rPr kumimoji="0" lang="en-US" altLang="en-US" sz="12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25</a:t>
            </a:fld>
            <a:endParaRPr kumimoji="0" lang="en-US" altLang="en-US" sz="12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A43437B1-576F-471F-9FFC-70D32D2B2D96}" type="slidenum">
              <a:rPr kumimoji="0" lang="en-US" altLang="en-US" sz="12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26</a:t>
            </a:fld>
            <a:endParaRPr kumimoji="0" lang="en-US" altLang="en-US" sz="12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A43437B1-576F-471F-9FFC-70D32D2B2D96}" type="slidenum">
              <a:rPr kumimoji="0" lang="en-US" altLang="en-US" sz="12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27</a:t>
            </a:fld>
            <a:endParaRPr kumimoji="0" lang="en-US" altLang="en-US" sz="12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95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It's similar to last week, but since Korea is a country that uses a lot of polite expressions, we need to learn more in detail, so we put this in class this week</a:t>
            </a:r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There are two ways to say hi</a:t>
            </a:r>
          </a:p>
          <a:p>
            <a:pPr>
              <a:defRPr/>
            </a:pPr>
            <a:r>
              <a:rPr lang="en-US" altLang="ko-KR"/>
              <a:t>You can use this expression among your friends</a:t>
            </a:r>
          </a:p>
          <a:p>
            <a:pPr>
              <a:defRPr/>
            </a:pPr>
            <a:r>
              <a:rPr lang="en-US" altLang="ko-KR"/>
              <a:t>We use this expression politely to those who are older than us</a:t>
            </a:r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You asked me last week, so I wrote the difference between the two expressions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76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It's similar to last week, but since Korea is a country that uses a lot of polite expressions, we need to learn more in detail, so we put this in class this week</a:t>
            </a:r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There are two ways to say hi</a:t>
            </a:r>
          </a:p>
          <a:p>
            <a:pPr>
              <a:defRPr/>
            </a:pPr>
            <a:r>
              <a:rPr lang="en-US" altLang="ko-KR"/>
              <a:t>You can use this expression among your friends</a:t>
            </a:r>
          </a:p>
          <a:p>
            <a:pPr>
              <a:defRPr/>
            </a:pPr>
            <a:r>
              <a:rPr lang="en-US" altLang="ko-KR"/>
              <a:t>We use this expression politely to those who are older than us</a:t>
            </a:r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You asked me last week, so I wrote the difference between the two expressions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26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288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46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It's similar to last week, but since Korea is a country that uses a lot of polite expressions, we need to learn more in detail, so we put this in class this week</a:t>
            </a:r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There are two ways to say hi</a:t>
            </a:r>
          </a:p>
          <a:p>
            <a:pPr>
              <a:defRPr/>
            </a:pPr>
            <a:r>
              <a:rPr lang="en-US" altLang="ko-KR"/>
              <a:t>You can use this expression among your friends</a:t>
            </a:r>
          </a:p>
          <a:p>
            <a:pPr>
              <a:defRPr/>
            </a:pPr>
            <a:r>
              <a:rPr lang="en-US" altLang="ko-KR"/>
              <a:t>We use this expression politely to those who are older than us</a:t>
            </a:r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en-US" altLang="ko-KR"/>
              <a:t>You asked me last week, so I wrote the difference between the two expressions</a:t>
            </a:r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43437B1-576F-471F-9FFC-70D32D2B2D96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571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5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1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387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7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7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25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9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5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13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8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_Pil-lMgZ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각 삼각형 4"/>
          <p:cNvSpPr/>
          <p:nvPr/>
        </p:nvSpPr>
        <p:spPr>
          <a:xfrm>
            <a:off x="0" y="714375"/>
            <a:ext cx="9512303" cy="6143625"/>
          </a:xfrm>
          <a:prstGeom prst="rtTriangle">
            <a:avLst/>
          </a:pr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각 삼각형 5"/>
          <p:cNvSpPr/>
          <p:nvPr/>
        </p:nvSpPr>
        <p:spPr>
          <a:xfrm rot="16200000">
            <a:off x="9609139" y="4275138"/>
            <a:ext cx="2486025" cy="2679697"/>
          </a:xfrm>
          <a:prstGeom prst="rtTriangle">
            <a:avLst/>
          </a:prstGeom>
          <a:solidFill>
            <a:srgbClr val="646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28984" y="-28984"/>
            <a:ext cx="2161357" cy="2219324"/>
          </a:xfrm>
          <a:prstGeom prst="rtTriangle">
            <a:avLst/>
          </a:prstGeom>
          <a:solidFill>
            <a:srgbClr val="B8B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직각 삼각형 8"/>
          <p:cNvSpPr/>
          <p:nvPr/>
        </p:nvSpPr>
        <p:spPr>
          <a:xfrm rot="5400000">
            <a:off x="18137" y="-18139"/>
            <a:ext cx="1352555" cy="1388830"/>
          </a:xfrm>
          <a:prstGeom prst="rtTriangle">
            <a:avLst/>
          </a:prstGeom>
          <a:solidFill>
            <a:srgbClr val="BFB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219325" y="1230644"/>
            <a:ext cx="8480610" cy="2097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atinLnBrk="0">
              <a:lnSpc>
                <a:spcPct val="150000"/>
              </a:lnSpc>
              <a:defRPr/>
            </a:pPr>
            <a:r>
              <a:rPr lang="en-US" altLang="ko-KR" sz="52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Korean 4 class </a:t>
            </a:r>
          </a:p>
          <a:p>
            <a:pPr algn="r" latinLnBrk="0">
              <a:lnSpc>
                <a:spcPct val="150000"/>
              </a:lnSpc>
              <a:defRPr/>
            </a:pPr>
            <a:r>
              <a:rPr lang="en-US" altLang="ko-KR" sz="36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week 1</a:t>
            </a:r>
            <a:r>
              <a:rPr lang="en-US" altLang="ko-KR" sz="4000" b="1" i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9480551" y="3327693"/>
            <a:ext cx="0" cy="864000"/>
          </a:xfrm>
          <a:prstGeom prst="line">
            <a:avLst/>
          </a:prstGeom>
          <a:ln>
            <a:solidFill>
              <a:srgbClr val="646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9493249" y="666354"/>
            <a:ext cx="0" cy="864000"/>
          </a:xfrm>
          <a:prstGeom prst="line">
            <a:avLst/>
          </a:prstGeom>
          <a:ln>
            <a:solidFill>
              <a:srgbClr val="646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476865" y="4970128"/>
            <a:ext cx="2982932" cy="1128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altLang="ko-KR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김예리 </a:t>
            </a:r>
            <a:r>
              <a:rPr lang="en-US" altLang="ko-KR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(YERY KIM)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3. Final endings</a:t>
            </a: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9F144A6F-DB94-4C21-8411-348F242F68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1" t="42231" r="35875" b="35269"/>
          <a:stretch/>
        </p:blipFill>
        <p:spPr>
          <a:xfrm>
            <a:off x="341706" y="1000126"/>
            <a:ext cx="8705833" cy="257175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5A28518-2CCC-4747-80DE-79303F48FAB9}"/>
              </a:ext>
            </a:extLst>
          </p:cNvPr>
          <p:cNvSpPr/>
          <p:nvPr/>
        </p:nvSpPr>
        <p:spPr>
          <a:xfrm>
            <a:off x="628650" y="1915479"/>
            <a:ext cx="3028950" cy="35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F07D9DA-05CD-4D96-A236-20C78C745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916" y="3243056"/>
            <a:ext cx="3042168" cy="37188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EC87275-34A5-43B7-8089-F2C638E23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32" y="2817085"/>
            <a:ext cx="4493778" cy="371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1633A8-3EFB-4F34-9F86-DD1F457BB678}"/>
              </a:ext>
            </a:extLst>
          </p:cNvPr>
          <p:cNvSpPr txBox="1"/>
          <p:nvPr/>
        </p:nvSpPr>
        <p:spPr>
          <a:xfrm>
            <a:off x="615432" y="3402993"/>
            <a:ext cx="106202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좋은 대학교에 가기 위해서는 열심히 공부해야 합니다</a:t>
            </a:r>
            <a:r>
              <a:rPr lang="en-US" altLang="ko-KR" sz="2400" b="1" dirty="0"/>
              <a:t>.</a:t>
            </a:r>
          </a:p>
          <a:p>
            <a:endParaRPr lang="en-US" altLang="ko-KR" sz="2400" dirty="0"/>
          </a:p>
          <a:p>
            <a:r>
              <a:rPr lang="en-US" altLang="ko-KR" sz="2400" dirty="0"/>
              <a:t>I</a:t>
            </a:r>
            <a:r>
              <a:rPr lang="ko-KR" altLang="en-US" sz="2400" dirty="0"/>
              <a:t> </a:t>
            </a:r>
            <a:r>
              <a:rPr lang="en-US" altLang="ko-KR" sz="2400" dirty="0"/>
              <a:t>have</a:t>
            </a:r>
            <a:r>
              <a:rPr lang="ko-KR" altLang="en-US" sz="2400" dirty="0"/>
              <a:t> </a:t>
            </a:r>
            <a:r>
              <a:rPr lang="en-US" altLang="ko-KR" sz="2400" dirty="0"/>
              <a:t>to</a:t>
            </a:r>
            <a:r>
              <a:rPr lang="ko-KR" altLang="en-US" sz="2400" dirty="0"/>
              <a:t> </a:t>
            </a:r>
            <a:r>
              <a:rPr lang="en-US" altLang="ko-KR" sz="2400" dirty="0"/>
              <a:t>study</a:t>
            </a:r>
            <a:r>
              <a:rPr lang="ko-KR" altLang="en-US" sz="2400" dirty="0"/>
              <a:t> </a:t>
            </a:r>
            <a:r>
              <a:rPr lang="en-US" altLang="ko-KR" sz="2400" dirty="0"/>
              <a:t>hard</a:t>
            </a:r>
            <a:r>
              <a:rPr lang="ko-KR" altLang="en-US" sz="2400" dirty="0"/>
              <a:t> </a:t>
            </a:r>
            <a:r>
              <a:rPr lang="en-US" altLang="ko-KR" sz="2400" dirty="0"/>
              <a:t>to</a:t>
            </a:r>
            <a:r>
              <a:rPr lang="ko-KR" altLang="en-US" sz="2400" dirty="0"/>
              <a:t> </a:t>
            </a:r>
            <a:r>
              <a:rPr lang="en-US" altLang="ko-KR" sz="2400" dirty="0"/>
              <a:t>get</a:t>
            </a:r>
            <a:r>
              <a:rPr lang="ko-KR" altLang="en-US" sz="2400" dirty="0"/>
              <a:t> </a:t>
            </a:r>
            <a:r>
              <a:rPr lang="en-US" altLang="ko-KR" sz="2400" dirty="0"/>
              <a:t>into</a:t>
            </a:r>
            <a:r>
              <a:rPr lang="ko-KR" altLang="en-US" sz="2400" dirty="0"/>
              <a:t> </a:t>
            </a:r>
            <a:r>
              <a:rPr lang="en-US" altLang="ko-KR" sz="2400" dirty="0"/>
              <a:t>a</a:t>
            </a:r>
            <a:r>
              <a:rPr lang="ko-KR" altLang="en-US" sz="2400" dirty="0"/>
              <a:t> </a:t>
            </a:r>
            <a:r>
              <a:rPr lang="en-US" altLang="ko-KR" sz="2400" dirty="0"/>
              <a:t>good</a:t>
            </a:r>
            <a:r>
              <a:rPr lang="ko-KR" altLang="en-US" sz="2400" dirty="0"/>
              <a:t> </a:t>
            </a:r>
            <a:r>
              <a:rPr lang="en-US" altLang="ko-KR" sz="2400" dirty="0"/>
              <a:t>university.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b="1" dirty="0"/>
              <a:t>나는 부자가 되고 싶어서 열심히 일한다</a:t>
            </a:r>
            <a:r>
              <a:rPr lang="en-US" altLang="ko-KR" sz="2400" b="1" dirty="0"/>
              <a:t>.</a:t>
            </a:r>
          </a:p>
          <a:p>
            <a:endParaRPr lang="en-US" altLang="ko-KR" sz="2400" dirty="0"/>
          </a:p>
          <a:p>
            <a:r>
              <a:rPr lang="en-US" altLang="ko-KR" sz="2400" dirty="0"/>
              <a:t>I</a:t>
            </a:r>
            <a:r>
              <a:rPr lang="ko-KR" altLang="en-US" sz="2400" dirty="0"/>
              <a:t> </a:t>
            </a:r>
            <a:r>
              <a:rPr lang="en-US" altLang="ko-KR" sz="2400" dirty="0" err="1"/>
              <a:t>worK</a:t>
            </a:r>
            <a:r>
              <a:rPr lang="ko-KR" altLang="en-US" sz="2400" dirty="0"/>
              <a:t> </a:t>
            </a:r>
            <a:r>
              <a:rPr lang="en-US" altLang="ko-KR" sz="2400" dirty="0"/>
              <a:t>hard</a:t>
            </a:r>
            <a:r>
              <a:rPr lang="ko-KR" altLang="en-US" sz="2400" dirty="0"/>
              <a:t> </a:t>
            </a:r>
            <a:r>
              <a:rPr lang="en-US" altLang="ko-KR" sz="2400" dirty="0"/>
              <a:t>because</a:t>
            </a:r>
            <a:r>
              <a:rPr lang="ko-KR" altLang="en-US" sz="2400" dirty="0"/>
              <a:t> </a:t>
            </a:r>
            <a:r>
              <a:rPr lang="en-US" altLang="ko-KR" sz="2400" dirty="0"/>
              <a:t>I</a:t>
            </a:r>
            <a:r>
              <a:rPr lang="ko-KR" altLang="en-US" sz="2400" dirty="0"/>
              <a:t> </a:t>
            </a:r>
            <a:r>
              <a:rPr lang="en-US" altLang="ko-KR" sz="2400" dirty="0"/>
              <a:t>want</a:t>
            </a:r>
            <a:r>
              <a:rPr lang="ko-KR" altLang="en-US" sz="2400" dirty="0"/>
              <a:t> </a:t>
            </a:r>
            <a:r>
              <a:rPr lang="en-US" altLang="ko-KR" sz="2400" dirty="0"/>
              <a:t>to</a:t>
            </a:r>
            <a:r>
              <a:rPr lang="ko-KR" altLang="en-US" sz="2400" dirty="0"/>
              <a:t> </a:t>
            </a:r>
            <a:r>
              <a:rPr lang="en-US" altLang="ko-KR" sz="2400" dirty="0"/>
              <a:t>be</a:t>
            </a:r>
            <a:r>
              <a:rPr lang="ko-KR" altLang="en-US" sz="2400" dirty="0"/>
              <a:t> </a:t>
            </a:r>
            <a:r>
              <a:rPr lang="en-US" altLang="ko-KR" sz="2400" dirty="0"/>
              <a:t>rich.</a:t>
            </a:r>
          </a:p>
          <a:p>
            <a:endParaRPr lang="en-US" altLang="ko-KR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050775C-C5D2-453F-B92A-8B4586C73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14" y="4221649"/>
            <a:ext cx="7540956" cy="37188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8746A98-8AB6-4D5A-82C5-4B89CECE4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6017074"/>
            <a:ext cx="7541406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10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3. Final endings</a:t>
            </a:r>
          </a:p>
        </p:txBody>
      </p:sp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572480CF-8B87-4D78-A86B-435B3B60B8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37333" r="21343" b="21000"/>
          <a:stretch/>
        </p:blipFill>
        <p:spPr>
          <a:xfrm>
            <a:off x="258513" y="1627525"/>
            <a:ext cx="11150564" cy="45401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B948AF-F8AD-4C59-BE8A-1BA26C9D59FA}"/>
              </a:ext>
            </a:extLst>
          </p:cNvPr>
          <p:cNvSpPr txBox="1"/>
          <p:nvPr/>
        </p:nvSpPr>
        <p:spPr>
          <a:xfrm>
            <a:off x="262889" y="1216045"/>
            <a:ext cx="4168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</a:rPr>
              <a:t>2)sentence-final endings</a:t>
            </a:r>
            <a:endParaRPr lang="ko-KR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715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3. Final endings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F2951AF-4148-4E82-B3C4-F65382A0A3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t="30884" r="21344" b="23736"/>
          <a:stretch/>
        </p:blipFill>
        <p:spPr>
          <a:xfrm>
            <a:off x="399273" y="1006763"/>
            <a:ext cx="11393453" cy="51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266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4. Past tense marker </a:t>
            </a:r>
            <a:r>
              <a:rPr lang="ko-KR" altLang="en-US" sz="3200" b="1" dirty="0" err="1"/>
              <a:t>었</a:t>
            </a:r>
            <a:r>
              <a:rPr lang="en-US" altLang="ko-KR" sz="3200" b="1" dirty="0"/>
              <a:t>, </a:t>
            </a:r>
            <a:r>
              <a:rPr lang="ko-KR" altLang="en-US" sz="3200" b="1" dirty="0" err="1"/>
              <a:t>았</a:t>
            </a:r>
            <a:endParaRPr lang="en-US" altLang="ko-KR" sz="32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983B085-67B9-4989-8A29-BBD636291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32334" r="25562" b="28333"/>
          <a:stretch/>
        </p:blipFill>
        <p:spPr>
          <a:xfrm>
            <a:off x="331470" y="1302324"/>
            <a:ext cx="11238556" cy="42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570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4. Past tense marker </a:t>
            </a:r>
            <a:r>
              <a:rPr lang="ko-KR" altLang="en-US" sz="3200" b="1" dirty="0" err="1"/>
              <a:t>었</a:t>
            </a:r>
            <a:r>
              <a:rPr lang="en-US" altLang="ko-KR" sz="3200" b="1" dirty="0"/>
              <a:t>, </a:t>
            </a:r>
            <a:r>
              <a:rPr lang="ko-KR" altLang="en-US" sz="3200" b="1" dirty="0" err="1"/>
              <a:t>았</a:t>
            </a:r>
            <a:endParaRPr lang="en-US" altLang="ko-KR" sz="3200" b="1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FF1B3484-B901-4D3B-938C-A3E2016671A3}"/>
              </a:ext>
            </a:extLst>
          </p:cNvPr>
          <p:cNvSpPr txBox="1"/>
          <p:nvPr/>
        </p:nvSpPr>
        <p:spPr>
          <a:xfrm>
            <a:off x="3515161" y="1110826"/>
            <a:ext cx="5161678" cy="956097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0" indent="0" algn="ctr" defTabSz="232257" rtl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None/>
              <a:defRPr kumimoji="0" sz="3200" b="0" i="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23225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highlight>
                  <a:srgbClr val="F5FECE"/>
                </a:highlight>
                <a:uLnTx/>
                <a:uFillTx/>
                <a:latin typeface="넥슨Lv1고딕 Bold"/>
                <a:ea typeface="넥슨Lv1고딕 Bold"/>
                <a:cs typeface="+mn-cs"/>
              </a:rPr>
              <a:t>-</a:t>
            </a:r>
            <a:r>
              <a:rPr kumimoji="1" lang="ko-KR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highlight>
                  <a:srgbClr val="F5FECE"/>
                </a:highlight>
                <a:uLnTx/>
                <a:uFillTx/>
                <a:latin typeface="넥슨Lv1고딕 Bold"/>
                <a:ea typeface="넥슨Lv1고딕 Bold"/>
                <a:cs typeface="+mn-cs"/>
              </a:rPr>
              <a:t>았</a:t>
            </a:r>
            <a:r>
              <a: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highlight>
                  <a:srgbClr val="F5FECE"/>
                </a:highlight>
                <a:uLnTx/>
                <a:uFillTx/>
                <a:latin typeface="넥슨Lv1고딕 Bold"/>
                <a:ea typeface="넥슨Lv1고딕 Bold"/>
                <a:cs typeface="+mn-cs"/>
              </a:rPr>
              <a:t>-[at] / -</a:t>
            </a:r>
            <a:r>
              <a:rPr kumimoji="1" lang="ko-KR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highlight>
                  <a:srgbClr val="F5FECE"/>
                </a:highlight>
                <a:uLnTx/>
                <a:uFillTx/>
                <a:latin typeface="넥슨Lv1고딕 Bold"/>
                <a:ea typeface="넥슨Lv1고딕 Bold"/>
                <a:cs typeface="+mn-cs"/>
              </a:rPr>
              <a:t>었</a:t>
            </a:r>
            <a:r>
              <a: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highlight>
                  <a:srgbClr val="F5FECE"/>
                </a:highlight>
                <a:uLnTx/>
                <a:uFillTx/>
                <a:latin typeface="넥슨Lv1고딕 Bold"/>
                <a:ea typeface="넥슨Lv1고딕 Bold"/>
                <a:cs typeface="+mn-cs"/>
              </a:rPr>
              <a:t>-[</a:t>
            </a:r>
            <a:r>
              <a:rPr kumimoji="1" lang="en-US" altLang="ko-K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highlight>
                  <a:srgbClr val="F5FECE"/>
                </a:highlight>
                <a:uLnTx/>
                <a:uFillTx/>
                <a:latin typeface="넥슨Lv1고딕 Bold"/>
                <a:ea typeface="넥슨Lv1고딕 Bold"/>
                <a:cs typeface="+mn-cs"/>
              </a:rPr>
              <a:t>eot</a:t>
            </a:r>
            <a:r>
              <a:rPr kumimoji="1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highlight>
                  <a:srgbClr val="F5FECE"/>
                </a:highlight>
                <a:uLnTx/>
                <a:uFillTx/>
                <a:latin typeface="넥슨Lv1고딕 Bold"/>
                <a:ea typeface="넥슨Lv1고딕 Bold"/>
                <a:cs typeface="+mn-cs"/>
              </a:rPr>
              <a:t>]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EB626FA-74FC-46D5-A878-246702645F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0" t="42333" r="16562" b="20334"/>
          <a:stretch/>
        </p:blipFill>
        <p:spPr>
          <a:xfrm>
            <a:off x="1371033" y="2066923"/>
            <a:ext cx="9045414" cy="37109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D30254-2CE8-4CBD-A843-8F60D39EA1F3}"/>
              </a:ext>
            </a:extLst>
          </p:cNvPr>
          <p:cNvSpPr txBox="1"/>
          <p:nvPr/>
        </p:nvSpPr>
        <p:spPr>
          <a:xfrm>
            <a:off x="7728202" y="2784473"/>
            <a:ext cx="3577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>
                    <a:lumMod val="50000"/>
                  </a:schemeClr>
                </a:solidFill>
              </a:rPr>
              <a:t>ends in a bright vowel</a:t>
            </a:r>
          </a:p>
        </p:txBody>
      </p:sp>
      <p:sp>
        <p:nvSpPr>
          <p:cNvPr id="11" name="화살표: 위로 굽음 10">
            <a:extLst>
              <a:ext uri="{FF2B5EF4-FFF2-40B4-BE49-F238E27FC236}">
                <a16:creationId xmlns:a16="http://schemas.microsoft.com/office/drawing/2014/main" id="{A7CE3BB8-5FED-4831-970F-F973031CB16F}"/>
              </a:ext>
            </a:extLst>
          </p:cNvPr>
          <p:cNvSpPr/>
          <p:nvPr/>
        </p:nvSpPr>
        <p:spPr>
          <a:xfrm rot="5400000">
            <a:off x="7285923" y="2714309"/>
            <a:ext cx="422910" cy="46164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67A5A-CC71-426D-9307-C808B9F7C1F9}"/>
              </a:ext>
            </a:extLst>
          </p:cNvPr>
          <p:cNvSpPr txBox="1"/>
          <p:nvPr/>
        </p:nvSpPr>
        <p:spPr>
          <a:xfrm>
            <a:off x="1262731" y="1041928"/>
            <a:ext cx="9666537" cy="51398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accent1">
                    <a:lumMod val="50000"/>
                  </a:schemeClr>
                </a:solidFill>
              </a:rPr>
              <a:t>e.g. </a:t>
            </a:r>
            <a:r>
              <a:rPr lang="ko-KR" altLang="en-US" sz="3200" b="1" dirty="0">
                <a:solidFill>
                  <a:schemeClr val="accent1">
                    <a:lumMod val="50000"/>
                  </a:schemeClr>
                </a:solidFill>
              </a:rPr>
              <a:t>선생님이 영어를 가르치셨어요</a:t>
            </a:r>
            <a:endParaRPr lang="en-US" altLang="ko-KR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ko-KR" alt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altLang="ko-KR" sz="2400" b="1" dirty="0"/>
              <a:t>Stem</a:t>
            </a:r>
            <a:r>
              <a:rPr lang="en-US" altLang="ko-KR" sz="2400" dirty="0"/>
              <a:t> : </a:t>
            </a:r>
            <a:r>
              <a:rPr lang="ko-KR" altLang="en-US" sz="2400" dirty="0" err="1"/>
              <a:t>가르치</a:t>
            </a:r>
            <a:r>
              <a:rPr lang="ko-KR" altLang="en-US" sz="2400" dirty="0"/>
              <a:t> → 치 </a:t>
            </a:r>
            <a:r>
              <a:rPr lang="en-US" altLang="ko-KR" sz="2400" dirty="0"/>
              <a:t>is not bright vowel → past tense : </a:t>
            </a:r>
            <a:r>
              <a:rPr lang="ko-KR" altLang="en-US" sz="2400" dirty="0" err="1"/>
              <a:t>었</a:t>
            </a:r>
            <a:endParaRPr lang="en-US" altLang="ko-KR" sz="2400" dirty="0"/>
          </a:p>
          <a:p>
            <a:pPr marL="457200" indent="-457200">
              <a:buAutoNum type="arabicPeriod"/>
            </a:pPr>
            <a:endParaRPr lang="ko-KR" altLang="en-US" sz="2400" b="1" dirty="0"/>
          </a:p>
          <a:p>
            <a:r>
              <a:rPr lang="en-US" altLang="ko-KR" sz="2400" b="1" dirty="0"/>
              <a:t>2. Honorific suffix </a:t>
            </a:r>
            <a:r>
              <a:rPr lang="en-US" altLang="ko-KR" sz="2400" dirty="0"/>
              <a:t>:</a:t>
            </a:r>
            <a:r>
              <a:rPr lang="ko-KR" altLang="en-US" sz="2400" dirty="0"/>
              <a:t>시</a:t>
            </a:r>
            <a:endParaRPr lang="en-US" altLang="ko-KR" sz="2400" dirty="0"/>
          </a:p>
          <a:p>
            <a:endParaRPr lang="ko-KR" altLang="en-US" sz="2400" dirty="0"/>
          </a:p>
          <a:p>
            <a:r>
              <a:rPr lang="en-US" altLang="ko-KR" sz="2400" b="1" dirty="0"/>
              <a:t>3. Speech level ending</a:t>
            </a:r>
            <a:r>
              <a:rPr lang="en-US" altLang="ko-KR" sz="2400" dirty="0"/>
              <a:t>: </a:t>
            </a:r>
            <a:r>
              <a:rPr lang="ko-KR" altLang="en-US" sz="2400" dirty="0"/>
              <a:t>어요 </a:t>
            </a:r>
            <a:r>
              <a:rPr lang="en-US" altLang="ko-KR" sz="2400" dirty="0"/>
              <a:t>(polite)</a:t>
            </a:r>
          </a:p>
          <a:p>
            <a:endParaRPr lang="en-US" altLang="ko-KR" sz="2400" dirty="0"/>
          </a:p>
          <a:p>
            <a:r>
              <a:rPr lang="en-US" altLang="ko-KR" sz="2400" b="1" dirty="0"/>
              <a:t>4. </a:t>
            </a:r>
            <a:r>
              <a:rPr lang="ko-KR" altLang="en-US" sz="2400" b="1" dirty="0" err="1"/>
              <a:t>가르치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시었 </a:t>
            </a:r>
            <a:r>
              <a:rPr lang="en-US" altLang="ko-KR" sz="2400" b="1" dirty="0"/>
              <a:t>+ </a:t>
            </a:r>
            <a:r>
              <a:rPr lang="ko-KR" altLang="en-US" sz="2400" b="1" dirty="0"/>
              <a:t>어요</a:t>
            </a:r>
            <a:endParaRPr lang="en-US" altLang="ko-KR" sz="2400" b="1" dirty="0"/>
          </a:p>
          <a:p>
            <a:endParaRPr lang="ko-KR" altLang="en-US" sz="2400" dirty="0"/>
          </a:p>
          <a:p>
            <a:r>
              <a:rPr lang="en-US" altLang="ko-KR" sz="2400" b="1" dirty="0"/>
              <a:t>5. </a:t>
            </a:r>
            <a:r>
              <a:rPr lang="ko-KR" altLang="en-US" sz="2400" b="1" dirty="0"/>
              <a:t>시었 → </a:t>
            </a:r>
            <a:r>
              <a:rPr lang="ko-KR" altLang="en-US" sz="2400" b="1" dirty="0" err="1"/>
              <a:t>셨</a:t>
            </a:r>
            <a:endParaRPr lang="en-US" altLang="ko-KR" sz="2400" b="1" dirty="0"/>
          </a:p>
          <a:p>
            <a:endParaRPr lang="ko-KR" altLang="en-US" sz="2400" b="1" dirty="0"/>
          </a:p>
          <a:p>
            <a:r>
              <a:rPr lang="en-US" altLang="ko-KR" sz="2400" dirty="0"/>
              <a:t>=</a:t>
            </a:r>
            <a:r>
              <a:rPr lang="ko-KR" altLang="en-US" sz="2400" b="1" dirty="0"/>
              <a:t>가르치셨어요</a:t>
            </a:r>
          </a:p>
        </p:txBody>
      </p:sp>
    </p:spTree>
    <p:extLst>
      <p:ext uri="{BB962C8B-B14F-4D97-AF65-F5344CB8AC3E}">
        <p14:creationId xmlns:p14="http://schemas.microsoft.com/office/powerpoint/2010/main" val="385955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4. Past tense marker </a:t>
            </a:r>
            <a:r>
              <a:rPr lang="ko-KR" altLang="en-US" sz="3200" b="1" dirty="0" err="1"/>
              <a:t>었</a:t>
            </a:r>
            <a:r>
              <a:rPr lang="en-US" altLang="ko-KR" sz="3200" b="1" dirty="0"/>
              <a:t>, </a:t>
            </a:r>
            <a:r>
              <a:rPr lang="ko-KR" altLang="en-US" sz="3200" b="1" dirty="0" err="1"/>
              <a:t>았</a:t>
            </a:r>
            <a:endParaRPr lang="en-US" altLang="ko-KR" sz="3200" b="1" dirty="0"/>
          </a:p>
        </p:txBody>
      </p:sp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D22BBA6D-1757-44DA-8609-057B90D642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28666" r="23219" b="22870"/>
          <a:stretch/>
        </p:blipFill>
        <p:spPr>
          <a:xfrm>
            <a:off x="954530" y="1366200"/>
            <a:ext cx="10282940" cy="458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6746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4. Past tense marker </a:t>
            </a:r>
            <a:r>
              <a:rPr lang="ko-KR" altLang="en-US" sz="3200" b="1" dirty="0" err="1"/>
              <a:t>었</a:t>
            </a:r>
            <a:r>
              <a:rPr lang="en-US" altLang="ko-KR" sz="3200" b="1" dirty="0"/>
              <a:t>, </a:t>
            </a:r>
            <a:r>
              <a:rPr lang="ko-KR" altLang="en-US" sz="3200" b="1" dirty="0" err="1"/>
              <a:t>았</a:t>
            </a:r>
            <a:endParaRPr lang="en-US" altLang="ko-KR" sz="3200" b="1" dirty="0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CB09144-77FC-4A4F-A587-0BDF3BF61F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t="31500" r="20313" b="18000"/>
          <a:stretch/>
        </p:blipFill>
        <p:spPr>
          <a:xfrm>
            <a:off x="857249" y="1316392"/>
            <a:ext cx="10452263" cy="45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207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4. Past tense marker </a:t>
            </a:r>
            <a:r>
              <a:rPr lang="ko-KR" altLang="en-US" sz="3200" b="1" dirty="0" err="1"/>
              <a:t>었</a:t>
            </a:r>
            <a:r>
              <a:rPr lang="en-US" altLang="ko-KR" sz="3200" b="1" dirty="0"/>
              <a:t>, </a:t>
            </a:r>
            <a:r>
              <a:rPr lang="ko-KR" altLang="en-US" sz="3200" b="1" dirty="0" err="1"/>
              <a:t>았</a:t>
            </a:r>
            <a:endParaRPr lang="en-US" altLang="ko-KR" sz="3200" b="1" dirty="0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87CE42C2-A16B-4656-8717-B17BAC2D91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33889" r="20875" b="24807"/>
          <a:stretch/>
        </p:blipFill>
        <p:spPr>
          <a:xfrm>
            <a:off x="340042" y="1454438"/>
            <a:ext cx="11058821" cy="39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25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4. Past tense marker </a:t>
            </a:r>
            <a:r>
              <a:rPr lang="ko-KR" altLang="en-US" sz="3200" b="1" dirty="0" err="1"/>
              <a:t>었</a:t>
            </a:r>
            <a:r>
              <a:rPr lang="en-US" altLang="ko-KR" sz="3200" b="1" dirty="0"/>
              <a:t>, </a:t>
            </a:r>
            <a:r>
              <a:rPr lang="ko-KR" altLang="en-US" sz="3200" b="1" dirty="0" err="1"/>
              <a:t>았</a:t>
            </a:r>
            <a:endParaRPr lang="en-US" altLang="ko-KR" sz="3200" b="1" dirty="0"/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06628C7B-2CB4-4EF6-B650-226205D382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7" t="24000" r="22563" b="31397"/>
          <a:stretch/>
        </p:blipFill>
        <p:spPr>
          <a:xfrm>
            <a:off x="662940" y="1371600"/>
            <a:ext cx="10287000" cy="42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3812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4. Past tense marker </a:t>
            </a:r>
            <a:r>
              <a:rPr lang="ko-KR" altLang="en-US" sz="3200" b="1" dirty="0" err="1"/>
              <a:t>었</a:t>
            </a:r>
            <a:r>
              <a:rPr lang="en-US" altLang="ko-KR" sz="3200" b="1" dirty="0"/>
              <a:t>, </a:t>
            </a:r>
            <a:r>
              <a:rPr lang="ko-KR" altLang="en-US" sz="3200" b="1" dirty="0" err="1"/>
              <a:t>았</a:t>
            </a:r>
            <a:endParaRPr lang="en-US" altLang="ko-KR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80A92E-D044-4EF9-93D5-8002B6837AD0}"/>
              </a:ext>
            </a:extLst>
          </p:cNvPr>
          <p:cNvSpPr txBox="1"/>
          <p:nvPr/>
        </p:nvSpPr>
        <p:spPr>
          <a:xfrm>
            <a:off x="388620" y="1033165"/>
            <a:ext cx="4180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1">
                    <a:lumMod val="50000"/>
                  </a:schemeClr>
                </a:solidFill>
              </a:rPr>
              <a:t>Caution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85CF53-F88F-494C-B459-6C36BBBDA800}"/>
              </a:ext>
            </a:extLst>
          </p:cNvPr>
          <p:cNvSpPr txBox="1"/>
          <p:nvPr/>
        </p:nvSpPr>
        <p:spPr>
          <a:xfrm>
            <a:off x="367347" y="1621792"/>
            <a:ext cx="11912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600" b="1" dirty="0"/>
              <a:t>• The conjugation of the verb </a:t>
            </a:r>
            <a:r>
              <a:rPr lang="ko-KR" altLang="en-US" sz="2600" b="1" dirty="0"/>
              <a:t>하다 “</a:t>
            </a:r>
            <a:r>
              <a:rPr lang="en-US" altLang="ko-KR" sz="2600" b="1" dirty="0"/>
              <a:t>do” is irregular</a:t>
            </a:r>
          </a:p>
          <a:p>
            <a:r>
              <a:rPr lang="en-US" altLang="ko-KR" sz="2600" b="1" dirty="0"/>
              <a:t>• </a:t>
            </a:r>
            <a:r>
              <a:rPr lang="ko-KR" altLang="en-US" sz="2600" b="1" dirty="0"/>
              <a:t>하 </a:t>
            </a:r>
            <a:r>
              <a:rPr lang="en-US" altLang="ko-KR" sz="2600" b="1" dirty="0"/>
              <a:t>is changed to </a:t>
            </a:r>
            <a:r>
              <a:rPr lang="ko-KR" altLang="en-US" sz="2600" b="1" dirty="0"/>
              <a:t>해</a:t>
            </a:r>
          </a:p>
          <a:p>
            <a:r>
              <a:rPr lang="en-US" altLang="ko-KR" sz="2600" b="1" dirty="0"/>
              <a:t>• When it is combined with the past tense marker, as in </a:t>
            </a:r>
            <a:r>
              <a:rPr lang="ko-KR" altLang="en-US" sz="2600" b="1" dirty="0"/>
              <a:t>했어요 “</a:t>
            </a:r>
            <a:r>
              <a:rPr lang="en-US" altLang="ko-KR" sz="2600" b="1" dirty="0"/>
              <a:t>did”</a:t>
            </a:r>
          </a:p>
        </p:txBody>
      </p:sp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1A963864-99D2-4F67-9B57-9A5F0FAEFE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18991" r="14687" b="18666"/>
          <a:stretch/>
        </p:blipFill>
        <p:spPr>
          <a:xfrm>
            <a:off x="478154" y="1033164"/>
            <a:ext cx="11100436" cy="51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906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99374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sz="2400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48000" y="17535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1" lang="en-US" altLang="ko-Kore-CZ" sz="3000" b="1" dirty="0"/>
              <a:t>Introduction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908D2A0-6D1F-495B-907D-076977860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88" y="1629839"/>
            <a:ext cx="3323328" cy="4222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D5FF2D-50C4-4BD6-AA62-D4827811807C}"/>
              </a:ext>
            </a:extLst>
          </p:cNvPr>
          <p:cNvSpPr txBox="1"/>
          <p:nvPr/>
        </p:nvSpPr>
        <p:spPr>
          <a:xfrm>
            <a:off x="4371456" y="2717255"/>
            <a:ext cx="7750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2800" b="1" dirty="0" err="1"/>
              <a:t>Yeri</a:t>
            </a:r>
            <a:r>
              <a:rPr lang="en-US" altLang="ko-KR" sz="2800" b="1" dirty="0"/>
              <a:t> Kim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2800" b="1" dirty="0"/>
              <a:t>Born in Seoul, Living in Seoul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2800" b="1" dirty="0"/>
              <a:t>Student of </a:t>
            </a:r>
            <a:r>
              <a:rPr lang="en-US" altLang="ko-KR" sz="2800" b="1" dirty="0" err="1"/>
              <a:t>Sungshin</a:t>
            </a:r>
            <a:r>
              <a:rPr lang="en-US" altLang="ko-KR" sz="2800" b="1" dirty="0"/>
              <a:t> Women’s University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2800" b="1" dirty="0"/>
              <a:t>Exchange student in Masaryk university</a:t>
            </a:r>
          </a:p>
          <a:p>
            <a:pPr marL="457200" indent="-4572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2800" b="1" dirty="0"/>
              <a:t>Studying in Faculty of Sports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4123729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48000" y="17535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1" lang="en-US" altLang="ko-KR" sz="3000" b="1" dirty="0"/>
              <a:t>5. Korean culture (texting)</a:t>
            </a:r>
            <a:endParaRPr kumimoji="1" lang="en-US" altLang="ko-KR" sz="3000" dirty="0"/>
          </a:p>
        </p:txBody>
      </p:sp>
      <p:sp>
        <p:nvSpPr>
          <p:cNvPr id="21" name="TextBox 20"/>
          <p:cNvSpPr txBox="1"/>
          <p:nvPr/>
        </p:nvSpPr>
        <p:spPr>
          <a:xfrm>
            <a:off x="8531370" y="4008077"/>
            <a:ext cx="3474459" cy="3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ko-KR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3CBB3E71-88C8-4BC1-8239-348EC5DC8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48" y="1211866"/>
            <a:ext cx="3102946" cy="31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17AC7776-CD55-48E3-8EB9-777482D8D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896" y="3995395"/>
            <a:ext cx="3375992" cy="24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0A870E08-50A7-4CEF-BB3F-DEE5E773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415" y="1003029"/>
            <a:ext cx="3604382" cy="31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9838E917-EAB0-4159-9178-3517C427B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52" y="1017466"/>
            <a:ext cx="2510034" cy="249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427583A-9BD8-4560-9835-64A0ED489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9737" r="9360" b="9737"/>
          <a:stretch/>
        </p:blipFill>
        <p:spPr bwMode="auto">
          <a:xfrm>
            <a:off x="7505976" y="3813635"/>
            <a:ext cx="2950140" cy="29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0630662-AF8E-4A9D-A1BB-2BFF5ED4C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384" y="1858562"/>
            <a:ext cx="4371832" cy="402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224CA5-CE2F-4703-9B2C-7F7D72356EF9}"/>
              </a:ext>
            </a:extLst>
          </p:cNvPr>
          <p:cNvSpPr txBox="1"/>
          <p:nvPr/>
        </p:nvSpPr>
        <p:spPr>
          <a:xfrm>
            <a:off x="6250114" y="5044201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 dirty="0" err="1"/>
              <a:t>Kakao</a:t>
            </a:r>
            <a:r>
              <a:rPr lang="en-US" altLang="ko-KR" sz="2400" b="1" dirty="0"/>
              <a:t> talk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224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자유형 16">
            <a:extLst>
              <a:ext uri="{FF2B5EF4-FFF2-40B4-BE49-F238E27FC236}">
                <a16:creationId xmlns:a16="http://schemas.microsoft.com/office/drawing/2014/main" id="{D7025825-B808-4A16-BCB7-426A89F0FCD3}"/>
              </a:ext>
            </a:extLst>
          </p:cNvPr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48000" y="17535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1" lang="en-US" altLang="ko-KR" sz="3000" b="1" dirty="0"/>
              <a:t>5. Korean culture (texting)</a:t>
            </a:r>
            <a:endParaRPr kumimoji="1" lang="en-US" altLang="ko-KR" sz="3000" dirty="0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545400A-6CB0-482E-9372-DB95C224DEDB}"/>
              </a:ext>
            </a:extLst>
          </p:cNvPr>
          <p:cNvGrpSpPr/>
          <p:nvPr/>
        </p:nvGrpSpPr>
        <p:grpSpPr>
          <a:xfrm>
            <a:off x="1155031" y="1135780"/>
            <a:ext cx="4254366" cy="1299411"/>
            <a:chOff x="1540042" y="1463039"/>
            <a:chExt cx="4254366" cy="1299411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478EB12-5887-4506-AAF9-2DBB52AC865F}"/>
                </a:ext>
              </a:extLst>
            </p:cNvPr>
            <p:cNvSpPr/>
            <p:nvPr/>
          </p:nvSpPr>
          <p:spPr>
            <a:xfrm>
              <a:off x="1540042" y="1463039"/>
              <a:ext cx="4254366" cy="12994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4D8E87B-771A-4A5D-80F8-D5C766C1D724}"/>
                </a:ext>
              </a:extLst>
            </p:cNvPr>
            <p:cNvSpPr/>
            <p:nvPr/>
          </p:nvSpPr>
          <p:spPr>
            <a:xfrm>
              <a:off x="1618648" y="1617535"/>
              <a:ext cx="409715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3200" b="1" i="0" dirty="0">
                  <a:solidFill>
                    <a:srgbClr val="000000"/>
                  </a:solidFill>
                  <a:effectLst/>
                  <a:latin typeface="Noto Sans" panose="020B0502040504020204" pitchFamily="34" charset="0"/>
                </a:rPr>
                <a:t>Using initial consonants</a:t>
              </a:r>
              <a:endParaRPr kumimoji="1" lang="en-US" altLang="ko-KR" sz="3000" b="1" dirty="0"/>
            </a:p>
          </p:txBody>
        </p:sp>
      </p:grp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EDE4913-C003-4FBF-B2B4-AB4E9D59DD5C}"/>
              </a:ext>
            </a:extLst>
          </p:cNvPr>
          <p:cNvSpPr/>
          <p:nvPr/>
        </p:nvSpPr>
        <p:spPr>
          <a:xfrm>
            <a:off x="1155029" y="2742087"/>
            <a:ext cx="425436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ko-KR" altLang="en-US" sz="32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ㅋㅋㅋㅋㅋㅋ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lvl="0" algn="ctr">
              <a:defRPr/>
            </a:pPr>
            <a:r>
              <a:rPr kumimoji="1" lang="ko-KR" altLang="en-US" sz="32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ㅎㅎ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lvl="0" algn="ctr">
              <a:defRPr/>
            </a:pPr>
            <a:r>
              <a:rPr kumimoji="1" lang="ko-KR" altLang="en-US" sz="32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ㄱㅅ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lvl="0" algn="ctr">
              <a:defRPr/>
            </a:pPr>
            <a:r>
              <a:rPr kumimoji="1" lang="ko-KR" altLang="en-US" sz="32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ㅇㅇ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lvl="0" algn="ctr">
              <a:defRPr/>
            </a:pPr>
            <a:r>
              <a:rPr kumimoji="1" lang="ko-KR" altLang="en-US" sz="32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ㅎㅇ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lvl="0" algn="ctr">
              <a:defRPr/>
            </a:pPr>
            <a:r>
              <a:rPr kumimoji="1" lang="ko-KR" altLang="en-US" sz="32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ㅃㅃ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lvl="0" algn="ctr">
              <a:defRPr/>
            </a:pPr>
            <a:r>
              <a:rPr kumimoji="1" lang="ko-KR" altLang="en-US" sz="32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ㅊㅋㅊㅋ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lvl="0" algn="ctr">
              <a:defRPr/>
            </a:pPr>
            <a:r>
              <a:rPr kumimoji="1" lang="ko-KR" altLang="en-US" sz="32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ㅇㅋ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</p:txBody>
      </p:sp>
      <p:sp>
        <p:nvSpPr>
          <p:cNvPr id="27" name="자유형 16">
            <a:extLst>
              <a:ext uri="{FF2B5EF4-FFF2-40B4-BE49-F238E27FC236}">
                <a16:creationId xmlns:a16="http://schemas.microsoft.com/office/drawing/2014/main" id="{0F5B175E-0BD5-4687-B944-FECAF6305276}"/>
              </a:ext>
            </a:extLst>
          </p:cNvPr>
          <p:cNvSpPr/>
          <p:nvPr/>
        </p:nvSpPr>
        <p:spPr>
          <a:xfrm flipH="1">
            <a:off x="4694623" y="2343352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80D2167-2B3A-44ED-A8FE-12F0D8BE7951}"/>
              </a:ext>
            </a:extLst>
          </p:cNvPr>
          <p:cNvSpPr/>
          <p:nvPr/>
        </p:nvSpPr>
        <p:spPr>
          <a:xfrm>
            <a:off x="6743197" y="2841622"/>
            <a:ext cx="42543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1" lang="en-US" altLang="ko-KR" sz="3200" b="1" dirty="0">
                <a:solidFill>
                  <a:srgbClr val="000000"/>
                </a:solidFill>
                <a:latin typeface="Noto Sans" panose="020B0502040504020204" pitchFamily="34" charset="0"/>
              </a:rPr>
              <a:t>TMI</a:t>
            </a:r>
          </a:p>
          <a:p>
            <a:pPr lvl="0" algn="ctr">
              <a:defRPr/>
            </a:pPr>
            <a:r>
              <a:rPr kumimoji="1" lang="en-US" altLang="ko-KR" sz="3200" b="1" dirty="0">
                <a:solidFill>
                  <a:srgbClr val="000000"/>
                </a:solidFill>
                <a:latin typeface="Noto Sans" panose="020B0502040504020204" pitchFamily="34" charset="0"/>
              </a:rPr>
              <a:t>TMT</a:t>
            </a:r>
          </a:p>
          <a:p>
            <a:pPr lvl="0" algn="ctr">
              <a:defRPr/>
            </a:pPr>
            <a:r>
              <a:rPr kumimoji="1" lang="ko-KR" altLang="en-US" sz="32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심쿵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lvl="0" algn="ctr">
              <a:defRPr/>
            </a:pPr>
            <a:r>
              <a:rPr kumimoji="1" lang="ko-KR" altLang="en-US" sz="3200" b="1" dirty="0">
                <a:solidFill>
                  <a:srgbClr val="000000"/>
                </a:solidFill>
                <a:latin typeface="Noto Sans" panose="020B0502040504020204" pitchFamily="34" charset="0"/>
              </a:rPr>
              <a:t>노잼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lvl="0" algn="ctr">
              <a:defRPr/>
            </a:pPr>
            <a:r>
              <a:rPr kumimoji="1" lang="ko-KR" altLang="en-US" sz="3200" b="1" dirty="0">
                <a:solidFill>
                  <a:srgbClr val="000000"/>
                </a:solidFill>
                <a:latin typeface="Noto Sans" panose="020B0502040504020204" pitchFamily="34" charset="0"/>
              </a:rPr>
              <a:t>대박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lvl="0" algn="ctr">
              <a:defRPr/>
            </a:pPr>
            <a:r>
              <a:rPr kumimoji="1" lang="ko-KR" altLang="en-US" sz="32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소확행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lvl="0" algn="ctr">
              <a:defRPr/>
            </a:pPr>
            <a:r>
              <a:rPr kumimoji="1" lang="ko-KR" altLang="en-US" sz="32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갑분싸</a:t>
            </a:r>
            <a:endParaRPr kumimoji="1" lang="en-US" altLang="ko-KR" sz="3200" b="1" dirty="0">
              <a:solidFill>
                <a:srgbClr val="000000"/>
              </a:solidFill>
              <a:latin typeface="Noto Sans" panose="020B0502040504020204" pitchFamily="34" charset="0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7A6EA91-CD3B-45AE-B467-AAB539B67486}"/>
              </a:ext>
            </a:extLst>
          </p:cNvPr>
          <p:cNvGrpSpPr/>
          <p:nvPr/>
        </p:nvGrpSpPr>
        <p:grpSpPr>
          <a:xfrm>
            <a:off x="6743199" y="1135780"/>
            <a:ext cx="4254366" cy="1299411"/>
            <a:chOff x="1540042" y="1463039"/>
            <a:chExt cx="4254366" cy="129941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8D2CB9F-87FF-4E8A-8519-973416FD8CE0}"/>
                </a:ext>
              </a:extLst>
            </p:cNvPr>
            <p:cNvSpPr/>
            <p:nvPr/>
          </p:nvSpPr>
          <p:spPr>
            <a:xfrm>
              <a:off x="1540042" y="1463039"/>
              <a:ext cx="4254366" cy="129941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9E1A3170-650D-4244-AB63-06421C92F347}"/>
                </a:ext>
              </a:extLst>
            </p:cNvPr>
            <p:cNvSpPr/>
            <p:nvPr/>
          </p:nvSpPr>
          <p:spPr>
            <a:xfrm>
              <a:off x="1618647" y="1583768"/>
              <a:ext cx="409715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ko-KR" sz="3200" b="1" i="0" dirty="0">
                  <a:solidFill>
                    <a:srgbClr val="000000"/>
                  </a:solidFill>
                  <a:effectLst/>
                  <a:latin typeface="Noto Sans" panose="020B0502040204020203" pitchFamily="34" charset="0"/>
                </a:rPr>
                <a:t>Abbreviation/</a:t>
              </a:r>
            </a:p>
            <a:p>
              <a:pPr lvl="0" algn="ctr">
                <a:defRPr/>
              </a:pPr>
              <a:r>
                <a:rPr kumimoji="1" lang="en-US" altLang="ko-KR" sz="3200" b="1" dirty="0">
                  <a:solidFill>
                    <a:srgbClr val="000000"/>
                  </a:solidFill>
                  <a:latin typeface="Noto Sans" panose="020B0502040204020203" pitchFamily="34" charset="0"/>
                </a:rPr>
                <a:t>Daily words</a:t>
              </a:r>
              <a:endParaRPr kumimoji="1" lang="en-US" altLang="ko-KR" sz="3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8880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자유형 16">
            <a:extLst>
              <a:ext uri="{FF2B5EF4-FFF2-40B4-BE49-F238E27FC236}">
                <a16:creationId xmlns:a16="http://schemas.microsoft.com/office/drawing/2014/main" id="{D7025825-B808-4A16-BCB7-426A89F0FCD3}"/>
              </a:ext>
            </a:extLst>
          </p:cNvPr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 16">
            <a:extLst>
              <a:ext uri="{FF2B5EF4-FFF2-40B4-BE49-F238E27FC236}">
                <a16:creationId xmlns:a16="http://schemas.microsoft.com/office/drawing/2014/main" id="{0F5B175E-0BD5-4687-B944-FECAF6305276}"/>
              </a:ext>
            </a:extLst>
          </p:cNvPr>
          <p:cNvSpPr/>
          <p:nvPr/>
        </p:nvSpPr>
        <p:spPr>
          <a:xfrm flipH="1">
            <a:off x="4694623" y="2343352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7F20540-3D6D-45E4-A715-2930E3E28300}"/>
              </a:ext>
            </a:extLst>
          </p:cNvPr>
          <p:cNvSpPr/>
          <p:nvPr/>
        </p:nvSpPr>
        <p:spPr>
          <a:xfrm>
            <a:off x="347508" y="2049200"/>
            <a:ext cx="11575318" cy="4533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48000" y="17535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Korean culture (texting)</a:t>
            </a:r>
            <a:endParaRPr kumimoji="1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545400A-6CB0-482E-9372-DB95C224DEDB}"/>
              </a:ext>
            </a:extLst>
          </p:cNvPr>
          <p:cNvGrpSpPr/>
          <p:nvPr/>
        </p:nvGrpSpPr>
        <p:grpSpPr>
          <a:xfrm>
            <a:off x="347508" y="1043942"/>
            <a:ext cx="5875161" cy="883846"/>
            <a:chOff x="1540042" y="1463040"/>
            <a:chExt cx="4254366" cy="883846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478EB12-5887-4506-AAF9-2DBB52AC865F}"/>
                </a:ext>
              </a:extLst>
            </p:cNvPr>
            <p:cNvSpPr/>
            <p:nvPr/>
          </p:nvSpPr>
          <p:spPr>
            <a:xfrm>
              <a:off x="1540042" y="1463040"/>
              <a:ext cx="4254366" cy="883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4D8E87B-771A-4A5D-80F8-D5C766C1D724}"/>
                </a:ext>
              </a:extLst>
            </p:cNvPr>
            <p:cNvSpPr/>
            <p:nvPr/>
          </p:nvSpPr>
          <p:spPr>
            <a:xfrm>
              <a:off x="1618648" y="1617535"/>
              <a:ext cx="40971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Using initial consonants</a:t>
              </a:r>
              <a:endParaRPr kumimoji="1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C17737C6-2A8B-4F35-A30B-0587A935D3BB}"/>
              </a:ext>
            </a:extLst>
          </p:cNvPr>
          <p:cNvSpPr/>
          <p:nvPr/>
        </p:nvSpPr>
        <p:spPr>
          <a:xfrm>
            <a:off x="5961368" y="1987644"/>
            <a:ext cx="2481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ko-KR" altLang="en-US" sz="40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ㅋㅋ</a:t>
            </a:r>
            <a:r>
              <a:rPr kumimoji="1" lang="en-US" altLang="ko-KR" sz="4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40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ㅎㅎ</a:t>
            </a:r>
            <a:endParaRPr kumimoji="1" lang="en-US" altLang="ko-KR" sz="40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94DEE28-E062-465F-A6E4-28CE3146CD92}"/>
              </a:ext>
            </a:extLst>
          </p:cNvPr>
          <p:cNvSpPr/>
          <p:nvPr/>
        </p:nvSpPr>
        <p:spPr>
          <a:xfrm>
            <a:off x="503108" y="2049200"/>
            <a:ext cx="54108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R" sz="32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Describe Laughing sound</a:t>
            </a: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86D595EF-4511-4BF4-89DA-F4FD246A5196}"/>
              </a:ext>
            </a:extLst>
          </p:cNvPr>
          <p:cNvSpPr/>
          <p:nvPr/>
        </p:nvSpPr>
        <p:spPr>
          <a:xfrm>
            <a:off x="503107" y="2773236"/>
            <a:ext cx="9840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R" sz="32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Number of consonants makes different nuance</a:t>
            </a:r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BC56BDAE-4FD1-4F86-9233-86CB0DCB0384}"/>
              </a:ext>
            </a:extLst>
          </p:cNvPr>
          <p:cNvSpPr/>
          <p:nvPr/>
        </p:nvSpPr>
        <p:spPr>
          <a:xfrm>
            <a:off x="503107" y="3436693"/>
            <a:ext cx="11419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kumimoji="1" lang="en-US" altLang="ko-KR" sz="2800" b="1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kumimoji="1" lang="en-US" altLang="ko-KR" sz="2800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consonant 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ㅋ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ㅎ</a:t>
            </a:r>
            <a:r>
              <a:rPr kumimoji="1" lang="ko-KR" altLang="en-US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⇒ 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feel like laugh at someone</a:t>
            </a: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CF5AC3B4-3B93-4C67-9CAB-C3A6841001EA}"/>
              </a:ext>
            </a:extLst>
          </p:cNvPr>
          <p:cNvSpPr/>
          <p:nvPr/>
        </p:nvSpPr>
        <p:spPr>
          <a:xfrm>
            <a:off x="503107" y="4016241"/>
            <a:ext cx="11419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kumimoji="1" lang="en-US" altLang="ko-KR" sz="2800" b="1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kumimoji="1" lang="en-US" altLang="ko-KR" sz="2800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consonants 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ㅋㅋ</a:t>
            </a:r>
            <a:r>
              <a:rPr kumimoji="1" lang="ko-KR" altLang="en-US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⇒ 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not</a:t>
            </a:r>
            <a:r>
              <a:rPr kumimoji="1" lang="ko-KR" altLang="en-US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really funny, mechanical and formal reactions / 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ㅎㅎ</a:t>
            </a:r>
            <a:r>
              <a:rPr kumimoji="1" lang="ko-KR" altLang="en-US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⇒ 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more casual reaction than </a:t>
            </a:r>
            <a:r>
              <a:rPr kumimoji="1" lang="ko-KR" altLang="en-US" sz="28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ㅋㅋ</a:t>
            </a:r>
            <a:endParaRPr kumimoji="1" lang="en-US" altLang="ko-KR" sz="28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5D4F83DE-E397-44FE-A70D-FACF6E8A48FB}"/>
              </a:ext>
            </a:extLst>
          </p:cNvPr>
          <p:cNvSpPr/>
          <p:nvPr/>
        </p:nvSpPr>
        <p:spPr>
          <a:xfrm>
            <a:off x="503107" y="4989599"/>
            <a:ext cx="114197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kumimoji="1" lang="en-US" altLang="ko-KR" sz="2800" b="1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kumimoji="1" lang="en-US" altLang="ko-KR" sz="2800" dirty="0">
                <a:solidFill>
                  <a:schemeClr val="accent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or more consonants 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ㅋㅋㅋㅋㅋㅋㅋ</a:t>
            </a:r>
            <a:r>
              <a:rPr kumimoji="1" lang="ko-KR" altLang="en-US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ㅎㅎㅎㅎㅎㅎ</a:t>
            </a:r>
            <a:r>
              <a:rPr kumimoji="1" lang="en-US" altLang="ko-KR" sz="2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⇒ really</a:t>
            </a:r>
            <a:r>
              <a:rPr kumimoji="1" lang="ko-KR" altLang="en-US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funny</a:t>
            </a:r>
            <a:r>
              <a:rPr kumimoji="1" lang="ko-KR" altLang="en-US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and</a:t>
            </a:r>
            <a:r>
              <a:rPr kumimoji="1" lang="ko-KR" altLang="en-US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happy</a:t>
            </a:r>
            <a:r>
              <a:rPr kumimoji="1" lang="ko-KR" altLang="en-US" sz="28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77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자유형 16">
            <a:extLst>
              <a:ext uri="{FF2B5EF4-FFF2-40B4-BE49-F238E27FC236}">
                <a16:creationId xmlns:a16="http://schemas.microsoft.com/office/drawing/2014/main" id="{D7025825-B808-4A16-BCB7-426A89F0FCD3}"/>
              </a:ext>
            </a:extLst>
          </p:cNvPr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 16">
            <a:extLst>
              <a:ext uri="{FF2B5EF4-FFF2-40B4-BE49-F238E27FC236}">
                <a16:creationId xmlns:a16="http://schemas.microsoft.com/office/drawing/2014/main" id="{0F5B175E-0BD5-4687-B944-FECAF6305276}"/>
              </a:ext>
            </a:extLst>
          </p:cNvPr>
          <p:cNvSpPr/>
          <p:nvPr/>
        </p:nvSpPr>
        <p:spPr>
          <a:xfrm flipH="1">
            <a:off x="4694623" y="2343352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7F20540-3D6D-45E4-A715-2930E3E28300}"/>
              </a:ext>
            </a:extLst>
          </p:cNvPr>
          <p:cNvSpPr/>
          <p:nvPr/>
        </p:nvSpPr>
        <p:spPr>
          <a:xfrm>
            <a:off x="347508" y="1753858"/>
            <a:ext cx="11575318" cy="497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48000" y="17535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Korean culture (texting)</a:t>
            </a:r>
            <a:endParaRPr kumimoji="1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545400A-6CB0-482E-9372-DB95C224DEDB}"/>
              </a:ext>
            </a:extLst>
          </p:cNvPr>
          <p:cNvGrpSpPr/>
          <p:nvPr/>
        </p:nvGrpSpPr>
        <p:grpSpPr>
          <a:xfrm>
            <a:off x="347508" y="748600"/>
            <a:ext cx="5875161" cy="883846"/>
            <a:chOff x="1540042" y="1463040"/>
            <a:chExt cx="4254366" cy="883846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478EB12-5887-4506-AAF9-2DBB52AC865F}"/>
                </a:ext>
              </a:extLst>
            </p:cNvPr>
            <p:cNvSpPr/>
            <p:nvPr/>
          </p:nvSpPr>
          <p:spPr>
            <a:xfrm>
              <a:off x="1540042" y="1463040"/>
              <a:ext cx="4254366" cy="883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4D8E87B-771A-4A5D-80F8-D5C766C1D724}"/>
                </a:ext>
              </a:extLst>
            </p:cNvPr>
            <p:cNvSpPr/>
            <p:nvPr/>
          </p:nvSpPr>
          <p:spPr>
            <a:xfrm>
              <a:off x="1618648" y="1617535"/>
              <a:ext cx="40971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Using initial consonants</a:t>
              </a:r>
              <a:endParaRPr kumimoji="1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294DEE28-E062-465F-A6E4-28CE3146CD92}"/>
              </a:ext>
            </a:extLst>
          </p:cNvPr>
          <p:cNvSpPr/>
          <p:nvPr/>
        </p:nvSpPr>
        <p:spPr>
          <a:xfrm>
            <a:off x="503108" y="1753858"/>
            <a:ext cx="738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ko-KR" sz="28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Text just word’s initial consonants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F24653A-80DE-4A24-83D8-D489AD50EB21}"/>
              </a:ext>
            </a:extLst>
          </p:cNvPr>
          <p:cNvSpPr/>
          <p:nvPr/>
        </p:nvSpPr>
        <p:spPr>
          <a:xfrm>
            <a:off x="607732" y="2134866"/>
            <a:ext cx="10768830" cy="454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ㄱㅅ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: 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감사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[gam-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sa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(Thank you)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ㅇㅇ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: 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응응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[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eung-eung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(Yes, Yes)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ㅎㅇ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: 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하이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[Ha-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i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(Hi)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ㅃㅇㅃㅇ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/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ㅃㅃ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: 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빠이빠이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[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bba-i-bba-i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/ 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빠이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bba-i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(Bye)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ㅊㅋ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: 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추카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[chu-ka] (Congratulation)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ㅇㅋ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: 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오키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[o-ki] (Okay)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ㅇㄱㄹㅇ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: 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이거레알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i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-geo-re-al] (This is 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ture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! Real!)</a:t>
            </a:r>
          </a:p>
        </p:txBody>
      </p:sp>
    </p:spTree>
    <p:extLst>
      <p:ext uri="{BB962C8B-B14F-4D97-AF65-F5344CB8AC3E}">
        <p14:creationId xmlns:p14="http://schemas.microsoft.com/office/powerpoint/2010/main" val="18513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자유형 16">
            <a:extLst>
              <a:ext uri="{FF2B5EF4-FFF2-40B4-BE49-F238E27FC236}">
                <a16:creationId xmlns:a16="http://schemas.microsoft.com/office/drawing/2014/main" id="{D7025825-B808-4A16-BCB7-426A89F0FCD3}"/>
              </a:ext>
            </a:extLst>
          </p:cNvPr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 16">
            <a:extLst>
              <a:ext uri="{FF2B5EF4-FFF2-40B4-BE49-F238E27FC236}">
                <a16:creationId xmlns:a16="http://schemas.microsoft.com/office/drawing/2014/main" id="{0F5B175E-0BD5-4687-B944-FECAF6305276}"/>
              </a:ext>
            </a:extLst>
          </p:cNvPr>
          <p:cNvSpPr/>
          <p:nvPr/>
        </p:nvSpPr>
        <p:spPr>
          <a:xfrm flipH="1">
            <a:off x="4694623" y="2343352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7F20540-3D6D-45E4-A715-2930E3E28300}"/>
              </a:ext>
            </a:extLst>
          </p:cNvPr>
          <p:cNvSpPr/>
          <p:nvPr/>
        </p:nvSpPr>
        <p:spPr>
          <a:xfrm>
            <a:off x="347508" y="1753858"/>
            <a:ext cx="11575318" cy="497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48000" y="17535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Korean culture (texting)</a:t>
            </a:r>
            <a:endParaRPr kumimoji="1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545400A-6CB0-482E-9372-DB95C224DEDB}"/>
              </a:ext>
            </a:extLst>
          </p:cNvPr>
          <p:cNvGrpSpPr/>
          <p:nvPr/>
        </p:nvGrpSpPr>
        <p:grpSpPr>
          <a:xfrm>
            <a:off x="347508" y="748600"/>
            <a:ext cx="5875161" cy="883846"/>
            <a:chOff x="1540042" y="1463040"/>
            <a:chExt cx="4254366" cy="883846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478EB12-5887-4506-AAF9-2DBB52AC865F}"/>
                </a:ext>
              </a:extLst>
            </p:cNvPr>
            <p:cNvSpPr/>
            <p:nvPr/>
          </p:nvSpPr>
          <p:spPr>
            <a:xfrm>
              <a:off x="1540042" y="1463040"/>
              <a:ext cx="4254366" cy="883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4D8E87B-771A-4A5D-80F8-D5C766C1D724}"/>
                </a:ext>
              </a:extLst>
            </p:cNvPr>
            <p:cNvSpPr/>
            <p:nvPr/>
          </p:nvSpPr>
          <p:spPr>
            <a:xfrm>
              <a:off x="1618648" y="1617535"/>
              <a:ext cx="40971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3200" b="1" i="0" dirty="0">
                  <a:solidFill>
                    <a:srgbClr val="000000"/>
                  </a:solidFill>
                  <a:effectLst/>
                  <a:latin typeface="Noto Sans" panose="020B0502040204020203" pitchFamily="34" charset="0"/>
                </a:rPr>
                <a:t>Abbreviation/ </a:t>
              </a:r>
              <a:r>
                <a:rPr kumimoji="1" lang="en-US" altLang="ko-KR" sz="3200" b="1" dirty="0">
                  <a:solidFill>
                    <a:srgbClr val="000000"/>
                  </a:solidFill>
                  <a:latin typeface="Noto Sans" panose="020B0502040204020203" pitchFamily="34" charset="0"/>
                </a:rPr>
                <a:t>Daily words</a:t>
              </a:r>
              <a:endParaRPr kumimoji="1" lang="en-US" altLang="ko-KR" sz="3000" b="1" dirty="0"/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F24653A-80DE-4A24-83D8-D489AD50EB21}"/>
              </a:ext>
            </a:extLst>
          </p:cNvPr>
          <p:cNvSpPr/>
          <p:nvPr/>
        </p:nvSpPr>
        <p:spPr>
          <a:xfrm>
            <a:off x="456061" y="1807229"/>
            <a:ext cx="10768830" cy="454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대박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dae-bak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(Great! Amazing!)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TMI : too much information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TMT : too much talker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노잼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[no-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jaem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: 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재미없다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(</a:t>
            </a:r>
            <a:r>
              <a:rPr kumimoji="1" lang="en-US" altLang="ko-KR" sz="2800" dirty="0">
                <a:solidFill>
                  <a:srgbClr val="000000"/>
                </a:solidFill>
                <a:latin typeface="Noto Sans" panose="020B0502040504020204" pitchFamily="34" charset="0"/>
              </a:rPr>
              <a:t>not funny, boring)</a:t>
            </a:r>
            <a:endParaRPr kumimoji="1" lang="en-US" altLang="ko-KR" sz="2800" b="1" dirty="0">
              <a:solidFill>
                <a:srgbClr val="000000"/>
              </a:solidFill>
              <a:latin typeface="Noto Sans" panose="020B0502040504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심쿵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[shim-kung] :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심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장이 </a:t>
            </a:r>
            <a:r>
              <a:rPr kumimoji="1" lang="ko-KR" altLang="en-US" sz="2800" b="1" dirty="0" err="1">
                <a:solidFill>
                  <a:srgbClr val="FF0000"/>
                </a:solidFill>
                <a:latin typeface="Noto Sans" panose="020B0502040504020204" pitchFamily="34" charset="0"/>
              </a:rPr>
              <a:t>쿵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하고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내려앉다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(</a:t>
            </a:r>
            <a:r>
              <a:rPr kumimoji="1" lang="en-US" altLang="ko-KR" sz="2800" dirty="0">
                <a:solidFill>
                  <a:srgbClr val="000000"/>
                </a:solidFill>
                <a:latin typeface="Noto Sans" panose="020B0502040504020204" pitchFamily="34" charset="0"/>
              </a:rPr>
              <a:t>surprised or excited enough to make heart drop)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맥날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maek-nal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: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맥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도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날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드</a:t>
            </a:r>
            <a:r>
              <a:rPr kumimoji="1" lang="en-US" altLang="ko-KR" sz="2800" dirty="0">
                <a:solidFill>
                  <a:srgbClr val="000000"/>
                </a:solidFill>
                <a:latin typeface="Noto Sans" panose="020B0502040504020204" pitchFamily="34" charset="0"/>
              </a:rPr>
              <a:t>(</a:t>
            </a:r>
            <a:r>
              <a:rPr kumimoji="1" lang="en-US" altLang="ko-KR" sz="2800" dirty="0" err="1">
                <a:solidFill>
                  <a:srgbClr val="000000"/>
                </a:solidFill>
                <a:latin typeface="Noto Sans" panose="020B0502040504020204" pitchFamily="34" charset="0"/>
              </a:rPr>
              <a:t>Mcdonald’s</a:t>
            </a:r>
            <a:r>
              <a:rPr kumimoji="1" lang="en-US" altLang="ko-KR" sz="2800" dirty="0">
                <a:solidFill>
                  <a:srgbClr val="000000"/>
                </a:solidFill>
                <a:latin typeface="Noto Sans" panose="020B0502040504020204" pitchFamily="34" charset="0"/>
              </a:rPr>
              <a:t>)</a:t>
            </a:r>
            <a:endParaRPr kumimoji="1" lang="en-US" altLang="ko-KR" sz="2800" b="1" dirty="0">
              <a:solidFill>
                <a:srgbClr val="000000"/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0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자유형 16">
            <a:extLst>
              <a:ext uri="{FF2B5EF4-FFF2-40B4-BE49-F238E27FC236}">
                <a16:creationId xmlns:a16="http://schemas.microsoft.com/office/drawing/2014/main" id="{D7025825-B808-4A16-BCB7-426A89F0FCD3}"/>
              </a:ext>
            </a:extLst>
          </p:cNvPr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 16">
            <a:extLst>
              <a:ext uri="{FF2B5EF4-FFF2-40B4-BE49-F238E27FC236}">
                <a16:creationId xmlns:a16="http://schemas.microsoft.com/office/drawing/2014/main" id="{0F5B175E-0BD5-4687-B944-FECAF6305276}"/>
              </a:ext>
            </a:extLst>
          </p:cNvPr>
          <p:cNvSpPr/>
          <p:nvPr/>
        </p:nvSpPr>
        <p:spPr>
          <a:xfrm flipH="1">
            <a:off x="4694623" y="2343352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7F20540-3D6D-45E4-A715-2930E3E28300}"/>
              </a:ext>
            </a:extLst>
          </p:cNvPr>
          <p:cNvSpPr/>
          <p:nvPr/>
        </p:nvSpPr>
        <p:spPr>
          <a:xfrm>
            <a:off x="347508" y="1753858"/>
            <a:ext cx="11575318" cy="497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48000" y="17535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Korean culture (texting)</a:t>
            </a:r>
            <a:endParaRPr kumimoji="1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545400A-6CB0-482E-9372-DB95C224DEDB}"/>
              </a:ext>
            </a:extLst>
          </p:cNvPr>
          <p:cNvGrpSpPr/>
          <p:nvPr/>
        </p:nvGrpSpPr>
        <p:grpSpPr>
          <a:xfrm>
            <a:off x="347508" y="748600"/>
            <a:ext cx="5875161" cy="883846"/>
            <a:chOff x="1540042" y="1463040"/>
            <a:chExt cx="4254366" cy="883846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478EB12-5887-4506-AAF9-2DBB52AC865F}"/>
                </a:ext>
              </a:extLst>
            </p:cNvPr>
            <p:cNvSpPr/>
            <p:nvPr/>
          </p:nvSpPr>
          <p:spPr>
            <a:xfrm>
              <a:off x="1540042" y="1463040"/>
              <a:ext cx="4254366" cy="883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4D8E87B-771A-4A5D-80F8-D5C766C1D724}"/>
                </a:ext>
              </a:extLst>
            </p:cNvPr>
            <p:cNvSpPr/>
            <p:nvPr/>
          </p:nvSpPr>
          <p:spPr>
            <a:xfrm>
              <a:off x="1618648" y="1617535"/>
              <a:ext cx="40971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3200" b="1" i="0" dirty="0">
                  <a:solidFill>
                    <a:srgbClr val="000000"/>
                  </a:solidFill>
                  <a:effectLst/>
                  <a:latin typeface="Noto Sans" panose="020B0502040204020203" pitchFamily="34" charset="0"/>
                </a:rPr>
                <a:t>Abbreviation/ </a:t>
              </a:r>
              <a:r>
                <a:rPr kumimoji="1" lang="en-US" altLang="ko-KR" sz="3200" b="1" dirty="0">
                  <a:solidFill>
                    <a:srgbClr val="000000"/>
                  </a:solidFill>
                  <a:latin typeface="Noto Sans" panose="020B0502040204020203" pitchFamily="34" charset="0"/>
                </a:rPr>
                <a:t>Daily words</a:t>
              </a:r>
              <a:endParaRPr kumimoji="1" lang="en-US" altLang="ko-KR" sz="3000" b="1" dirty="0"/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F24653A-80DE-4A24-83D8-D489AD50EB21}"/>
              </a:ext>
            </a:extLst>
          </p:cNvPr>
          <p:cNvSpPr/>
          <p:nvPr/>
        </p:nvSpPr>
        <p:spPr>
          <a:xfrm>
            <a:off x="456061" y="1807229"/>
            <a:ext cx="10768830" cy="4547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사바사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sa-ba-sa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: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사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람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바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이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(by)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사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람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(person by person)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케바케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ke-ba-ke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: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케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이스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바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이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케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이스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(case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by case)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핵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[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haek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(prefix </a:t>
            </a:r>
            <a:r>
              <a:rPr kumimoji="1" lang="en-US" altLang="ko-KR" sz="2800" dirty="0">
                <a:solidFill>
                  <a:srgbClr val="000000"/>
                </a:solidFill>
                <a:latin typeface="Noto Sans" panose="020B0502040504020204" pitchFamily="34" charset="0"/>
              </a:rPr>
              <a:t>means “very”, “really”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인싸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[in-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ssa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: </a:t>
            </a:r>
            <a:r>
              <a:rPr kumimoji="1" lang="ko-KR" altLang="en-US" sz="2800" b="1" dirty="0" err="1">
                <a:solidFill>
                  <a:srgbClr val="FF0000"/>
                </a:solidFill>
                <a:latin typeface="Noto Sans" panose="020B0502040504020204" pitchFamily="34" charset="0"/>
              </a:rPr>
              <a:t>인싸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이더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(Insider</a:t>
            </a:r>
            <a:r>
              <a:rPr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아싸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[a-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ssa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: </a:t>
            </a:r>
            <a:r>
              <a:rPr kumimoji="1" lang="ko-KR" altLang="en-US" sz="2800" b="1" dirty="0" err="1">
                <a:solidFill>
                  <a:srgbClr val="FF0000"/>
                </a:solidFill>
                <a:latin typeface="Noto Sans" panose="020B0502040504020204" pitchFamily="34" charset="0"/>
              </a:rPr>
              <a:t>아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웃</a:t>
            </a:r>
            <a:r>
              <a:rPr kumimoji="1" lang="ko-KR" altLang="en-US" sz="2800" b="1" dirty="0" err="1">
                <a:solidFill>
                  <a:srgbClr val="FF0000"/>
                </a:solidFill>
                <a:latin typeface="Noto Sans" panose="020B0502040504020204" pitchFamily="34" charset="0"/>
              </a:rPr>
              <a:t>싸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이더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(Outsider)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베프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[be-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peu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: </a:t>
            </a:r>
            <a:r>
              <a:rPr kumimoji="1" lang="ko-KR" altLang="en-US" sz="2800" b="1" dirty="0" err="1">
                <a:solidFill>
                  <a:srgbClr val="FF0000"/>
                </a:solidFill>
                <a:latin typeface="Noto Sans" panose="020B0502040504020204" pitchFamily="34" charset="0"/>
              </a:rPr>
              <a:t>베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스트</a:t>
            </a:r>
            <a:r>
              <a:rPr kumimoji="1" lang="ko-KR" altLang="en-US" sz="2800" b="1" dirty="0" err="1">
                <a:solidFill>
                  <a:srgbClr val="FF0000"/>
                </a:solidFill>
                <a:latin typeface="Noto Sans" panose="020B0502040504020204" pitchFamily="34" charset="0"/>
              </a:rPr>
              <a:t>프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렌드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(best friend)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현타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hyun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-ta] :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현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실 자각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타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임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(time)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5423748-14D2-4B83-A04D-84BF8E4F2CA2}"/>
              </a:ext>
            </a:extLst>
          </p:cNvPr>
          <p:cNvGrpSpPr/>
          <p:nvPr/>
        </p:nvGrpSpPr>
        <p:grpSpPr>
          <a:xfrm>
            <a:off x="6499761" y="3541523"/>
            <a:ext cx="6096000" cy="1725385"/>
            <a:chOff x="6357257" y="3268390"/>
            <a:chExt cx="6096000" cy="1725385"/>
          </a:xfrm>
        </p:grpSpPr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CA0B6E9F-ACC5-4E5F-A2CB-52DB00383530}"/>
                </a:ext>
              </a:extLst>
            </p:cNvPr>
            <p:cNvSpPr/>
            <p:nvPr/>
          </p:nvSpPr>
          <p:spPr>
            <a:xfrm>
              <a:off x="7386452" y="3268390"/>
              <a:ext cx="4037610" cy="172538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BDC59CB-0A3A-4417-AB65-A76C1E7C1773}"/>
                </a:ext>
              </a:extLst>
            </p:cNvPr>
            <p:cNvSpPr/>
            <p:nvPr/>
          </p:nvSpPr>
          <p:spPr>
            <a:xfrm>
              <a:off x="6357257" y="3779340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2400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핵 </a:t>
              </a:r>
              <a:r>
                <a:rPr kumimoji="1" lang="en-US" altLang="ko-KR" sz="2400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[</a:t>
              </a:r>
              <a:r>
                <a:rPr kumimoji="1" lang="en-US" altLang="ko-KR" sz="2400" b="1" dirty="0" err="1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haek</a:t>
              </a:r>
              <a:r>
                <a:rPr kumimoji="1" lang="en-US" altLang="ko-KR" sz="2400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] + </a:t>
              </a:r>
              <a:r>
                <a:rPr kumimoji="1" lang="ko-KR" altLang="en-US" sz="2400" b="1" dirty="0" err="1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인싸</a:t>
              </a:r>
              <a:r>
                <a:rPr kumimoji="1" lang="en-US" altLang="ko-KR" sz="2400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 [in-</a:t>
              </a:r>
              <a:r>
                <a:rPr kumimoji="1" lang="en-US" altLang="ko-KR" sz="2400" b="1" dirty="0" err="1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ssa</a:t>
              </a:r>
              <a:r>
                <a:rPr kumimoji="1" lang="en-US" altLang="ko-KR" sz="2400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]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400" b="1" dirty="0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= </a:t>
              </a:r>
              <a:r>
                <a:rPr kumimoji="1" lang="ko-KR" altLang="en-US" sz="2400" b="1" dirty="0" err="1">
                  <a:solidFill>
                    <a:prstClr val="black"/>
                  </a:solidFill>
                  <a:latin typeface="맑은 고딕" panose="020F0502020204030204"/>
                  <a:ea typeface="맑은 고딕" panose="020B0503020000020004" pitchFamily="50" charset="-127"/>
                </a:rPr>
                <a:t>핵인싸</a:t>
              </a:r>
              <a:endParaRPr kumimoji="1" lang="en-US" altLang="ko-KR" sz="24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8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자유형 16">
            <a:extLst>
              <a:ext uri="{FF2B5EF4-FFF2-40B4-BE49-F238E27FC236}">
                <a16:creationId xmlns:a16="http://schemas.microsoft.com/office/drawing/2014/main" id="{D7025825-B808-4A16-BCB7-426A89F0FCD3}"/>
              </a:ext>
            </a:extLst>
          </p:cNvPr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 16">
            <a:extLst>
              <a:ext uri="{FF2B5EF4-FFF2-40B4-BE49-F238E27FC236}">
                <a16:creationId xmlns:a16="http://schemas.microsoft.com/office/drawing/2014/main" id="{0F5B175E-0BD5-4687-B944-FECAF6305276}"/>
              </a:ext>
            </a:extLst>
          </p:cNvPr>
          <p:cNvSpPr/>
          <p:nvPr/>
        </p:nvSpPr>
        <p:spPr>
          <a:xfrm flipH="1">
            <a:off x="4694623" y="2343352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7F20540-3D6D-45E4-A715-2930E3E28300}"/>
              </a:ext>
            </a:extLst>
          </p:cNvPr>
          <p:cNvSpPr/>
          <p:nvPr/>
        </p:nvSpPr>
        <p:spPr>
          <a:xfrm>
            <a:off x="347508" y="1753858"/>
            <a:ext cx="11575318" cy="4974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48000" y="17535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Korean culture (texting)</a:t>
            </a:r>
            <a:endParaRPr kumimoji="1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545400A-6CB0-482E-9372-DB95C224DEDB}"/>
              </a:ext>
            </a:extLst>
          </p:cNvPr>
          <p:cNvGrpSpPr/>
          <p:nvPr/>
        </p:nvGrpSpPr>
        <p:grpSpPr>
          <a:xfrm>
            <a:off x="347508" y="748600"/>
            <a:ext cx="5875161" cy="883846"/>
            <a:chOff x="1540042" y="1463040"/>
            <a:chExt cx="4254366" cy="883846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0478EB12-5887-4506-AAF9-2DBB52AC865F}"/>
                </a:ext>
              </a:extLst>
            </p:cNvPr>
            <p:cNvSpPr/>
            <p:nvPr/>
          </p:nvSpPr>
          <p:spPr>
            <a:xfrm>
              <a:off x="1540042" y="1463040"/>
              <a:ext cx="4254366" cy="883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E4D8E87B-771A-4A5D-80F8-D5C766C1D724}"/>
                </a:ext>
              </a:extLst>
            </p:cNvPr>
            <p:cNvSpPr/>
            <p:nvPr/>
          </p:nvSpPr>
          <p:spPr>
            <a:xfrm>
              <a:off x="1618648" y="1617535"/>
              <a:ext cx="40971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ko-KR" sz="3200" b="1" i="0" dirty="0">
                  <a:solidFill>
                    <a:srgbClr val="000000"/>
                  </a:solidFill>
                  <a:effectLst/>
                  <a:latin typeface="Noto Sans" panose="020B0502040204020203" pitchFamily="34" charset="0"/>
                </a:rPr>
                <a:t>Abbreviation/ </a:t>
              </a:r>
              <a:r>
                <a:rPr kumimoji="1" lang="en-US" altLang="ko-KR" sz="3200" b="1" dirty="0">
                  <a:solidFill>
                    <a:srgbClr val="000000"/>
                  </a:solidFill>
                  <a:latin typeface="Noto Sans" panose="020B0502040204020203" pitchFamily="34" charset="0"/>
                </a:rPr>
                <a:t>Daily words</a:t>
              </a:r>
              <a:endParaRPr kumimoji="1" lang="en-US" altLang="ko-KR" sz="3000" b="1" dirty="0"/>
            </a:p>
          </p:txBody>
        </p: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F24653A-80DE-4A24-83D8-D489AD50EB21}"/>
              </a:ext>
            </a:extLst>
          </p:cNvPr>
          <p:cNvSpPr/>
          <p:nvPr/>
        </p:nvSpPr>
        <p:spPr>
          <a:xfrm>
            <a:off x="456060" y="1807229"/>
            <a:ext cx="11388431" cy="454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소확행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[so-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hwak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-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haeng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: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소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소하지만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확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실한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행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복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(</a:t>
            </a:r>
            <a:r>
              <a:rPr kumimoji="1" lang="en-US" altLang="ko-KR" sz="2800" dirty="0">
                <a:solidFill>
                  <a:srgbClr val="000000"/>
                </a:solidFill>
                <a:latin typeface="Noto Sans" panose="020B0502040504020204" pitchFamily="34" charset="0"/>
              </a:rPr>
              <a:t>Small but definite happiness)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갑분싸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[gap-bun-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ssa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: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갑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자기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분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위기 </a:t>
            </a:r>
            <a:r>
              <a:rPr kumimoji="1" lang="ko-KR" altLang="en-US" sz="2800" b="1" dirty="0" err="1">
                <a:solidFill>
                  <a:srgbClr val="FF0000"/>
                </a:solidFill>
                <a:latin typeface="Noto Sans" panose="020B0502040504020204" pitchFamily="34" charset="0"/>
              </a:rPr>
              <a:t>싸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해진다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(</a:t>
            </a:r>
            <a:r>
              <a:rPr kumimoji="1" lang="en-US" altLang="ko-KR" sz="2800" dirty="0">
                <a:solidFill>
                  <a:srgbClr val="000000"/>
                </a:solidFill>
                <a:latin typeface="Noto Sans" panose="020B0502040504020204" pitchFamily="34" charset="0"/>
              </a:rPr>
              <a:t>The mood is suddenly getting cold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졌잘싸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jyeot-jal-ssa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: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졌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지만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잘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싸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웠다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(</a:t>
            </a:r>
            <a:r>
              <a:rPr kumimoji="1" lang="en-US" altLang="ko-KR" sz="2800" dirty="0">
                <a:solidFill>
                  <a:srgbClr val="000000"/>
                </a:solidFill>
                <a:latin typeface="Noto Sans" panose="020B0502040504020204" pitchFamily="34" charset="0"/>
              </a:rPr>
              <a:t>We lost but we fought well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)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별다줄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[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byeol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-da-</a:t>
            </a:r>
            <a:r>
              <a:rPr kumimoji="1" lang="en-US" altLang="ko-KR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jul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] : </a:t>
            </a:r>
            <a:r>
              <a:rPr kumimoji="1" lang="ko-KR" altLang="en-US" sz="2800" b="1" dirty="0" err="1">
                <a:solidFill>
                  <a:srgbClr val="FF0000"/>
                </a:solidFill>
                <a:latin typeface="Noto Sans" panose="020B0502040504020204" pitchFamily="34" charset="0"/>
              </a:rPr>
              <a:t>별</a:t>
            </a:r>
            <a:r>
              <a:rPr kumimoji="1" lang="ko-KR" altLang="en-US" sz="2800" b="1" dirty="0" err="1">
                <a:solidFill>
                  <a:srgbClr val="000000"/>
                </a:solidFill>
                <a:latin typeface="Noto Sans" panose="020B0502040504020204" pitchFamily="34" charset="0"/>
              </a:rPr>
              <a:t>걸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다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 </a:t>
            </a:r>
            <a:r>
              <a:rPr kumimoji="1" lang="ko-KR" altLang="en-US" sz="2800" b="1" dirty="0">
                <a:solidFill>
                  <a:srgbClr val="FF0000"/>
                </a:solidFill>
                <a:latin typeface="Noto Sans" panose="020B0502040504020204" pitchFamily="34" charset="0"/>
              </a:rPr>
              <a:t>줄</a:t>
            </a:r>
            <a:r>
              <a:rPr kumimoji="1" lang="ko-KR" altLang="en-US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인다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(</a:t>
            </a:r>
            <a:r>
              <a:rPr kumimoji="1" lang="en-US" altLang="ko-KR" sz="2800" dirty="0">
                <a:solidFill>
                  <a:srgbClr val="000000"/>
                </a:solidFill>
                <a:latin typeface="Noto Sans" panose="020B0502040504020204" pitchFamily="34" charset="0"/>
              </a:rPr>
              <a:t>You shorten everything</a:t>
            </a:r>
            <a:r>
              <a:rPr kumimoji="1" lang="en-US" altLang="ko-KR" sz="2800" b="1" dirty="0">
                <a:solidFill>
                  <a:srgbClr val="000000"/>
                </a:solidFill>
                <a:latin typeface="Noto Sans" panose="020B050204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36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048000" y="17535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6. Today’s K-pop</a:t>
            </a:r>
            <a:endParaRPr kumimoji="1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자유형 16">
            <a:extLst>
              <a:ext uri="{FF2B5EF4-FFF2-40B4-BE49-F238E27FC236}">
                <a16:creationId xmlns:a16="http://schemas.microsoft.com/office/drawing/2014/main" id="{09E0C9DC-8881-4114-9687-4F00CB63A71A}"/>
              </a:ext>
            </a:extLst>
          </p:cNvPr>
          <p:cNvSpPr/>
          <p:nvPr/>
        </p:nvSpPr>
        <p:spPr>
          <a:xfrm flipH="1">
            <a:off x="4694623" y="2343352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C5A5B1-2BB9-46F1-8B47-6F8B0F604A4B}"/>
              </a:ext>
            </a:extLst>
          </p:cNvPr>
          <p:cNvSpPr txBox="1"/>
          <p:nvPr/>
        </p:nvSpPr>
        <p:spPr>
          <a:xfrm>
            <a:off x="6904532" y="5718368"/>
            <a:ext cx="3209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hlinkClick r:id="rId3"/>
              </a:rPr>
              <a:t>https://youtu.be/s_Pil-lMgZk</a:t>
            </a:r>
            <a:endParaRPr lang="ko-KR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FB45BE-A197-45EC-9906-7D3F8EBE1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62" y="2189973"/>
            <a:ext cx="3349646" cy="33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9CE1DFD2-D46E-464A-B00B-905476D61764}"/>
              </a:ext>
            </a:extLst>
          </p:cNvPr>
          <p:cNvSpPr/>
          <p:nvPr/>
        </p:nvSpPr>
        <p:spPr>
          <a:xfrm>
            <a:off x="5395311" y="113963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AKMU(</a:t>
            </a:r>
            <a:r>
              <a:rPr kumimoji="1" lang="ko-KR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악동뮤지션</a:t>
            </a:r>
            <a:r>
              <a:rPr kumimoji="1" lang="en-US" altLang="ko-KR" sz="3000" b="1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“Dinosaur”</a:t>
            </a:r>
            <a:endParaRPr kumimoji="1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554F222-9FBD-4A6A-B70B-EAA637BF4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36" y="1139632"/>
            <a:ext cx="4263004" cy="525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5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각 삼각형 4"/>
          <p:cNvSpPr/>
          <p:nvPr/>
        </p:nvSpPr>
        <p:spPr>
          <a:xfrm>
            <a:off x="0" y="714375"/>
            <a:ext cx="9512303" cy="6143625"/>
          </a:xfrm>
          <a:prstGeom prst="rtTriangle">
            <a:avLst/>
          </a:pr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직각 삼각형 5"/>
          <p:cNvSpPr/>
          <p:nvPr/>
        </p:nvSpPr>
        <p:spPr>
          <a:xfrm rot="16200000">
            <a:off x="9609139" y="4275138"/>
            <a:ext cx="2486025" cy="2679697"/>
          </a:xfrm>
          <a:prstGeom prst="rtTriangle">
            <a:avLst/>
          </a:prstGeom>
          <a:solidFill>
            <a:srgbClr val="646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28984" y="-28984"/>
            <a:ext cx="2161357" cy="2219324"/>
          </a:xfrm>
          <a:prstGeom prst="rtTriangle">
            <a:avLst/>
          </a:prstGeom>
          <a:solidFill>
            <a:srgbClr val="B8B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각 삼각형 8"/>
          <p:cNvSpPr/>
          <p:nvPr/>
        </p:nvSpPr>
        <p:spPr>
          <a:xfrm rot="5400000">
            <a:off x="18137" y="-18139"/>
            <a:ext cx="1352555" cy="1388830"/>
          </a:xfrm>
          <a:prstGeom prst="rtTriangle">
            <a:avLst/>
          </a:prstGeom>
          <a:solidFill>
            <a:srgbClr val="BFBF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96990" y="1974173"/>
            <a:ext cx="8480610" cy="233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2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t>Thank you for listening</a:t>
            </a: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2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t>감사합니다 </a:t>
            </a:r>
            <a:r>
              <a:rPr lang="en-US" altLang="ko-KR" sz="5200" b="1" i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맑은 고딕" panose="020F0502020204030204"/>
                <a:ea typeface="맑은 고딕" panose="020B0503020000020004" pitchFamily="50" charset="-127"/>
              </a:rPr>
              <a:t>:)</a:t>
            </a:r>
            <a:endParaRPr kumimoji="0" lang="en-US" altLang="ko-KR" sz="4800" b="1" i="1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9480551" y="3327693"/>
            <a:ext cx="0" cy="864000"/>
          </a:xfrm>
          <a:prstGeom prst="line">
            <a:avLst/>
          </a:prstGeom>
          <a:ln>
            <a:solidFill>
              <a:srgbClr val="646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9493249" y="666354"/>
            <a:ext cx="0" cy="864000"/>
          </a:xfrm>
          <a:prstGeom prst="line">
            <a:avLst/>
          </a:prstGeom>
          <a:ln>
            <a:solidFill>
              <a:srgbClr val="6469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473197" y="5327504"/>
            <a:ext cx="2873928" cy="5749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김예리</a:t>
            </a:r>
            <a:r>
              <a:rPr kumimoji="0" lang="ko-KR" alt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(YERY KIM)</a:t>
            </a:r>
          </a:p>
        </p:txBody>
      </p:sp>
    </p:spTree>
    <p:extLst>
      <p:ext uri="{BB962C8B-B14F-4D97-AF65-F5344CB8AC3E}">
        <p14:creationId xmlns:p14="http://schemas.microsoft.com/office/powerpoint/2010/main" val="267996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27062" y="1046163"/>
            <a:ext cx="10937875" cy="56165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endParaRPr kumimoji="1" lang="en-US" altLang="ko-KR" sz="1900" b="1" dirty="0">
              <a:solidFill>
                <a:srgbClr val="64696D"/>
              </a:solidFill>
            </a:endParaRPr>
          </a:p>
          <a:p>
            <a:pPr lvl="0">
              <a:defRPr/>
            </a:pPr>
            <a:r>
              <a:rPr kumimoji="1" lang="en-US" altLang="ko-KR" sz="2900" b="1" dirty="0">
                <a:solidFill>
                  <a:srgbClr val="64696D"/>
                </a:solidFill>
              </a:rPr>
              <a:t>1. Stem word</a:t>
            </a:r>
            <a:endParaRPr kumimoji="1" lang="en-US" altLang="ko-Kore-CZ" sz="2900" b="1" dirty="0">
              <a:solidFill>
                <a:srgbClr val="64696D"/>
              </a:solidFill>
            </a:endParaRPr>
          </a:p>
          <a:p>
            <a:pPr lvl="0">
              <a:defRPr/>
            </a:pPr>
            <a:endParaRPr kumimoji="1" lang="en-US" altLang="ko-Kore-CZ" sz="2900" b="1" dirty="0">
              <a:solidFill>
                <a:srgbClr val="64696D"/>
              </a:solidFill>
            </a:endParaRPr>
          </a:p>
          <a:p>
            <a:pPr lvl="0">
              <a:defRPr/>
            </a:pPr>
            <a:r>
              <a:rPr kumimoji="1" lang="en-US" altLang="ko-KR" sz="2900" b="1" dirty="0">
                <a:solidFill>
                  <a:srgbClr val="64696D"/>
                </a:solidFill>
              </a:rPr>
              <a:t>2. </a:t>
            </a:r>
            <a:r>
              <a:rPr kumimoji="1" lang="en-US" altLang="ko-Kore-CZ" sz="2900" b="1" dirty="0">
                <a:solidFill>
                  <a:srgbClr val="64696D"/>
                </a:solidFill>
              </a:rPr>
              <a:t>Pre-final endings</a:t>
            </a:r>
          </a:p>
          <a:p>
            <a:pPr lvl="0">
              <a:defRPr/>
            </a:pPr>
            <a:endParaRPr kumimoji="1" lang="en-US" altLang="ko-Kore-CZ" sz="2900" b="1" dirty="0">
              <a:solidFill>
                <a:srgbClr val="64696D"/>
              </a:solidFill>
            </a:endParaRPr>
          </a:p>
          <a:p>
            <a:pPr lvl="0">
              <a:defRPr/>
            </a:pPr>
            <a:r>
              <a:rPr kumimoji="1" lang="en-US" altLang="ko-KR" sz="2900" b="1" dirty="0">
                <a:solidFill>
                  <a:srgbClr val="64696D"/>
                </a:solidFill>
              </a:rPr>
              <a:t>3. Final endings</a:t>
            </a:r>
          </a:p>
          <a:p>
            <a:pPr lvl="0">
              <a:defRPr/>
            </a:pPr>
            <a:endParaRPr kumimoji="1" lang="en-US" altLang="ko-KR" sz="2900" b="1" dirty="0">
              <a:solidFill>
                <a:srgbClr val="64696D"/>
              </a:solidFill>
            </a:endParaRPr>
          </a:p>
          <a:p>
            <a:pPr lvl="0">
              <a:defRPr/>
            </a:pPr>
            <a:r>
              <a:rPr kumimoji="1" lang="en-US" altLang="ko-KR" sz="2900" b="1" dirty="0">
                <a:solidFill>
                  <a:srgbClr val="64696D"/>
                </a:solidFill>
              </a:rPr>
              <a:t>5. Past tense</a:t>
            </a:r>
          </a:p>
          <a:p>
            <a:pPr lvl="0">
              <a:defRPr/>
            </a:pPr>
            <a:endParaRPr kumimoji="1" lang="en-US" altLang="ko-KR" sz="2900" b="1" dirty="0">
              <a:solidFill>
                <a:srgbClr val="64696D"/>
              </a:solidFill>
            </a:endParaRPr>
          </a:p>
          <a:p>
            <a:pPr lvl="0">
              <a:defRPr/>
            </a:pPr>
            <a:r>
              <a:rPr kumimoji="1" lang="en-US" altLang="ko-KR" sz="2900" b="1" dirty="0">
                <a:solidFill>
                  <a:srgbClr val="64696D"/>
                </a:solidFill>
              </a:rPr>
              <a:t>6. Korean culture (texting)</a:t>
            </a:r>
          </a:p>
          <a:p>
            <a:pPr lvl="0">
              <a:defRPr/>
            </a:pPr>
            <a:endParaRPr kumimoji="1" lang="en-US" altLang="ko-KR" sz="2900" b="1" dirty="0">
              <a:solidFill>
                <a:srgbClr val="64696D"/>
              </a:solidFill>
            </a:endParaRPr>
          </a:p>
          <a:p>
            <a:pPr lvl="0">
              <a:defRPr/>
            </a:pPr>
            <a:r>
              <a:rPr kumimoji="1" lang="en-US" altLang="ko-KR" sz="2900" b="1" dirty="0">
                <a:solidFill>
                  <a:srgbClr val="64696D"/>
                </a:solidFill>
              </a:rPr>
              <a:t>7. Today’s K-pop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3060700" y="109799"/>
            <a:ext cx="6096000" cy="6026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23">
              <a:defRPr/>
            </a:pPr>
            <a:r>
              <a:rPr lang="en-US" altLang="ko-KR" sz="3400" b="1" spc="-150">
                <a:solidFill>
                  <a:schemeClr val="tx1"/>
                </a:solidFill>
              </a:rPr>
              <a:t>TODAY’S INDEX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1321367" y="142805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1" lang="en-US" altLang="ko-Kore-CZ" sz="3000" b="1" dirty="0"/>
              <a:t>1. Stem word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5F4BA-E04C-454F-B400-54CDEF9D17FE}"/>
              </a:ext>
            </a:extLst>
          </p:cNvPr>
          <p:cNvSpPr txBox="1"/>
          <p:nvPr/>
        </p:nvSpPr>
        <p:spPr>
          <a:xfrm>
            <a:off x="139700" y="812735"/>
            <a:ext cx="122402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b="1" dirty="0"/>
              <a:t>The stem of verbs and adjectives do not stand alone, and they are always </a:t>
            </a:r>
          </a:p>
          <a:p>
            <a:r>
              <a:rPr lang="en-US" altLang="ko-KR" sz="2300" b="1" dirty="0"/>
              <a:t>conjugated by various or inflectional endings.</a:t>
            </a:r>
          </a:p>
          <a:p>
            <a:r>
              <a:rPr lang="en-US" altLang="ko-KR" sz="2300" b="1" dirty="0"/>
              <a:t> Generally, Korean verbs and adjectives take a special dictionary form ending ‘</a:t>
            </a:r>
            <a:r>
              <a:rPr lang="en-US" altLang="ko-KR" sz="2300" b="1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ko-KR" altLang="en-US" sz="2300" b="1" dirty="0">
                <a:solidFill>
                  <a:schemeClr val="accent5">
                    <a:lumMod val="75000"/>
                  </a:schemeClr>
                </a:solidFill>
              </a:rPr>
              <a:t>다</a:t>
            </a:r>
            <a:r>
              <a:rPr lang="en-US" altLang="ko-KR" sz="2300" b="1" dirty="0"/>
              <a:t>’.</a:t>
            </a:r>
          </a:p>
          <a:p>
            <a:endParaRPr lang="en-US" altLang="ko-KR" sz="2300" b="1" dirty="0"/>
          </a:p>
          <a:p>
            <a:r>
              <a:rPr lang="en-US" altLang="ko-KR" sz="2300" b="1" dirty="0"/>
              <a:t>Consequently, finding the stem of a verb and adjective is simple in that anything being left out after you take ‘</a:t>
            </a:r>
            <a:r>
              <a:rPr lang="ko-KR" altLang="en-US" sz="2300" b="1" dirty="0"/>
              <a:t>다</a:t>
            </a:r>
            <a:r>
              <a:rPr lang="en-US" altLang="ko-KR" sz="2300" b="1" dirty="0"/>
              <a:t>’</a:t>
            </a:r>
            <a:r>
              <a:rPr lang="ko-KR" altLang="en-US" sz="2300" b="1" dirty="0"/>
              <a:t> </a:t>
            </a:r>
            <a:r>
              <a:rPr lang="en-US" altLang="ko-KR" sz="2300" b="1" dirty="0"/>
              <a:t>out from the verbs and adjectives is the stem</a:t>
            </a:r>
            <a:endParaRPr lang="ko-KR" altLang="en-US" sz="23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0665459-C084-404B-98EB-CE289860C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95" y="3144658"/>
            <a:ext cx="8413209" cy="3246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1501140" y="156071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kumimoji="1" lang="en-US" altLang="ko-KR" sz="3000" b="1" dirty="0"/>
              <a:t>1. Stem word</a:t>
            </a:r>
            <a:endParaRPr kumimoji="1" lang="en-US" altLang="ko-Kore-CZ" sz="3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BED7E-B3E6-40AA-977B-35FC4E5225BE}"/>
              </a:ext>
            </a:extLst>
          </p:cNvPr>
          <p:cNvSpPr txBox="1"/>
          <p:nvPr/>
        </p:nvSpPr>
        <p:spPr>
          <a:xfrm>
            <a:off x="139700" y="1079463"/>
            <a:ext cx="1191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/>
              <a:t>Verbs and adjectives resemble one another in how they inflect and how they function in the sentence.</a:t>
            </a:r>
          </a:p>
          <a:p>
            <a:r>
              <a:rPr lang="en-US" altLang="ko-KR" sz="2200" b="1" dirty="0"/>
              <a:t>There is no obvious structural difference between verbs and adjectives.</a:t>
            </a:r>
          </a:p>
          <a:p>
            <a:r>
              <a:rPr lang="en-US" altLang="ko-KR" sz="2200" b="1" dirty="0"/>
              <a:t>In addition, there is no obvious structural difference</a:t>
            </a:r>
            <a:endParaRPr lang="ko-KR" altLang="en-US" sz="2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9E7D9-A31F-4EE4-A2BD-3A1DA201B952}"/>
              </a:ext>
            </a:extLst>
          </p:cNvPr>
          <p:cNvSpPr txBox="1"/>
          <p:nvPr/>
        </p:nvSpPr>
        <p:spPr>
          <a:xfrm>
            <a:off x="575117" y="2608782"/>
            <a:ext cx="6307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예쁜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</a:rPr>
              <a:t>(pretty) → 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예쁘다</a:t>
            </a:r>
          </a:p>
          <a:p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큰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</a:rPr>
              <a:t>(big) → 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크다</a:t>
            </a:r>
          </a:p>
          <a:p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</a:rPr>
              <a:t>• 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작은</a:t>
            </a:r>
            <a:r>
              <a:rPr lang="en-US" altLang="ko-KR" sz="2400" b="1" dirty="0">
                <a:solidFill>
                  <a:schemeClr val="accent5">
                    <a:lumMod val="75000"/>
                  </a:schemeClr>
                </a:solidFill>
              </a:rPr>
              <a:t>(small) → </a:t>
            </a:r>
            <a:r>
              <a:rPr lang="ko-KR" altLang="en-US" sz="2400" b="1" dirty="0">
                <a:solidFill>
                  <a:schemeClr val="accent5">
                    <a:lumMod val="75000"/>
                  </a:schemeClr>
                </a:solidFill>
              </a:rPr>
              <a:t>작다</a:t>
            </a:r>
          </a:p>
        </p:txBody>
      </p:sp>
      <p:pic>
        <p:nvPicPr>
          <p:cNvPr id="6" name="그림 5" descr="테이블이(가) 표시된 사진&#10;&#10;자동 생성된 설명">
            <a:extLst>
              <a:ext uri="{FF2B5EF4-FFF2-40B4-BE49-F238E27FC236}">
                <a16:creationId xmlns:a16="http://schemas.microsoft.com/office/drawing/2014/main" id="{D58E224F-DF5F-485C-A174-1EFA7D4E13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t="41610" r="33450" b="31389"/>
          <a:stretch/>
        </p:blipFill>
        <p:spPr>
          <a:xfrm>
            <a:off x="2246170" y="3864816"/>
            <a:ext cx="7699659" cy="24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6007677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2. pre-final endings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76F34-14C9-4C39-BB2B-105BA5D2FC74}"/>
              </a:ext>
            </a:extLst>
          </p:cNvPr>
          <p:cNvSpPr txBox="1"/>
          <p:nvPr/>
        </p:nvSpPr>
        <p:spPr>
          <a:xfrm>
            <a:off x="225743" y="920660"/>
            <a:ext cx="1185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• Pre-final endings are inflectional elements that come between the stem and the final ending</a:t>
            </a:r>
          </a:p>
          <a:p>
            <a:r>
              <a:rPr lang="en-US" altLang="ko-KR" sz="2400" b="1" dirty="0"/>
              <a:t>• They include the honorific suffix –(</a:t>
            </a:r>
            <a:r>
              <a:rPr lang="ko-KR" altLang="en-US" sz="2400" b="1" dirty="0"/>
              <a:t>으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시</a:t>
            </a:r>
            <a:r>
              <a:rPr lang="en-US" altLang="ko-KR" sz="2400" b="1" dirty="0"/>
              <a:t>, past tense marker </a:t>
            </a:r>
            <a:r>
              <a:rPr lang="ko-KR" altLang="en-US" sz="2400" b="1" dirty="0" err="1"/>
              <a:t>었</a:t>
            </a:r>
            <a:r>
              <a:rPr lang="en-US" altLang="ko-KR" sz="2400" b="1" dirty="0"/>
              <a:t>/</a:t>
            </a:r>
            <a:r>
              <a:rPr lang="ko-KR" altLang="en-US" sz="2400" b="1" dirty="0" err="1"/>
              <a:t>았</a:t>
            </a:r>
            <a:endParaRPr lang="ko-KR" alt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AEF51-8AE4-4BB7-A777-2CB3E483C548}"/>
              </a:ext>
            </a:extLst>
          </p:cNvPr>
          <p:cNvSpPr txBox="1"/>
          <p:nvPr/>
        </p:nvSpPr>
        <p:spPr>
          <a:xfrm>
            <a:off x="431800" y="2041027"/>
            <a:ext cx="111213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</a:rPr>
              <a:t>①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</a:rPr>
              <a:t>-(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</a:rPr>
              <a:t>으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</a:rPr>
              <a:t>시 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altLang="ko-KR" sz="2800" b="1" dirty="0" err="1">
                <a:solidFill>
                  <a:schemeClr val="accent5">
                    <a:lumMod val="75000"/>
                  </a:schemeClr>
                </a:solidFill>
              </a:rPr>
              <a:t>honorifix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</a:rPr>
              <a:t> suffix) </a:t>
            </a:r>
          </a:p>
          <a:p>
            <a:r>
              <a:rPr lang="en-US" altLang="ko-KR" sz="2000" dirty="0"/>
              <a:t>• It is added after the stem </a:t>
            </a:r>
          </a:p>
          <a:p>
            <a:r>
              <a:rPr lang="en-US" altLang="ko-KR" sz="2000" dirty="0"/>
              <a:t>• </a:t>
            </a:r>
            <a:r>
              <a:rPr lang="en-US" altLang="ko-KR" sz="2000" b="1" dirty="0"/>
              <a:t>after consonant </a:t>
            </a:r>
            <a:r>
              <a:rPr lang="en-US" altLang="ko-KR" sz="2000" dirty="0"/>
              <a:t>→ </a:t>
            </a:r>
            <a:r>
              <a:rPr lang="ko-KR" altLang="en-US" sz="2000" dirty="0" err="1"/>
              <a:t>으시</a:t>
            </a:r>
            <a:r>
              <a:rPr lang="ko-KR" altLang="en-US" sz="2000" dirty="0"/>
              <a:t> </a:t>
            </a:r>
            <a:r>
              <a:rPr lang="en-US" altLang="ko-KR" sz="2000" dirty="0"/>
              <a:t>ex.</a:t>
            </a:r>
            <a:r>
              <a:rPr lang="ko-KR" altLang="en-US" sz="2000" dirty="0" err="1"/>
              <a:t>찾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으시</a:t>
            </a:r>
            <a:r>
              <a:rPr lang="ko-KR" altLang="en-US" sz="2000" dirty="0"/>
              <a:t> 다 </a:t>
            </a:r>
            <a:r>
              <a:rPr lang="en-US" altLang="ko-KR" sz="2000" dirty="0"/>
              <a:t>/ </a:t>
            </a:r>
            <a:r>
              <a:rPr lang="en-US" altLang="ko-KR" sz="2000" b="1" dirty="0"/>
              <a:t>after vowel</a:t>
            </a:r>
            <a:r>
              <a:rPr lang="en-US" altLang="ko-KR" sz="2000" dirty="0"/>
              <a:t>→ </a:t>
            </a:r>
            <a:r>
              <a:rPr lang="ko-KR" altLang="en-US" sz="2000" dirty="0"/>
              <a:t>시 </a:t>
            </a:r>
            <a:r>
              <a:rPr lang="en-US" altLang="ko-KR" sz="2000" dirty="0"/>
              <a:t>ex. </a:t>
            </a:r>
            <a:r>
              <a:rPr lang="ko-KR" altLang="en-US" sz="2000" dirty="0"/>
              <a:t>가 시 다</a:t>
            </a:r>
          </a:p>
          <a:p>
            <a:r>
              <a:rPr lang="en-US" altLang="ko-KR" sz="2000" dirty="0"/>
              <a:t>• Ex.</a:t>
            </a:r>
            <a:r>
              <a:rPr lang="ko-KR" altLang="en-US" sz="2000" dirty="0"/>
              <a:t>입다</a:t>
            </a:r>
            <a:r>
              <a:rPr lang="en-US" altLang="ko-KR" sz="2000" dirty="0"/>
              <a:t>[wear] → ( ), </a:t>
            </a:r>
            <a:r>
              <a:rPr lang="ko-KR" altLang="en-US" sz="2000" dirty="0"/>
              <a:t>누르다</a:t>
            </a:r>
            <a:r>
              <a:rPr lang="en-US" altLang="ko-KR" sz="2000" dirty="0"/>
              <a:t>[push] → ( ) </a:t>
            </a:r>
          </a:p>
          <a:p>
            <a:endParaRPr lang="en-US" altLang="ko-KR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</a:rPr>
              <a:t>② </a:t>
            </a:r>
            <a:r>
              <a:rPr lang="ko-KR" altLang="en-US" sz="2800" b="1" dirty="0" err="1">
                <a:solidFill>
                  <a:schemeClr val="accent5">
                    <a:lumMod val="75000"/>
                  </a:schemeClr>
                </a:solidFill>
              </a:rPr>
              <a:t>겠</a:t>
            </a:r>
            <a:r>
              <a:rPr lang="ko-KR" altLang="en-US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sz="2800" b="1" dirty="0">
                <a:solidFill>
                  <a:schemeClr val="accent5">
                    <a:lumMod val="75000"/>
                  </a:schemeClr>
                </a:solidFill>
              </a:rPr>
              <a:t>(suffix)</a:t>
            </a:r>
          </a:p>
          <a:p>
            <a:r>
              <a:rPr lang="en-US" altLang="ko-KR" sz="2000" b="1" dirty="0"/>
              <a:t>1) It expresses the speaker’s intention of asks the lister’s intention = will </a:t>
            </a:r>
          </a:p>
          <a:p>
            <a:r>
              <a:rPr lang="en-US" altLang="ko-KR" sz="2000" dirty="0"/>
              <a:t>• Ex. </a:t>
            </a:r>
            <a:r>
              <a:rPr lang="ko-KR" altLang="en-US" sz="2000" dirty="0"/>
              <a:t>열심히 공부하겠습니다</a:t>
            </a:r>
            <a:r>
              <a:rPr lang="en-US" altLang="ko-KR" sz="2000" dirty="0"/>
              <a:t>, </a:t>
            </a:r>
            <a:r>
              <a:rPr lang="ko-KR" altLang="en-US" sz="2000" dirty="0"/>
              <a:t>어디로 가시겠습니까</a:t>
            </a:r>
          </a:p>
          <a:p>
            <a:r>
              <a:rPr lang="en-US" altLang="ko-KR" sz="2000" dirty="0"/>
              <a:t>• Ex. </a:t>
            </a:r>
            <a:r>
              <a:rPr lang="ko-KR" altLang="en-US" sz="2000" dirty="0"/>
              <a:t>지금 가겠습니다 </a:t>
            </a:r>
            <a:r>
              <a:rPr lang="en-US" altLang="ko-KR" sz="2000" dirty="0"/>
              <a:t>(I will go now), </a:t>
            </a:r>
            <a:r>
              <a:rPr lang="ko-KR" altLang="en-US" sz="2000" dirty="0"/>
              <a:t>내일 만나시겠습니까</a:t>
            </a:r>
            <a:r>
              <a:rPr lang="en-US" altLang="ko-KR" sz="2000" dirty="0"/>
              <a:t>?(Would you like to see me tomorrow?)</a:t>
            </a:r>
          </a:p>
          <a:p>
            <a:r>
              <a:rPr lang="en-US" altLang="ko-KR" sz="2000" b="1" dirty="0"/>
              <a:t>2) It indicates the speaker’s conjecture or asks the listener’s idea = I think / guess /do you think that </a:t>
            </a:r>
          </a:p>
          <a:p>
            <a:r>
              <a:rPr lang="en-US" altLang="ko-KR" sz="2000" dirty="0"/>
              <a:t>• Ex. </a:t>
            </a:r>
            <a:r>
              <a:rPr lang="ko-KR" altLang="en-US" sz="2000" dirty="0"/>
              <a:t>내일 시험이 어렵겠어요</a:t>
            </a:r>
            <a:r>
              <a:rPr lang="en-US" altLang="ko-KR" sz="2000" dirty="0"/>
              <a:t>, </a:t>
            </a:r>
            <a:r>
              <a:rPr lang="ko-KR" altLang="en-US" sz="2000" dirty="0"/>
              <a:t>내일 비가 오겠어요</a:t>
            </a:r>
            <a:r>
              <a:rPr lang="en-US" altLang="ko-KR" sz="2000" dirty="0"/>
              <a:t>(I think it will rain.)</a:t>
            </a:r>
          </a:p>
          <a:p>
            <a:r>
              <a:rPr lang="en-US" altLang="ko-KR" sz="2000" dirty="0"/>
              <a:t>• Ex. </a:t>
            </a:r>
            <a:r>
              <a:rPr lang="ko-KR" altLang="en-US" sz="2000" dirty="0"/>
              <a:t>어떤 파트를 하시겠어요</a:t>
            </a:r>
            <a:r>
              <a:rPr lang="en-US" altLang="ko-KR" sz="2000" dirty="0"/>
              <a:t>? (What part would you like to do?)</a:t>
            </a:r>
          </a:p>
        </p:txBody>
      </p:sp>
    </p:spTree>
    <p:extLst>
      <p:ext uri="{BB962C8B-B14F-4D97-AF65-F5344CB8AC3E}">
        <p14:creationId xmlns:p14="http://schemas.microsoft.com/office/powerpoint/2010/main" val="12010732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2. pre-final endings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3DD30A-D75A-4044-8E7B-6930F1F5E4D6}"/>
              </a:ext>
            </a:extLst>
          </p:cNvPr>
          <p:cNvSpPr txBox="1"/>
          <p:nvPr/>
        </p:nvSpPr>
        <p:spPr>
          <a:xfrm>
            <a:off x="410368" y="2253049"/>
            <a:ext cx="11826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Exercise 1. Which of the following inflectional word using –(</a:t>
            </a:r>
            <a:r>
              <a:rPr lang="ko-KR" altLang="en-US" sz="2400" b="1" dirty="0"/>
              <a:t>으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시 </a:t>
            </a:r>
            <a:r>
              <a:rPr lang="en-US" altLang="ko-KR" sz="2400" b="1" dirty="0"/>
              <a:t>is NOT true?</a:t>
            </a:r>
          </a:p>
          <a:p>
            <a:endParaRPr lang="en-US" altLang="ko-KR" sz="2400" dirty="0"/>
          </a:p>
          <a:p>
            <a:r>
              <a:rPr lang="en-US" altLang="ko-KR" sz="2400" dirty="0"/>
              <a:t>① </a:t>
            </a:r>
            <a:r>
              <a:rPr lang="ko-KR" altLang="en-US" sz="2400" dirty="0" err="1"/>
              <a:t>가르치시다</a:t>
            </a:r>
            <a:r>
              <a:rPr lang="ko-KR" altLang="en-US" sz="2400" dirty="0"/>
              <a:t> </a:t>
            </a:r>
            <a:r>
              <a:rPr lang="en-US" altLang="ko-KR" sz="2400" dirty="0"/>
              <a:t>[</a:t>
            </a:r>
            <a:r>
              <a:rPr lang="en-US" altLang="ko-KR" sz="2400" dirty="0" err="1"/>
              <a:t>ga·reu·chi·si·da</a:t>
            </a:r>
            <a:r>
              <a:rPr lang="en-US" altLang="ko-KR" sz="2400" dirty="0"/>
              <a:t>] “teach”</a:t>
            </a:r>
          </a:p>
          <a:p>
            <a:r>
              <a:rPr lang="en-US" altLang="ko-KR" sz="2400" dirty="0"/>
              <a:t>② </a:t>
            </a:r>
            <a:r>
              <a:rPr lang="ko-KR" altLang="en-US" sz="2400" dirty="0"/>
              <a:t>보시다 </a:t>
            </a:r>
            <a:r>
              <a:rPr lang="en-US" altLang="ko-KR" sz="2400" dirty="0"/>
              <a:t>[</a:t>
            </a:r>
            <a:r>
              <a:rPr lang="en-US" altLang="ko-KR" sz="2400" dirty="0" err="1"/>
              <a:t>bo·si·da</a:t>
            </a:r>
            <a:r>
              <a:rPr lang="en-US" altLang="ko-KR" sz="2400" dirty="0"/>
              <a:t>] “see”</a:t>
            </a:r>
          </a:p>
          <a:p>
            <a:r>
              <a:rPr lang="en-US" altLang="ko-KR" sz="2400" dirty="0"/>
              <a:t>③ </a:t>
            </a:r>
            <a:r>
              <a:rPr lang="ko-KR" altLang="en-US" sz="2400" dirty="0" err="1"/>
              <a:t>먹으시다</a:t>
            </a:r>
            <a:r>
              <a:rPr lang="ko-KR" altLang="en-US" sz="2400" dirty="0"/>
              <a:t> </a:t>
            </a:r>
            <a:r>
              <a:rPr lang="en-US" altLang="ko-KR" sz="2400" dirty="0"/>
              <a:t>[</a:t>
            </a:r>
            <a:r>
              <a:rPr lang="en-US" altLang="ko-KR" sz="2400" dirty="0" err="1"/>
              <a:t>meu·geu·si·da</a:t>
            </a:r>
            <a:r>
              <a:rPr lang="en-US" altLang="ko-KR" sz="2400" dirty="0"/>
              <a:t>] “eat”</a:t>
            </a:r>
          </a:p>
          <a:p>
            <a:r>
              <a:rPr lang="en-US" altLang="ko-KR" sz="2400" dirty="0"/>
              <a:t>④ </a:t>
            </a:r>
            <a:r>
              <a:rPr lang="ko-KR" altLang="en-US" sz="2400" dirty="0" err="1"/>
              <a:t>건너으시다</a:t>
            </a:r>
            <a:r>
              <a:rPr lang="ko-KR" altLang="en-US" sz="2400" dirty="0"/>
              <a:t> </a:t>
            </a:r>
            <a:r>
              <a:rPr lang="en-US" altLang="ko-KR" sz="2400" dirty="0"/>
              <a:t>[</a:t>
            </a:r>
            <a:r>
              <a:rPr lang="en-US" altLang="ko-KR" sz="2400" dirty="0" err="1"/>
              <a:t>geon·neo·eu·si·da</a:t>
            </a:r>
            <a:r>
              <a:rPr lang="en-US" altLang="ko-KR" sz="2400" dirty="0"/>
              <a:t>] “cross”</a:t>
            </a:r>
          </a:p>
          <a:p>
            <a:r>
              <a:rPr lang="en-US" altLang="ko-KR" sz="2400" dirty="0"/>
              <a:t>⑤ </a:t>
            </a:r>
            <a:r>
              <a:rPr lang="ko-KR" altLang="en-US" sz="2400" dirty="0"/>
              <a:t>있으시다 </a:t>
            </a:r>
            <a:r>
              <a:rPr lang="en-US" altLang="ko-KR" sz="2400" dirty="0"/>
              <a:t>[</a:t>
            </a:r>
            <a:r>
              <a:rPr lang="en-US" altLang="ko-KR" sz="2400" dirty="0" err="1"/>
              <a:t>i·sseu·si·da</a:t>
            </a:r>
            <a:r>
              <a:rPr lang="en-US" altLang="ko-KR" sz="2400" dirty="0"/>
              <a:t>] “be”</a:t>
            </a:r>
            <a:endParaRPr lang="ko-KR" altLang="en-US" sz="2400" dirty="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4A472B51-80D6-4847-AF11-61A85A7C0840}"/>
              </a:ext>
            </a:extLst>
          </p:cNvPr>
          <p:cNvSpPr/>
          <p:nvPr/>
        </p:nvSpPr>
        <p:spPr>
          <a:xfrm>
            <a:off x="410368" y="4131278"/>
            <a:ext cx="447040" cy="37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AE0BBE8F-D854-45C3-ACC2-F2ECD7C052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6" t="54044" r="56594" b="35493"/>
          <a:stretch/>
        </p:blipFill>
        <p:spPr>
          <a:xfrm>
            <a:off x="7336771" y="3344796"/>
            <a:ext cx="422403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20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3657" y="717549"/>
            <a:ext cx="11912600" cy="5883275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2. pre-final endings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906219-14F3-4F76-9C62-BFBFF4D2399A}"/>
              </a:ext>
            </a:extLst>
          </p:cNvPr>
          <p:cNvSpPr txBox="1"/>
          <p:nvPr/>
        </p:nvSpPr>
        <p:spPr>
          <a:xfrm>
            <a:off x="172086" y="1720193"/>
            <a:ext cx="1179417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Exercise 2. Which of the following translation of the Korean sentences is NOT true?</a:t>
            </a:r>
          </a:p>
          <a:p>
            <a:endParaRPr lang="en-US" altLang="ko-KR" sz="2200" dirty="0"/>
          </a:p>
          <a:p>
            <a:r>
              <a:rPr lang="en-US" altLang="ko-KR" sz="2200" dirty="0"/>
              <a:t>① </a:t>
            </a:r>
            <a:r>
              <a:rPr lang="ko-KR" altLang="en-US" sz="2200" dirty="0"/>
              <a:t>음식이 맛있겠습니까</a:t>
            </a:r>
            <a:r>
              <a:rPr lang="en-US" altLang="ko-KR" sz="2200" dirty="0"/>
              <a:t>? [</a:t>
            </a:r>
            <a:r>
              <a:rPr lang="en-US" altLang="ko-KR" sz="2200" dirty="0" err="1"/>
              <a:t>eum·si·gi</a:t>
            </a:r>
            <a:r>
              <a:rPr lang="en-US" altLang="ko-KR" sz="2200" dirty="0"/>
              <a:t> </a:t>
            </a:r>
            <a:r>
              <a:rPr lang="en-US" altLang="ko-KR" sz="2200" dirty="0" err="1"/>
              <a:t>ma·sit·kket·sseum·ni·kka</a:t>
            </a:r>
            <a:r>
              <a:rPr lang="en-US" altLang="ko-KR" sz="2200" dirty="0"/>
              <a:t>] “(Do you think that) the food will delicious?”</a:t>
            </a:r>
          </a:p>
          <a:p>
            <a:r>
              <a:rPr lang="en-US" altLang="ko-KR" sz="2200" dirty="0"/>
              <a:t>② </a:t>
            </a:r>
            <a:r>
              <a:rPr lang="ko-KR" altLang="en-US" sz="2200" dirty="0"/>
              <a:t>영화를 보시겠습니까</a:t>
            </a:r>
            <a:r>
              <a:rPr lang="en-US" altLang="ko-KR" sz="2200" dirty="0"/>
              <a:t>? [</a:t>
            </a:r>
            <a:r>
              <a:rPr lang="en-US" altLang="ko-KR" sz="2200" dirty="0" err="1"/>
              <a:t>yeong·hwa·reul</a:t>
            </a:r>
            <a:r>
              <a:rPr lang="en-US" altLang="ko-KR" sz="2200" dirty="0"/>
              <a:t> </a:t>
            </a:r>
            <a:r>
              <a:rPr lang="en-US" altLang="ko-KR" sz="2200" dirty="0" err="1"/>
              <a:t>bo·si·get·sseum·ni·kka</a:t>
            </a:r>
            <a:r>
              <a:rPr lang="en-US" altLang="ko-KR" sz="2200" dirty="0"/>
              <a:t>] “(Do you think that) the movie will be fun?”</a:t>
            </a:r>
          </a:p>
          <a:p>
            <a:r>
              <a:rPr lang="en-US" altLang="ko-KR" sz="2200" dirty="0"/>
              <a:t>③ </a:t>
            </a:r>
            <a:r>
              <a:rPr lang="ko-KR" altLang="en-US" sz="2200" dirty="0"/>
              <a:t>길이 좁겠어요</a:t>
            </a:r>
            <a:r>
              <a:rPr lang="en-US" altLang="ko-KR" sz="2200" dirty="0"/>
              <a:t>? [</a:t>
            </a:r>
            <a:r>
              <a:rPr lang="en-US" altLang="ko-KR" sz="2200" dirty="0" err="1"/>
              <a:t>gi·ri</a:t>
            </a:r>
            <a:r>
              <a:rPr lang="en-US" altLang="ko-KR" sz="2200" dirty="0"/>
              <a:t> </a:t>
            </a:r>
            <a:r>
              <a:rPr lang="en-US" altLang="ko-KR" sz="2200" dirty="0" err="1"/>
              <a:t>jop·kke·sseo·yo</a:t>
            </a:r>
            <a:r>
              <a:rPr lang="en-US" altLang="ko-KR" sz="2200" dirty="0"/>
              <a:t>] “(Do you think that) the road will be narrow?”</a:t>
            </a:r>
          </a:p>
          <a:p>
            <a:r>
              <a:rPr lang="en-US" altLang="ko-KR" sz="2200" dirty="0"/>
              <a:t>④ </a:t>
            </a:r>
            <a:r>
              <a:rPr lang="ko-KR" altLang="en-US" sz="2200" dirty="0"/>
              <a:t>꼭 담배를 끊겠습니다</a:t>
            </a:r>
            <a:r>
              <a:rPr lang="en-US" altLang="ko-KR" sz="2200" dirty="0"/>
              <a:t>. [</a:t>
            </a:r>
            <a:r>
              <a:rPr lang="en-US" altLang="ko-KR" sz="2200" dirty="0" err="1"/>
              <a:t>kkok</a:t>
            </a:r>
            <a:r>
              <a:rPr lang="en-US" altLang="ko-KR" sz="2200" dirty="0"/>
              <a:t> </a:t>
            </a:r>
            <a:r>
              <a:rPr lang="en-US" altLang="ko-KR" sz="2200" dirty="0" err="1"/>
              <a:t>dam·be·reul</a:t>
            </a:r>
            <a:r>
              <a:rPr lang="en-US" altLang="ko-KR" sz="2200" dirty="0"/>
              <a:t> </a:t>
            </a:r>
            <a:r>
              <a:rPr lang="en-US" altLang="ko-KR" sz="2200" dirty="0" err="1"/>
              <a:t>kkeun·ket·sseum·ni·da</a:t>
            </a:r>
            <a:r>
              <a:rPr lang="en-US" altLang="ko-KR" sz="2200" dirty="0"/>
              <a:t>] “Surely, (I) will quit smoking.”</a:t>
            </a:r>
          </a:p>
          <a:p>
            <a:r>
              <a:rPr lang="en-US" altLang="ko-KR" sz="2200" dirty="0"/>
              <a:t>⑤ </a:t>
            </a:r>
            <a:r>
              <a:rPr lang="ko-KR" altLang="en-US" sz="2200" dirty="0"/>
              <a:t>매일 요가를 하겠습니다</a:t>
            </a:r>
            <a:r>
              <a:rPr lang="en-US" altLang="ko-KR" sz="2200" dirty="0"/>
              <a:t>. [</a:t>
            </a:r>
            <a:r>
              <a:rPr lang="en-US" altLang="ko-KR" sz="2200" dirty="0" err="1"/>
              <a:t>mae·il</a:t>
            </a:r>
            <a:r>
              <a:rPr lang="en-US" altLang="ko-KR" sz="2200" dirty="0"/>
              <a:t> </a:t>
            </a:r>
            <a:r>
              <a:rPr lang="en-US" altLang="ko-KR" sz="2200" dirty="0" err="1"/>
              <a:t>yo·ga·reul</a:t>
            </a:r>
            <a:r>
              <a:rPr lang="en-US" altLang="ko-KR" sz="2200" dirty="0"/>
              <a:t> </a:t>
            </a:r>
            <a:r>
              <a:rPr lang="en-US" altLang="ko-KR" sz="2200" dirty="0" err="1"/>
              <a:t>ha·get·sseum·ni·da</a:t>
            </a:r>
            <a:r>
              <a:rPr lang="en-US" altLang="ko-KR" sz="2200" dirty="0"/>
              <a:t>] “(I) will do yoga everyday.”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3C500BCE-41BD-48C9-A7AB-7AD2A77BCE30}"/>
              </a:ext>
            </a:extLst>
          </p:cNvPr>
          <p:cNvSpPr/>
          <p:nvPr/>
        </p:nvSpPr>
        <p:spPr>
          <a:xfrm>
            <a:off x="137160" y="3520440"/>
            <a:ext cx="445770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98A5BF-2EE3-4E11-A062-DDCB5FD1631D}"/>
              </a:ext>
            </a:extLst>
          </p:cNvPr>
          <p:cNvSpPr txBox="1"/>
          <p:nvPr/>
        </p:nvSpPr>
        <p:spPr>
          <a:xfrm>
            <a:off x="2726531" y="3886200"/>
            <a:ext cx="8966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Would you like to see a movie?                     =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</a:rPr>
              <a:t>영화가 재밌겠습니까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ko-KR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03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5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 16"/>
          <p:cNvSpPr/>
          <p:nvPr/>
        </p:nvSpPr>
        <p:spPr>
          <a:xfrm flipH="1">
            <a:off x="4694623" y="2324101"/>
            <a:ext cx="7497377" cy="4533901"/>
          </a:xfrm>
          <a:custGeom>
            <a:avLst/>
            <a:gdLst>
              <a:gd name="connsiteX0" fmla="*/ 2647159 w 7497377"/>
              <a:gd name="connsiteY0" fmla="*/ 0 h 4533901"/>
              <a:gd name="connsiteX1" fmla="*/ 1857791 w 7497377"/>
              <a:gd name="connsiteY1" fmla="*/ 0 h 4533901"/>
              <a:gd name="connsiteX2" fmla="*/ 0 w 7497377"/>
              <a:gd name="connsiteY2" fmla="*/ 1857791 h 4533901"/>
              <a:gd name="connsiteX3" fmla="*/ 0 w 7497377"/>
              <a:gd name="connsiteY3" fmla="*/ 4533901 h 4533901"/>
              <a:gd name="connsiteX4" fmla="*/ 7497377 w 7497377"/>
              <a:gd name="connsiteY4" fmla="*/ 4533901 h 4533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7377" h="4533901">
                <a:moveTo>
                  <a:pt x="2647159" y="0"/>
                </a:moveTo>
                <a:lnTo>
                  <a:pt x="1857791" y="0"/>
                </a:lnTo>
                <a:lnTo>
                  <a:pt x="0" y="1857791"/>
                </a:lnTo>
                <a:lnTo>
                  <a:pt x="0" y="4533901"/>
                </a:lnTo>
                <a:lnTo>
                  <a:pt x="7497377" y="4533901"/>
                </a:lnTo>
                <a:close/>
              </a:path>
            </a:pathLst>
          </a:custGeom>
          <a:solidFill>
            <a:srgbClr val="E1D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각 삼각형 7"/>
          <p:cNvSpPr/>
          <p:nvPr/>
        </p:nvSpPr>
        <p:spPr>
          <a:xfrm rot="5400000">
            <a:off x="61310" y="-61310"/>
            <a:ext cx="4572003" cy="4694623"/>
          </a:xfrm>
          <a:prstGeom prst="rtTriangle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39700" y="717549"/>
            <a:ext cx="11912600" cy="6093976"/>
          </a:xfrm>
          <a:prstGeom prst="rect">
            <a:avLst/>
          </a:prstGeom>
          <a:solidFill>
            <a:schemeClr val="bg1"/>
          </a:solidFill>
          <a:ln>
            <a:solidFill>
              <a:srgbClr val="6469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71280" indent="-371280" algn="l" defTabSz="232257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/>
              <a:buChar char="l"/>
              <a:defRPr/>
            </a:pPr>
            <a:endParaRPr kumimoji="1" lang="en-US" altLang="ko-KR" b="1" i="0" u="none" strike="noStrike" kern="1200" cap="none" spc="0" normalizeH="0" baseline="0" dirty="0">
              <a:solidFill>
                <a:schemeClr val="dk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DC8BA9-9C51-4BB5-9F7B-238F116EEC9C}"/>
              </a:ext>
            </a:extLst>
          </p:cNvPr>
          <p:cNvSpPr txBox="1"/>
          <p:nvPr/>
        </p:nvSpPr>
        <p:spPr>
          <a:xfrm>
            <a:off x="225743" y="132774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1" dirty="0"/>
              <a:t>3. Final endings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653C2F-1D45-4295-B28F-7DA86FE632A5}"/>
              </a:ext>
            </a:extLst>
          </p:cNvPr>
          <p:cNvSpPr txBox="1"/>
          <p:nvPr/>
        </p:nvSpPr>
        <p:spPr>
          <a:xfrm>
            <a:off x="225743" y="908249"/>
            <a:ext cx="1149000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/>
              <a:t>• There are two types of final endings</a:t>
            </a:r>
          </a:p>
          <a:p>
            <a:r>
              <a:rPr lang="en-US" altLang="ko-KR" sz="2400" dirty="0"/>
              <a:t>• One that ends a verb or and adjective but not the sentence </a:t>
            </a:r>
            <a:r>
              <a:rPr lang="en-US" altLang="ko-KR" sz="2400" b="1" dirty="0"/>
              <a:t>(non-sentence-final endings)</a:t>
            </a:r>
          </a:p>
          <a:p>
            <a:r>
              <a:rPr lang="en-US" altLang="ko-KR" sz="2400" dirty="0"/>
              <a:t>• One ends both the verb and the sentence </a:t>
            </a:r>
            <a:r>
              <a:rPr lang="en-US" altLang="ko-KR" sz="2400" b="1" dirty="0"/>
              <a:t>(sentence-final endings)</a:t>
            </a:r>
          </a:p>
          <a:p>
            <a:endParaRPr lang="en-US" altLang="ko-KR" dirty="0"/>
          </a:p>
          <a:p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</a:rPr>
              <a:t>1) Non-sentence-final endings</a:t>
            </a:r>
          </a:p>
          <a:p>
            <a:endParaRPr lang="en-US" altLang="ko-KR" dirty="0"/>
          </a:p>
          <a:p>
            <a:r>
              <a:rPr lang="en-US" altLang="ko-KR" dirty="0"/>
              <a:t>• Non-sentence-final endings include various clausal conjunctives </a:t>
            </a:r>
          </a:p>
          <a:p>
            <a:r>
              <a:rPr lang="en-US" altLang="ko-KR" dirty="0"/>
              <a:t>• </a:t>
            </a:r>
            <a:r>
              <a:rPr lang="ko-KR" altLang="en-US" b="1" dirty="0"/>
              <a:t>고</a:t>
            </a:r>
            <a:r>
              <a:rPr lang="ko-KR" altLang="en-US" dirty="0"/>
              <a:t> </a:t>
            </a:r>
            <a:r>
              <a:rPr lang="en-US" altLang="ko-KR" dirty="0"/>
              <a:t>= and then ex. </a:t>
            </a:r>
            <a:r>
              <a:rPr lang="ko-KR" altLang="en-US" dirty="0"/>
              <a:t>먹고 마시고 </a:t>
            </a:r>
            <a:r>
              <a:rPr lang="en-US" altLang="ko-KR" dirty="0"/>
              <a:t>(eat and then drink)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b="1" dirty="0"/>
              <a:t>어</a:t>
            </a:r>
            <a:r>
              <a:rPr lang="en-US" altLang="ko-KR" b="1" dirty="0"/>
              <a:t>/</a:t>
            </a:r>
            <a:r>
              <a:rPr lang="ko-KR" altLang="en-US" b="1" dirty="0"/>
              <a:t>아서 </a:t>
            </a:r>
            <a:r>
              <a:rPr lang="en-US" altLang="ko-KR" dirty="0"/>
              <a:t>= because ex.</a:t>
            </a:r>
            <a:r>
              <a:rPr lang="ko-KR" altLang="en-US" dirty="0"/>
              <a:t>나는 아파서 갈 수 없다</a:t>
            </a:r>
            <a:r>
              <a:rPr lang="en-US" altLang="ko-KR" dirty="0"/>
              <a:t>. (I can't go because I'm sick.)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en-US" altLang="ko-KR" b="1" dirty="0"/>
              <a:t>(</a:t>
            </a:r>
            <a:r>
              <a:rPr lang="ko-KR" altLang="en-US" b="1" dirty="0"/>
              <a:t>하</a:t>
            </a:r>
            <a:r>
              <a:rPr lang="en-US" altLang="ko-KR" b="1" dirty="0"/>
              <a:t>)</a:t>
            </a:r>
            <a:r>
              <a:rPr lang="ko-KR" altLang="en-US" b="1" dirty="0"/>
              <a:t>면서</a:t>
            </a:r>
            <a:r>
              <a:rPr lang="en-US" altLang="ko-KR" b="1" dirty="0"/>
              <a:t>[ha </a:t>
            </a:r>
            <a:r>
              <a:rPr lang="en-US" altLang="ko-KR" b="1" dirty="0" err="1"/>
              <a:t>myen</a:t>
            </a:r>
            <a:r>
              <a:rPr lang="en-US" altLang="ko-KR" b="1" dirty="0"/>
              <a:t> </a:t>
            </a:r>
            <a:r>
              <a:rPr lang="en-US" altLang="ko-KR" b="1" dirty="0" err="1"/>
              <a:t>su</a:t>
            </a:r>
            <a:r>
              <a:rPr lang="en-US" altLang="ko-KR" b="1" dirty="0"/>
              <a:t>]</a:t>
            </a:r>
            <a:r>
              <a:rPr lang="en-US" altLang="ko-KR" dirty="0"/>
              <a:t>=</a:t>
            </a:r>
            <a:r>
              <a:rPr lang="en-US" altLang="ko-KR" b="1" dirty="0"/>
              <a:t> </a:t>
            </a:r>
            <a:r>
              <a:rPr lang="en-US" altLang="ko-KR" dirty="0"/>
              <a:t>while ex. </a:t>
            </a:r>
            <a:r>
              <a:rPr lang="ko-KR" altLang="en-US" dirty="0"/>
              <a:t>커피를 마시면서 책을 봐요</a:t>
            </a:r>
            <a:r>
              <a:rPr lang="en-US" altLang="ko-KR" dirty="0"/>
              <a:t>. (Reading a book while drinking coffee.) 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b="1" dirty="0"/>
              <a:t>비록 </a:t>
            </a:r>
            <a:r>
              <a:rPr lang="en-US" altLang="ko-KR" b="1" dirty="0"/>
              <a:t>~</a:t>
            </a:r>
            <a:r>
              <a:rPr lang="ko-KR" altLang="en-US" b="1" dirty="0"/>
              <a:t>일지라도 </a:t>
            </a:r>
            <a:r>
              <a:rPr lang="en-US" altLang="ko-KR" b="1" dirty="0"/>
              <a:t>[bi </a:t>
            </a:r>
            <a:r>
              <a:rPr lang="en-US" altLang="ko-KR" b="1" dirty="0" err="1"/>
              <a:t>rok</a:t>
            </a:r>
            <a:r>
              <a:rPr lang="en-US" altLang="ko-KR" b="1" dirty="0"/>
              <a:t> ~il ji </a:t>
            </a:r>
            <a:r>
              <a:rPr lang="en-US" altLang="ko-KR" b="1" dirty="0" err="1"/>
              <a:t>ra</a:t>
            </a:r>
            <a:r>
              <a:rPr lang="en-US" altLang="ko-KR" b="1" dirty="0"/>
              <a:t> do]</a:t>
            </a:r>
            <a:r>
              <a:rPr lang="en-US" altLang="ko-KR" dirty="0"/>
              <a:t>=</a:t>
            </a:r>
            <a:r>
              <a:rPr lang="en-US" altLang="ko-KR" b="1" dirty="0"/>
              <a:t> </a:t>
            </a:r>
            <a:r>
              <a:rPr lang="en-US" altLang="ko-KR" dirty="0"/>
              <a:t>although ex. </a:t>
            </a:r>
            <a:r>
              <a:rPr lang="ko-KR" altLang="en-US" dirty="0"/>
              <a:t>비록 피곤할지라도 공부를 해야 돼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(Although I’m tired, I have to study.)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b="1" dirty="0"/>
              <a:t>위하여 </a:t>
            </a:r>
            <a:r>
              <a:rPr lang="en-US" altLang="ko-KR" b="1" dirty="0"/>
              <a:t>[we ha </a:t>
            </a:r>
            <a:r>
              <a:rPr lang="en-US" altLang="ko-KR" b="1" dirty="0" err="1"/>
              <a:t>yeu</a:t>
            </a:r>
            <a:r>
              <a:rPr lang="en-US" altLang="ko-KR" b="1" dirty="0"/>
              <a:t>]</a:t>
            </a:r>
            <a:r>
              <a:rPr lang="en-US" altLang="ko-KR" dirty="0"/>
              <a:t>= in order to ex. </a:t>
            </a:r>
            <a:r>
              <a:rPr lang="ko-KR" altLang="en-US" dirty="0"/>
              <a:t>좋은 성적을 받기 위하여 공부해야 한다</a:t>
            </a:r>
            <a:r>
              <a:rPr lang="en-US" altLang="ko-KR" dirty="0"/>
              <a:t>. (You have to study in order to get a good grade.)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875220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2499</Words>
  <Application>Microsoft Office PowerPoint</Application>
  <PresentationFormat>와이드스크린</PresentationFormat>
  <Paragraphs>359</Paragraphs>
  <Slides>28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4" baseType="lpstr">
      <vt:lpstr>넥슨Lv1고딕 Bold</vt:lpstr>
      <vt:lpstr>맑은 고딕</vt:lpstr>
      <vt:lpstr>Arial</vt:lpstr>
      <vt:lpstr>Noto Sans</vt:lpstr>
      <vt:lpstr>Wingdings</vt:lpstr>
      <vt:lpstr>7_Office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김 예리</cp:lastModifiedBy>
  <cp:revision>83</cp:revision>
  <dcterms:created xsi:type="dcterms:W3CDTF">2020-07-07T03:07:19Z</dcterms:created>
  <dcterms:modified xsi:type="dcterms:W3CDTF">2022-03-09T12:57:58Z</dcterms:modified>
  <cp:version/>
</cp:coreProperties>
</file>