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78" r:id="rId26"/>
    <p:sldId id="282" r:id="rId27"/>
    <p:sldId id="283" r:id="rId28"/>
    <p:sldId id="284" r:id="rId29"/>
    <p:sldId id="285" r:id="rId30"/>
    <p:sldId id="286" r:id="rId31"/>
    <p:sldId id="276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7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6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4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8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7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431765" y="2680181"/>
            <a:ext cx="3365020" cy="578509"/>
            <a:chOff x="4188093" y="2731889"/>
            <a:chExt cx="3365020" cy="578509"/>
          </a:xfrm>
        </p:grpSpPr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id="{A6B9065F-1F35-4D9D-A04F-4AE3FDC955C5}"/>
                </a:ext>
              </a:extLst>
            </p:cNvPr>
            <p:cNvSpPr/>
            <p:nvPr/>
          </p:nvSpPr>
          <p:spPr>
            <a:xfrm rot="16200000">
              <a:off x="4342048" y="2577942"/>
              <a:ext cx="578498" cy="886408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75000">
                  <a:srgbClr val="FF7C80"/>
                </a:gs>
                <a:gs pos="75000">
                  <a:srgbClr val="FF9999"/>
                </a:gs>
              </a:gsLst>
              <a:lin ang="0" scaled="0"/>
              <a:tileRect/>
            </a:gra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사각형: 둥근 위쪽 모서리 17">
              <a:extLst>
                <a:ext uri="{FF2B5EF4-FFF2-40B4-BE49-F238E27FC236}">
                  <a16:creationId xmlns:a16="http://schemas.microsoft.com/office/drawing/2014/main" id="{9E92E005-03F1-4B0B-B380-72448EEB35E1}"/>
                </a:ext>
              </a:extLst>
            </p:cNvPr>
            <p:cNvSpPr/>
            <p:nvPr/>
          </p:nvSpPr>
          <p:spPr>
            <a:xfrm rot="16200000">
              <a:off x="5850697" y="1611451"/>
              <a:ext cx="434955" cy="28193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00B2CC4-4CB8-4015-B45F-CB8866491A0F}"/>
                </a:ext>
              </a:extLst>
            </p:cNvPr>
            <p:cNvSpPr/>
            <p:nvPr/>
          </p:nvSpPr>
          <p:spPr>
            <a:xfrm rot="16200000">
              <a:off x="5760088" y="1517374"/>
              <a:ext cx="578509" cy="3007540"/>
            </a:xfrm>
            <a:custGeom>
              <a:avLst/>
              <a:gdLst>
                <a:gd name="connsiteX0" fmla="*/ 578509 w 578509"/>
                <a:gd name="connsiteY0" fmla="*/ 1622166 h 3007540"/>
                <a:gd name="connsiteX1" fmla="*/ 578508 w 578509"/>
                <a:gd name="connsiteY1" fmla="*/ 2952911 h 3007540"/>
                <a:gd name="connsiteX2" fmla="*/ 523880 w 578509"/>
                <a:gd name="connsiteY2" fmla="*/ 3007539 h 3007540"/>
                <a:gd name="connsiteX3" fmla="*/ 523881 w 578509"/>
                <a:gd name="connsiteY3" fmla="*/ 3007538 h 3007540"/>
                <a:gd name="connsiteX4" fmla="*/ 469253 w 578509"/>
                <a:gd name="connsiteY4" fmla="*/ 2952910 h 3007540"/>
                <a:gd name="connsiteX5" fmla="*/ 469253 w 578509"/>
                <a:gd name="connsiteY5" fmla="*/ 1622166 h 3007540"/>
                <a:gd name="connsiteX6" fmla="*/ 469253 w 578509"/>
                <a:gd name="connsiteY6" fmla="*/ 1622163 h 3007540"/>
                <a:gd name="connsiteX7" fmla="*/ 469253 w 578509"/>
                <a:gd name="connsiteY7" fmla="*/ 309540 h 3007540"/>
                <a:gd name="connsiteX8" fmla="*/ 289253 w 578509"/>
                <a:gd name="connsiteY8" fmla="*/ 129540 h 3007540"/>
                <a:gd name="connsiteX9" fmla="*/ 109253 w 578509"/>
                <a:gd name="connsiteY9" fmla="*/ 309540 h 3007540"/>
                <a:gd name="connsiteX10" fmla="*/ 109253 w 578509"/>
                <a:gd name="connsiteY10" fmla="*/ 1622149 h 3007540"/>
                <a:gd name="connsiteX11" fmla="*/ 109257 w 578509"/>
                <a:gd name="connsiteY11" fmla="*/ 1622167 h 3007540"/>
                <a:gd name="connsiteX12" fmla="*/ 109256 w 578509"/>
                <a:gd name="connsiteY12" fmla="*/ 2952912 h 3007540"/>
                <a:gd name="connsiteX13" fmla="*/ 54628 w 578509"/>
                <a:gd name="connsiteY13" fmla="*/ 3007540 h 3007540"/>
                <a:gd name="connsiteX14" fmla="*/ 54629 w 578509"/>
                <a:gd name="connsiteY14" fmla="*/ 3007539 h 3007540"/>
                <a:gd name="connsiteX15" fmla="*/ 0 w 578509"/>
                <a:gd name="connsiteY15" fmla="*/ 2952911 h 3007540"/>
                <a:gd name="connsiteX16" fmla="*/ 1 w 578509"/>
                <a:gd name="connsiteY16" fmla="*/ 1622167 h 3007540"/>
                <a:gd name="connsiteX17" fmla="*/ 3 w 578509"/>
                <a:gd name="connsiteY17" fmla="*/ 1622154 h 3007540"/>
                <a:gd name="connsiteX18" fmla="*/ 3 w 578509"/>
                <a:gd name="connsiteY18" fmla="*/ 289249 h 3007540"/>
                <a:gd name="connsiteX19" fmla="*/ 289252 w 578509"/>
                <a:gd name="connsiteY19" fmla="*/ 0 h 3007540"/>
                <a:gd name="connsiteX20" fmla="*/ 578501 w 578509"/>
                <a:gd name="connsiteY20" fmla="*/ 289249 h 3007540"/>
                <a:gd name="connsiteX21" fmla="*/ 578501 w 578509"/>
                <a:gd name="connsiteY21" fmla="*/ 1622128 h 30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8509" h="3007540">
                  <a:moveTo>
                    <a:pt x="578509" y="1622166"/>
                  </a:moveTo>
                  <a:cubicBezTo>
                    <a:pt x="578509" y="2065748"/>
                    <a:pt x="578508" y="2509329"/>
                    <a:pt x="578508" y="2952911"/>
                  </a:cubicBezTo>
                  <a:cubicBezTo>
                    <a:pt x="578508" y="2983081"/>
                    <a:pt x="554050" y="3007539"/>
                    <a:pt x="523880" y="3007539"/>
                  </a:cubicBezTo>
                  <a:lnTo>
                    <a:pt x="523881" y="3007538"/>
                  </a:lnTo>
                  <a:cubicBezTo>
                    <a:pt x="493711" y="3007538"/>
                    <a:pt x="469253" y="2983080"/>
                    <a:pt x="469253" y="2952910"/>
                  </a:cubicBezTo>
                  <a:lnTo>
                    <a:pt x="469253" y="1622166"/>
                  </a:lnTo>
                  <a:lnTo>
                    <a:pt x="469253" y="1622163"/>
                  </a:lnTo>
                  <a:lnTo>
                    <a:pt x="469253" y="309540"/>
                  </a:lnTo>
                  <a:cubicBezTo>
                    <a:pt x="469253" y="210129"/>
                    <a:pt x="388664" y="129540"/>
                    <a:pt x="289253" y="129540"/>
                  </a:cubicBezTo>
                  <a:cubicBezTo>
                    <a:pt x="189842" y="129540"/>
                    <a:pt x="109253" y="210129"/>
                    <a:pt x="109253" y="309540"/>
                  </a:cubicBezTo>
                  <a:lnTo>
                    <a:pt x="109253" y="1622149"/>
                  </a:lnTo>
                  <a:lnTo>
                    <a:pt x="109257" y="1622167"/>
                  </a:lnTo>
                  <a:cubicBezTo>
                    <a:pt x="109257" y="2065749"/>
                    <a:pt x="109256" y="2509330"/>
                    <a:pt x="109256" y="2952912"/>
                  </a:cubicBezTo>
                  <a:cubicBezTo>
                    <a:pt x="109256" y="2983082"/>
                    <a:pt x="84798" y="3007540"/>
                    <a:pt x="54628" y="3007540"/>
                  </a:cubicBezTo>
                  <a:lnTo>
                    <a:pt x="54629" y="3007539"/>
                  </a:lnTo>
                  <a:cubicBezTo>
                    <a:pt x="24459" y="3007539"/>
                    <a:pt x="0" y="2983081"/>
                    <a:pt x="0" y="2952911"/>
                  </a:cubicBezTo>
                  <a:lnTo>
                    <a:pt x="1" y="1622167"/>
                  </a:lnTo>
                  <a:lnTo>
                    <a:pt x="3" y="1622154"/>
                  </a:lnTo>
                  <a:lnTo>
                    <a:pt x="3" y="289249"/>
                  </a:lnTo>
                  <a:cubicBezTo>
                    <a:pt x="3" y="129501"/>
                    <a:pt x="129504" y="0"/>
                    <a:pt x="289252" y="0"/>
                  </a:cubicBezTo>
                  <a:cubicBezTo>
                    <a:pt x="449000" y="0"/>
                    <a:pt x="578501" y="129501"/>
                    <a:pt x="578501" y="289249"/>
                  </a:cubicBezTo>
                  <a:lnTo>
                    <a:pt x="578501" y="1622128"/>
                  </a:lnTo>
                  <a:close/>
                </a:path>
              </a:pathLst>
            </a:custGeom>
            <a:solidFill>
              <a:srgbClr val="FF9999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47D79E6C-F202-45E9-9842-FDE611A569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13807" y="2256599"/>
              <a:ext cx="0" cy="1692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D5C9A1E-18C3-4829-9A14-486C3EA691C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32046" y="2558044"/>
              <a:ext cx="0" cy="900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사각형: 둥근 위쪽 모서리 29">
              <a:extLst>
                <a:ext uri="{FF2B5EF4-FFF2-40B4-BE49-F238E27FC236}">
                  <a16:creationId xmlns:a16="http://schemas.microsoft.com/office/drawing/2014/main" id="{66010E50-731F-43E5-8CDD-061255B7B1F9}"/>
                </a:ext>
              </a:extLst>
            </p:cNvPr>
            <p:cNvSpPr/>
            <p:nvPr/>
          </p:nvSpPr>
          <p:spPr>
            <a:xfrm>
              <a:off x="5056242" y="3008040"/>
              <a:ext cx="187012" cy="230569"/>
            </a:xfrm>
            <a:prstGeom prst="round2SameRect">
              <a:avLst>
                <a:gd name="adj1" fmla="val 0"/>
                <a:gd name="adj2" fmla="val 30644"/>
              </a:avLst>
            </a:prstGeom>
            <a:solidFill>
              <a:srgbClr val="FF505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2769482" y="3383450"/>
            <a:ext cx="6689586" cy="141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40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Korean4 class week4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2000" b="1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Yery</a:t>
            </a:r>
            <a:r>
              <a:rPr lang="en-US" altLang="ko-KR" sz="20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Kim</a:t>
            </a:r>
            <a:endParaRPr lang="en-US" altLang="ko-KR" sz="1400" b="1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808040" y="2091992"/>
            <a:ext cx="2612471" cy="578509"/>
            <a:chOff x="4464604" y="2160993"/>
            <a:chExt cx="2612471" cy="578509"/>
          </a:xfrm>
        </p:grpSpPr>
        <p:sp>
          <p:nvSpPr>
            <p:cNvPr id="14" name="사각형: 둥근 위쪽 모서리 16">
              <a:extLst>
                <a:ext uri="{FF2B5EF4-FFF2-40B4-BE49-F238E27FC236}">
                  <a16:creationId xmlns:a16="http://schemas.microsoft.com/office/drawing/2014/main" id="{A6B9065F-1F35-4D9D-A04F-4AE3FDC955C5}"/>
                </a:ext>
              </a:extLst>
            </p:cNvPr>
            <p:cNvSpPr/>
            <p:nvPr/>
          </p:nvSpPr>
          <p:spPr>
            <a:xfrm rot="16200000">
              <a:off x="4558112" y="2067493"/>
              <a:ext cx="578498" cy="765513"/>
            </a:xfrm>
            <a:prstGeom prst="round2SameRect">
              <a:avLst>
                <a:gd name="adj1" fmla="val 28595"/>
                <a:gd name="adj2" fmla="val 0"/>
              </a:avLst>
            </a:prstGeom>
            <a:gradFill flip="none" rotWithShape="1">
              <a:gsLst>
                <a:gs pos="75000">
                  <a:schemeClr val="accent4">
                    <a:lumMod val="60000"/>
                    <a:lumOff val="40000"/>
                  </a:schemeClr>
                </a:gs>
                <a:gs pos="77000">
                  <a:schemeClr val="accent4">
                    <a:lumMod val="40000"/>
                    <a:lumOff val="60000"/>
                  </a:schemeClr>
                </a:gs>
              </a:gsLst>
              <a:lin ang="0" scaled="0"/>
              <a:tileRect/>
            </a:gra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사각형: 둥근 위쪽 모서리 17">
              <a:extLst>
                <a:ext uri="{FF2B5EF4-FFF2-40B4-BE49-F238E27FC236}">
                  <a16:creationId xmlns:a16="http://schemas.microsoft.com/office/drawing/2014/main" id="{9E92E005-03F1-4B0B-B380-72448EEB35E1}"/>
                </a:ext>
              </a:extLst>
            </p:cNvPr>
            <p:cNvSpPr/>
            <p:nvPr/>
          </p:nvSpPr>
          <p:spPr>
            <a:xfrm rot="16200000">
              <a:off x="5673361" y="1331206"/>
              <a:ext cx="468285" cy="2204721"/>
            </a:xfrm>
            <a:prstGeom prst="round2SameRect">
              <a:avLst>
                <a:gd name="adj1" fmla="val 33211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자유형 26">
              <a:extLst>
                <a:ext uri="{FF2B5EF4-FFF2-40B4-BE49-F238E27FC236}">
                  <a16:creationId xmlns:a16="http://schemas.microsoft.com/office/drawing/2014/main" id="{A00B2CC4-4CB8-4015-B45F-CB8866491A0F}"/>
                </a:ext>
              </a:extLst>
            </p:cNvPr>
            <p:cNvSpPr/>
            <p:nvPr/>
          </p:nvSpPr>
          <p:spPr>
            <a:xfrm rot="16200000">
              <a:off x="5635948" y="1298375"/>
              <a:ext cx="578509" cy="2303745"/>
            </a:xfrm>
            <a:custGeom>
              <a:avLst/>
              <a:gdLst>
                <a:gd name="connsiteX0" fmla="*/ 578509 w 578509"/>
                <a:gd name="connsiteY0" fmla="*/ 166269 h 2303745"/>
                <a:gd name="connsiteX1" fmla="*/ 578509 w 578509"/>
                <a:gd name="connsiteY1" fmla="*/ 2303745 h 2303745"/>
                <a:gd name="connsiteX2" fmla="*/ 488967 w 578509"/>
                <a:gd name="connsiteY2" fmla="*/ 2303745 h 2303745"/>
                <a:gd name="connsiteX3" fmla="*/ 488967 w 578509"/>
                <a:gd name="connsiteY3" fmla="*/ 237836 h 2303745"/>
                <a:gd name="connsiteX4" fmla="*/ 378881 w 578509"/>
                <a:gd name="connsiteY4" fmla="*/ 127750 h 2303745"/>
                <a:gd name="connsiteX5" fmla="*/ 210220 w 578509"/>
                <a:gd name="connsiteY5" fmla="*/ 127750 h 2303745"/>
                <a:gd name="connsiteX6" fmla="*/ 100134 w 578509"/>
                <a:gd name="connsiteY6" fmla="*/ 237836 h 2303745"/>
                <a:gd name="connsiteX7" fmla="*/ 100134 w 578509"/>
                <a:gd name="connsiteY7" fmla="*/ 2303745 h 2303745"/>
                <a:gd name="connsiteX8" fmla="*/ 0 w 578509"/>
                <a:gd name="connsiteY8" fmla="*/ 2303745 h 2303745"/>
                <a:gd name="connsiteX9" fmla="*/ 0 w 578509"/>
                <a:gd name="connsiteY9" fmla="*/ 166269 h 2303745"/>
                <a:gd name="connsiteX10" fmla="*/ 166269 w 578509"/>
                <a:gd name="connsiteY10" fmla="*/ 0 h 2303745"/>
                <a:gd name="connsiteX11" fmla="*/ 412240 w 578509"/>
                <a:gd name="connsiteY11" fmla="*/ 0 h 2303745"/>
                <a:gd name="connsiteX12" fmla="*/ 578509 w 578509"/>
                <a:gd name="connsiteY12" fmla="*/ 166269 h 230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509" h="2303745">
                  <a:moveTo>
                    <a:pt x="578509" y="166269"/>
                  </a:moveTo>
                  <a:lnTo>
                    <a:pt x="578509" y="2303745"/>
                  </a:lnTo>
                  <a:lnTo>
                    <a:pt x="488967" y="2303745"/>
                  </a:lnTo>
                  <a:lnTo>
                    <a:pt x="488967" y="237836"/>
                  </a:lnTo>
                  <a:cubicBezTo>
                    <a:pt x="488967" y="177037"/>
                    <a:pt x="439680" y="127750"/>
                    <a:pt x="378881" y="127750"/>
                  </a:cubicBezTo>
                  <a:lnTo>
                    <a:pt x="210220" y="127750"/>
                  </a:lnTo>
                  <a:cubicBezTo>
                    <a:pt x="149421" y="127750"/>
                    <a:pt x="100134" y="177037"/>
                    <a:pt x="100134" y="237836"/>
                  </a:cubicBezTo>
                  <a:lnTo>
                    <a:pt x="100134" y="2303745"/>
                  </a:lnTo>
                  <a:lnTo>
                    <a:pt x="0" y="2303745"/>
                  </a:lnTo>
                  <a:lnTo>
                    <a:pt x="0" y="166269"/>
                  </a:lnTo>
                  <a:cubicBezTo>
                    <a:pt x="0" y="74441"/>
                    <a:pt x="74441" y="0"/>
                    <a:pt x="166269" y="0"/>
                  </a:cubicBezTo>
                  <a:lnTo>
                    <a:pt x="412240" y="0"/>
                  </a:lnTo>
                  <a:cubicBezTo>
                    <a:pt x="504068" y="0"/>
                    <a:pt x="578509" y="74441"/>
                    <a:pt x="578509" y="16626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47D79E6C-F202-45E9-9842-FDE611A569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181783" y="1919702"/>
              <a:ext cx="0" cy="1224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D5C9A1E-18C3-4829-9A14-486C3EA691C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4274" y="2113146"/>
              <a:ext cx="0" cy="648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사각형: 둥근 위쪽 모서리 29">
              <a:extLst>
                <a:ext uri="{FF2B5EF4-FFF2-40B4-BE49-F238E27FC236}">
                  <a16:creationId xmlns:a16="http://schemas.microsoft.com/office/drawing/2014/main" id="{66010E50-731F-43E5-8CDD-061255B7B1F9}"/>
                </a:ext>
              </a:extLst>
            </p:cNvPr>
            <p:cNvSpPr/>
            <p:nvPr/>
          </p:nvSpPr>
          <p:spPr>
            <a:xfrm>
              <a:off x="5214350" y="2437143"/>
              <a:ext cx="161506" cy="230569"/>
            </a:xfrm>
            <a:prstGeom prst="round2SameRect">
              <a:avLst>
                <a:gd name="adj1" fmla="val 0"/>
                <a:gd name="adj2" fmla="val 30644"/>
              </a:avLst>
            </a:prstGeom>
            <a:solidFill>
              <a:srgbClr val="FFC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52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483F45B0-3EC3-459C-96B7-FA0AB3EFF689}"/>
              </a:ext>
            </a:extLst>
          </p:cNvPr>
          <p:cNvSpPr txBox="1"/>
          <p:nvPr/>
        </p:nvSpPr>
        <p:spPr>
          <a:xfrm>
            <a:off x="264626" y="1180512"/>
            <a:ext cx="439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i="0" u="none" strike="noStrike" kern="1200" cap="none" spc="0" normalizeH="0" baseline="0" dirty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2. Korean number</a:t>
            </a:r>
            <a:endParaRPr kumimoji="0" lang="en-US" altLang="ko-KR" sz="2800" i="0" u="none" strike="noStrike" kern="1200" cap="none" spc="0" normalizeH="0" baseline="0" dirty="0">
              <a:solidFill>
                <a:srgbClr val="6974DD"/>
              </a:solidFill>
              <a:latin typeface="넥슨Lv1고딕 Bold"/>
              <a:ea typeface="넥슨Lv1고딕 Bold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ACAF5191-5840-4147-81E9-07E8945B7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67182"/>
              </p:ext>
            </p:extLst>
          </p:nvPr>
        </p:nvGraphicFramePr>
        <p:xfrm>
          <a:off x="6255161" y="1797855"/>
          <a:ext cx="5544616" cy="4485640"/>
        </p:xfrm>
        <a:graphic>
          <a:graphicData uri="http://schemas.openxmlformats.org/drawingml/2006/table">
            <a:tbl>
              <a:tblPr firstRow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>
                          <a:latin typeface="넥슨Lv1고딕 Bold"/>
                          <a:ea typeface="넥슨Lv1고딕 Bold"/>
                        </a:rPr>
                        <a:t>Number</a:t>
                      </a:r>
                      <a:endParaRPr lang="ko-KR" altLang="en-US" sz="1800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>
                          <a:latin typeface="넥슨Lv1고딕 Bold"/>
                          <a:ea typeface="넥슨Lv1고딕 Bold"/>
                        </a:rPr>
                        <a:t>Korean</a:t>
                      </a:r>
                      <a:endParaRPr lang="ko-KR" altLang="en-US" sz="1800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>
                          <a:latin typeface="넥슨Lv1고딕 Bold"/>
                          <a:ea typeface="넥슨Lv1고딕 Bold"/>
                        </a:rPr>
                        <a:t>Pronunciation</a:t>
                      </a:r>
                      <a:endParaRPr lang="ko-KR" altLang="en-US" sz="1800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0</a:t>
                      </a:r>
                      <a:endParaRPr lang="ko-KR" altLang="en-US" sz="2400" b="1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영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Yeong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20</a:t>
                      </a:r>
                      <a:endParaRPr lang="ko-KR" altLang="en-US" sz="2400" b="1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스물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Seu-mul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30</a:t>
                      </a:r>
                      <a:endParaRPr lang="ko-KR" altLang="en-US" sz="2400" b="1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서른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Seo-reun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40</a:t>
                      </a:r>
                      <a:endParaRPr lang="ko-KR" altLang="en-US" sz="2400" b="1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마흔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Ma-heun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50</a:t>
                      </a:r>
                      <a:endParaRPr lang="ko-KR" altLang="en-US" sz="2400" b="1">
                        <a:latin typeface="넥슨Lv1고딕 Bold"/>
                        <a:ea typeface="넥슨Lv1고딕 Bold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쉰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shin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60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예순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Ye-sun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70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 dirty="0">
                          <a:latin typeface="넥슨Lv1고딕"/>
                          <a:ea typeface="넥슨Lv1고딕"/>
                        </a:rPr>
                        <a:t>일흔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il-heun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80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여든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>
                          <a:latin typeface="넥슨Lv1고딕"/>
                          <a:ea typeface="넥슨Lv1고딕"/>
                        </a:rPr>
                        <a:t>Yeo-deun</a:t>
                      </a:r>
                      <a:endParaRPr lang="ko-KR" altLang="en-US" sz="240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>
                          <a:latin typeface="넥슨Lv1고딕 Bold"/>
                          <a:ea typeface="넥슨Lv1고딕 Bold"/>
                        </a:rPr>
                        <a:t>90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>
                          <a:latin typeface="넥슨Lv1고딕"/>
                          <a:ea typeface="넥슨Lv1고딕"/>
                        </a:rPr>
                        <a:t>아흔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dirty="0">
                          <a:latin typeface="넥슨Lv1고딕"/>
                          <a:ea typeface="넥슨Lv1고딕"/>
                        </a:rPr>
                        <a:t>A-</a:t>
                      </a:r>
                      <a:r>
                        <a:rPr lang="en-US" altLang="ko-KR" sz="2400" dirty="0" err="1">
                          <a:latin typeface="넥슨Lv1고딕"/>
                          <a:ea typeface="넥슨Lv1고딕"/>
                        </a:rPr>
                        <a:t>heun</a:t>
                      </a:r>
                      <a:endParaRPr lang="en-US" altLang="ko-KR" sz="2400" dirty="0">
                        <a:latin typeface="넥슨Lv1고딕"/>
                        <a:ea typeface="넥슨Lv1고딕"/>
                      </a:endParaRP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A4AE8C4A-78F2-4195-9CCC-09C14921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73" y="1793567"/>
            <a:ext cx="5311270" cy="45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581288" y="1151814"/>
            <a:ext cx="439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514350" marR="0" lvl="0" indent="-51435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Chinese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number</a:t>
            </a:r>
            <a:endParaRPr kumimoji="0" lang="en-US" altLang="ko-KR" sz="2800" b="1" i="0" u="none" strike="noStrike" kern="1200" cap="none" spc="0" normalizeH="0" baseline="0">
              <a:solidFill>
                <a:srgbClr val="6974DD"/>
              </a:solidFill>
              <a:latin typeface="넥슨Lv1고딕 Bold"/>
              <a:ea typeface="넥슨Lv1고딕 Bold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824872" y="1621898"/>
            <a:ext cx="10969021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457200" marR="0" lvl="0" indent="-45720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number</a:t>
            </a:r>
          </a:p>
          <a:p>
            <a:pPr marL="457200" marR="0" lvl="0" indent="-45720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Date : day (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일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[il]) , month (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월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wol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]) , year (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년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nyeon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])</a:t>
            </a:r>
          </a:p>
          <a:p>
            <a:pPr marL="457200" marR="0" lvl="1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ex) 4</a:t>
            </a:r>
            <a:r>
              <a:rPr kumimoji="0" lang="en-US" altLang="ko-KR" sz="2000" b="0" i="0" u="none" strike="noStrike" kern="1200" cap="none" spc="0" normalizeH="0" baseline="3000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th</a:t>
            </a: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 : </a:t>
            </a:r>
            <a:r>
              <a:rPr kumimoji="0" lang="ko-KR" altLang="en-US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사일</a:t>
            </a: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[</a:t>
            </a:r>
            <a:r>
              <a:rPr kumimoji="0" lang="en-US" altLang="ko-KR" sz="2000" b="0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sa</a:t>
            </a: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-il], 12nd : </a:t>
            </a:r>
            <a:r>
              <a:rPr kumimoji="0" lang="ko-KR" altLang="en-US" sz="2000" b="0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십이일</a:t>
            </a: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[sib-</a:t>
            </a:r>
            <a:r>
              <a:rPr kumimoji="0" lang="en-US" altLang="ko-KR" sz="2000" b="0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i</a:t>
            </a: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-il]</a:t>
            </a:r>
          </a:p>
          <a:p>
            <a:pPr marL="457200" marR="0" lvl="0" indent="-45720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Phone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number</a:t>
            </a:r>
          </a:p>
          <a:p>
            <a:pPr marL="457200" marR="0" lvl="1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ex) 010-6372-0819 /</a:t>
            </a:r>
            <a:r>
              <a:rPr kumimoji="0" lang="ko-KR" altLang="en-US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 </a:t>
            </a:r>
            <a:r>
              <a:rPr kumimoji="0" lang="en-US" altLang="ko-KR" sz="2000" b="0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776-079-455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630107" y="3927705"/>
            <a:ext cx="439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2. Korean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number</a:t>
            </a:r>
            <a:endParaRPr kumimoji="0" lang="en-US" altLang="ko-KR" sz="2800" b="1" i="0" u="none" strike="noStrike" kern="1200" cap="none" spc="0" normalizeH="0" baseline="0">
              <a:solidFill>
                <a:srgbClr val="6974DD"/>
              </a:solidFill>
              <a:latin typeface="넥슨Lv1고딕 Bold"/>
              <a:ea typeface="넥슨Lv1고딕 Bold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914925" y="4209591"/>
            <a:ext cx="8442840" cy="26484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number</a:t>
            </a:r>
          </a:p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age</a:t>
            </a:r>
          </a:p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materials (paper, piece, things, etc)</a:t>
            </a:r>
          </a:p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-Time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FBC01D77-DC5D-481C-B9B9-8F2A7E1638D0}"/>
              </a:ext>
            </a:extLst>
          </p:cNvPr>
          <p:cNvSpPr/>
          <p:nvPr/>
        </p:nvSpPr>
        <p:spPr>
          <a:xfrm>
            <a:off x="2238474" y="2583621"/>
            <a:ext cx="2373504" cy="2373504"/>
          </a:xfrm>
          <a:prstGeom prst="ellipse">
            <a:avLst/>
          </a:prstGeom>
          <a:solidFill>
            <a:srgbClr val="6974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넥슨Lv1고딕 Bold"/>
                <a:ea typeface="넥슨Lv1고딕 Bold"/>
                <a:cs typeface="+mn-cs"/>
              </a:rPr>
              <a:t>Number</a:t>
            </a: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넥슨Lv1고딕 Bold"/>
              <a:ea typeface="넥슨Lv1고딕 Bold"/>
              <a:cs typeface="+mn-cs"/>
            </a:endParaRPr>
          </a:p>
        </p:txBody>
      </p:sp>
      <p:sp>
        <p:nvSpPr>
          <p:cNvPr id="12" name="십자형 11">
            <a:extLst>
              <a:ext uri="{FF2B5EF4-FFF2-40B4-BE49-F238E27FC236}">
                <a16:creationId xmlns:a16="http://schemas.microsoft.com/office/drawing/2014/main" id="{DA9E41DD-62B1-433E-A494-CAC306382D35}"/>
              </a:ext>
            </a:extLst>
          </p:cNvPr>
          <p:cNvSpPr/>
          <p:nvPr/>
        </p:nvSpPr>
        <p:spPr>
          <a:xfrm>
            <a:off x="5450922" y="3279710"/>
            <a:ext cx="914400" cy="914400"/>
          </a:xfrm>
          <a:prstGeom prst="plus">
            <a:avLst>
              <a:gd name="adj" fmla="val 40663"/>
            </a:avLst>
          </a:prstGeom>
          <a:solidFill>
            <a:srgbClr val="D9DDFF"/>
          </a:solidFill>
          <a:ln w="25400" cap="flat" cmpd="sng" algn="ctr">
            <a:solidFill>
              <a:srgbClr val="B9C0FF"/>
            </a:solidFill>
            <a:prstDash val="solid"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넥슨Lv1고딕 Bold"/>
              <a:ea typeface="넥슨Lv1고딕 Bold"/>
              <a:cs typeface="+mn-cs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3B1208C0-8E08-4076-9139-55F69F9CD91C}"/>
              </a:ext>
            </a:extLst>
          </p:cNvPr>
          <p:cNvSpPr txBox="1"/>
          <p:nvPr/>
        </p:nvSpPr>
        <p:spPr>
          <a:xfrm>
            <a:off x="6851268" y="2260993"/>
            <a:ext cx="4147289" cy="295183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살 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[sal]</a:t>
            </a: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age</a:t>
            </a:r>
          </a:p>
          <a:p>
            <a:pPr marL="0" marR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개 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[gae]</a:t>
            </a: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things</a:t>
            </a:r>
          </a:p>
          <a:p>
            <a:pPr marL="0" marR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장 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[jang] : sheet</a:t>
            </a:r>
          </a:p>
          <a:p>
            <a:pPr marL="0" marR="0" lv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조각</a:t>
            </a: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[jo-gak] : piece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687AE3F-DEA3-4F43-A686-DBC2DB37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05" y="4453505"/>
            <a:ext cx="4275190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1E574400-7F43-4BFD-BFFE-218481971C74}"/>
              </a:ext>
            </a:extLst>
          </p:cNvPr>
          <p:cNvSpPr txBox="1"/>
          <p:nvPr/>
        </p:nvSpPr>
        <p:spPr>
          <a:xfrm>
            <a:off x="610982" y="991651"/>
            <a:ext cx="4398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2. Korean number</a:t>
            </a:r>
            <a:endParaRPr kumimoji="0" lang="en-US" altLang="ko-KR" sz="3200" b="1" i="0" u="none" strike="noStrike" kern="1200" cap="none" spc="0" normalizeH="0" baseline="0">
              <a:solidFill>
                <a:srgbClr val="6974DD"/>
              </a:solidFill>
              <a:latin typeface="맑은 고딕"/>
              <a:ea typeface="맑은 고딕"/>
              <a:cs typeface="+mn-cs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D07A71E3-EAD5-4382-9E7B-FBC8DE780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41931"/>
              </p:ext>
            </p:extLst>
          </p:nvPr>
        </p:nvGraphicFramePr>
        <p:xfrm>
          <a:off x="610982" y="1641971"/>
          <a:ext cx="5194998" cy="4942840"/>
        </p:xfrm>
        <a:graphic>
          <a:graphicData uri="http://schemas.openxmlformats.org/drawingml/2006/table">
            <a:tbl>
              <a:tblPr firstRow="1" bandRow="1"/>
              <a:tblGrid>
                <a:gridCol w="173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/>
                        <a:t>Number</a:t>
                      </a:r>
                      <a:endParaRPr lang="ko-KR" altLang="en-US" sz="18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/>
                        <a:t>Korean</a:t>
                      </a:r>
                      <a:endParaRPr lang="ko-KR" altLang="en-US" sz="18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/>
                        <a:t>Pronunciation</a:t>
                      </a:r>
                      <a:endParaRPr lang="ko-KR" altLang="en-US" sz="18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1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한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Han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2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두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Du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3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세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Se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4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네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Ne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5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다섯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Da-seot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여섯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Yeo-seot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일곱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il-gob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여덟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Yeo-deol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아홉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A-hop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열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yeol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A7E22C9-4004-4E56-A159-97DFCCB19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66738"/>
              </p:ext>
            </p:extLst>
          </p:nvPr>
        </p:nvGraphicFramePr>
        <p:xfrm>
          <a:off x="6157356" y="1641971"/>
          <a:ext cx="5194998" cy="4485640"/>
        </p:xfrm>
        <a:graphic>
          <a:graphicData uri="http://schemas.openxmlformats.org/drawingml/2006/table">
            <a:tbl>
              <a:tblPr firstRow="1" bandRow="1"/>
              <a:tblGrid>
                <a:gridCol w="173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/>
                        <a:t>Number</a:t>
                      </a:r>
                      <a:endParaRPr lang="ko-KR" altLang="en-US" sz="18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/>
                        <a:t>Korean</a:t>
                      </a:r>
                      <a:endParaRPr lang="ko-KR" altLang="en-US" sz="18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1800"/>
                        <a:t>Pronunciation</a:t>
                      </a:r>
                      <a:endParaRPr lang="ko-KR" altLang="en-US" sz="18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0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영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Yeong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20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스무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Seu-mu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30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서른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Seo-reun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40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마흔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Ma-heun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50</a:t>
                      </a:r>
                      <a:endParaRPr lang="ko-KR" altLang="en-US" sz="2400" b="1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쉰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shin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60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예순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Ye-sun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70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일흔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il-heun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80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여든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Yeo-deun</a:t>
                      </a:r>
                      <a:endParaRPr lang="ko-KR" altLang="en-US" sz="2400"/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 b="1"/>
                        <a:t>90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ko-KR" altLang="en-US" sz="2400"/>
                        <a:t>아흔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defRPr/>
                      </a:pPr>
                      <a:r>
                        <a:rPr lang="en-US" altLang="ko-KR" sz="2400"/>
                        <a:t>A-heun</a:t>
                      </a:r>
                    </a:p>
                  </a:txBody>
                  <a:tcPr anchor="ctr">
                    <a:lnL w="12700" cmpd="sng">
                      <a:solidFill>
                        <a:srgbClr val="1F497D"/>
                      </a:solidFill>
                    </a:lnL>
                    <a:lnR w="12700" cmpd="sng">
                      <a:solidFill>
                        <a:srgbClr val="1F497D"/>
                      </a:solidFill>
                    </a:lnR>
                    <a:lnT w="12700" cmpd="sng">
                      <a:solidFill>
                        <a:srgbClr val="1F497D"/>
                      </a:solidFill>
                    </a:lnT>
                    <a:lnB w="12700" cmpd="sng">
                      <a:solidFill>
                        <a:srgbClr val="1F497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19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테이블이(가) 표시된 사진  자동 생성된 설명">
            <a:extLst>
              <a:ext uri="{FF2B5EF4-FFF2-40B4-BE49-F238E27FC236}">
                <a16:creationId xmlns:a16="http://schemas.microsoft.com/office/drawing/2014/main" id="{4C56A237-36F9-4B1D-86A5-BD080A60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0278" y="1038576"/>
            <a:ext cx="1065718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3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>
            <a:extLst>
              <a:ext uri="{FF2B5EF4-FFF2-40B4-BE49-F238E27FC236}">
                <a16:creationId xmlns:a16="http://schemas.microsoft.com/office/drawing/2014/main" id="{6EA6767A-24C3-47BD-9B35-FE7A9F927235}"/>
              </a:ext>
            </a:extLst>
          </p:cNvPr>
          <p:cNvSpPr txBox="1"/>
          <p:nvPr/>
        </p:nvSpPr>
        <p:spPr>
          <a:xfrm>
            <a:off x="3423023" y="1253771"/>
            <a:ext cx="5345951" cy="325371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1 years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한 살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han-sal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 years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두 살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[du-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sal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3 years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세 살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[se-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sal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4 years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 : 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네 살 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[ne-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sal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20 years old : </a:t>
            </a:r>
            <a:r>
              <a:rPr kumimoji="0" lang="ko-KR" altLang="en-US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스무 살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[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seu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-mu-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sal</a:t>
            </a:r>
            <a:r>
              <a:rPr kumimoji="0" lang="en-US" altLang="ko-KR" sz="2800" b="1" i="0" u="none" strike="noStrike" kern="1200" cap="none" spc="0" normalizeH="0" baseline="0" dirty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]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7DF4082-A65E-4312-BBFC-D8103C3D5030}"/>
              </a:ext>
            </a:extLst>
          </p:cNvPr>
          <p:cNvGrpSpPr/>
          <p:nvPr/>
        </p:nvGrpSpPr>
        <p:grpSpPr>
          <a:xfrm>
            <a:off x="681978" y="4753908"/>
            <a:ext cx="10828042" cy="1597928"/>
            <a:chOff x="762301" y="4448904"/>
            <a:chExt cx="10828042" cy="1597928"/>
          </a:xfrm>
          <a:solidFill>
            <a:srgbClr val="FFFFFF"/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8E2101F-E2D9-4A70-AAF5-4D176051B822}"/>
                </a:ext>
              </a:extLst>
            </p:cNvPr>
            <p:cNvSpPr/>
            <p:nvPr/>
          </p:nvSpPr>
          <p:spPr>
            <a:xfrm>
              <a:off x="762301" y="4448904"/>
              <a:ext cx="10828042" cy="1597928"/>
            </a:xfrm>
            <a:prstGeom prst="rect">
              <a:avLst/>
            </a:prstGeom>
            <a:grp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C0BF373B-CAF7-47FE-B9BD-4808D2BEE857}"/>
                </a:ext>
              </a:extLst>
            </p:cNvPr>
            <p:cNvSpPr txBox="1"/>
            <p:nvPr/>
          </p:nvSpPr>
          <p:spPr>
            <a:xfrm>
              <a:off x="905521" y="4558319"/>
              <a:ext cx="8589980" cy="588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Q. </a:t>
              </a: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How old are you? 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너 몇 살이야</a:t>
              </a: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? [neo myeot-sal-i-ya?]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FE9D96A-5020-4554-ADE1-2E3D1B7960EB}"/>
                </a:ext>
              </a:extLst>
            </p:cNvPr>
            <p:cNvSpPr txBox="1"/>
            <p:nvPr/>
          </p:nvSpPr>
          <p:spPr>
            <a:xfrm>
              <a:off x="905521" y="5242700"/>
              <a:ext cx="10684822" cy="588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A</a:t>
              </a: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. I’m 22 years old. 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나는 </a:t>
              </a:r>
              <a:r>
                <a:rPr kumimoji="0" lang="ko-K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스물 두살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이야</a:t>
              </a: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. [na-neun seu-mul-du-sal-i-ya.]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8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FAB62D78-3A33-4EF5-B54B-7BE30FE787CE}"/>
              </a:ext>
            </a:extLst>
          </p:cNvPr>
          <p:cNvSpPr txBox="1"/>
          <p:nvPr/>
        </p:nvSpPr>
        <p:spPr>
          <a:xfrm>
            <a:off x="2967362" y="1218817"/>
            <a:ext cx="5867312" cy="32406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1 thing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한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[han-gae]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 things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두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[du-gae]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3 things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세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[se-gae]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4 things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네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[ne-gae]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20 things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스무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[seu-mu-gae]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0B9F135-C94E-4B56-9EA1-731343172FA9}"/>
              </a:ext>
            </a:extLst>
          </p:cNvPr>
          <p:cNvGrpSpPr/>
          <p:nvPr/>
        </p:nvGrpSpPr>
        <p:grpSpPr>
          <a:xfrm>
            <a:off x="644656" y="4613650"/>
            <a:ext cx="10828042" cy="1925492"/>
            <a:chOff x="762301" y="4448904"/>
            <a:chExt cx="10828042" cy="1925492"/>
          </a:xfrm>
          <a:solidFill>
            <a:srgbClr val="FFFFFF"/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6AF0618-FC1E-4D0A-B3D9-6C51F056A0F8}"/>
                </a:ext>
              </a:extLst>
            </p:cNvPr>
            <p:cNvSpPr/>
            <p:nvPr/>
          </p:nvSpPr>
          <p:spPr>
            <a:xfrm>
              <a:off x="762301" y="4448904"/>
              <a:ext cx="10828042" cy="1925492"/>
            </a:xfrm>
            <a:prstGeom prst="rect">
              <a:avLst/>
            </a:prstGeom>
            <a:grp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8B08C4DC-5A08-4015-8260-FFD9EE4D12A6}"/>
                </a:ext>
              </a:extLst>
            </p:cNvPr>
            <p:cNvSpPr txBox="1"/>
            <p:nvPr/>
          </p:nvSpPr>
          <p:spPr>
            <a:xfrm>
              <a:off x="905521" y="4583481"/>
              <a:ext cx="10684822" cy="16927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Two apples please : 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사과 </a:t>
              </a:r>
              <a:r>
                <a:rPr kumimoji="0" lang="ko-K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두 개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 주세요</a:t>
              </a: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. [sa-gwa du-gae ju-se-yo.]</a:t>
              </a: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How much is four chocolates? : 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초콜릿 </a:t>
              </a:r>
              <a:r>
                <a:rPr kumimoji="0" lang="ko-KR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네 개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 얼마예요</a:t>
              </a: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? [cho-kol-lit ne-gae eol-ma-ye-yo?]</a:t>
              </a:r>
              <a:endPara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83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D6C81B0F-E8F5-42D0-AEBE-B88D5A40C8EC}"/>
              </a:ext>
            </a:extLst>
          </p:cNvPr>
          <p:cNvSpPr txBox="1"/>
          <p:nvPr/>
        </p:nvSpPr>
        <p:spPr>
          <a:xfrm>
            <a:off x="2106752" y="1124259"/>
            <a:ext cx="7662675" cy="325608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1 sheet of paper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한 장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[han-jang]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 sheets of paper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두 장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[du-jang]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3 sheets of paper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세 장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[se-jang]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4 sheets of paper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네 장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[ne-jang]</a:t>
            </a: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20 sheets of paper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스무 장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[seu-mu-jang]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E25415C-8ADE-493E-975B-5CE04514CA43}"/>
              </a:ext>
            </a:extLst>
          </p:cNvPr>
          <p:cNvGrpSpPr/>
          <p:nvPr/>
        </p:nvGrpSpPr>
        <p:grpSpPr>
          <a:xfrm>
            <a:off x="681726" y="4519092"/>
            <a:ext cx="10828042" cy="1925492"/>
            <a:chOff x="762301" y="4448904"/>
            <a:chExt cx="10828042" cy="1925492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6D26B3B-AB5F-4EE7-8FC3-427CCBEBE8D1}"/>
                </a:ext>
              </a:extLst>
            </p:cNvPr>
            <p:cNvSpPr/>
            <p:nvPr/>
          </p:nvSpPr>
          <p:spPr>
            <a:xfrm>
              <a:off x="762301" y="4448904"/>
              <a:ext cx="10828042" cy="192549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19A52654-A791-4091-91A1-D6C54BF87C35}"/>
                </a:ext>
              </a:extLst>
            </p:cNvPr>
            <p:cNvSpPr txBox="1"/>
            <p:nvPr/>
          </p:nvSpPr>
          <p:spPr>
            <a:xfrm>
              <a:off x="905521" y="4583481"/>
              <a:ext cx="10684822" cy="1682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I have to write a report for today's assignment.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: 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오늘 과제로 보고서 </a:t>
              </a:r>
              <a:r>
                <a:rPr kumimoji="0" lang="ko-KR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한 장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 </a:t>
              </a:r>
              <a:r>
                <a: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써야해</a:t>
              </a: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.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[o-neul gwa-je-ro bo-go-seo han-jang sseo-ya-hae.]</a:t>
              </a:r>
              <a:endPara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68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Question word [</a:t>
            </a:r>
            <a:r>
              <a:rPr lang="ko-KR" altLang="en-US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몇</a:t>
            </a: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]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2DA71EA-91AD-4340-80D5-07FB319B9EF2}"/>
              </a:ext>
            </a:extLst>
          </p:cNvPr>
          <p:cNvSpPr txBox="1"/>
          <p:nvPr/>
        </p:nvSpPr>
        <p:spPr>
          <a:xfrm>
            <a:off x="412798" y="1113857"/>
            <a:ext cx="115559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◼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Question word [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몇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</a:rPr>
              <a:t>] </a:t>
            </a:r>
          </a:p>
          <a:p>
            <a:endParaRPr lang="en-US" altLang="ko-KR" dirty="0"/>
          </a:p>
          <a:p>
            <a:r>
              <a:rPr lang="en-US" altLang="ko-KR" dirty="0"/>
              <a:t>Korean has a question word </a:t>
            </a:r>
            <a:r>
              <a:rPr lang="ko-KR" altLang="en-US" b="1" dirty="0"/>
              <a:t>몇</a:t>
            </a:r>
            <a:r>
              <a:rPr lang="en-US" altLang="ko-KR" b="1" dirty="0"/>
              <a:t>[</a:t>
            </a:r>
            <a:r>
              <a:rPr lang="en-US" altLang="ko-KR" b="1" dirty="0" err="1"/>
              <a:t>myeot</a:t>
            </a:r>
            <a:r>
              <a:rPr lang="en-US" altLang="ko-KR" b="1" dirty="0"/>
              <a:t>]</a:t>
            </a:r>
            <a:r>
              <a:rPr lang="en-US" altLang="ko-KR" dirty="0"/>
              <a:t> “</a:t>
            </a:r>
            <a:r>
              <a:rPr lang="en-US" altLang="ko-KR" b="1" dirty="0"/>
              <a:t>how many</a:t>
            </a:r>
            <a:r>
              <a:rPr lang="en-US" altLang="ko-KR" dirty="0"/>
              <a:t>.” </a:t>
            </a:r>
          </a:p>
          <a:p>
            <a:endParaRPr lang="en-US" altLang="ko-KR" dirty="0"/>
          </a:p>
          <a:p>
            <a:r>
              <a:rPr lang="en-US" altLang="ko-KR" dirty="0"/>
              <a:t>The word cannot be used on its own but must precede a counter. </a:t>
            </a:r>
          </a:p>
          <a:p>
            <a:r>
              <a:rPr lang="en-US" altLang="ko-KR" dirty="0"/>
              <a:t>For example, a specific question expression such as “how many people” would be </a:t>
            </a:r>
            <a:r>
              <a:rPr lang="ko-KR" altLang="en-US" b="1" dirty="0"/>
              <a:t>몇 명</a:t>
            </a:r>
            <a:r>
              <a:rPr lang="en-US" altLang="ko-KR" b="1" dirty="0"/>
              <a:t>[</a:t>
            </a:r>
            <a:r>
              <a:rPr lang="en-US" altLang="ko-KR" b="1" dirty="0" err="1"/>
              <a:t>myeot</a:t>
            </a:r>
            <a:r>
              <a:rPr lang="en-US" altLang="ko-KR" b="1" dirty="0"/>
              <a:t> </a:t>
            </a:r>
            <a:r>
              <a:rPr lang="en-US" altLang="ko-KR" b="1" dirty="0" err="1"/>
              <a:t>myeong</a:t>
            </a:r>
            <a:r>
              <a:rPr lang="en-US" altLang="ko-KR" b="1" dirty="0"/>
              <a:t>]</a:t>
            </a:r>
            <a:r>
              <a:rPr lang="en-US" altLang="ko-KR" dirty="0"/>
              <a:t>, “how many months” would be </a:t>
            </a:r>
            <a:r>
              <a:rPr lang="ko-KR" altLang="en-US" b="1" dirty="0"/>
              <a:t>몇 달</a:t>
            </a:r>
            <a:r>
              <a:rPr lang="en-US" altLang="ko-KR" b="1" dirty="0"/>
              <a:t>[</a:t>
            </a:r>
            <a:r>
              <a:rPr lang="en-US" altLang="ko-KR" b="1" dirty="0" err="1"/>
              <a:t>myeot</a:t>
            </a:r>
            <a:r>
              <a:rPr lang="en-US" altLang="ko-KR" b="1" dirty="0"/>
              <a:t> dal] </a:t>
            </a:r>
            <a:r>
              <a:rPr lang="en-US" altLang="ko-KR" dirty="0"/>
              <a:t>and so on.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3F52BC-6307-4D81-BA4C-AC4D8EB50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46864" r="25459" b="25442"/>
          <a:stretch/>
        </p:blipFill>
        <p:spPr>
          <a:xfrm>
            <a:off x="703381" y="3213917"/>
            <a:ext cx="10933447" cy="33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Time 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786B74-8D5B-4BE2-ABAB-DCF360BCD162}"/>
              </a:ext>
            </a:extLst>
          </p:cNvPr>
          <p:cNvSpPr txBox="1"/>
          <p:nvPr/>
        </p:nvSpPr>
        <p:spPr>
          <a:xfrm>
            <a:off x="412798" y="1212980"/>
            <a:ext cx="1139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Koreans use native Korean numbers for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A3636-0434-4E5E-A116-3621F02BCFC9}"/>
              </a:ext>
            </a:extLst>
          </p:cNvPr>
          <p:cNvSpPr txBox="1"/>
          <p:nvPr/>
        </p:nvSpPr>
        <p:spPr>
          <a:xfrm>
            <a:off x="1299207" y="1684570"/>
            <a:ext cx="219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시</a:t>
            </a:r>
            <a:r>
              <a:rPr lang="en-US" altLang="ko-KR" sz="2400" b="1" dirty="0"/>
              <a:t>[</a:t>
            </a:r>
            <a:r>
              <a:rPr lang="en-US" altLang="ko-KR" sz="2400" b="1" dirty="0" err="1"/>
              <a:t>si</a:t>
            </a:r>
            <a:r>
              <a:rPr lang="en-US" altLang="ko-KR" sz="2400" b="1" dirty="0"/>
              <a:t>] “o’clock” 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5F827-852D-461B-A1D6-5C7B97124A82}"/>
              </a:ext>
            </a:extLst>
          </p:cNvPr>
          <p:cNvSpPr txBox="1"/>
          <p:nvPr/>
        </p:nvSpPr>
        <p:spPr>
          <a:xfrm>
            <a:off x="4506686" y="1684569"/>
            <a:ext cx="27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분</a:t>
            </a:r>
            <a:r>
              <a:rPr lang="en-US" altLang="ko-KR" sz="2400" b="1" dirty="0"/>
              <a:t>[bun] “minutes”</a:t>
            </a:r>
            <a:endParaRPr lang="ko-KR" alt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14F96-84EA-4EB4-AD20-1A682B29B536}"/>
              </a:ext>
            </a:extLst>
          </p:cNvPr>
          <p:cNvSpPr txBox="1"/>
          <p:nvPr/>
        </p:nvSpPr>
        <p:spPr>
          <a:xfrm>
            <a:off x="7959012" y="1684568"/>
            <a:ext cx="347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초</a:t>
            </a:r>
            <a:r>
              <a:rPr lang="en-US" altLang="ko-KR" sz="2400" b="1" dirty="0"/>
              <a:t>[Cho] “seconds”</a:t>
            </a:r>
            <a:endParaRPr lang="ko-KR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AF834-EDFB-45CF-ABFC-094DDF740642}"/>
              </a:ext>
            </a:extLst>
          </p:cNvPr>
          <p:cNvSpPr txBox="1"/>
          <p:nvPr/>
        </p:nvSpPr>
        <p:spPr>
          <a:xfrm>
            <a:off x="527682" y="2593909"/>
            <a:ext cx="423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For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A.M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5A039-99D2-47CA-8CD5-19CE76E6E439}"/>
              </a:ext>
            </a:extLst>
          </p:cNvPr>
          <p:cNvSpPr txBox="1"/>
          <p:nvPr/>
        </p:nvSpPr>
        <p:spPr>
          <a:xfrm>
            <a:off x="5663178" y="3209731"/>
            <a:ext cx="324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아침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achim</a:t>
            </a:r>
            <a:r>
              <a:rPr lang="en-US" altLang="ko-KR" sz="2000" b="1" dirty="0"/>
              <a:t>] “morning” </a:t>
            </a:r>
            <a:endParaRPr lang="ko-KR" alt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A759B-178F-4123-B34A-BC208FF74170}"/>
              </a:ext>
            </a:extLst>
          </p:cNvPr>
          <p:cNvSpPr txBox="1"/>
          <p:nvPr/>
        </p:nvSpPr>
        <p:spPr>
          <a:xfrm>
            <a:off x="1299207" y="3209731"/>
            <a:ext cx="345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오전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ojeon</a:t>
            </a:r>
            <a:r>
              <a:rPr lang="en-US" altLang="ko-KR" sz="2000" b="1" dirty="0"/>
              <a:t>] “before noon” </a:t>
            </a:r>
            <a:endParaRPr lang="ko-KR" alt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6EFEF-0E8A-43B0-942B-84ACD5938CD1}"/>
              </a:ext>
            </a:extLst>
          </p:cNvPr>
          <p:cNvSpPr txBox="1"/>
          <p:nvPr/>
        </p:nvSpPr>
        <p:spPr>
          <a:xfrm>
            <a:off x="527682" y="3974838"/>
            <a:ext cx="125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For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P.M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39FDA-C1AD-4190-AE73-5EAEFB9CCCAB}"/>
              </a:ext>
            </a:extLst>
          </p:cNvPr>
          <p:cNvSpPr txBox="1"/>
          <p:nvPr/>
        </p:nvSpPr>
        <p:spPr>
          <a:xfrm>
            <a:off x="1374454" y="4509112"/>
            <a:ext cx="293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오후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ohu</a:t>
            </a:r>
            <a:r>
              <a:rPr lang="en-US" altLang="ko-KR" sz="2000" b="1" dirty="0"/>
              <a:t>] “afternoon,”</a:t>
            </a:r>
            <a:endParaRPr lang="ko-KR" alt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F7958-4E13-4AC0-A148-17558B5401B8}"/>
              </a:ext>
            </a:extLst>
          </p:cNvPr>
          <p:cNvSpPr txBox="1"/>
          <p:nvPr/>
        </p:nvSpPr>
        <p:spPr>
          <a:xfrm>
            <a:off x="4509796" y="4509112"/>
            <a:ext cx="364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저녁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jeonyeok</a:t>
            </a:r>
            <a:r>
              <a:rPr lang="en-US" altLang="ko-KR" sz="2000" b="1" dirty="0"/>
              <a:t>] “evening,” </a:t>
            </a:r>
            <a:endParaRPr lang="ko-KR" alt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8F9A4-7AED-4696-A5C8-A9BC614F327D}"/>
              </a:ext>
            </a:extLst>
          </p:cNvPr>
          <p:cNvSpPr txBox="1"/>
          <p:nvPr/>
        </p:nvSpPr>
        <p:spPr>
          <a:xfrm>
            <a:off x="8354786" y="4509112"/>
            <a:ext cx="227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밤</a:t>
            </a:r>
            <a:r>
              <a:rPr lang="en-US" altLang="ko-KR" sz="2000" b="1" dirty="0"/>
              <a:t>[bam] “night” 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7116B-F484-49F8-BF21-D157D39EC1E0}"/>
              </a:ext>
            </a:extLst>
          </p:cNvPr>
          <p:cNvSpPr txBox="1"/>
          <p:nvPr/>
        </p:nvSpPr>
        <p:spPr>
          <a:xfrm>
            <a:off x="599493" y="5254764"/>
            <a:ext cx="103569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To say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half past</a:t>
            </a:r>
            <a:r>
              <a:rPr lang="en-US" altLang="ko-KR" sz="2000" dirty="0"/>
              <a:t>, you can either say</a:t>
            </a:r>
          </a:p>
          <a:p>
            <a:endParaRPr lang="en-US" altLang="ko-KR" dirty="0"/>
          </a:p>
          <a:p>
            <a:r>
              <a:rPr lang="en-US" altLang="ko-KR" dirty="0"/>
              <a:t>1) “</a:t>
            </a:r>
            <a:r>
              <a:rPr lang="ko-KR" altLang="en-US" b="1" dirty="0"/>
              <a:t>삼십</a:t>
            </a:r>
            <a:r>
              <a:rPr lang="ko-KR" altLang="en-US" dirty="0"/>
              <a:t> </a:t>
            </a:r>
            <a:r>
              <a:rPr lang="ko-KR" altLang="en-US" b="1" dirty="0"/>
              <a:t>분</a:t>
            </a:r>
            <a:r>
              <a:rPr lang="en-US" altLang="ko-KR" dirty="0"/>
              <a:t>[</a:t>
            </a:r>
            <a:r>
              <a:rPr lang="en-US" altLang="ko-KR" dirty="0" err="1"/>
              <a:t>samsip</a:t>
            </a:r>
            <a:r>
              <a:rPr lang="en-US" altLang="ko-KR" dirty="0"/>
              <a:t> bun]” </a:t>
            </a:r>
          </a:p>
          <a:p>
            <a:r>
              <a:rPr lang="en-US" altLang="ko-KR" dirty="0"/>
              <a:t>2)</a:t>
            </a:r>
            <a:r>
              <a:rPr lang="ko-KR" altLang="en-US" b="1" dirty="0"/>
              <a:t>반</a:t>
            </a:r>
            <a:r>
              <a:rPr lang="en-US" altLang="ko-KR" dirty="0"/>
              <a:t>[ban], meaning “a half”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>
                <a:solidFill>
                  <a:prstClr val="black">
                    <a:lumMod val="75000"/>
                    <a:lumOff val="25000"/>
                  </a:prstClr>
                </a:solidFill>
              </a:rPr>
              <a:t>Index</a:t>
            </a:r>
            <a:endParaRPr lang="en-US" altLang="ko-KR" sz="500" ker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7254" y="1525943"/>
            <a:ext cx="925596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US" altLang="ko-KR" sz="4000" b="1" i="1"/>
              <a:t>Review</a:t>
            </a:r>
          </a:p>
          <a:p>
            <a:pPr marL="342900" indent="-342900">
              <a:buAutoNum type="arabicPeriod"/>
              <a:defRPr/>
            </a:pPr>
            <a:endParaRPr lang="en-US" altLang="ko-KR" sz="4000" b="1" i="1"/>
          </a:p>
          <a:p>
            <a:pPr marL="342900" indent="-342900">
              <a:buAutoNum type="arabicPeriod"/>
              <a:defRPr/>
            </a:pPr>
            <a:r>
              <a:rPr lang="en-US" altLang="ko-KR" sz="4000" b="1" i="1"/>
              <a:t>Conversation</a:t>
            </a:r>
          </a:p>
          <a:p>
            <a:pPr marL="342900" indent="-342900">
              <a:buAutoNum type="arabicPeriod"/>
              <a:defRPr/>
            </a:pPr>
            <a:endParaRPr lang="en-US" altLang="ko-KR" sz="4000" b="1" i="1"/>
          </a:p>
          <a:p>
            <a:pPr marL="342900" indent="-342900">
              <a:buAutoNum type="arabicPeriod"/>
              <a:defRPr/>
            </a:pPr>
            <a:r>
              <a:rPr lang="en-US" altLang="ko-KR" sz="4000" b="1" i="1"/>
              <a:t>Today’s Words</a:t>
            </a:r>
          </a:p>
          <a:p>
            <a:pPr marL="342900" indent="-342900">
              <a:buAutoNum type="arabicPeriod"/>
              <a:defRPr/>
            </a:pPr>
            <a:endParaRPr lang="en-US" altLang="ko-KR" sz="4000" b="1" i="1"/>
          </a:p>
          <a:p>
            <a:pPr marL="342900" indent="-342900">
              <a:buAutoNum type="arabicPeriod"/>
              <a:defRPr/>
            </a:pPr>
            <a:r>
              <a:rPr lang="en-US" altLang="ko-KR" sz="4000" b="1" i="1"/>
              <a:t>Counters + ‘</a:t>
            </a:r>
            <a:r>
              <a:rPr lang="ko-KR" altLang="en-US" sz="4000" b="1" i="1"/>
              <a:t>몇</a:t>
            </a:r>
            <a:r>
              <a:rPr lang="en-US" altLang="ko-KR" sz="4000" b="1" i="1"/>
              <a:t>’</a:t>
            </a:r>
          </a:p>
          <a:p>
            <a:pPr marL="342900" indent="-342900">
              <a:buAutoNum type="arabicPeriod"/>
              <a:defRPr/>
            </a:pPr>
            <a:endParaRPr lang="en-US" altLang="ko-KR"/>
          </a:p>
          <a:p>
            <a:pPr marL="342900" indent="-342900">
              <a:buAutoNum type="arabicPeriod"/>
              <a:defRPr/>
            </a:pPr>
            <a:endParaRPr lang="en-US" altLang="ko-KR"/>
          </a:p>
          <a:p>
            <a:pPr marL="342900" indent="-342900">
              <a:buAutoNum type="arabicPeriod"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Time- Let’s practice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30723ED-290E-4593-81C6-151538E25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39592" r="13215" b="25715"/>
          <a:stretch/>
        </p:blipFill>
        <p:spPr>
          <a:xfrm>
            <a:off x="770278" y="1283701"/>
            <a:ext cx="10631462" cy="2775765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317CA246-5040-4572-AAC4-6B28DADE0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26584" r="15433" b="41904"/>
          <a:stretch/>
        </p:blipFill>
        <p:spPr>
          <a:xfrm>
            <a:off x="856002" y="4124781"/>
            <a:ext cx="9801306" cy="2500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51A1E-581A-405D-9089-4902C21199A7}"/>
              </a:ext>
            </a:extLst>
          </p:cNvPr>
          <p:cNvSpPr txBox="1"/>
          <p:nvPr/>
        </p:nvSpPr>
        <p:spPr>
          <a:xfrm>
            <a:off x="5844075" y="5271797"/>
            <a:ext cx="162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10 : 45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a.m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88F02-0376-4127-A89E-5F07402A1D63}"/>
              </a:ext>
            </a:extLst>
          </p:cNvPr>
          <p:cNvSpPr txBox="1"/>
          <p:nvPr/>
        </p:nvSpPr>
        <p:spPr>
          <a:xfrm>
            <a:off x="5371324" y="5641129"/>
            <a:ext cx="162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7: 50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p.m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C144C-85ED-4962-9171-EF0783073EC7}"/>
              </a:ext>
            </a:extLst>
          </p:cNvPr>
          <p:cNvSpPr txBox="1"/>
          <p:nvPr/>
        </p:nvSpPr>
        <p:spPr>
          <a:xfrm>
            <a:off x="4966664" y="5948337"/>
            <a:ext cx="157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10 : 09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a.m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73F94A-98DE-492D-B24D-284AFF58D0C2}"/>
              </a:ext>
            </a:extLst>
          </p:cNvPr>
          <p:cNvSpPr txBox="1"/>
          <p:nvPr/>
        </p:nvSpPr>
        <p:spPr>
          <a:xfrm>
            <a:off x="6658948" y="6338226"/>
            <a:ext cx="162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6 :27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p.m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Counting days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696302D5-170A-48DA-AEAE-007003903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0" t="15630" r="18495" b="20137"/>
          <a:stretch/>
        </p:blipFill>
        <p:spPr>
          <a:xfrm>
            <a:off x="1374454" y="1216053"/>
            <a:ext cx="9245602" cy="52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911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Counting months and years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1218AA64-AC4B-4B4C-A57D-A1BCC951D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23537" r="17807" b="38912"/>
          <a:stretch/>
        </p:blipFill>
        <p:spPr>
          <a:xfrm>
            <a:off x="845449" y="1930366"/>
            <a:ext cx="10501102" cy="33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692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Counting months and years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ED2981EF-F955-4DAA-8D5F-8EA9EFE50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t="21204" r="18748" b="21225"/>
          <a:stretch/>
        </p:blipFill>
        <p:spPr>
          <a:xfrm>
            <a:off x="2274048" y="2544154"/>
            <a:ext cx="8068728" cy="4083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C27442-EC79-4B7A-87DD-AF55ABC3558A}"/>
              </a:ext>
            </a:extLst>
          </p:cNvPr>
          <p:cNvSpPr txBox="1"/>
          <p:nvPr/>
        </p:nvSpPr>
        <p:spPr>
          <a:xfrm>
            <a:off x="300829" y="1234887"/>
            <a:ext cx="1180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When counting with Chinese numbers, you add </a:t>
            </a:r>
            <a:r>
              <a:rPr lang="ko-KR" altLang="en-US" b="1" dirty="0"/>
              <a:t>개월</a:t>
            </a:r>
            <a:r>
              <a:rPr lang="en-US" altLang="ko-KR" b="1" dirty="0"/>
              <a:t>[</a:t>
            </a:r>
            <a:r>
              <a:rPr lang="en-US" altLang="ko-KR" b="1" dirty="0" err="1"/>
              <a:t>gaewol</a:t>
            </a:r>
            <a:r>
              <a:rPr lang="en-US" altLang="ko-KR" b="1" dirty="0"/>
              <a:t>] </a:t>
            </a:r>
            <a:r>
              <a:rPr lang="en-US" altLang="ko-KR" dirty="0"/>
              <a:t>after the number </a:t>
            </a:r>
          </a:p>
          <a:p>
            <a:r>
              <a:rPr lang="en-US" altLang="ko-KR" dirty="0"/>
              <a:t>When counting with native Korean numbers, you add</a:t>
            </a:r>
            <a:r>
              <a:rPr lang="en-US" altLang="ko-KR" b="1" dirty="0"/>
              <a:t> </a:t>
            </a:r>
            <a:r>
              <a:rPr lang="ko-KR" altLang="en-US" b="1" dirty="0"/>
              <a:t>달</a:t>
            </a:r>
            <a:r>
              <a:rPr lang="en-US" altLang="ko-KR" b="1" dirty="0"/>
              <a:t>[dal] </a:t>
            </a:r>
            <a:r>
              <a:rPr lang="en-US" altLang="ko-KR" dirty="0"/>
              <a:t>after the number</a:t>
            </a:r>
          </a:p>
          <a:p>
            <a:r>
              <a:rPr lang="en-US" altLang="ko-KR" dirty="0"/>
              <a:t>For years, Koreans normally use Chinese numbers with </a:t>
            </a:r>
            <a:r>
              <a:rPr lang="ko-KR" altLang="en-US" b="1" dirty="0"/>
              <a:t>년</a:t>
            </a:r>
            <a:r>
              <a:rPr lang="en-US" altLang="ko-KR" b="1" dirty="0"/>
              <a:t>[</a:t>
            </a:r>
            <a:r>
              <a:rPr lang="en-US" altLang="ko-KR" b="1" dirty="0" err="1"/>
              <a:t>nyeon</a:t>
            </a:r>
            <a:r>
              <a:rPr lang="en-US" altLang="ko-KR" b="1" dirty="0"/>
              <a:t>] </a:t>
            </a:r>
            <a:r>
              <a:rPr lang="en-US" altLang="ko-KR" dirty="0"/>
              <a:t>“year,”</a:t>
            </a:r>
          </a:p>
          <a:p>
            <a:r>
              <a:rPr lang="en-US" altLang="ko-KR" dirty="0"/>
              <a:t>They use native Korean numbers for years only for small numbers, such as </a:t>
            </a:r>
            <a:r>
              <a:rPr lang="ko-KR" altLang="en-US" b="1" dirty="0"/>
              <a:t>한 해</a:t>
            </a:r>
            <a:r>
              <a:rPr lang="en-US" altLang="ko-KR" b="1" dirty="0"/>
              <a:t>[</a:t>
            </a:r>
            <a:r>
              <a:rPr lang="en-US" altLang="ko-KR" b="1" dirty="0" err="1"/>
              <a:t>han</a:t>
            </a:r>
            <a:r>
              <a:rPr lang="en-US" altLang="ko-KR" b="1" dirty="0"/>
              <a:t> </a:t>
            </a:r>
            <a:r>
              <a:rPr lang="en-US" altLang="ko-KR" b="1" dirty="0" err="1"/>
              <a:t>hae</a:t>
            </a:r>
            <a:r>
              <a:rPr lang="en-US" altLang="ko-KR" b="1" dirty="0"/>
              <a:t>] </a:t>
            </a:r>
            <a:r>
              <a:rPr lang="en-US" altLang="ko-KR" dirty="0"/>
              <a:t>and </a:t>
            </a:r>
            <a:r>
              <a:rPr lang="ko-KR" altLang="en-US" b="1" dirty="0"/>
              <a:t>두 해</a:t>
            </a:r>
            <a:r>
              <a:rPr lang="en-US" altLang="ko-KR" b="1" dirty="0"/>
              <a:t>[du </a:t>
            </a:r>
            <a:r>
              <a:rPr lang="en-US" altLang="ko-KR" b="1" dirty="0" err="1"/>
              <a:t>hae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405156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Order of Korean number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F5713B-97B0-48D4-A36B-25E28A8575E7}"/>
              </a:ext>
            </a:extLst>
          </p:cNvPr>
          <p:cNvSpPr txBox="1"/>
          <p:nvPr/>
        </p:nvSpPr>
        <p:spPr>
          <a:xfrm>
            <a:off x="541176" y="1287624"/>
            <a:ext cx="10888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Koreans give dates starting from the largest unit to the smallest</a:t>
            </a:r>
          </a:p>
          <a:p>
            <a:r>
              <a:rPr lang="en-US" altLang="ko-KR" dirty="0"/>
              <a:t>This is the opposite of the English expression</a:t>
            </a:r>
          </a:p>
          <a:p>
            <a:endParaRPr lang="en-US" altLang="ko-KR" dirty="0"/>
          </a:p>
          <a:p>
            <a:r>
              <a:rPr lang="en-US" altLang="ko-KR" dirty="0"/>
              <a:t>Ex) “</a:t>
            </a:r>
            <a:r>
              <a:rPr lang="en-US" altLang="ko-KR" sz="2400" b="1" dirty="0"/>
              <a:t>2:19 p.m., 18 May, 1970</a:t>
            </a:r>
            <a:r>
              <a:rPr lang="en-US" altLang="ko-KR" dirty="0"/>
              <a:t>” </a:t>
            </a:r>
          </a:p>
          <a:p>
            <a:r>
              <a:rPr lang="en-US" altLang="ko-KR" dirty="0"/>
              <a:t>“(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r>
              <a:rPr lang="ko-KR" altLang="en-US" dirty="0" err="1"/>
              <a:t>천구백</a:t>
            </a:r>
            <a:r>
              <a:rPr lang="ko-KR" altLang="en-US" dirty="0"/>
              <a:t> </a:t>
            </a:r>
            <a:r>
              <a:rPr lang="ko-KR" altLang="en-US" dirty="0" err="1"/>
              <a:t>칠십년</a:t>
            </a:r>
            <a:r>
              <a:rPr lang="ko-KR" altLang="en-US" dirty="0"/>
              <a:t> 오월 </a:t>
            </a:r>
            <a:r>
              <a:rPr lang="ko-KR" altLang="en-US" dirty="0" err="1"/>
              <a:t>십팔일</a:t>
            </a:r>
            <a:r>
              <a:rPr lang="en-US" altLang="ko-KR" dirty="0"/>
              <a:t>,</a:t>
            </a:r>
            <a:r>
              <a:rPr lang="ko-KR" altLang="en-US" dirty="0"/>
              <a:t>오후 두 시 </a:t>
            </a:r>
            <a:r>
              <a:rPr lang="ko-KR" altLang="en-US" dirty="0" err="1"/>
              <a:t>십구</a:t>
            </a:r>
            <a:r>
              <a:rPr lang="ko-KR" altLang="en-US" dirty="0"/>
              <a:t> 분”</a:t>
            </a:r>
            <a:endParaRPr lang="en-US" altLang="ko-KR" dirty="0"/>
          </a:p>
          <a:p>
            <a:r>
              <a:rPr lang="en-US" altLang="ko-KR" dirty="0"/>
              <a:t> [(il)</a:t>
            </a:r>
            <a:r>
              <a:rPr lang="en-US" altLang="ko-KR" dirty="0" err="1"/>
              <a:t>cheongubaek</a:t>
            </a:r>
            <a:r>
              <a:rPr lang="en-US" altLang="ko-KR" dirty="0"/>
              <a:t> </a:t>
            </a:r>
            <a:r>
              <a:rPr lang="en-US" altLang="ko-KR" dirty="0" err="1"/>
              <a:t>chilsimnyeon</a:t>
            </a:r>
            <a:r>
              <a:rPr lang="en-US" altLang="ko-KR" dirty="0"/>
              <a:t> </a:t>
            </a:r>
            <a:r>
              <a:rPr lang="en-US" altLang="ko-KR" dirty="0" err="1"/>
              <a:t>owol</a:t>
            </a:r>
            <a:r>
              <a:rPr lang="en-US" altLang="ko-KR" dirty="0"/>
              <a:t> </a:t>
            </a:r>
            <a:r>
              <a:rPr lang="en-US" altLang="ko-KR" dirty="0" err="1"/>
              <a:t>sipparil</a:t>
            </a:r>
            <a:r>
              <a:rPr lang="en-US" altLang="ko-KR" dirty="0"/>
              <a:t>, </a:t>
            </a:r>
            <a:r>
              <a:rPr lang="en-US" altLang="ko-KR" dirty="0" err="1"/>
              <a:t>ohu</a:t>
            </a:r>
            <a:r>
              <a:rPr lang="en-US" altLang="ko-KR" dirty="0"/>
              <a:t> du </a:t>
            </a:r>
            <a:r>
              <a:rPr lang="en-US" altLang="ko-KR" dirty="0" err="1"/>
              <a:t>si</a:t>
            </a:r>
            <a:r>
              <a:rPr lang="en-US" altLang="ko-KR" dirty="0"/>
              <a:t> sip </a:t>
            </a:r>
            <a:r>
              <a:rPr lang="en-US" altLang="ko-KR" dirty="0" err="1"/>
              <a:t>gu</a:t>
            </a:r>
            <a:r>
              <a:rPr lang="en-US" altLang="ko-KR" dirty="0"/>
              <a:t> bun]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0662B8-816D-4C84-98BD-34B791D99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t="44082" r="18724" b="24626"/>
          <a:stretch/>
        </p:blipFill>
        <p:spPr>
          <a:xfrm>
            <a:off x="471038" y="3338663"/>
            <a:ext cx="11192970" cy="307863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A3C8117-30FE-4996-92A4-09577B7179AF}"/>
              </a:ext>
            </a:extLst>
          </p:cNvPr>
          <p:cNvSpPr/>
          <p:nvPr/>
        </p:nvSpPr>
        <p:spPr>
          <a:xfrm>
            <a:off x="4109634" y="3515654"/>
            <a:ext cx="6564585" cy="81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6A5F29F-8A68-4AE4-9FF7-A7A3D541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635" y="4328261"/>
            <a:ext cx="7320365" cy="8126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0CC958B-BA0C-4ECF-9CF4-B266BA96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20" y="5165811"/>
            <a:ext cx="7320353" cy="11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7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Practice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C2BB714-C1C5-44FD-B7ED-46334AC0F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4354" r="17729" b="34014"/>
          <a:stretch/>
        </p:blipFill>
        <p:spPr>
          <a:xfrm>
            <a:off x="1094791" y="1651573"/>
            <a:ext cx="10002417" cy="3554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F3B821-5E1A-4F77-B2D0-92BDD2E7A8E4}"/>
              </a:ext>
            </a:extLst>
          </p:cNvPr>
          <p:cNvSpPr txBox="1"/>
          <p:nvPr/>
        </p:nvSpPr>
        <p:spPr>
          <a:xfrm>
            <a:off x="3384513" y="3356523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Three animals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D68FF-7056-46FC-AD9D-A184526519DC}"/>
              </a:ext>
            </a:extLst>
          </p:cNvPr>
          <p:cNvSpPr txBox="1"/>
          <p:nvPr/>
        </p:nvSpPr>
        <p:spPr>
          <a:xfrm>
            <a:off x="3933091" y="3709691"/>
            <a:ext cx="264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Five slices (pieces)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1BF8D-339D-44E8-8259-3ECCBEFDE440}"/>
              </a:ext>
            </a:extLst>
          </p:cNvPr>
          <p:cNvSpPr txBox="1"/>
          <p:nvPr/>
        </p:nvSpPr>
        <p:spPr>
          <a:xfrm>
            <a:off x="3311050" y="4044490"/>
            <a:ext cx="264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Ten times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3EA5C-8FD5-4F25-B188-70C5CC6E6100}"/>
              </a:ext>
            </a:extLst>
          </p:cNvPr>
          <p:cNvSpPr txBox="1"/>
          <p:nvPr/>
        </p:nvSpPr>
        <p:spPr>
          <a:xfrm>
            <a:off x="3536301" y="4379289"/>
            <a:ext cx="264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Twenty years of age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6DEE90-FABA-4CAB-B6AA-E299A0A80676}"/>
              </a:ext>
            </a:extLst>
          </p:cNvPr>
          <p:cNvSpPr txBox="1"/>
          <p:nvPr/>
        </p:nvSpPr>
        <p:spPr>
          <a:xfrm>
            <a:off x="5255586" y="4776212"/>
            <a:ext cx="264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Ninety eight people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Practice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A381B81-9AC8-482D-B5A3-4B4920BC2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34694" r="10153" b="23945"/>
          <a:stretch/>
        </p:blipFill>
        <p:spPr>
          <a:xfrm>
            <a:off x="0" y="1846043"/>
            <a:ext cx="11813929" cy="3397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7739-1DAF-408D-8462-BDD1BA04FEB5}"/>
              </a:ext>
            </a:extLst>
          </p:cNvPr>
          <p:cNvSpPr txBox="1"/>
          <p:nvPr/>
        </p:nvSpPr>
        <p:spPr>
          <a:xfrm>
            <a:off x="2292880" y="4002833"/>
            <a:ext cx="407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일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천구백사십삼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년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삼 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십육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406E8-94DA-4C60-AA6D-84365F832579}"/>
              </a:ext>
            </a:extLst>
          </p:cNvPr>
          <p:cNvSpPr txBox="1"/>
          <p:nvPr/>
        </p:nvSpPr>
        <p:spPr>
          <a:xfrm>
            <a:off x="2669214" y="4253987"/>
            <a:ext cx="458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일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천구백육십오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년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십이 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이십오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A22D7-3EC2-4E56-A4E4-F732E65EBEA9}"/>
              </a:ext>
            </a:extLst>
          </p:cNvPr>
          <p:cNvSpPr txBox="1"/>
          <p:nvPr/>
        </p:nvSpPr>
        <p:spPr>
          <a:xfrm>
            <a:off x="2669214" y="4564230"/>
            <a:ext cx="407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일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천구백구십사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년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구 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삼십일 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D6D5F-D4E4-451D-ACC6-31D2446AE384}"/>
              </a:ext>
            </a:extLst>
          </p:cNvPr>
          <p:cNvSpPr txBox="1"/>
          <p:nvPr/>
        </p:nvSpPr>
        <p:spPr>
          <a:xfrm>
            <a:off x="1829487" y="4844936"/>
            <a:ext cx="407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일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천구백칠십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년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오 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칠 일</a:t>
            </a:r>
          </a:p>
        </p:txBody>
      </p:sp>
    </p:spTree>
    <p:extLst>
      <p:ext uri="{BB962C8B-B14F-4D97-AF65-F5344CB8AC3E}">
        <p14:creationId xmlns:p14="http://schemas.microsoft.com/office/powerpoint/2010/main" val="1224436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Conversation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E215C2-A419-4BA3-AE0B-407CB2659FD0}"/>
              </a:ext>
            </a:extLst>
          </p:cNvPr>
          <p:cNvSpPr txBox="1"/>
          <p:nvPr/>
        </p:nvSpPr>
        <p:spPr>
          <a:xfrm>
            <a:off x="770278" y="1318147"/>
            <a:ext cx="108796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선우</a:t>
            </a:r>
            <a:r>
              <a:rPr lang="en-US" altLang="ko-KR" dirty="0"/>
              <a:t>: </a:t>
            </a:r>
          </a:p>
          <a:p>
            <a:r>
              <a:rPr lang="ko-KR" altLang="en-US" dirty="0"/>
              <a:t>언니</a:t>
            </a:r>
            <a:r>
              <a:rPr lang="en-US" altLang="ko-KR" dirty="0"/>
              <a:t>, </a:t>
            </a:r>
            <a:r>
              <a:rPr lang="ko-KR" altLang="en-US" dirty="0"/>
              <a:t>교수님 언제 만나기로 </a:t>
            </a:r>
            <a:r>
              <a:rPr lang="ko-KR" altLang="en-US" dirty="0" err="1"/>
              <a:t>했어</a:t>
            </a:r>
            <a:r>
              <a:rPr lang="en-US" altLang="ko-KR" dirty="0"/>
              <a:t>? [</a:t>
            </a:r>
            <a:r>
              <a:rPr lang="en-US" altLang="ko-KR" dirty="0" err="1"/>
              <a:t>eonni</a:t>
            </a:r>
            <a:r>
              <a:rPr lang="en-US" altLang="ko-KR" dirty="0"/>
              <a:t>, </a:t>
            </a:r>
            <a:r>
              <a:rPr lang="en-US" altLang="ko-KR" dirty="0" err="1"/>
              <a:t>gyosunim</a:t>
            </a:r>
            <a:r>
              <a:rPr lang="en-US" altLang="ko-KR" dirty="0"/>
              <a:t> </a:t>
            </a:r>
            <a:r>
              <a:rPr lang="en-US" altLang="ko-KR" dirty="0" err="1"/>
              <a:t>eonje</a:t>
            </a:r>
            <a:r>
              <a:rPr lang="en-US" altLang="ko-KR" dirty="0"/>
              <a:t> </a:t>
            </a:r>
            <a:r>
              <a:rPr lang="en-US" altLang="ko-KR" dirty="0" err="1"/>
              <a:t>mannagiro</a:t>
            </a:r>
            <a:r>
              <a:rPr lang="en-US" altLang="ko-KR" dirty="0"/>
              <a:t> </a:t>
            </a:r>
            <a:r>
              <a:rPr lang="en-US" altLang="ko-KR" dirty="0" err="1"/>
              <a:t>haesseo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Sister, when did you decide to meet the professor?</a:t>
            </a:r>
          </a:p>
          <a:p>
            <a:endParaRPr lang="en-US" altLang="ko-KR" dirty="0"/>
          </a:p>
          <a:p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은서</a:t>
            </a:r>
            <a:r>
              <a:rPr lang="en-US" altLang="ko-KR" dirty="0"/>
              <a:t>: </a:t>
            </a:r>
          </a:p>
          <a:p>
            <a:r>
              <a:rPr lang="ko-KR" altLang="en-US" dirty="0"/>
              <a:t>다음주 월요일</a:t>
            </a:r>
            <a:r>
              <a:rPr lang="en-US" altLang="ko-KR" dirty="0"/>
              <a:t>. </a:t>
            </a:r>
            <a:r>
              <a:rPr lang="ko-KR" altLang="en-US" dirty="0"/>
              <a:t>왜</a:t>
            </a:r>
            <a:r>
              <a:rPr lang="en-US" altLang="ko-KR" dirty="0"/>
              <a:t>? [</a:t>
            </a:r>
            <a:r>
              <a:rPr lang="en-US" altLang="ko-KR" dirty="0" err="1"/>
              <a:t>daeumju</a:t>
            </a:r>
            <a:r>
              <a:rPr lang="en-US" altLang="ko-KR" dirty="0"/>
              <a:t> </a:t>
            </a:r>
            <a:r>
              <a:rPr lang="en-US" altLang="ko-KR" dirty="0" err="1"/>
              <a:t>woryoil</a:t>
            </a:r>
            <a:r>
              <a:rPr lang="en-US" altLang="ko-KR" dirty="0"/>
              <a:t>. </a:t>
            </a:r>
            <a:r>
              <a:rPr lang="en-US" altLang="ko-KR" dirty="0" err="1"/>
              <a:t>wae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 Next Monday. Why?</a:t>
            </a:r>
          </a:p>
          <a:p>
            <a:endParaRPr lang="en-US" altLang="ko-KR" dirty="0"/>
          </a:p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선우</a:t>
            </a:r>
            <a:r>
              <a:rPr lang="en-US" altLang="ko-KR" dirty="0"/>
              <a:t>: </a:t>
            </a:r>
          </a:p>
          <a:p>
            <a:r>
              <a:rPr lang="ko-KR" altLang="en-US" dirty="0"/>
              <a:t>곧 혜주 </a:t>
            </a:r>
            <a:r>
              <a:rPr lang="ko-KR" altLang="en-US" dirty="0" err="1"/>
              <a:t>생일이잖아</a:t>
            </a:r>
            <a:r>
              <a:rPr lang="en-US" altLang="ko-KR" dirty="0"/>
              <a:t>. 6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일이 혜주 생일이야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[got </a:t>
            </a:r>
            <a:r>
              <a:rPr lang="en-US" altLang="ko-KR" dirty="0" err="1"/>
              <a:t>hyeju</a:t>
            </a:r>
            <a:r>
              <a:rPr lang="en-US" altLang="ko-KR" dirty="0"/>
              <a:t> </a:t>
            </a:r>
            <a:r>
              <a:rPr lang="en-US" altLang="ko-KR" dirty="0" err="1"/>
              <a:t>saengirijana</a:t>
            </a:r>
            <a:r>
              <a:rPr lang="en-US" altLang="ko-KR" dirty="0"/>
              <a:t>. 6wol 1iri </a:t>
            </a:r>
            <a:r>
              <a:rPr lang="en-US" altLang="ko-KR" dirty="0" err="1"/>
              <a:t>hyeju</a:t>
            </a:r>
            <a:r>
              <a:rPr lang="en-US" altLang="ko-KR" dirty="0"/>
              <a:t> </a:t>
            </a:r>
            <a:r>
              <a:rPr lang="en-US" altLang="ko-KR" dirty="0" err="1"/>
              <a:t>saengiriya</a:t>
            </a:r>
            <a:r>
              <a:rPr lang="en-US" altLang="ko-KR" dirty="0"/>
              <a:t>.]</a:t>
            </a:r>
          </a:p>
          <a:p>
            <a:r>
              <a:rPr lang="en-US" altLang="ko-KR" dirty="0"/>
              <a:t> </a:t>
            </a:r>
            <a:r>
              <a:rPr lang="en-US" altLang="ko-KR" dirty="0" err="1"/>
              <a:t>Hyeju’s</a:t>
            </a:r>
            <a:r>
              <a:rPr lang="en-US" altLang="ko-KR" dirty="0"/>
              <a:t> birthday is coming. June 1st is </a:t>
            </a:r>
            <a:r>
              <a:rPr lang="en-US" altLang="ko-KR" dirty="0" err="1"/>
              <a:t>Hyeju’s</a:t>
            </a:r>
            <a:r>
              <a:rPr lang="en-US" altLang="ko-KR" dirty="0"/>
              <a:t> birthday.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은서</a:t>
            </a:r>
            <a:r>
              <a:rPr lang="en-US" altLang="ko-KR" dirty="0"/>
              <a:t>: </a:t>
            </a:r>
          </a:p>
          <a:p>
            <a:r>
              <a:rPr lang="ko-KR" altLang="en-US" dirty="0"/>
              <a:t>그렇구나</a:t>
            </a:r>
            <a:r>
              <a:rPr lang="en-US" altLang="ko-KR" dirty="0"/>
              <a:t>. </a:t>
            </a:r>
            <a:r>
              <a:rPr lang="ko-KR" altLang="en-US" dirty="0"/>
              <a:t>그럼 </a:t>
            </a:r>
            <a:r>
              <a:rPr lang="en-US" altLang="ko-KR" dirty="0"/>
              <a:t>6</a:t>
            </a:r>
            <a:r>
              <a:rPr lang="ko-KR" altLang="en-US" dirty="0"/>
              <a:t>월에 다같이 여행 가는 거 어때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[</a:t>
            </a:r>
            <a:r>
              <a:rPr lang="en-US" altLang="ko-KR" dirty="0" err="1"/>
              <a:t>geureokuna</a:t>
            </a:r>
            <a:r>
              <a:rPr lang="en-US" altLang="ko-KR" dirty="0"/>
              <a:t>. </a:t>
            </a:r>
            <a:r>
              <a:rPr lang="en-US" altLang="ko-KR" dirty="0" err="1"/>
              <a:t>geureom</a:t>
            </a:r>
            <a:r>
              <a:rPr lang="en-US" altLang="ko-KR" dirty="0"/>
              <a:t> 6wore </a:t>
            </a:r>
            <a:r>
              <a:rPr lang="en-US" altLang="ko-KR" dirty="0" err="1"/>
              <a:t>dagachi</a:t>
            </a:r>
            <a:r>
              <a:rPr lang="en-US" altLang="ko-KR" dirty="0"/>
              <a:t> </a:t>
            </a:r>
            <a:r>
              <a:rPr lang="en-US" altLang="ko-KR" dirty="0" err="1"/>
              <a:t>yeohaeng</a:t>
            </a:r>
            <a:r>
              <a:rPr lang="en-US" altLang="ko-KR" dirty="0"/>
              <a:t> </a:t>
            </a:r>
            <a:r>
              <a:rPr lang="en-US" altLang="ko-KR" dirty="0" err="1"/>
              <a:t>ganeun</a:t>
            </a:r>
            <a:r>
              <a:rPr lang="en-US" altLang="ko-KR" dirty="0"/>
              <a:t> geo </a:t>
            </a:r>
            <a:r>
              <a:rPr lang="en-US" altLang="ko-KR" dirty="0" err="1"/>
              <a:t>eottae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 I got it. Then how about going a trip together in June?</a:t>
            </a:r>
          </a:p>
        </p:txBody>
      </p:sp>
    </p:spTree>
    <p:extLst>
      <p:ext uri="{BB962C8B-B14F-4D97-AF65-F5344CB8AC3E}">
        <p14:creationId xmlns:p14="http://schemas.microsoft.com/office/powerpoint/2010/main" val="132356351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Conversation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BE5722-C029-4C84-B62C-98D90E8FC946}"/>
              </a:ext>
            </a:extLst>
          </p:cNvPr>
          <p:cNvSpPr txBox="1"/>
          <p:nvPr/>
        </p:nvSpPr>
        <p:spPr>
          <a:xfrm>
            <a:off x="1010155" y="2390040"/>
            <a:ext cx="100092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선우</a:t>
            </a:r>
            <a:r>
              <a:rPr lang="en-US" altLang="ko-KR" dirty="0"/>
              <a:t>:</a:t>
            </a:r>
          </a:p>
          <a:p>
            <a:endParaRPr lang="en-US" altLang="ko-KR" dirty="0"/>
          </a:p>
          <a:p>
            <a:r>
              <a:rPr lang="ko-KR" altLang="en-US" dirty="0"/>
              <a:t>좋지</a:t>
            </a:r>
            <a:r>
              <a:rPr lang="en-US" altLang="ko-KR" dirty="0"/>
              <a:t>. </a:t>
            </a:r>
            <a:r>
              <a:rPr lang="ko-KR" altLang="en-US" dirty="0"/>
              <a:t>우리 크로아티아 가자</a:t>
            </a:r>
            <a:r>
              <a:rPr lang="en-US" altLang="ko-KR" dirty="0"/>
              <a:t>! 6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일에 떠나는 거 어때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 [</a:t>
            </a:r>
            <a:r>
              <a:rPr lang="en-US" altLang="ko-KR" dirty="0" err="1"/>
              <a:t>jochi</a:t>
            </a:r>
            <a:r>
              <a:rPr lang="en-US" altLang="ko-KR" dirty="0"/>
              <a:t>. </a:t>
            </a:r>
            <a:r>
              <a:rPr lang="en-US" altLang="ko-KR" dirty="0" err="1"/>
              <a:t>uri</a:t>
            </a:r>
            <a:r>
              <a:rPr lang="en-US" altLang="ko-KR" dirty="0"/>
              <a:t> </a:t>
            </a:r>
            <a:r>
              <a:rPr lang="en-US" altLang="ko-KR" dirty="0" err="1"/>
              <a:t>keuroatia</a:t>
            </a:r>
            <a:r>
              <a:rPr lang="en-US" altLang="ko-KR" dirty="0"/>
              <a:t> </a:t>
            </a:r>
            <a:r>
              <a:rPr lang="en-US" altLang="ko-KR" dirty="0" err="1"/>
              <a:t>gaja</a:t>
            </a:r>
            <a:r>
              <a:rPr lang="en-US" altLang="ko-KR" dirty="0"/>
              <a:t>! 6wol 3ire </a:t>
            </a:r>
            <a:r>
              <a:rPr lang="en-US" altLang="ko-KR" dirty="0" err="1"/>
              <a:t>tteonaneun</a:t>
            </a:r>
            <a:r>
              <a:rPr lang="en-US" altLang="ko-KR" dirty="0"/>
              <a:t> geo </a:t>
            </a:r>
            <a:r>
              <a:rPr lang="en-US" altLang="ko-KR" dirty="0" err="1"/>
              <a:t>eottae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 Good. Let’s go Croatia! How about leaving on June 3rd?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은서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좋아</a:t>
            </a:r>
            <a:r>
              <a:rPr lang="en-US" altLang="ko-KR" dirty="0"/>
              <a:t>. </a:t>
            </a:r>
            <a:r>
              <a:rPr lang="ko-KR" altLang="en-US" dirty="0" err="1"/>
              <a:t>애들이랑</a:t>
            </a:r>
            <a:r>
              <a:rPr lang="ko-KR" altLang="en-US" dirty="0"/>
              <a:t> 다같이 얘기해보자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[</a:t>
            </a:r>
            <a:r>
              <a:rPr lang="en-US" altLang="ko-KR" dirty="0" err="1"/>
              <a:t>joa</a:t>
            </a:r>
            <a:r>
              <a:rPr lang="en-US" altLang="ko-KR" dirty="0"/>
              <a:t>. </a:t>
            </a:r>
            <a:r>
              <a:rPr lang="en-US" altLang="ko-KR" dirty="0" err="1"/>
              <a:t>aedeurirang</a:t>
            </a:r>
            <a:r>
              <a:rPr lang="en-US" altLang="ko-KR" dirty="0"/>
              <a:t> </a:t>
            </a:r>
            <a:r>
              <a:rPr lang="en-US" altLang="ko-KR" dirty="0" err="1"/>
              <a:t>dagachi</a:t>
            </a:r>
            <a:r>
              <a:rPr lang="en-US" altLang="ko-KR" dirty="0"/>
              <a:t> </a:t>
            </a:r>
            <a:r>
              <a:rPr lang="en-US" altLang="ko-KR" dirty="0" err="1"/>
              <a:t>yaegihaeboja</a:t>
            </a:r>
            <a:r>
              <a:rPr lang="en-US" altLang="ko-KR" dirty="0"/>
              <a:t>.]</a:t>
            </a:r>
          </a:p>
          <a:p>
            <a:r>
              <a:rPr lang="en-US" altLang="ko-KR" dirty="0"/>
              <a:t> Okay. Let’s talk all together.</a:t>
            </a:r>
          </a:p>
        </p:txBody>
      </p:sp>
    </p:spTree>
    <p:extLst>
      <p:ext uri="{BB962C8B-B14F-4D97-AF65-F5344CB8AC3E}">
        <p14:creationId xmlns:p14="http://schemas.microsoft.com/office/powerpoint/2010/main" val="35130842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Learning Sentences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666C73-D193-439C-A7A6-5C54DE92ED1F}"/>
              </a:ext>
            </a:extLst>
          </p:cNvPr>
          <p:cNvSpPr txBox="1"/>
          <p:nvPr/>
        </p:nvSpPr>
        <p:spPr>
          <a:xfrm>
            <a:off x="1206752" y="1184988"/>
            <a:ext cx="978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1. </a:t>
            </a:r>
            <a:r>
              <a:rPr lang="ko-KR" altLang="en-US"/>
              <a:t>몇 시에 만날까요</a:t>
            </a:r>
            <a:r>
              <a:rPr lang="en-US" altLang="ko-KR"/>
              <a:t>? [myeot sie mannalkkayo]</a:t>
            </a:r>
          </a:p>
          <a:p>
            <a:r>
              <a:rPr lang="en-US" altLang="ko-KR"/>
              <a:t>What time shall we meet?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4ED68-B56D-424D-8F45-0BD4D831A63E}"/>
              </a:ext>
            </a:extLst>
          </p:cNvPr>
          <p:cNvSpPr txBox="1"/>
          <p:nvPr/>
        </p:nvSpPr>
        <p:spPr>
          <a:xfrm>
            <a:off x="1206752" y="2079455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2. 6</a:t>
            </a:r>
            <a:r>
              <a:rPr lang="ko-KR" altLang="en-US" dirty="0"/>
              <a:t>시 </a:t>
            </a:r>
            <a:r>
              <a:rPr lang="en-US" altLang="ko-KR" dirty="0"/>
              <a:t>45</a:t>
            </a:r>
            <a:r>
              <a:rPr lang="ko-KR" altLang="en-US" dirty="0"/>
              <a:t>분이에요</a:t>
            </a:r>
            <a:r>
              <a:rPr lang="en-US" altLang="ko-KR" dirty="0"/>
              <a:t>. [6si 45bunieyo]</a:t>
            </a:r>
          </a:p>
          <a:p>
            <a:r>
              <a:rPr lang="en-US" altLang="ko-KR" dirty="0"/>
              <a:t>It’s quarter to seven.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D663D-6264-4AC9-A5AB-1CB12F365513}"/>
              </a:ext>
            </a:extLst>
          </p:cNvPr>
          <p:cNvSpPr txBox="1"/>
          <p:nvPr/>
        </p:nvSpPr>
        <p:spPr>
          <a:xfrm>
            <a:off x="1299207" y="2973922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오늘이 무슨 요일이죠</a:t>
            </a:r>
            <a:r>
              <a:rPr lang="en-US" altLang="ko-KR" dirty="0"/>
              <a:t>? [</a:t>
            </a:r>
            <a:r>
              <a:rPr lang="en-US" altLang="ko-KR" dirty="0" err="1"/>
              <a:t>oneuri</a:t>
            </a:r>
            <a:r>
              <a:rPr lang="en-US" altLang="ko-KR" dirty="0"/>
              <a:t> </a:t>
            </a:r>
            <a:r>
              <a:rPr lang="en-US" altLang="ko-KR" dirty="0" err="1"/>
              <a:t>museun</a:t>
            </a:r>
            <a:r>
              <a:rPr lang="en-US" altLang="ko-KR" dirty="0"/>
              <a:t> </a:t>
            </a:r>
            <a:r>
              <a:rPr lang="en-US" altLang="ko-KR" dirty="0" err="1"/>
              <a:t>yoirijyo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What day is it today?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115ED7-3E35-4763-B954-8E0BFEE9196D}"/>
              </a:ext>
            </a:extLst>
          </p:cNvPr>
          <p:cNvSpPr txBox="1"/>
          <p:nvPr/>
        </p:nvSpPr>
        <p:spPr>
          <a:xfrm>
            <a:off x="1316254" y="3868389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생일이 </a:t>
            </a:r>
            <a:r>
              <a:rPr lang="ko-KR" altLang="en-US" dirty="0" err="1"/>
              <a:t>언제십니까</a:t>
            </a:r>
            <a:r>
              <a:rPr lang="en-US" altLang="ko-KR" dirty="0"/>
              <a:t>? [</a:t>
            </a:r>
            <a:r>
              <a:rPr lang="en-US" altLang="ko-KR" dirty="0" err="1"/>
              <a:t>saengiri</a:t>
            </a:r>
            <a:r>
              <a:rPr lang="en-US" altLang="ko-KR" dirty="0"/>
              <a:t> </a:t>
            </a:r>
            <a:r>
              <a:rPr lang="en-US" altLang="ko-KR" dirty="0" err="1"/>
              <a:t>eonjesimnikka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When is your birthday?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01F931-CE06-4012-815F-EC300451222C}"/>
              </a:ext>
            </a:extLst>
          </p:cNvPr>
          <p:cNvSpPr txBox="1"/>
          <p:nvPr/>
        </p:nvSpPr>
        <p:spPr>
          <a:xfrm>
            <a:off x="1206752" y="4733993"/>
            <a:ext cx="611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다음 모임은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 화요일입니다</a:t>
            </a:r>
            <a:r>
              <a:rPr lang="en-US" altLang="ko-KR" dirty="0"/>
              <a:t>. [</a:t>
            </a:r>
            <a:r>
              <a:rPr lang="en-US" altLang="ko-KR" dirty="0" err="1"/>
              <a:t>daeum</a:t>
            </a:r>
            <a:r>
              <a:rPr lang="en-US" altLang="ko-KR" dirty="0"/>
              <a:t> </a:t>
            </a:r>
            <a:r>
              <a:rPr lang="en-US" altLang="ko-KR" dirty="0" err="1"/>
              <a:t>moimeun</a:t>
            </a:r>
            <a:r>
              <a:rPr lang="en-US" altLang="ko-KR" dirty="0"/>
              <a:t> 7wol 15il </a:t>
            </a:r>
            <a:r>
              <a:rPr lang="en-US" altLang="ko-KR" dirty="0" err="1"/>
              <a:t>hwayoirimnida</a:t>
            </a:r>
            <a:r>
              <a:rPr lang="en-US" altLang="ko-KR" dirty="0"/>
              <a:t>.]</a:t>
            </a:r>
          </a:p>
          <a:p>
            <a:r>
              <a:rPr lang="en-US" altLang="ko-KR" dirty="0"/>
              <a:t>The next meeting will be on Tuesday, July 15th.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35AEE1-F19C-4C18-B647-00877540C2C3}"/>
              </a:ext>
            </a:extLst>
          </p:cNvPr>
          <p:cNvSpPr txBox="1"/>
          <p:nvPr/>
        </p:nvSpPr>
        <p:spPr>
          <a:xfrm>
            <a:off x="1299207" y="5910563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우리 휴가가 언제 시작이지</a:t>
            </a:r>
            <a:r>
              <a:rPr lang="en-US" altLang="ko-KR" dirty="0"/>
              <a:t>? [</a:t>
            </a:r>
            <a:r>
              <a:rPr lang="en-US" altLang="ko-KR" dirty="0" err="1"/>
              <a:t>uri</a:t>
            </a:r>
            <a:r>
              <a:rPr lang="en-US" altLang="ko-KR" dirty="0"/>
              <a:t> </a:t>
            </a:r>
            <a:r>
              <a:rPr lang="en-US" altLang="ko-KR" dirty="0" err="1"/>
              <a:t>hyugaga</a:t>
            </a:r>
            <a:r>
              <a:rPr lang="en-US" altLang="ko-KR" dirty="0"/>
              <a:t> </a:t>
            </a:r>
            <a:r>
              <a:rPr lang="en-US" altLang="ko-KR" dirty="0" err="1"/>
              <a:t>eonje</a:t>
            </a:r>
            <a:r>
              <a:rPr lang="en-US" altLang="ko-KR" dirty="0"/>
              <a:t> </a:t>
            </a:r>
            <a:r>
              <a:rPr lang="en-US" altLang="ko-KR" dirty="0" err="1"/>
              <a:t>sijagiji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What date does our vacation start?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01763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C427A6-2D35-410F-95A5-B943E3F2E699}"/>
              </a:ext>
            </a:extLst>
          </p:cNvPr>
          <p:cNvSpPr txBox="1"/>
          <p:nvPr/>
        </p:nvSpPr>
        <p:spPr>
          <a:xfrm>
            <a:off x="163523" y="1318147"/>
            <a:ext cx="118080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100" b="1" dirty="0"/>
              <a:t>Exercise 1.</a:t>
            </a:r>
          </a:p>
          <a:p>
            <a:r>
              <a:rPr lang="en-US" altLang="ko-KR" sz="2100" b="1" dirty="0"/>
              <a:t>Change the following verb or adjective into the short form negation using the negative </a:t>
            </a:r>
            <a:r>
              <a:rPr lang="ko-KR" altLang="en-US" sz="2100" b="1" dirty="0"/>
              <a:t>안</a:t>
            </a:r>
            <a:r>
              <a:rPr lang="en-US" altLang="ko-KR" sz="2100" b="1" dirty="0"/>
              <a:t>.</a:t>
            </a:r>
          </a:p>
          <a:p>
            <a:r>
              <a:rPr lang="en-US" altLang="ko-KR" sz="2100" b="1" dirty="0"/>
              <a:t>Then translate the sentence.</a:t>
            </a:r>
          </a:p>
          <a:p>
            <a:endParaRPr lang="en-US" altLang="ko-KR" dirty="0"/>
          </a:p>
          <a:p>
            <a:r>
              <a:rPr lang="en-US" altLang="ko-KR" b="1" dirty="0"/>
              <a:t>Example: </a:t>
            </a:r>
            <a:r>
              <a:rPr lang="ko-KR" altLang="en-US" b="1" dirty="0"/>
              <a:t>텔레비전을 </a:t>
            </a:r>
            <a:r>
              <a:rPr lang="en-US" altLang="ko-KR" b="1" dirty="0"/>
              <a:t>(</a:t>
            </a:r>
            <a:r>
              <a:rPr lang="ko-KR" altLang="en-US" b="1" dirty="0"/>
              <a:t>보다</a:t>
            </a:r>
            <a:r>
              <a:rPr lang="en-US" altLang="ko-KR" b="1" dirty="0"/>
              <a:t>) [</a:t>
            </a:r>
            <a:r>
              <a:rPr lang="en-US" altLang="ko-KR" b="1" dirty="0" err="1"/>
              <a:t>tellebijeoneul</a:t>
            </a:r>
            <a:r>
              <a:rPr lang="en-US" altLang="ko-KR" b="1" dirty="0"/>
              <a:t> </a:t>
            </a:r>
            <a:r>
              <a:rPr lang="en-US" altLang="ko-KR" b="1" dirty="0" err="1"/>
              <a:t>boda</a:t>
            </a:r>
            <a:r>
              <a:rPr lang="en-US" altLang="ko-KR" b="1" dirty="0"/>
              <a:t>]</a:t>
            </a:r>
          </a:p>
          <a:p>
            <a:r>
              <a:rPr lang="en-US" altLang="ko-KR" b="1" dirty="0"/>
              <a:t>⇒ </a:t>
            </a:r>
            <a:r>
              <a:rPr lang="ko-KR" altLang="en-US" b="1" dirty="0"/>
              <a:t>텔레비전을 안 봐요</a:t>
            </a:r>
            <a:r>
              <a:rPr lang="en-US" altLang="ko-KR" b="1" dirty="0"/>
              <a:t>. [</a:t>
            </a:r>
            <a:r>
              <a:rPr lang="en-US" altLang="ko-KR" b="1" dirty="0" err="1"/>
              <a:t>tellebijeoneul</a:t>
            </a:r>
            <a:r>
              <a:rPr lang="en-US" altLang="ko-KR" b="1" dirty="0"/>
              <a:t> an </a:t>
            </a:r>
            <a:r>
              <a:rPr lang="en-US" altLang="ko-KR" b="1" dirty="0" err="1"/>
              <a:t>bwayo</a:t>
            </a:r>
            <a:r>
              <a:rPr lang="en-US" altLang="ko-KR" b="1" dirty="0"/>
              <a:t>]</a:t>
            </a:r>
          </a:p>
          <a:p>
            <a:r>
              <a:rPr lang="en-US" altLang="ko-KR" b="1" dirty="0"/>
              <a:t>“(I) do not watch TV”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arenBoth"/>
            </a:pPr>
            <a:r>
              <a:rPr lang="ko-KR" altLang="en-US" b="1" dirty="0"/>
              <a:t>김치를 </a:t>
            </a:r>
            <a:r>
              <a:rPr lang="en-US" altLang="ko-KR" b="1" dirty="0"/>
              <a:t>(</a:t>
            </a:r>
            <a:r>
              <a:rPr lang="ko-KR" altLang="en-US" b="1" dirty="0"/>
              <a:t>사다</a:t>
            </a:r>
            <a:r>
              <a:rPr lang="en-US" altLang="ko-KR" b="1" dirty="0"/>
              <a:t>) [</a:t>
            </a:r>
            <a:r>
              <a:rPr lang="en-US" altLang="ko-KR" b="1" dirty="0" err="1"/>
              <a:t>gimchireul</a:t>
            </a:r>
            <a:r>
              <a:rPr lang="en-US" altLang="ko-KR" b="1" dirty="0"/>
              <a:t> </a:t>
            </a:r>
            <a:r>
              <a:rPr lang="en-US" altLang="ko-KR" b="1" dirty="0" err="1"/>
              <a:t>sada</a:t>
            </a:r>
            <a:r>
              <a:rPr lang="en-US" altLang="ko-KR" b="1" dirty="0"/>
              <a:t>]</a:t>
            </a:r>
          </a:p>
          <a:p>
            <a:pPr marL="342900" indent="-342900">
              <a:buAutoNum type="arabicParenBoth"/>
            </a:pPr>
            <a:endParaRPr lang="en-US" altLang="ko-KR" b="1" dirty="0"/>
          </a:p>
          <a:p>
            <a:pPr marL="342900" indent="-342900">
              <a:buAutoNum type="arabicParenBoth"/>
            </a:pPr>
            <a:endParaRPr lang="en-US" altLang="ko-KR" b="1" dirty="0"/>
          </a:p>
          <a:p>
            <a:r>
              <a:rPr lang="en-US" altLang="ko-KR" b="1" dirty="0"/>
              <a:t>(2) </a:t>
            </a:r>
            <a:r>
              <a:rPr lang="ko-KR" altLang="en-US" b="1" dirty="0"/>
              <a:t>저녁을 </a:t>
            </a:r>
            <a:r>
              <a:rPr lang="en-US" altLang="ko-KR" b="1" dirty="0"/>
              <a:t>(</a:t>
            </a:r>
            <a:r>
              <a:rPr lang="ko-KR" altLang="en-US" b="1" dirty="0"/>
              <a:t>먹다</a:t>
            </a:r>
            <a:r>
              <a:rPr lang="en-US" altLang="ko-KR" b="1" dirty="0"/>
              <a:t>) [</a:t>
            </a:r>
            <a:r>
              <a:rPr lang="en-US" altLang="ko-KR" b="1" dirty="0" err="1"/>
              <a:t>jeonyeogeul</a:t>
            </a:r>
            <a:r>
              <a:rPr lang="en-US" altLang="ko-KR" b="1" dirty="0"/>
              <a:t> </a:t>
            </a:r>
            <a:r>
              <a:rPr lang="en-US" altLang="ko-KR" b="1" dirty="0" err="1"/>
              <a:t>meokda</a:t>
            </a:r>
            <a:r>
              <a:rPr lang="en-US" altLang="ko-KR" b="1" dirty="0"/>
              <a:t>]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(3) </a:t>
            </a:r>
            <a:r>
              <a:rPr lang="ko-KR" altLang="en-US" b="1" dirty="0"/>
              <a:t>방이 </a:t>
            </a:r>
            <a:r>
              <a:rPr lang="en-US" altLang="ko-KR" b="1" dirty="0"/>
              <a:t>(</a:t>
            </a:r>
            <a:r>
              <a:rPr lang="ko-KR" altLang="en-US" b="1" dirty="0"/>
              <a:t>크다</a:t>
            </a:r>
            <a:r>
              <a:rPr lang="en-US" altLang="ko-KR" b="1" dirty="0"/>
              <a:t>) [</a:t>
            </a:r>
            <a:r>
              <a:rPr lang="en-US" altLang="ko-KR" b="1" dirty="0" err="1"/>
              <a:t>bangi</a:t>
            </a:r>
            <a:r>
              <a:rPr lang="en-US" altLang="ko-KR" b="1" dirty="0"/>
              <a:t> </a:t>
            </a:r>
            <a:r>
              <a:rPr lang="en-US" altLang="ko-KR" b="1" dirty="0" err="1"/>
              <a:t>keuda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D7A7A-7948-4EFD-9634-6E49BC790E61}"/>
              </a:ext>
            </a:extLst>
          </p:cNvPr>
          <p:cNvSpPr txBox="1"/>
          <p:nvPr/>
        </p:nvSpPr>
        <p:spPr>
          <a:xfrm>
            <a:off x="4065931" y="4219380"/>
            <a:ext cx="678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김치를 안 사요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gimchireul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sayo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“(I) do not buy kimchi”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18BD9-A797-4E5A-97A2-AC31904A0AAE}"/>
              </a:ext>
            </a:extLst>
          </p:cNvPr>
          <p:cNvSpPr txBox="1"/>
          <p:nvPr/>
        </p:nvSpPr>
        <p:spPr>
          <a:xfrm>
            <a:off x="4518734" y="5054004"/>
            <a:ext cx="789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저녁을 안 먹어요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jeonyeogeul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meogeoyo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“(I) do not eat dinner” 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B743A-7F40-4DC2-B09D-B88C2A7F958E}"/>
              </a:ext>
            </a:extLst>
          </p:cNvPr>
          <p:cNvSpPr txBox="1"/>
          <p:nvPr/>
        </p:nvSpPr>
        <p:spPr>
          <a:xfrm>
            <a:off x="3552464" y="5848283"/>
            <a:ext cx="635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방이 안 커요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bangi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keoyo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“Room is not big” 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/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/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/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/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Learning Sentences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82B9A1B-88EB-4EA5-B660-225E447C4E75}"/>
              </a:ext>
            </a:extLst>
          </p:cNvPr>
          <p:cNvSpPr txBox="1"/>
          <p:nvPr/>
        </p:nvSpPr>
        <p:spPr>
          <a:xfrm>
            <a:off x="770278" y="1174586"/>
            <a:ext cx="10864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7. </a:t>
            </a:r>
            <a:r>
              <a:rPr lang="ko-KR" altLang="en-US" dirty="0"/>
              <a:t>매월 둘째</a:t>
            </a:r>
            <a:r>
              <a:rPr lang="en-US" altLang="ko-KR" dirty="0"/>
              <a:t>, </a:t>
            </a:r>
            <a:r>
              <a:rPr lang="ko-KR" altLang="en-US" dirty="0"/>
              <a:t>넷째 월요일에 피아노 레슨이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en-US" altLang="ko-KR" dirty="0" err="1"/>
              <a:t>maewol</a:t>
            </a:r>
            <a:r>
              <a:rPr lang="en-US" altLang="ko-KR" dirty="0"/>
              <a:t> </a:t>
            </a:r>
            <a:r>
              <a:rPr lang="en-US" altLang="ko-KR" dirty="0" err="1"/>
              <a:t>duljjae</a:t>
            </a:r>
            <a:r>
              <a:rPr lang="en-US" altLang="ko-KR" dirty="0"/>
              <a:t>, </a:t>
            </a:r>
            <a:r>
              <a:rPr lang="en-US" altLang="ko-KR" dirty="0" err="1"/>
              <a:t>netjjae</a:t>
            </a:r>
            <a:r>
              <a:rPr lang="en-US" altLang="ko-KR" dirty="0"/>
              <a:t> </a:t>
            </a:r>
            <a:r>
              <a:rPr lang="en-US" altLang="ko-KR" dirty="0" err="1"/>
              <a:t>woryoire</a:t>
            </a:r>
            <a:r>
              <a:rPr lang="en-US" altLang="ko-KR" dirty="0"/>
              <a:t> piano </a:t>
            </a:r>
            <a:r>
              <a:rPr lang="en-US" altLang="ko-KR" dirty="0" err="1"/>
              <a:t>reseuni</a:t>
            </a:r>
            <a:r>
              <a:rPr lang="en-US" altLang="ko-KR" dirty="0"/>
              <a:t> </a:t>
            </a:r>
            <a:r>
              <a:rPr lang="en-US" altLang="ko-KR" dirty="0" err="1"/>
              <a:t>itseumnida</a:t>
            </a:r>
            <a:r>
              <a:rPr lang="en-US" altLang="ko-KR" dirty="0"/>
              <a:t>.]</a:t>
            </a:r>
          </a:p>
          <a:p>
            <a:r>
              <a:rPr lang="en-US" altLang="ko-KR" dirty="0"/>
              <a:t>I have piano lessons on the 2nd and the 4th Mondays of each month.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2EB54-F656-4330-91A4-C75BD93D1EDD}"/>
              </a:ext>
            </a:extLst>
          </p:cNvPr>
          <p:cNvSpPr txBox="1"/>
          <p:nvPr/>
        </p:nvSpPr>
        <p:spPr>
          <a:xfrm>
            <a:off x="770278" y="2507170"/>
            <a:ext cx="611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언제 서울에 도착했습니까</a:t>
            </a:r>
            <a:r>
              <a:rPr lang="en-US" altLang="ko-KR" dirty="0"/>
              <a:t>? [</a:t>
            </a:r>
            <a:r>
              <a:rPr lang="en-US" altLang="ko-KR" dirty="0" err="1"/>
              <a:t>eonje</a:t>
            </a:r>
            <a:r>
              <a:rPr lang="en-US" altLang="ko-KR" dirty="0"/>
              <a:t> </a:t>
            </a:r>
            <a:r>
              <a:rPr lang="en-US" altLang="ko-KR" dirty="0" err="1"/>
              <a:t>seoure</a:t>
            </a:r>
            <a:r>
              <a:rPr lang="en-US" altLang="ko-KR" dirty="0"/>
              <a:t> </a:t>
            </a:r>
            <a:r>
              <a:rPr lang="en-US" altLang="ko-KR" dirty="0" err="1"/>
              <a:t>dochakaetseumnikka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When did you arrive in Seoul?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2E9E6-7C94-4FF0-BE60-337203635CB9}"/>
              </a:ext>
            </a:extLst>
          </p:cNvPr>
          <p:cNvSpPr txBox="1"/>
          <p:nvPr/>
        </p:nvSpPr>
        <p:spPr>
          <a:xfrm>
            <a:off x="770278" y="3889165"/>
            <a:ext cx="611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9. </a:t>
            </a:r>
            <a:r>
              <a:rPr lang="ko-KR" altLang="en-US" dirty="0"/>
              <a:t>가장 편한 시간은 </a:t>
            </a:r>
            <a:r>
              <a:rPr lang="ko-KR" altLang="en-US" dirty="0" err="1"/>
              <a:t>언제세요</a:t>
            </a:r>
            <a:r>
              <a:rPr lang="en-US" altLang="ko-KR" dirty="0"/>
              <a:t>? [</a:t>
            </a:r>
            <a:r>
              <a:rPr lang="en-US" altLang="ko-KR" dirty="0" err="1"/>
              <a:t>gajang</a:t>
            </a:r>
            <a:r>
              <a:rPr lang="en-US" altLang="ko-KR" dirty="0"/>
              <a:t> </a:t>
            </a:r>
            <a:r>
              <a:rPr lang="en-US" altLang="ko-KR" dirty="0" err="1"/>
              <a:t>pyeonhan</a:t>
            </a:r>
            <a:r>
              <a:rPr lang="en-US" altLang="ko-KR" dirty="0"/>
              <a:t> </a:t>
            </a:r>
            <a:r>
              <a:rPr lang="en-US" altLang="ko-KR" dirty="0" err="1"/>
              <a:t>siganeun</a:t>
            </a:r>
            <a:r>
              <a:rPr lang="en-US" altLang="ko-KR" dirty="0"/>
              <a:t> </a:t>
            </a:r>
            <a:r>
              <a:rPr lang="en-US" altLang="ko-KR" dirty="0" err="1"/>
              <a:t>eonjeseyo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When is the most convenient time for you?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1E3A9-80DD-4CA7-8294-87B20A2E1061}"/>
              </a:ext>
            </a:extLst>
          </p:cNvPr>
          <p:cNvSpPr txBox="1"/>
          <p:nvPr/>
        </p:nvSpPr>
        <p:spPr>
          <a:xfrm>
            <a:off x="770278" y="5156370"/>
            <a:ext cx="611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10. </a:t>
            </a:r>
            <a:r>
              <a:rPr lang="ko-KR" altLang="en-US" dirty="0"/>
              <a:t>벌써 </a:t>
            </a:r>
            <a:r>
              <a:rPr lang="en-US" altLang="ko-KR" dirty="0"/>
              <a:t>6</a:t>
            </a:r>
            <a:r>
              <a:rPr lang="ko-KR" altLang="en-US" dirty="0"/>
              <a:t>시가 넘었어요</a:t>
            </a:r>
            <a:r>
              <a:rPr lang="en-US" altLang="ko-KR" dirty="0"/>
              <a:t>. [</a:t>
            </a:r>
            <a:r>
              <a:rPr lang="en-US" altLang="ko-KR" dirty="0" err="1"/>
              <a:t>beolsseo</a:t>
            </a:r>
            <a:r>
              <a:rPr lang="en-US" altLang="ko-KR" dirty="0"/>
              <a:t> 6siga </a:t>
            </a:r>
            <a:r>
              <a:rPr lang="en-US" altLang="ko-KR" dirty="0" err="1"/>
              <a:t>neomeosseoyo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It’s already after six.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473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431765" y="2680181"/>
            <a:ext cx="3365020" cy="578509"/>
            <a:chOff x="4188093" y="2731889"/>
            <a:chExt cx="3365020" cy="578509"/>
          </a:xfrm>
        </p:grpSpPr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id="{A6B9065F-1F35-4D9D-A04F-4AE3FDC955C5}"/>
                </a:ext>
              </a:extLst>
            </p:cNvPr>
            <p:cNvSpPr/>
            <p:nvPr/>
          </p:nvSpPr>
          <p:spPr>
            <a:xfrm rot="16200000">
              <a:off x="4342048" y="2577942"/>
              <a:ext cx="578498" cy="886408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75000">
                  <a:srgbClr val="FF7C80"/>
                </a:gs>
                <a:gs pos="75000">
                  <a:srgbClr val="FF9999"/>
                </a:gs>
              </a:gsLst>
              <a:lin ang="0" scaled="0"/>
              <a:tileRect/>
            </a:gra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사각형: 둥근 위쪽 모서리 17">
              <a:extLst>
                <a:ext uri="{FF2B5EF4-FFF2-40B4-BE49-F238E27FC236}">
                  <a16:creationId xmlns:a16="http://schemas.microsoft.com/office/drawing/2014/main" id="{9E92E005-03F1-4B0B-B380-72448EEB35E1}"/>
                </a:ext>
              </a:extLst>
            </p:cNvPr>
            <p:cNvSpPr/>
            <p:nvPr/>
          </p:nvSpPr>
          <p:spPr>
            <a:xfrm rot="16200000">
              <a:off x="5850697" y="1611451"/>
              <a:ext cx="434955" cy="28193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00B2CC4-4CB8-4015-B45F-CB8866491A0F}"/>
                </a:ext>
              </a:extLst>
            </p:cNvPr>
            <p:cNvSpPr/>
            <p:nvPr/>
          </p:nvSpPr>
          <p:spPr>
            <a:xfrm rot="16200000">
              <a:off x="5760088" y="1517374"/>
              <a:ext cx="578509" cy="3007540"/>
            </a:xfrm>
            <a:custGeom>
              <a:avLst/>
              <a:gdLst>
                <a:gd name="connsiteX0" fmla="*/ 578509 w 578509"/>
                <a:gd name="connsiteY0" fmla="*/ 1622166 h 3007540"/>
                <a:gd name="connsiteX1" fmla="*/ 578508 w 578509"/>
                <a:gd name="connsiteY1" fmla="*/ 2952911 h 3007540"/>
                <a:gd name="connsiteX2" fmla="*/ 523880 w 578509"/>
                <a:gd name="connsiteY2" fmla="*/ 3007539 h 3007540"/>
                <a:gd name="connsiteX3" fmla="*/ 523881 w 578509"/>
                <a:gd name="connsiteY3" fmla="*/ 3007538 h 3007540"/>
                <a:gd name="connsiteX4" fmla="*/ 469253 w 578509"/>
                <a:gd name="connsiteY4" fmla="*/ 2952910 h 3007540"/>
                <a:gd name="connsiteX5" fmla="*/ 469253 w 578509"/>
                <a:gd name="connsiteY5" fmla="*/ 1622166 h 3007540"/>
                <a:gd name="connsiteX6" fmla="*/ 469253 w 578509"/>
                <a:gd name="connsiteY6" fmla="*/ 1622163 h 3007540"/>
                <a:gd name="connsiteX7" fmla="*/ 469253 w 578509"/>
                <a:gd name="connsiteY7" fmla="*/ 309540 h 3007540"/>
                <a:gd name="connsiteX8" fmla="*/ 289253 w 578509"/>
                <a:gd name="connsiteY8" fmla="*/ 129540 h 3007540"/>
                <a:gd name="connsiteX9" fmla="*/ 109253 w 578509"/>
                <a:gd name="connsiteY9" fmla="*/ 309540 h 3007540"/>
                <a:gd name="connsiteX10" fmla="*/ 109253 w 578509"/>
                <a:gd name="connsiteY10" fmla="*/ 1622149 h 3007540"/>
                <a:gd name="connsiteX11" fmla="*/ 109257 w 578509"/>
                <a:gd name="connsiteY11" fmla="*/ 1622167 h 3007540"/>
                <a:gd name="connsiteX12" fmla="*/ 109256 w 578509"/>
                <a:gd name="connsiteY12" fmla="*/ 2952912 h 3007540"/>
                <a:gd name="connsiteX13" fmla="*/ 54628 w 578509"/>
                <a:gd name="connsiteY13" fmla="*/ 3007540 h 3007540"/>
                <a:gd name="connsiteX14" fmla="*/ 54629 w 578509"/>
                <a:gd name="connsiteY14" fmla="*/ 3007539 h 3007540"/>
                <a:gd name="connsiteX15" fmla="*/ 0 w 578509"/>
                <a:gd name="connsiteY15" fmla="*/ 2952911 h 3007540"/>
                <a:gd name="connsiteX16" fmla="*/ 1 w 578509"/>
                <a:gd name="connsiteY16" fmla="*/ 1622167 h 3007540"/>
                <a:gd name="connsiteX17" fmla="*/ 3 w 578509"/>
                <a:gd name="connsiteY17" fmla="*/ 1622154 h 3007540"/>
                <a:gd name="connsiteX18" fmla="*/ 3 w 578509"/>
                <a:gd name="connsiteY18" fmla="*/ 289249 h 3007540"/>
                <a:gd name="connsiteX19" fmla="*/ 289252 w 578509"/>
                <a:gd name="connsiteY19" fmla="*/ 0 h 3007540"/>
                <a:gd name="connsiteX20" fmla="*/ 578501 w 578509"/>
                <a:gd name="connsiteY20" fmla="*/ 289249 h 3007540"/>
                <a:gd name="connsiteX21" fmla="*/ 578501 w 578509"/>
                <a:gd name="connsiteY21" fmla="*/ 1622128 h 30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8509" h="3007540">
                  <a:moveTo>
                    <a:pt x="578509" y="1622166"/>
                  </a:moveTo>
                  <a:cubicBezTo>
                    <a:pt x="578509" y="2065748"/>
                    <a:pt x="578508" y="2509329"/>
                    <a:pt x="578508" y="2952911"/>
                  </a:cubicBezTo>
                  <a:cubicBezTo>
                    <a:pt x="578508" y="2983081"/>
                    <a:pt x="554050" y="3007539"/>
                    <a:pt x="523880" y="3007539"/>
                  </a:cubicBezTo>
                  <a:lnTo>
                    <a:pt x="523881" y="3007538"/>
                  </a:lnTo>
                  <a:cubicBezTo>
                    <a:pt x="493711" y="3007538"/>
                    <a:pt x="469253" y="2983080"/>
                    <a:pt x="469253" y="2952910"/>
                  </a:cubicBezTo>
                  <a:lnTo>
                    <a:pt x="469253" y="1622166"/>
                  </a:lnTo>
                  <a:lnTo>
                    <a:pt x="469253" y="1622163"/>
                  </a:lnTo>
                  <a:lnTo>
                    <a:pt x="469253" y="309540"/>
                  </a:lnTo>
                  <a:cubicBezTo>
                    <a:pt x="469253" y="210129"/>
                    <a:pt x="388664" y="129540"/>
                    <a:pt x="289253" y="129540"/>
                  </a:cubicBezTo>
                  <a:cubicBezTo>
                    <a:pt x="189842" y="129540"/>
                    <a:pt x="109253" y="210129"/>
                    <a:pt x="109253" y="309540"/>
                  </a:cubicBezTo>
                  <a:lnTo>
                    <a:pt x="109253" y="1622149"/>
                  </a:lnTo>
                  <a:lnTo>
                    <a:pt x="109257" y="1622167"/>
                  </a:lnTo>
                  <a:cubicBezTo>
                    <a:pt x="109257" y="2065749"/>
                    <a:pt x="109256" y="2509330"/>
                    <a:pt x="109256" y="2952912"/>
                  </a:cubicBezTo>
                  <a:cubicBezTo>
                    <a:pt x="109256" y="2983082"/>
                    <a:pt x="84798" y="3007540"/>
                    <a:pt x="54628" y="3007540"/>
                  </a:cubicBezTo>
                  <a:lnTo>
                    <a:pt x="54629" y="3007539"/>
                  </a:lnTo>
                  <a:cubicBezTo>
                    <a:pt x="24459" y="3007539"/>
                    <a:pt x="0" y="2983081"/>
                    <a:pt x="0" y="2952911"/>
                  </a:cubicBezTo>
                  <a:lnTo>
                    <a:pt x="1" y="1622167"/>
                  </a:lnTo>
                  <a:lnTo>
                    <a:pt x="3" y="1622154"/>
                  </a:lnTo>
                  <a:lnTo>
                    <a:pt x="3" y="289249"/>
                  </a:lnTo>
                  <a:cubicBezTo>
                    <a:pt x="3" y="129501"/>
                    <a:pt x="129504" y="0"/>
                    <a:pt x="289252" y="0"/>
                  </a:cubicBezTo>
                  <a:cubicBezTo>
                    <a:pt x="449000" y="0"/>
                    <a:pt x="578501" y="129501"/>
                    <a:pt x="578501" y="289249"/>
                  </a:cubicBezTo>
                  <a:lnTo>
                    <a:pt x="578501" y="1622128"/>
                  </a:lnTo>
                  <a:close/>
                </a:path>
              </a:pathLst>
            </a:custGeom>
            <a:solidFill>
              <a:srgbClr val="FF9999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47D79E6C-F202-45E9-9842-FDE611A569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13807" y="2256599"/>
              <a:ext cx="0" cy="1692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D5C9A1E-18C3-4829-9A14-486C3EA691C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32046" y="2558044"/>
              <a:ext cx="0" cy="900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사각형: 둥근 위쪽 모서리 29">
              <a:extLst>
                <a:ext uri="{FF2B5EF4-FFF2-40B4-BE49-F238E27FC236}">
                  <a16:creationId xmlns:a16="http://schemas.microsoft.com/office/drawing/2014/main" id="{66010E50-731F-43E5-8CDD-061255B7B1F9}"/>
                </a:ext>
              </a:extLst>
            </p:cNvPr>
            <p:cNvSpPr/>
            <p:nvPr/>
          </p:nvSpPr>
          <p:spPr>
            <a:xfrm>
              <a:off x="5056242" y="3008040"/>
              <a:ext cx="187012" cy="230569"/>
            </a:xfrm>
            <a:prstGeom prst="round2SameRect">
              <a:avLst>
                <a:gd name="adj1" fmla="val 0"/>
                <a:gd name="adj2" fmla="val 30644"/>
              </a:avLst>
            </a:prstGeom>
            <a:solidFill>
              <a:srgbClr val="FF505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2769482" y="3383450"/>
            <a:ext cx="6689586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40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Thank you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808040" y="2091992"/>
            <a:ext cx="2612471" cy="578509"/>
            <a:chOff x="4464604" y="2160993"/>
            <a:chExt cx="2612471" cy="578509"/>
          </a:xfrm>
        </p:grpSpPr>
        <p:sp>
          <p:nvSpPr>
            <p:cNvPr id="14" name="사각형: 둥근 위쪽 모서리 16">
              <a:extLst>
                <a:ext uri="{FF2B5EF4-FFF2-40B4-BE49-F238E27FC236}">
                  <a16:creationId xmlns:a16="http://schemas.microsoft.com/office/drawing/2014/main" id="{A6B9065F-1F35-4D9D-A04F-4AE3FDC955C5}"/>
                </a:ext>
              </a:extLst>
            </p:cNvPr>
            <p:cNvSpPr/>
            <p:nvPr/>
          </p:nvSpPr>
          <p:spPr>
            <a:xfrm rot="16200000">
              <a:off x="4558112" y="2067493"/>
              <a:ext cx="578498" cy="765513"/>
            </a:xfrm>
            <a:prstGeom prst="round2SameRect">
              <a:avLst>
                <a:gd name="adj1" fmla="val 28595"/>
                <a:gd name="adj2" fmla="val 0"/>
              </a:avLst>
            </a:prstGeom>
            <a:gradFill flip="none" rotWithShape="1">
              <a:gsLst>
                <a:gs pos="75000">
                  <a:schemeClr val="accent4">
                    <a:lumMod val="60000"/>
                    <a:lumOff val="40000"/>
                  </a:schemeClr>
                </a:gs>
                <a:gs pos="77000">
                  <a:schemeClr val="accent4">
                    <a:lumMod val="40000"/>
                    <a:lumOff val="60000"/>
                  </a:schemeClr>
                </a:gs>
              </a:gsLst>
              <a:lin ang="0" scaled="0"/>
              <a:tileRect/>
            </a:gra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사각형: 둥근 위쪽 모서리 17">
              <a:extLst>
                <a:ext uri="{FF2B5EF4-FFF2-40B4-BE49-F238E27FC236}">
                  <a16:creationId xmlns:a16="http://schemas.microsoft.com/office/drawing/2014/main" id="{9E92E005-03F1-4B0B-B380-72448EEB35E1}"/>
                </a:ext>
              </a:extLst>
            </p:cNvPr>
            <p:cNvSpPr/>
            <p:nvPr/>
          </p:nvSpPr>
          <p:spPr>
            <a:xfrm rot="16200000">
              <a:off x="5673361" y="1331206"/>
              <a:ext cx="468285" cy="2204721"/>
            </a:xfrm>
            <a:prstGeom prst="round2SameRect">
              <a:avLst>
                <a:gd name="adj1" fmla="val 33211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자유형 26">
              <a:extLst>
                <a:ext uri="{FF2B5EF4-FFF2-40B4-BE49-F238E27FC236}">
                  <a16:creationId xmlns:a16="http://schemas.microsoft.com/office/drawing/2014/main" id="{A00B2CC4-4CB8-4015-B45F-CB8866491A0F}"/>
                </a:ext>
              </a:extLst>
            </p:cNvPr>
            <p:cNvSpPr/>
            <p:nvPr/>
          </p:nvSpPr>
          <p:spPr>
            <a:xfrm rot="16200000">
              <a:off x="5635948" y="1298375"/>
              <a:ext cx="578509" cy="2303745"/>
            </a:xfrm>
            <a:custGeom>
              <a:avLst/>
              <a:gdLst>
                <a:gd name="connsiteX0" fmla="*/ 578509 w 578509"/>
                <a:gd name="connsiteY0" fmla="*/ 166269 h 2303745"/>
                <a:gd name="connsiteX1" fmla="*/ 578509 w 578509"/>
                <a:gd name="connsiteY1" fmla="*/ 2303745 h 2303745"/>
                <a:gd name="connsiteX2" fmla="*/ 488967 w 578509"/>
                <a:gd name="connsiteY2" fmla="*/ 2303745 h 2303745"/>
                <a:gd name="connsiteX3" fmla="*/ 488967 w 578509"/>
                <a:gd name="connsiteY3" fmla="*/ 237836 h 2303745"/>
                <a:gd name="connsiteX4" fmla="*/ 378881 w 578509"/>
                <a:gd name="connsiteY4" fmla="*/ 127750 h 2303745"/>
                <a:gd name="connsiteX5" fmla="*/ 210220 w 578509"/>
                <a:gd name="connsiteY5" fmla="*/ 127750 h 2303745"/>
                <a:gd name="connsiteX6" fmla="*/ 100134 w 578509"/>
                <a:gd name="connsiteY6" fmla="*/ 237836 h 2303745"/>
                <a:gd name="connsiteX7" fmla="*/ 100134 w 578509"/>
                <a:gd name="connsiteY7" fmla="*/ 2303745 h 2303745"/>
                <a:gd name="connsiteX8" fmla="*/ 0 w 578509"/>
                <a:gd name="connsiteY8" fmla="*/ 2303745 h 2303745"/>
                <a:gd name="connsiteX9" fmla="*/ 0 w 578509"/>
                <a:gd name="connsiteY9" fmla="*/ 166269 h 2303745"/>
                <a:gd name="connsiteX10" fmla="*/ 166269 w 578509"/>
                <a:gd name="connsiteY10" fmla="*/ 0 h 2303745"/>
                <a:gd name="connsiteX11" fmla="*/ 412240 w 578509"/>
                <a:gd name="connsiteY11" fmla="*/ 0 h 2303745"/>
                <a:gd name="connsiteX12" fmla="*/ 578509 w 578509"/>
                <a:gd name="connsiteY12" fmla="*/ 166269 h 230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509" h="2303745">
                  <a:moveTo>
                    <a:pt x="578509" y="166269"/>
                  </a:moveTo>
                  <a:lnTo>
                    <a:pt x="578509" y="2303745"/>
                  </a:lnTo>
                  <a:lnTo>
                    <a:pt x="488967" y="2303745"/>
                  </a:lnTo>
                  <a:lnTo>
                    <a:pt x="488967" y="237836"/>
                  </a:lnTo>
                  <a:cubicBezTo>
                    <a:pt x="488967" y="177037"/>
                    <a:pt x="439680" y="127750"/>
                    <a:pt x="378881" y="127750"/>
                  </a:cubicBezTo>
                  <a:lnTo>
                    <a:pt x="210220" y="127750"/>
                  </a:lnTo>
                  <a:cubicBezTo>
                    <a:pt x="149421" y="127750"/>
                    <a:pt x="100134" y="177037"/>
                    <a:pt x="100134" y="237836"/>
                  </a:cubicBezTo>
                  <a:lnTo>
                    <a:pt x="100134" y="2303745"/>
                  </a:lnTo>
                  <a:lnTo>
                    <a:pt x="0" y="2303745"/>
                  </a:lnTo>
                  <a:lnTo>
                    <a:pt x="0" y="166269"/>
                  </a:lnTo>
                  <a:cubicBezTo>
                    <a:pt x="0" y="74441"/>
                    <a:pt x="74441" y="0"/>
                    <a:pt x="166269" y="0"/>
                  </a:cubicBezTo>
                  <a:lnTo>
                    <a:pt x="412240" y="0"/>
                  </a:lnTo>
                  <a:cubicBezTo>
                    <a:pt x="504068" y="0"/>
                    <a:pt x="578509" y="74441"/>
                    <a:pt x="578509" y="16626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47D79E6C-F202-45E9-9842-FDE611A569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181783" y="1919702"/>
              <a:ext cx="0" cy="1224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D5C9A1E-18C3-4829-9A14-486C3EA691C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74274" y="2113146"/>
              <a:ext cx="0" cy="64800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사각형: 둥근 위쪽 모서리 29">
              <a:extLst>
                <a:ext uri="{FF2B5EF4-FFF2-40B4-BE49-F238E27FC236}">
                  <a16:creationId xmlns:a16="http://schemas.microsoft.com/office/drawing/2014/main" id="{66010E50-731F-43E5-8CDD-061255B7B1F9}"/>
                </a:ext>
              </a:extLst>
            </p:cNvPr>
            <p:cNvSpPr/>
            <p:nvPr/>
          </p:nvSpPr>
          <p:spPr>
            <a:xfrm>
              <a:off x="5214350" y="2437143"/>
              <a:ext cx="161506" cy="230569"/>
            </a:xfrm>
            <a:prstGeom prst="round2SameRect">
              <a:avLst>
                <a:gd name="adj1" fmla="val 0"/>
                <a:gd name="adj2" fmla="val 30644"/>
              </a:avLst>
            </a:prstGeom>
            <a:solidFill>
              <a:srgbClr val="FFC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44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9E6CA8-D91A-446A-B912-57BF4CEEE609}"/>
              </a:ext>
            </a:extLst>
          </p:cNvPr>
          <p:cNvSpPr txBox="1"/>
          <p:nvPr/>
        </p:nvSpPr>
        <p:spPr>
          <a:xfrm>
            <a:off x="412798" y="1218817"/>
            <a:ext cx="10954486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100" b="1" dirty="0"/>
              <a:t>Exercise 2. Change the following verb or adjective into the short form negation using the negative </a:t>
            </a:r>
            <a:r>
              <a:rPr lang="ko-KR" altLang="en-US" sz="2100" b="1" dirty="0"/>
              <a:t>못</a:t>
            </a:r>
            <a:r>
              <a:rPr lang="en-US" altLang="ko-KR" sz="2100" b="1" dirty="0"/>
              <a:t>.</a:t>
            </a:r>
          </a:p>
          <a:p>
            <a:r>
              <a:rPr lang="en-US" altLang="ko-KR" sz="2100" b="1" dirty="0"/>
              <a:t>Then translate the sentence.</a:t>
            </a:r>
          </a:p>
          <a:p>
            <a:endParaRPr lang="en-US" altLang="ko-KR" b="1" dirty="0"/>
          </a:p>
          <a:p>
            <a:r>
              <a:rPr lang="en-US" altLang="ko-KR" b="1" dirty="0"/>
              <a:t>Example: </a:t>
            </a:r>
            <a:r>
              <a:rPr lang="ko-KR" altLang="en-US" b="1" dirty="0"/>
              <a:t>공포 영화를 </a:t>
            </a:r>
            <a:r>
              <a:rPr lang="en-US" altLang="ko-KR" b="1" dirty="0"/>
              <a:t>(</a:t>
            </a:r>
            <a:r>
              <a:rPr lang="ko-KR" altLang="en-US" b="1" dirty="0"/>
              <a:t>보다</a:t>
            </a:r>
            <a:r>
              <a:rPr lang="en-US" altLang="ko-KR" b="1" dirty="0"/>
              <a:t>) [</a:t>
            </a:r>
            <a:r>
              <a:rPr lang="en-US" altLang="ko-KR" b="1" dirty="0" err="1"/>
              <a:t>gongpo</a:t>
            </a:r>
            <a:r>
              <a:rPr lang="en-US" altLang="ko-KR" b="1" dirty="0"/>
              <a:t> </a:t>
            </a:r>
            <a:r>
              <a:rPr lang="en-US" altLang="ko-KR" b="1" dirty="0" err="1"/>
              <a:t>yeonghwareul</a:t>
            </a:r>
            <a:r>
              <a:rPr lang="en-US" altLang="ko-KR" b="1" dirty="0"/>
              <a:t> </a:t>
            </a:r>
            <a:r>
              <a:rPr lang="en-US" altLang="ko-KR" b="1" dirty="0" err="1"/>
              <a:t>boda</a:t>
            </a:r>
            <a:r>
              <a:rPr lang="en-US" altLang="ko-KR" b="1" dirty="0"/>
              <a:t>]</a:t>
            </a:r>
          </a:p>
          <a:p>
            <a:r>
              <a:rPr lang="en-US" altLang="ko-KR" b="1" dirty="0"/>
              <a:t>⇒ </a:t>
            </a:r>
            <a:r>
              <a:rPr lang="ko-KR" altLang="en-US" b="1" dirty="0"/>
              <a:t>공포 영화를 못 봐요</a:t>
            </a:r>
            <a:r>
              <a:rPr lang="en-US" altLang="ko-KR" b="1" dirty="0"/>
              <a:t>. [</a:t>
            </a:r>
            <a:r>
              <a:rPr lang="en-US" altLang="ko-KR" b="1" dirty="0" err="1"/>
              <a:t>gongpo</a:t>
            </a:r>
            <a:r>
              <a:rPr lang="en-US" altLang="ko-KR" b="1" dirty="0"/>
              <a:t> </a:t>
            </a:r>
            <a:r>
              <a:rPr lang="en-US" altLang="ko-KR" b="1" dirty="0" err="1"/>
              <a:t>yeonghwareul</a:t>
            </a:r>
            <a:r>
              <a:rPr lang="en-US" altLang="ko-KR" b="1" dirty="0"/>
              <a:t> mot </a:t>
            </a:r>
            <a:r>
              <a:rPr lang="en-US" altLang="ko-KR" b="1" dirty="0" err="1"/>
              <a:t>bwayo</a:t>
            </a:r>
            <a:r>
              <a:rPr lang="en-US" altLang="ko-KR" b="1" dirty="0"/>
              <a:t>]</a:t>
            </a:r>
          </a:p>
          <a:p>
            <a:r>
              <a:rPr lang="en-US" altLang="ko-KR" b="1" dirty="0"/>
              <a:t>“(I) cannot see a horror movie”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pPr marL="342900" indent="-342900">
              <a:buAutoNum type="arabicParenBoth"/>
            </a:pPr>
            <a:r>
              <a:rPr lang="ko-KR" altLang="en-US" b="1" dirty="0"/>
              <a:t>도서관에서 책을 </a:t>
            </a:r>
            <a:r>
              <a:rPr lang="en-US" altLang="ko-KR" b="1" dirty="0"/>
              <a:t>(</a:t>
            </a:r>
            <a:r>
              <a:rPr lang="ko-KR" altLang="en-US" b="1" dirty="0"/>
              <a:t>빌리다</a:t>
            </a:r>
            <a:r>
              <a:rPr lang="en-US" altLang="ko-KR" b="1" dirty="0"/>
              <a:t>) [</a:t>
            </a:r>
            <a:r>
              <a:rPr lang="en-US" altLang="ko-KR" b="1" dirty="0" err="1"/>
              <a:t>doseogwaneseo</a:t>
            </a:r>
            <a:r>
              <a:rPr lang="en-US" altLang="ko-KR" b="1" dirty="0"/>
              <a:t> </a:t>
            </a:r>
            <a:r>
              <a:rPr lang="en-US" altLang="ko-KR" b="1" dirty="0" err="1"/>
              <a:t>chaegeul</a:t>
            </a:r>
            <a:r>
              <a:rPr lang="en-US" altLang="ko-KR" b="1" dirty="0"/>
              <a:t> </a:t>
            </a:r>
            <a:r>
              <a:rPr lang="en-US" altLang="ko-KR" b="1" dirty="0" err="1"/>
              <a:t>billida</a:t>
            </a:r>
            <a:r>
              <a:rPr lang="en-US" altLang="ko-KR" b="1" dirty="0"/>
              <a:t>]</a:t>
            </a:r>
          </a:p>
          <a:p>
            <a:pPr marL="342900" indent="-342900">
              <a:buAutoNum type="arabicParenBoth"/>
            </a:pPr>
            <a:endParaRPr lang="en-US" altLang="ko-KR" b="1" dirty="0"/>
          </a:p>
          <a:p>
            <a:pPr marL="342900" indent="-342900">
              <a:buAutoNum type="arabicParenBoth"/>
            </a:pPr>
            <a:endParaRPr lang="en-US" altLang="ko-KR" b="1" dirty="0"/>
          </a:p>
          <a:p>
            <a:pPr marL="342900" indent="-342900">
              <a:buAutoNum type="arabicParenBoth"/>
            </a:pPr>
            <a:endParaRPr lang="en-US" altLang="ko-KR" b="1" dirty="0"/>
          </a:p>
          <a:p>
            <a:r>
              <a:rPr lang="en-US" altLang="ko-KR" b="1" dirty="0"/>
              <a:t>(2) </a:t>
            </a:r>
            <a:r>
              <a:rPr lang="ko-KR" altLang="en-US" b="1" dirty="0"/>
              <a:t>아버지한테 </a:t>
            </a:r>
            <a:r>
              <a:rPr lang="en-US" altLang="ko-KR" b="1" dirty="0"/>
              <a:t>(</a:t>
            </a:r>
            <a:r>
              <a:rPr lang="ko-KR" altLang="en-US" b="1" dirty="0"/>
              <a:t>전화하다</a:t>
            </a:r>
            <a:r>
              <a:rPr lang="en-US" altLang="ko-KR" b="1" dirty="0"/>
              <a:t>) [</a:t>
            </a:r>
            <a:r>
              <a:rPr lang="en-US" altLang="ko-KR" b="1" dirty="0" err="1"/>
              <a:t>abeojihante</a:t>
            </a:r>
            <a:r>
              <a:rPr lang="en-US" altLang="ko-KR" b="1" dirty="0"/>
              <a:t> </a:t>
            </a:r>
            <a:r>
              <a:rPr lang="en-US" altLang="ko-KR" b="1" dirty="0" err="1"/>
              <a:t>jeonhwahada</a:t>
            </a:r>
            <a:r>
              <a:rPr lang="en-US" altLang="ko-KR" b="1" dirty="0"/>
              <a:t>]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(3) </a:t>
            </a:r>
            <a:r>
              <a:rPr lang="ko-KR" altLang="en-US" b="1" dirty="0"/>
              <a:t>문을 </a:t>
            </a:r>
            <a:r>
              <a:rPr lang="en-US" altLang="ko-KR" b="1" dirty="0"/>
              <a:t>(</a:t>
            </a:r>
            <a:r>
              <a:rPr lang="ko-KR" altLang="en-US" b="1" dirty="0"/>
              <a:t>열다</a:t>
            </a:r>
            <a:r>
              <a:rPr lang="en-US" altLang="ko-KR" b="1" dirty="0"/>
              <a:t>) [</a:t>
            </a:r>
            <a:r>
              <a:rPr lang="en-US" altLang="ko-KR" b="1" dirty="0" err="1"/>
              <a:t>muneul</a:t>
            </a:r>
            <a:r>
              <a:rPr lang="en-US" altLang="ko-KR" b="1" dirty="0"/>
              <a:t> </a:t>
            </a:r>
            <a:r>
              <a:rPr lang="en-US" altLang="ko-KR" b="1" dirty="0" err="1"/>
              <a:t>yeolda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F586A-ABB1-4133-ABEB-E4EC36516F96}"/>
              </a:ext>
            </a:extLst>
          </p:cNvPr>
          <p:cNvSpPr txBox="1"/>
          <p:nvPr/>
        </p:nvSpPr>
        <p:spPr>
          <a:xfrm>
            <a:off x="770278" y="4203060"/>
            <a:ext cx="1217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도서관에서 책을 못 빌려요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doseogwaneseo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chaegeul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mon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billyeoyo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</a:t>
            </a: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“(I) cannot borrow book in the library” 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9BA8B-9000-4944-89AE-E71340B48C16}"/>
              </a:ext>
            </a:extLst>
          </p:cNvPr>
          <p:cNvSpPr txBox="1"/>
          <p:nvPr/>
        </p:nvSpPr>
        <p:spPr>
          <a:xfrm>
            <a:off x="856002" y="5316017"/>
            <a:ext cx="672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아버지한테 못 전화해요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abeojihante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mon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jeonhwahaeyo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</a:t>
            </a: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“(I) cannot call to my father”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63920-FEA7-4995-BAF0-3380D996F392}"/>
              </a:ext>
            </a:extLst>
          </p:cNvPr>
          <p:cNvSpPr txBox="1"/>
          <p:nvPr/>
        </p:nvSpPr>
        <p:spPr>
          <a:xfrm>
            <a:off x="770278" y="6345778"/>
            <a:ext cx="809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문을 못 열어요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muneul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mon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yeoreoyo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“(I) cannot open the door” 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AB2C4C-7B85-458D-AE53-1001D44DCC74}"/>
              </a:ext>
            </a:extLst>
          </p:cNvPr>
          <p:cNvSpPr txBox="1"/>
          <p:nvPr/>
        </p:nvSpPr>
        <p:spPr>
          <a:xfrm>
            <a:off x="412798" y="1747932"/>
            <a:ext cx="1162749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Exercise 3. Answer the following questions with the long form negation.</a:t>
            </a:r>
          </a:p>
          <a:p>
            <a:endParaRPr lang="en-US" altLang="ko-KR" sz="2000" b="1" dirty="0"/>
          </a:p>
          <a:p>
            <a:r>
              <a:rPr lang="en-US" altLang="ko-KR" b="1" dirty="0"/>
              <a:t>Example: </a:t>
            </a:r>
            <a:r>
              <a:rPr lang="ko-KR" altLang="en-US" b="1" dirty="0"/>
              <a:t>햄버거 먹어요</a:t>
            </a:r>
            <a:r>
              <a:rPr lang="en-US" altLang="ko-KR" b="1" dirty="0"/>
              <a:t>? [</a:t>
            </a:r>
            <a:r>
              <a:rPr lang="en-US" altLang="ko-KR" b="1" dirty="0" err="1"/>
              <a:t>haembeogeo</a:t>
            </a:r>
            <a:r>
              <a:rPr lang="en-US" altLang="ko-KR" b="1" dirty="0"/>
              <a:t> </a:t>
            </a:r>
            <a:r>
              <a:rPr lang="en-US" altLang="ko-KR" b="1" dirty="0" err="1"/>
              <a:t>meogeoyo</a:t>
            </a:r>
            <a:r>
              <a:rPr lang="en-US" altLang="ko-KR" b="1" dirty="0"/>
              <a:t>]</a:t>
            </a:r>
          </a:p>
          <a:p>
            <a:r>
              <a:rPr lang="en-US" altLang="ko-KR" b="1" dirty="0"/>
              <a:t>“(Do you) eat hamburgers?”</a:t>
            </a:r>
          </a:p>
          <a:p>
            <a:r>
              <a:rPr lang="en-US" altLang="ko-KR" b="1" dirty="0"/>
              <a:t>⇒ </a:t>
            </a:r>
            <a:r>
              <a:rPr lang="ko-KR" altLang="en-US" b="1" dirty="0" err="1"/>
              <a:t>아니오</a:t>
            </a:r>
            <a:r>
              <a:rPr lang="en-US" altLang="ko-KR" b="1" dirty="0"/>
              <a:t>, </a:t>
            </a:r>
            <a:r>
              <a:rPr lang="ko-KR" altLang="en-US" b="1" dirty="0"/>
              <a:t>먹지 않아요</a:t>
            </a:r>
            <a:r>
              <a:rPr lang="en-US" altLang="ko-KR" b="1" dirty="0"/>
              <a:t>. [</a:t>
            </a:r>
            <a:r>
              <a:rPr lang="en-US" altLang="ko-KR" b="1" dirty="0" err="1"/>
              <a:t>anio</a:t>
            </a:r>
            <a:r>
              <a:rPr lang="en-US" altLang="ko-KR" b="1" dirty="0"/>
              <a:t>, </a:t>
            </a:r>
            <a:r>
              <a:rPr lang="en-US" altLang="ko-KR" b="1" dirty="0" err="1"/>
              <a:t>meokji</a:t>
            </a:r>
            <a:r>
              <a:rPr lang="en-US" altLang="ko-KR" b="1" dirty="0"/>
              <a:t> </a:t>
            </a:r>
            <a:r>
              <a:rPr lang="en-US" altLang="ko-KR" b="1" dirty="0" err="1"/>
              <a:t>anayo</a:t>
            </a:r>
            <a:r>
              <a:rPr lang="en-US" altLang="ko-KR" b="1" dirty="0"/>
              <a:t>]</a:t>
            </a:r>
          </a:p>
          <a:p>
            <a:r>
              <a:rPr lang="en-US" altLang="ko-KR" b="1" dirty="0"/>
              <a:t>“No, (I) do not eat (it)”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pPr marL="342900" indent="-342900">
              <a:buAutoNum type="arabicParenBoth"/>
            </a:pPr>
            <a:r>
              <a:rPr lang="ko-KR" altLang="en-US" b="1" dirty="0"/>
              <a:t>한국어를 배워요</a:t>
            </a:r>
            <a:r>
              <a:rPr lang="en-US" altLang="ko-KR" b="1" dirty="0"/>
              <a:t>? [</a:t>
            </a:r>
            <a:r>
              <a:rPr lang="en-US" altLang="ko-KR" b="1" dirty="0" err="1"/>
              <a:t>hangugeoreul</a:t>
            </a:r>
            <a:r>
              <a:rPr lang="en-US" altLang="ko-KR" b="1" dirty="0"/>
              <a:t> </a:t>
            </a:r>
            <a:r>
              <a:rPr lang="en-US" altLang="ko-KR" b="1" dirty="0" err="1"/>
              <a:t>baewoyo</a:t>
            </a:r>
            <a:r>
              <a:rPr lang="en-US" altLang="ko-KR" b="1" dirty="0"/>
              <a:t>] “(Do you) learn Korean?</a:t>
            </a:r>
          </a:p>
          <a:p>
            <a:pPr marL="342900" indent="-342900">
              <a:buAutoNum type="arabicParenBoth"/>
            </a:pPr>
            <a:endParaRPr lang="en-US" altLang="ko-KR" b="1" dirty="0"/>
          </a:p>
          <a:p>
            <a:pPr marL="342900" indent="-342900">
              <a:buAutoNum type="arabicParenBoth"/>
            </a:pPr>
            <a:endParaRPr lang="en-US" altLang="ko-KR" b="1" dirty="0"/>
          </a:p>
          <a:p>
            <a:r>
              <a:rPr lang="en-US" altLang="ko-KR" b="1" dirty="0"/>
              <a:t>(2) </a:t>
            </a:r>
            <a:r>
              <a:rPr lang="ko-KR" altLang="en-US" b="1" dirty="0"/>
              <a:t>시험이 어려워요</a:t>
            </a:r>
            <a:r>
              <a:rPr lang="en-US" altLang="ko-KR" b="1" dirty="0"/>
              <a:t>? [</a:t>
            </a:r>
            <a:r>
              <a:rPr lang="en-US" altLang="ko-KR" b="1" dirty="0" err="1"/>
              <a:t>siheomi</a:t>
            </a:r>
            <a:r>
              <a:rPr lang="en-US" altLang="ko-KR" b="1" dirty="0"/>
              <a:t> </a:t>
            </a:r>
            <a:r>
              <a:rPr lang="en-US" altLang="ko-KR" b="1" dirty="0" err="1"/>
              <a:t>eoryeowoyo</a:t>
            </a:r>
            <a:r>
              <a:rPr lang="en-US" altLang="ko-KR" b="1" dirty="0"/>
              <a:t>] “Is the test difficult?”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(3) </a:t>
            </a:r>
            <a:r>
              <a:rPr lang="ko-KR" altLang="en-US" b="1" dirty="0"/>
              <a:t>피곤해요</a:t>
            </a:r>
            <a:r>
              <a:rPr lang="en-US" altLang="ko-KR" b="1" dirty="0"/>
              <a:t>? [</a:t>
            </a:r>
            <a:r>
              <a:rPr lang="en-US" altLang="ko-KR" b="1" dirty="0" err="1"/>
              <a:t>pigonhaeyo</a:t>
            </a:r>
            <a:r>
              <a:rPr lang="en-US" altLang="ko-KR" b="1" dirty="0"/>
              <a:t>] “(Are you) tired?”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DA977-8B6B-4AF0-ADFD-6EB99AC6C206}"/>
              </a:ext>
            </a:extLst>
          </p:cNvPr>
          <p:cNvSpPr txBox="1"/>
          <p:nvPr/>
        </p:nvSpPr>
        <p:spPr>
          <a:xfrm>
            <a:off x="883189" y="4460033"/>
            <a:ext cx="800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아니오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배우지 않아요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anio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baeuji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anayo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“No, (I) do not learn (it)”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881E4-2AEC-45AB-B3A2-F04E0BB56C10}"/>
              </a:ext>
            </a:extLst>
          </p:cNvPr>
          <p:cNvSpPr txBox="1"/>
          <p:nvPr/>
        </p:nvSpPr>
        <p:spPr>
          <a:xfrm>
            <a:off x="970384" y="5285011"/>
            <a:ext cx="850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아니오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어렵지 않아요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anio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eoryeopji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anayo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“No, (It) is not difficult”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325D8-75DC-4F61-84CB-E34C3B996E5C}"/>
              </a:ext>
            </a:extLst>
          </p:cNvPr>
          <p:cNvSpPr txBox="1"/>
          <p:nvPr/>
        </p:nvSpPr>
        <p:spPr>
          <a:xfrm>
            <a:off x="970384" y="6085505"/>
            <a:ext cx="867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아니오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피곤하지 않아요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anio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pigonhaji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anayo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 “No, (I) am not tired”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73D52D-49C9-40BF-847F-47E00571BEAD}"/>
              </a:ext>
            </a:extLst>
          </p:cNvPr>
          <p:cNvSpPr txBox="1"/>
          <p:nvPr/>
        </p:nvSpPr>
        <p:spPr>
          <a:xfrm>
            <a:off x="911033" y="1673986"/>
            <a:ext cx="480420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/>
              <a:t>◼ Vocabulary</a:t>
            </a:r>
          </a:p>
          <a:p>
            <a:endParaRPr lang="en-US" altLang="ko-KR" sz="2000" b="1" dirty="0"/>
          </a:p>
          <a:p>
            <a:r>
              <a:rPr lang="ko-KR" altLang="en-US" sz="2000" b="1" dirty="0"/>
              <a:t>건너다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geonneoda</a:t>
            </a:r>
            <a:r>
              <a:rPr lang="en-US" altLang="ko-KR" sz="2000" b="1" dirty="0"/>
              <a:t>] v. cross/ go over</a:t>
            </a:r>
          </a:p>
          <a:p>
            <a:endParaRPr lang="en-US" altLang="ko-KR" sz="2000" b="1" dirty="0"/>
          </a:p>
          <a:p>
            <a:r>
              <a:rPr lang="ko-KR" altLang="en-US" sz="2000" b="1" dirty="0"/>
              <a:t>아버지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abeoji</a:t>
            </a:r>
            <a:r>
              <a:rPr lang="en-US" altLang="ko-KR" sz="2000" b="1" dirty="0"/>
              <a:t>] n. father</a:t>
            </a:r>
          </a:p>
          <a:p>
            <a:r>
              <a:rPr lang="ko-KR" altLang="en-US" sz="2000" b="1" dirty="0"/>
              <a:t>내일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naeil</a:t>
            </a:r>
            <a:r>
              <a:rPr lang="en-US" altLang="ko-KR" sz="2000" b="1" dirty="0"/>
              <a:t>] n. tomorrow</a:t>
            </a:r>
          </a:p>
          <a:p>
            <a:r>
              <a:rPr lang="ko-KR" altLang="en-US" sz="2000" b="1" dirty="0"/>
              <a:t>늦게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neutge</a:t>
            </a:r>
            <a:r>
              <a:rPr lang="en-US" altLang="ko-KR" sz="2000" b="1" dirty="0"/>
              <a:t>] adv. lately</a:t>
            </a:r>
          </a:p>
          <a:p>
            <a:r>
              <a:rPr lang="ko-KR" altLang="en-US" sz="2000" b="1" dirty="0"/>
              <a:t>도서관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doseogwan</a:t>
            </a:r>
            <a:r>
              <a:rPr lang="en-US" altLang="ko-KR" sz="2000" b="1" dirty="0"/>
              <a:t>] n. library</a:t>
            </a:r>
          </a:p>
          <a:p>
            <a:r>
              <a:rPr lang="ko-KR" altLang="en-US" sz="2000" b="1" dirty="0"/>
              <a:t>마시다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masida</a:t>
            </a:r>
            <a:r>
              <a:rPr lang="en-US" altLang="ko-KR" sz="2000" b="1" dirty="0"/>
              <a:t>] v. drink</a:t>
            </a:r>
          </a:p>
          <a:p>
            <a:r>
              <a:rPr lang="ko-KR" altLang="en-US" sz="2000" b="1" dirty="0"/>
              <a:t>만나다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mannada</a:t>
            </a:r>
            <a:r>
              <a:rPr lang="en-US" altLang="ko-KR" sz="2000" b="1" dirty="0"/>
              <a:t>] v. meet</a:t>
            </a:r>
          </a:p>
          <a:p>
            <a:r>
              <a:rPr lang="ko-KR" altLang="en-US" sz="2000" b="1" dirty="0"/>
              <a:t>말하다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malhada</a:t>
            </a:r>
            <a:r>
              <a:rPr lang="en-US" altLang="ko-KR" sz="2000" b="1" dirty="0"/>
              <a:t>] v. speak</a:t>
            </a:r>
          </a:p>
          <a:p>
            <a:r>
              <a:rPr lang="ko-KR" altLang="en-US" sz="2000" b="1" dirty="0"/>
              <a:t>바쁘다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bappeuda</a:t>
            </a:r>
            <a:r>
              <a:rPr lang="en-US" altLang="ko-KR" sz="2000" b="1" dirty="0"/>
              <a:t>] adj. to be busy</a:t>
            </a:r>
          </a:p>
          <a:p>
            <a:r>
              <a:rPr lang="ko-KR" altLang="en-US" sz="2000" b="1" dirty="0"/>
              <a:t>버리다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beorida</a:t>
            </a:r>
            <a:r>
              <a:rPr lang="en-US" altLang="ko-KR" sz="2000" b="1" dirty="0"/>
              <a:t>] v. throw away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9479A-1B70-4BDB-88C8-28D99AF314C2}"/>
              </a:ext>
            </a:extLst>
          </p:cNvPr>
          <p:cNvSpPr txBox="1"/>
          <p:nvPr/>
        </p:nvSpPr>
        <p:spPr>
          <a:xfrm>
            <a:off x="6186196" y="1635369"/>
            <a:ext cx="50198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병원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byeongwon</a:t>
            </a:r>
            <a:r>
              <a:rPr lang="en-US" altLang="ko-KR" sz="2000" b="1" dirty="0"/>
              <a:t>] n. hospital</a:t>
            </a:r>
          </a:p>
          <a:p>
            <a:r>
              <a:rPr lang="ko-KR" altLang="en-US" sz="2000" b="1" dirty="0"/>
              <a:t>보내다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bonaeda</a:t>
            </a:r>
            <a:r>
              <a:rPr lang="en-US" altLang="ko-KR" sz="2000" b="1" dirty="0"/>
              <a:t>] v. send</a:t>
            </a:r>
          </a:p>
          <a:p>
            <a:r>
              <a:rPr lang="ko-KR" altLang="en-US" sz="2000" b="1" dirty="0"/>
              <a:t>부르다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bureuda</a:t>
            </a:r>
            <a:r>
              <a:rPr lang="en-US" altLang="ko-KR" sz="2000" b="1" dirty="0"/>
              <a:t>] v. call out/ sing</a:t>
            </a:r>
          </a:p>
          <a:p>
            <a:r>
              <a:rPr lang="ko-KR" altLang="en-US" sz="2000" b="1" dirty="0"/>
              <a:t>비싸다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bissada</a:t>
            </a:r>
            <a:r>
              <a:rPr lang="en-US" altLang="ko-KR" sz="2000" b="1" dirty="0"/>
              <a:t>] adj. to be expensive</a:t>
            </a:r>
          </a:p>
          <a:p>
            <a:r>
              <a:rPr lang="ko-KR" altLang="en-US" sz="2000" b="1" dirty="0"/>
              <a:t>빌리다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billida</a:t>
            </a:r>
            <a:r>
              <a:rPr lang="en-US" altLang="ko-KR" sz="2000" b="1" dirty="0"/>
              <a:t>] v. borrow</a:t>
            </a:r>
          </a:p>
          <a:p>
            <a:r>
              <a:rPr lang="ko-KR" altLang="en-US" sz="2000" b="1" dirty="0"/>
              <a:t>사다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sada</a:t>
            </a:r>
            <a:r>
              <a:rPr lang="en-US" altLang="ko-KR" sz="2000" b="1" dirty="0"/>
              <a:t>] v. buy</a:t>
            </a:r>
          </a:p>
          <a:p>
            <a:r>
              <a:rPr lang="ko-KR" altLang="en-US" sz="2000" b="1" dirty="0"/>
              <a:t>쉬다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swida</a:t>
            </a:r>
            <a:r>
              <a:rPr lang="en-US" altLang="ko-KR" sz="2000" b="1" dirty="0"/>
              <a:t>] v. rest</a:t>
            </a:r>
          </a:p>
          <a:p>
            <a:r>
              <a:rPr lang="ko-KR" altLang="en-US" sz="2000" b="1" dirty="0"/>
              <a:t>식당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sikdang</a:t>
            </a:r>
            <a:r>
              <a:rPr lang="en-US" altLang="ko-KR" sz="2000" b="1" dirty="0"/>
              <a:t>] n. cafeteria</a:t>
            </a:r>
          </a:p>
          <a:p>
            <a:r>
              <a:rPr lang="ko-KR" altLang="en-US" sz="2000" b="1" dirty="0"/>
              <a:t>신다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sinda</a:t>
            </a:r>
            <a:r>
              <a:rPr lang="en-US" altLang="ko-KR" sz="2000" b="1" dirty="0"/>
              <a:t>] v. wear (shoes)</a:t>
            </a:r>
          </a:p>
          <a:p>
            <a:r>
              <a:rPr lang="ko-KR" altLang="en-US" sz="2000" b="1" dirty="0"/>
              <a:t>쓰다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sseuda</a:t>
            </a:r>
            <a:r>
              <a:rPr lang="en-US" altLang="ko-KR" sz="2000" b="1" dirty="0"/>
              <a:t>] v. use/ write</a:t>
            </a:r>
          </a:p>
          <a:p>
            <a:r>
              <a:rPr lang="ko-KR" altLang="en-US" sz="2000" b="1" dirty="0"/>
              <a:t>쓰레기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sseuregi</a:t>
            </a:r>
            <a:r>
              <a:rPr lang="en-US" altLang="ko-KR" sz="2000" b="1" dirty="0"/>
              <a:t>] n. garbage</a:t>
            </a:r>
          </a:p>
          <a:p>
            <a:r>
              <a:rPr lang="ko-KR" altLang="en-US" sz="2000" b="1" dirty="0"/>
              <a:t>씻다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ssitda</a:t>
            </a:r>
            <a:r>
              <a:rPr lang="en-US" altLang="ko-KR" sz="2000" b="1" dirty="0"/>
              <a:t>] v. wash</a:t>
            </a:r>
          </a:p>
          <a:p>
            <a:r>
              <a:rPr lang="ko-KR" altLang="en-US" sz="2000" b="1" dirty="0"/>
              <a:t>팔다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palda</a:t>
            </a:r>
            <a:r>
              <a:rPr lang="en-US" altLang="ko-KR" sz="2000" b="1" dirty="0"/>
              <a:t>] v. sell</a:t>
            </a:r>
          </a:p>
          <a:p>
            <a:r>
              <a:rPr lang="ko-KR" altLang="en-US" sz="2000" b="1" dirty="0"/>
              <a:t>타다 </a:t>
            </a:r>
            <a:r>
              <a:rPr lang="en-US" altLang="ko-KR" sz="2000" b="1" dirty="0"/>
              <a:t>[</a:t>
            </a:r>
            <a:r>
              <a:rPr lang="en-US" altLang="ko-KR" sz="2000" b="1" dirty="0" err="1"/>
              <a:t>tada</a:t>
            </a:r>
            <a:r>
              <a:rPr lang="en-US" altLang="ko-KR" sz="2000" b="1" dirty="0"/>
              <a:t>] v. ride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579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CD9A5E-EE97-42FF-B24B-D6E889454472}"/>
              </a:ext>
            </a:extLst>
          </p:cNvPr>
          <p:cNvSpPr txBox="1"/>
          <p:nvPr/>
        </p:nvSpPr>
        <p:spPr>
          <a:xfrm>
            <a:off x="856002" y="1318147"/>
            <a:ext cx="99620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◼ Conversation</a:t>
            </a:r>
          </a:p>
          <a:p>
            <a:endParaRPr lang="en-US" altLang="ko-KR" b="1" dirty="0"/>
          </a:p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선우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sunwoo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]:</a:t>
            </a:r>
          </a:p>
          <a:p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안녕하세요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처음 뵙겠습니다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annyeonghaseyo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cheoeum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boepgetseumnida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.]</a:t>
            </a: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Hello. Nice to meet you.</a:t>
            </a:r>
          </a:p>
          <a:p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은서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eunseo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]:</a:t>
            </a:r>
          </a:p>
          <a:p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안녕하세요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커피 </a:t>
            </a: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드실래요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? [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annyeonghaseyo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keopi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deusillaeyo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?]</a:t>
            </a:r>
          </a:p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Hello. Do you want some coffee?</a:t>
            </a:r>
          </a:p>
          <a:p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선우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sunwoo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]: </a:t>
            </a:r>
          </a:p>
          <a:p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아니오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저는 커피를 안 마셔요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차 한 잔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주시겠어요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anio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jeoneun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keopireul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masyeoyo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cha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han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jan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jusigesseoyo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?]</a:t>
            </a: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No, I don’t drink the coffee. Can you give me a cup of tea?</a:t>
            </a:r>
          </a:p>
        </p:txBody>
      </p:sp>
    </p:spTree>
    <p:extLst>
      <p:ext uri="{BB962C8B-B14F-4D97-AF65-F5344CB8AC3E}">
        <p14:creationId xmlns:p14="http://schemas.microsoft.com/office/powerpoint/2010/main" val="152573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2A07997-E4A9-4434-ACC6-D6F950D160D3}"/>
              </a:ext>
            </a:extLst>
          </p:cNvPr>
          <p:cNvSpPr txBox="1"/>
          <p:nvPr/>
        </p:nvSpPr>
        <p:spPr>
          <a:xfrm>
            <a:off x="412798" y="1725791"/>
            <a:ext cx="113088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은서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eunseo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]:</a:t>
            </a:r>
          </a:p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네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여기요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혹시 저번에 제안한 건 </a:t>
            </a: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생각해보셨나요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[ne,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yeogiyo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hoksi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jeobeone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jeanhan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geon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saenggakaebosyeonnayo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?]</a:t>
            </a:r>
          </a:p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Yes, here it is. Have you thought about what I suggested last time?</a:t>
            </a:r>
          </a:p>
          <a:p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선우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sunwoo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]:</a:t>
            </a:r>
          </a:p>
          <a:p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근데 아무래도 저는 못 할 것 같아요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요즘에 다른 일들로 너무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바빠서요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[ne.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geunde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amuraedo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jeoneun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mot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hal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geot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gatayo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yojeume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dareun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ildeullo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neomu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</a:rPr>
              <a:t>bappaseoyo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.]</a:t>
            </a:r>
          </a:p>
          <a:p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Yes. But I think I cannot do it. I’m so busy with other things these days.</a:t>
            </a:r>
          </a:p>
          <a:p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은서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eunseo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]:</a:t>
            </a:r>
          </a:p>
          <a:p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아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그렇군요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알겠습니다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 [a,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geureokunyo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</a:rPr>
              <a:t>algetseumnida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.]</a:t>
            </a:r>
          </a:p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Oh, I got it. Okay.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8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A6B9065F-1F35-4D9D-A04F-4AE3FDC955C5}"/>
              </a:ext>
            </a:extLst>
          </p:cNvPr>
          <p:cNvSpPr/>
          <p:nvPr/>
        </p:nvSpPr>
        <p:spPr>
          <a:xfrm rot="16200000">
            <a:off x="566754" y="214985"/>
            <a:ext cx="578498" cy="88640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75000">
                <a:srgbClr val="FF7C80"/>
              </a:gs>
              <a:gs pos="75000">
                <a:srgbClr val="FF9999"/>
              </a:gs>
            </a:gsLst>
            <a:lin ang="0" scaled="0"/>
            <a:tileRect/>
          </a:gra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9E92E005-03F1-4B0B-B380-72448EEB35E1}"/>
              </a:ext>
            </a:extLst>
          </p:cNvPr>
          <p:cNvSpPr/>
          <p:nvPr/>
        </p:nvSpPr>
        <p:spPr>
          <a:xfrm rot="16200000">
            <a:off x="2075403" y="-751506"/>
            <a:ext cx="434955" cy="28193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A00B2CC4-4CB8-4015-B45F-CB8866491A0F}"/>
              </a:ext>
            </a:extLst>
          </p:cNvPr>
          <p:cNvSpPr/>
          <p:nvPr/>
        </p:nvSpPr>
        <p:spPr>
          <a:xfrm rot="16200000">
            <a:off x="1984794" y="-845583"/>
            <a:ext cx="578509" cy="3007540"/>
          </a:xfrm>
          <a:custGeom>
            <a:avLst/>
            <a:gdLst>
              <a:gd name="connsiteX0" fmla="*/ 578509 w 578509"/>
              <a:gd name="connsiteY0" fmla="*/ 1622166 h 3007540"/>
              <a:gd name="connsiteX1" fmla="*/ 578508 w 578509"/>
              <a:gd name="connsiteY1" fmla="*/ 2952911 h 3007540"/>
              <a:gd name="connsiteX2" fmla="*/ 523880 w 578509"/>
              <a:gd name="connsiteY2" fmla="*/ 3007539 h 3007540"/>
              <a:gd name="connsiteX3" fmla="*/ 523881 w 578509"/>
              <a:gd name="connsiteY3" fmla="*/ 3007538 h 3007540"/>
              <a:gd name="connsiteX4" fmla="*/ 469253 w 578509"/>
              <a:gd name="connsiteY4" fmla="*/ 2952910 h 3007540"/>
              <a:gd name="connsiteX5" fmla="*/ 469253 w 578509"/>
              <a:gd name="connsiteY5" fmla="*/ 1622166 h 3007540"/>
              <a:gd name="connsiteX6" fmla="*/ 469253 w 578509"/>
              <a:gd name="connsiteY6" fmla="*/ 1622163 h 3007540"/>
              <a:gd name="connsiteX7" fmla="*/ 469253 w 578509"/>
              <a:gd name="connsiteY7" fmla="*/ 309540 h 3007540"/>
              <a:gd name="connsiteX8" fmla="*/ 289253 w 578509"/>
              <a:gd name="connsiteY8" fmla="*/ 129540 h 3007540"/>
              <a:gd name="connsiteX9" fmla="*/ 109253 w 578509"/>
              <a:gd name="connsiteY9" fmla="*/ 309540 h 3007540"/>
              <a:gd name="connsiteX10" fmla="*/ 109253 w 578509"/>
              <a:gd name="connsiteY10" fmla="*/ 1622149 h 3007540"/>
              <a:gd name="connsiteX11" fmla="*/ 109257 w 578509"/>
              <a:gd name="connsiteY11" fmla="*/ 1622167 h 3007540"/>
              <a:gd name="connsiteX12" fmla="*/ 109256 w 578509"/>
              <a:gd name="connsiteY12" fmla="*/ 2952912 h 3007540"/>
              <a:gd name="connsiteX13" fmla="*/ 54628 w 578509"/>
              <a:gd name="connsiteY13" fmla="*/ 3007540 h 3007540"/>
              <a:gd name="connsiteX14" fmla="*/ 54629 w 578509"/>
              <a:gd name="connsiteY14" fmla="*/ 3007539 h 3007540"/>
              <a:gd name="connsiteX15" fmla="*/ 0 w 578509"/>
              <a:gd name="connsiteY15" fmla="*/ 2952911 h 3007540"/>
              <a:gd name="connsiteX16" fmla="*/ 1 w 578509"/>
              <a:gd name="connsiteY16" fmla="*/ 1622167 h 3007540"/>
              <a:gd name="connsiteX17" fmla="*/ 3 w 578509"/>
              <a:gd name="connsiteY17" fmla="*/ 1622154 h 3007540"/>
              <a:gd name="connsiteX18" fmla="*/ 3 w 578509"/>
              <a:gd name="connsiteY18" fmla="*/ 289249 h 3007540"/>
              <a:gd name="connsiteX19" fmla="*/ 289252 w 578509"/>
              <a:gd name="connsiteY19" fmla="*/ 0 h 3007540"/>
              <a:gd name="connsiteX20" fmla="*/ 578501 w 578509"/>
              <a:gd name="connsiteY20" fmla="*/ 289249 h 3007540"/>
              <a:gd name="connsiteX21" fmla="*/ 578501 w 578509"/>
              <a:gd name="connsiteY21" fmla="*/ 1622128 h 30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509" h="3007540">
                <a:moveTo>
                  <a:pt x="578509" y="1622166"/>
                </a:moveTo>
                <a:cubicBezTo>
                  <a:pt x="578509" y="2065748"/>
                  <a:pt x="578508" y="2509329"/>
                  <a:pt x="578508" y="2952911"/>
                </a:cubicBezTo>
                <a:cubicBezTo>
                  <a:pt x="578508" y="2983081"/>
                  <a:pt x="554050" y="3007539"/>
                  <a:pt x="523880" y="3007539"/>
                </a:cubicBezTo>
                <a:lnTo>
                  <a:pt x="523881" y="3007538"/>
                </a:lnTo>
                <a:cubicBezTo>
                  <a:pt x="493711" y="3007538"/>
                  <a:pt x="469253" y="2983080"/>
                  <a:pt x="469253" y="2952910"/>
                </a:cubicBezTo>
                <a:lnTo>
                  <a:pt x="469253" y="1622166"/>
                </a:lnTo>
                <a:lnTo>
                  <a:pt x="469253" y="1622163"/>
                </a:lnTo>
                <a:lnTo>
                  <a:pt x="469253" y="309540"/>
                </a:lnTo>
                <a:cubicBezTo>
                  <a:pt x="469253" y="210129"/>
                  <a:pt x="388664" y="129540"/>
                  <a:pt x="289253" y="129540"/>
                </a:cubicBezTo>
                <a:cubicBezTo>
                  <a:pt x="189842" y="129540"/>
                  <a:pt x="109253" y="210129"/>
                  <a:pt x="109253" y="309540"/>
                </a:cubicBezTo>
                <a:lnTo>
                  <a:pt x="109253" y="1622149"/>
                </a:lnTo>
                <a:lnTo>
                  <a:pt x="109257" y="1622167"/>
                </a:lnTo>
                <a:cubicBezTo>
                  <a:pt x="109257" y="2065749"/>
                  <a:pt x="109256" y="2509330"/>
                  <a:pt x="109256" y="2952912"/>
                </a:cubicBezTo>
                <a:cubicBezTo>
                  <a:pt x="109256" y="2983082"/>
                  <a:pt x="84798" y="3007540"/>
                  <a:pt x="54628" y="3007540"/>
                </a:cubicBezTo>
                <a:lnTo>
                  <a:pt x="54629" y="3007539"/>
                </a:lnTo>
                <a:cubicBezTo>
                  <a:pt x="24459" y="3007539"/>
                  <a:pt x="0" y="2983081"/>
                  <a:pt x="0" y="2952911"/>
                </a:cubicBezTo>
                <a:lnTo>
                  <a:pt x="1" y="1622167"/>
                </a:lnTo>
                <a:lnTo>
                  <a:pt x="3" y="1622154"/>
                </a:lnTo>
                <a:lnTo>
                  <a:pt x="3" y="289249"/>
                </a:lnTo>
                <a:cubicBezTo>
                  <a:pt x="3" y="129501"/>
                  <a:pt x="129504" y="0"/>
                  <a:pt x="289252" y="0"/>
                </a:cubicBezTo>
                <a:cubicBezTo>
                  <a:pt x="449000" y="0"/>
                  <a:pt x="578501" y="129501"/>
                  <a:pt x="578501" y="289249"/>
                </a:cubicBezTo>
                <a:lnTo>
                  <a:pt x="578501" y="1622128"/>
                </a:lnTo>
                <a:close/>
              </a:path>
            </a:pathLst>
          </a:custGeom>
          <a:solidFill>
            <a:srgbClr val="FF999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7D79E6C-F202-45E9-9842-FDE611A5693D}"/>
              </a:ext>
            </a:extLst>
          </p:cNvPr>
          <p:cNvCxnSpPr>
            <a:cxnSpLocks/>
          </p:cNvCxnSpPr>
          <p:nvPr/>
        </p:nvCxnSpPr>
        <p:spPr>
          <a:xfrm rot="16200000">
            <a:off x="2538513" y="-106358"/>
            <a:ext cx="0" cy="1692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D5C9A1E-18C3-4829-9A14-486C3EA691CD}"/>
              </a:ext>
            </a:extLst>
          </p:cNvPr>
          <p:cNvCxnSpPr>
            <a:cxnSpLocks/>
          </p:cNvCxnSpPr>
          <p:nvPr/>
        </p:nvCxnSpPr>
        <p:spPr>
          <a:xfrm rot="16200000">
            <a:off x="1656752" y="195087"/>
            <a:ext cx="0" cy="90000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3842652C-BF6A-4979-951E-EE327AECEB9E}"/>
              </a:ext>
            </a:extLst>
          </p:cNvPr>
          <p:cNvCxnSpPr>
            <a:cxnSpLocks/>
          </p:cNvCxnSpPr>
          <p:nvPr/>
        </p:nvCxnSpPr>
        <p:spPr>
          <a:xfrm rot="16200000">
            <a:off x="6067523" y="-4956562"/>
            <a:ext cx="0" cy="11808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위쪽 모서리 29">
            <a:extLst>
              <a:ext uri="{FF2B5EF4-FFF2-40B4-BE49-F238E27FC236}">
                <a16:creationId xmlns:a16="http://schemas.microsoft.com/office/drawing/2014/main" id="{66010E50-731F-43E5-8CDD-061255B7B1F9}"/>
              </a:ext>
            </a:extLst>
          </p:cNvPr>
          <p:cNvSpPr/>
          <p:nvPr/>
        </p:nvSpPr>
        <p:spPr>
          <a:xfrm>
            <a:off x="1280948" y="645083"/>
            <a:ext cx="187012" cy="230569"/>
          </a:xfrm>
          <a:prstGeom prst="round2SameRect">
            <a:avLst>
              <a:gd name="adj1" fmla="val 0"/>
              <a:gd name="adj2" fmla="val 30644"/>
            </a:avLst>
          </a:prstGeom>
          <a:solidFill>
            <a:srgbClr val="FF505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22E99-D2FA-43A6-AB39-3694D725A31A}"/>
              </a:ext>
            </a:extLst>
          </p:cNvPr>
          <p:cNvSpPr txBox="1"/>
          <p:nvPr/>
        </p:nvSpPr>
        <p:spPr>
          <a:xfrm>
            <a:off x="4065931" y="335108"/>
            <a:ext cx="7286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3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 PRESENTATION </a:t>
            </a:r>
            <a:r>
              <a:rPr lang="en-US" altLang="ko-KR" sz="8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Enjoy your stylish business and campus life with BIZCAM</a:t>
            </a:r>
            <a:endParaRPr lang="en-US" altLang="ko-KR" sz="500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5570BC8-A4F1-469A-94BD-0C07A545AFD9}"/>
              </a:ext>
            </a:extLst>
          </p:cNvPr>
          <p:cNvCxnSpPr>
            <a:cxnSpLocks/>
          </p:cNvCxnSpPr>
          <p:nvPr/>
        </p:nvCxnSpPr>
        <p:spPr>
          <a:xfrm rot="16200000">
            <a:off x="8955238" y="-2230283"/>
            <a:ext cx="0" cy="648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5E6C0C2A-305D-460C-9B8D-1635C28C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97" y="1246371"/>
            <a:ext cx="5045029" cy="5242689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E83C63B7-066B-4CF8-8E8C-BE8A71690B93}"/>
              </a:ext>
            </a:extLst>
          </p:cNvPr>
          <p:cNvSpPr txBox="1"/>
          <p:nvPr/>
        </p:nvSpPr>
        <p:spPr>
          <a:xfrm>
            <a:off x="6067524" y="2878880"/>
            <a:ext cx="1019831" cy="296940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22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78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141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300</a:t>
            </a:r>
            <a:endParaRPr lang="ko-KR" altLang="en-US" sz="3200">
              <a:solidFill>
                <a:prstClr val="black"/>
              </a:solidFill>
              <a:latin typeface="넥슨Lv1고딕 Bold"/>
              <a:ea typeface="넥슨Lv1고딕 Bold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64F9262A-02B1-4D56-A28C-B911E300D961}"/>
              </a:ext>
            </a:extLst>
          </p:cNvPr>
          <p:cNvSpPr txBox="1"/>
          <p:nvPr/>
        </p:nvSpPr>
        <p:spPr>
          <a:xfrm>
            <a:off x="6067523" y="2201818"/>
            <a:ext cx="52056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0 : </a:t>
            </a:r>
            <a:r>
              <a:rPr lang="ko-KR" altLang="en-US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영 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[</a:t>
            </a:r>
            <a:r>
              <a:rPr lang="en-US" altLang="ko-KR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yeong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] / </a:t>
            </a:r>
            <a:r>
              <a:rPr lang="ko-KR" altLang="en-US" sz="3200" dirty="0">
                <a:solidFill>
                  <a:prstClr val="black"/>
                </a:solidFill>
                <a:highlight>
                  <a:srgbClr val="F2E650"/>
                </a:highlight>
                <a:latin typeface="넥슨Lv1고딕 Bold"/>
                <a:ea typeface="넥슨Lv1고딕 Bold"/>
              </a:rPr>
              <a:t>공 </a:t>
            </a:r>
            <a:r>
              <a:rPr lang="en-US" altLang="ko-KR" sz="3200" dirty="0">
                <a:solidFill>
                  <a:prstClr val="black"/>
                </a:solidFill>
                <a:highlight>
                  <a:srgbClr val="F2E650"/>
                </a:highlight>
                <a:latin typeface="넥슨Lv1고딕 Bold"/>
                <a:ea typeface="넥슨Lv1고딕 Bold"/>
              </a:rPr>
              <a:t>[gong]</a:t>
            </a:r>
            <a:endParaRPr lang="ko-KR" altLang="en-US" sz="3200" dirty="0">
              <a:solidFill>
                <a:prstClr val="black"/>
              </a:solidFill>
              <a:highlight>
                <a:srgbClr val="F2E650"/>
              </a:highlight>
              <a:latin typeface="넥슨Lv1고딕 Bold"/>
              <a:ea typeface="넥슨Lv1고딕 Bold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FEB540D-5F26-4A8D-B186-DB8FD41AE28E}"/>
              </a:ext>
            </a:extLst>
          </p:cNvPr>
          <p:cNvSpPr txBox="1"/>
          <p:nvPr/>
        </p:nvSpPr>
        <p:spPr>
          <a:xfrm>
            <a:off x="7082537" y="3052006"/>
            <a:ext cx="3025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ko-KR" altLang="en-US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이십이 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[</a:t>
            </a:r>
            <a:r>
              <a:rPr lang="en-US" altLang="ko-KR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i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-sib-</a:t>
            </a:r>
            <a:r>
              <a:rPr lang="en-US" altLang="ko-KR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i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]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6664D48B-15F6-4583-83C7-472B80C70875}"/>
              </a:ext>
            </a:extLst>
          </p:cNvPr>
          <p:cNvSpPr txBox="1"/>
          <p:nvPr/>
        </p:nvSpPr>
        <p:spPr>
          <a:xfrm>
            <a:off x="7082537" y="3809906"/>
            <a:ext cx="4336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ko-KR" altLang="en-US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칠십팔</a:t>
            </a:r>
            <a:r>
              <a:rPr lang="ko-KR" altLang="en-US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 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[</a:t>
            </a:r>
            <a:r>
              <a:rPr lang="en-US" altLang="ko-KR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chil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-sib-pal]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DDCF0265-4732-4488-8158-D5E2D0D2A111}"/>
              </a:ext>
            </a:extLst>
          </p:cNvPr>
          <p:cNvSpPr txBox="1"/>
          <p:nvPr/>
        </p:nvSpPr>
        <p:spPr>
          <a:xfrm>
            <a:off x="6067523" y="1354870"/>
            <a:ext cx="4398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514350" indent="-514350">
              <a:buFontTx/>
              <a:buAutoNum type="arabicPeriod"/>
              <a:defRPr/>
            </a:pPr>
            <a:r>
              <a:rPr lang="en-US" altLang="ko-KR" sz="3200" dirty="0">
                <a:solidFill>
                  <a:srgbClr val="6974DD"/>
                </a:solidFill>
                <a:latin typeface="넥슨Lv1고딕 Bold"/>
                <a:ea typeface="넥슨Lv1고딕 Bold"/>
              </a:rPr>
              <a:t>Chinese</a:t>
            </a:r>
            <a:r>
              <a:rPr lang="ko-KR" altLang="en-US" sz="3200" dirty="0">
                <a:solidFill>
                  <a:srgbClr val="6974DD"/>
                </a:solidFill>
                <a:latin typeface="넥슨Lv1고딕 Bold"/>
                <a:ea typeface="넥슨Lv1고딕 Bold"/>
              </a:rPr>
              <a:t> </a:t>
            </a:r>
            <a:r>
              <a:rPr lang="en-US" altLang="ko-KR" sz="3200" dirty="0">
                <a:solidFill>
                  <a:srgbClr val="6974DD"/>
                </a:solidFill>
                <a:latin typeface="넥슨Lv1고딕 Bold"/>
                <a:ea typeface="넥슨Lv1고딕 Bold"/>
              </a:rPr>
              <a:t>number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F4623581-0DC3-4341-84D9-AB7B9998F4FA}"/>
              </a:ext>
            </a:extLst>
          </p:cNvPr>
          <p:cNvSpPr txBox="1"/>
          <p:nvPr/>
        </p:nvSpPr>
        <p:spPr>
          <a:xfrm>
            <a:off x="7129792" y="4567806"/>
            <a:ext cx="4909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ko-KR" altLang="en-US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백사십일 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[</a:t>
            </a:r>
            <a:r>
              <a:rPr lang="en-US" altLang="ko-KR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baek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-</a:t>
            </a:r>
            <a:r>
              <a:rPr lang="en-US" altLang="ko-KR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sa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-sib-il]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1A3FEE4-27C2-4542-9EDB-1B32710D252D}"/>
              </a:ext>
            </a:extLst>
          </p:cNvPr>
          <p:cNvSpPr txBox="1"/>
          <p:nvPr/>
        </p:nvSpPr>
        <p:spPr>
          <a:xfrm>
            <a:off x="7134226" y="5221159"/>
            <a:ext cx="4909360" cy="5707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ko-KR" altLang="en-US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삼백 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[</a:t>
            </a:r>
            <a:r>
              <a:rPr lang="en-US" altLang="ko-KR" sz="3200" dirty="0" err="1">
                <a:solidFill>
                  <a:prstClr val="black"/>
                </a:solidFill>
                <a:latin typeface="넥슨Lv1고딕 Bold"/>
                <a:ea typeface="넥슨Lv1고딕 Bold"/>
              </a:rPr>
              <a:t>sam-baek</a:t>
            </a:r>
            <a:r>
              <a:rPr lang="en-US" altLang="ko-KR" sz="3200" dirty="0">
                <a:solidFill>
                  <a:prstClr val="black"/>
                </a:solidFill>
                <a:latin typeface="넥슨Lv1고딕 Bold"/>
                <a:ea typeface="넥슨Lv1고딕 Bold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687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2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2291</Words>
  <Application>Microsoft Office PowerPoint</Application>
  <PresentationFormat>와이드스크린</PresentationFormat>
  <Paragraphs>398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넥슨Lv1고딕</vt:lpstr>
      <vt:lpstr>넥슨Lv1고딕 Bold</vt:lpstr>
      <vt:lpstr>맑은 고딕</vt:lpstr>
      <vt:lpstr>Arial</vt:lpstr>
      <vt:lpstr>22_Office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 예리</cp:lastModifiedBy>
  <cp:revision>16</cp:revision>
  <dcterms:created xsi:type="dcterms:W3CDTF">2020-12-17T02:00:30Z</dcterms:created>
  <dcterms:modified xsi:type="dcterms:W3CDTF">2022-04-06T11:03:12Z</dcterms:modified>
  <cp:version/>
</cp:coreProperties>
</file>