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62" r:id="rId3"/>
    <p:sldId id="284" r:id="rId4"/>
    <p:sldId id="285" r:id="rId5"/>
    <p:sldId id="289" r:id="rId6"/>
    <p:sldId id="264" r:id="rId7"/>
    <p:sldId id="281" r:id="rId8"/>
    <p:sldId id="282" r:id="rId9"/>
    <p:sldId id="263" r:id="rId10"/>
    <p:sldId id="265" r:id="rId11"/>
    <p:sldId id="283" r:id="rId12"/>
    <p:sldId id="272" r:id="rId13"/>
    <p:sldId id="273" r:id="rId14"/>
    <p:sldId id="274" r:id="rId15"/>
    <p:sldId id="275" r:id="rId16"/>
    <p:sldId id="269" r:id="rId17"/>
    <p:sldId id="266" r:id="rId18"/>
    <p:sldId id="267" r:id="rId19"/>
    <p:sldId id="276" r:id="rId20"/>
    <p:sldId id="277" r:id="rId21"/>
    <p:sldId id="271" r:id="rId22"/>
    <p:sldId id="286" r:id="rId23"/>
    <p:sldId id="287" r:id="rId24"/>
    <p:sldId id="288" r:id="rId25"/>
    <p:sldId id="278" r:id="rId26"/>
    <p:sldId id="268" r:id="rId27"/>
    <p:sldId id="290" r:id="rId28"/>
    <p:sldId id="291" r:id="rId29"/>
    <p:sldId id="279" r:id="rId30"/>
    <p:sldId id="28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68C5-A79B-49AD-A535-65FA6BA0A3D9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DF779-A516-451C-ACB5-6EF4CD6820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2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F779-A516-451C-ACB5-6EF4CD6820E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70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317AE2-267C-42B2-A9AA-ECA002C3478A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abscr.cz/den-otevrenych-dveri-roku-2022-na-pracovisti-abs-na-branickem-namesti/" TargetMode="External"/><Relationship Id="rId5" Type="http://schemas.openxmlformats.org/officeDocument/2006/relationships/hyperlink" Target="https://www.abscr.cz/den-otevrenych-dveri-roku-2022-na-pracovisti-abs-v-kanicich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cr.cz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bscr.cz/archivali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uapraha.cz/badateln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olicie.cz/clanek/archiv-policie-ceske-republiky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u.cz/cs/archiv-webu/879-o-archiv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rchiv.biskupstvi.cz/o-archiv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456384"/>
          </a:xfrm>
        </p:spPr>
        <p:txBody>
          <a:bodyPr>
            <a:normAutofit fontScale="90000"/>
          </a:bodyPr>
          <a:lstStyle/>
          <a:p>
            <a:br>
              <a:rPr lang="cs-CZ" sz="3500" dirty="0"/>
            </a:br>
            <a:br>
              <a:rPr lang="cs-CZ" sz="3500" dirty="0"/>
            </a:br>
            <a:r>
              <a:rPr lang="cs-CZ" sz="3500" b="1" dirty="0"/>
              <a:t>Archiv bezpečnostních složek</a:t>
            </a:r>
            <a:br>
              <a:rPr lang="cs-CZ" sz="3500" b="1" dirty="0"/>
            </a:br>
            <a:br>
              <a:rPr lang="cs-CZ" sz="3500" b="1" dirty="0"/>
            </a:br>
            <a:r>
              <a:rPr lang="cs-CZ" sz="3500" b="1" dirty="0"/>
              <a:t>Specializované archivy</a:t>
            </a:r>
            <a:br>
              <a:rPr lang="cs-CZ" sz="3500" b="1" dirty="0"/>
            </a:br>
            <a:r>
              <a:rPr lang="cs-CZ" sz="3500" b="1" dirty="0"/>
              <a:t>Bezpečnostní archivy</a:t>
            </a:r>
            <a:br>
              <a:rPr lang="cs-CZ" sz="3500" b="1" dirty="0"/>
            </a:br>
            <a:r>
              <a:rPr lang="cs-CZ" sz="3500" b="1" dirty="0"/>
              <a:t>Soukromé archivy</a:t>
            </a:r>
            <a:br>
              <a:rPr lang="cs-CZ" sz="3500" b="1" dirty="0"/>
            </a:br>
            <a:endParaRPr lang="cs-CZ" sz="3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64296" cy="526767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 </a:t>
            </a:r>
            <a:r>
              <a:rPr lang="cs-CZ" dirty="0"/>
              <a:t>vydává:</a:t>
            </a:r>
            <a:br>
              <a:rPr lang="cs-CZ" dirty="0"/>
            </a:br>
            <a:r>
              <a:rPr lang="cs-CZ" dirty="0"/>
              <a:t>Sborník ABS</a:t>
            </a:r>
            <a:br>
              <a:rPr lang="cs-CZ" dirty="0"/>
            </a:br>
            <a:r>
              <a:rPr lang="cs-CZ" dirty="0"/>
              <a:t>sborníky a kolektivní monografie</a:t>
            </a:r>
            <a:br>
              <a:rPr lang="cs-CZ" dirty="0"/>
            </a:br>
            <a:br>
              <a:rPr lang="cs-CZ" dirty="0"/>
            </a:br>
            <a:endParaRPr lang="cs-CZ" b="1" dirty="0"/>
          </a:p>
          <a:p>
            <a:endParaRPr lang="cs-CZ" dirty="0"/>
          </a:p>
        </p:txBody>
      </p:sp>
      <p:pic>
        <p:nvPicPr>
          <p:cNvPr id="8" name="Zástupný symbol pro obrázek 7" descr="hranice2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78" b="24378"/>
          <a:stretch>
            <a:fillRect/>
          </a:stretch>
        </p:blipFill>
        <p:spPr>
          <a:xfrm>
            <a:off x="251520" y="4581128"/>
            <a:ext cx="2376265" cy="1728192"/>
          </a:xfrm>
        </p:spPr>
      </p:pic>
      <p:pic>
        <p:nvPicPr>
          <p:cNvPr id="11" name="Zástupný symbol pro obsah 5" descr="abs_projek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0023" y="602474"/>
            <a:ext cx="6253977" cy="3456384"/>
          </a:xfrm>
          <a:prstGeom prst="rect">
            <a:avLst/>
          </a:prstGeom>
        </p:spPr>
      </p:pic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5B15786E-8B02-4093-9300-3949C78CB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3761" r="2951" b="4571"/>
          <a:stretch/>
        </p:blipFill>
        <p:spPr>
          <a:xfrm>
            <a:off x="179512" y="2786471"/>
            <a:ext cx="2575032" cy="165618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94BF833-7A45-9D52-7854-BF50732F3591}"/>
              </a:ext>
            </a:extLst>
          </p:cNvPr>
          <p:cNvSpPr txBox="1"/>
          <p:nvPr/>
        </p:nvSpPr>
        <p:spPr>
          <a:xfrm>
            <a:off x="3612788" y="533419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 otevřených dveří roku 2022 na pracovišti ABS v Kanicích – Archiv bezpečnostních složek (abscr.cz)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935C87D-C2E8-57EC-C0E8-23390B69B7AB}"/>
              </a:ext>
            </a:extLst>
          </p:cNvPr>
          <p:cNvSpPr txBox="1"/>
          <p:nvPr/>
        </p:nvSpPr>
        <p:spPr>
          <a:xfrm>
            <a:off x="3612788" y="430329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 otevřených dveří roku 2022 na pracovišti ABS na Branickém náměstí – Archiv bezpečnostních složek (abscr.cz)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kalendář&#10;&#10;Popis byl vytvořen automaticky">
            <a:extLst>
              <a:ext uri="{FF2B5EF4-FFF2-40B4-BE49-F238E27FC236}">
                <a16:creationId xmlns:a16="http://schemas.microsoft.com/office/drawing/2014/main" id="{48C4542A-6FD2-DBDC-14D5-BDEDDB88A0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58417"/>
            <a:ext cx="6840760" cy="6541165"/>
          </a:xfrm>
        </p:spPr>
      </p:pic>
      <p:sp>
        <p:nvSpPr>
          <p:cNvPr id="5" name="Obdélník 4"/>
          <p:cNvSpPr/>
          <p:nvPr/>
        </p:nvSpPr>
        <p:spPr>
          <a:xfrm>
            <a:off x="6084168" y="4221088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hlinkClick r:id="rId3"/>
            </a:endParaRPr>
          </a:p>
          <a:p>
            <a:pPr algn="ctr"/>
            <a:r>
              <a:rPr lang="cs-CZ" sz="3200" dirty="0">
                <a:solidFill>
                  <a:schemeClr val="bg1"/>
                </a:solidFill>
                <a:hlinkClick r:id="rId3"/>
              </a:rPr>
              <a:t>www.</a:t>
            </a:r>
            <a:r>
              <a:rPr lang="cs-CZ" sz="3200" dirty="0" err="1">
                <a:solidFill>
                  <a:schemeClr val="bg1"/>
                </a:solidFill>
                <a:hlinkClick r:id="rId3"/>
              </a:rPr>
              <a:t>abscr.cz</a:t>
            </a:r>
            <a:endParaRPr lang="cs-CZ" sz="3200" dirty="0">
              <a:solidFill>
                <a:schemeClr val="bg1"/>
              </a:solidFill>
            </a:endParaRPr>
          </a:p>
          <a:p>
            <a:pPr algn="ctr"/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CF63CA-9E18-C1F9-3592-B631A001843B}"/>
              </a:ext>
            </a:extLst>
          </p:cNvPr>
          <p:cNvSpPr txBox="1"/>
          <p:nvPr/>
        </p:nvSpPr>
        <p:spPr>
          <a:xfrm>
            <a:off x="3402627" y="2606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Archiválie měsíce – Archiv bezpečnostních složek (abscr.cz)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samostatná a různorodá skupina archivů</a:t>
            </a:r>
          </a:p>
          <a:p>
            <a:pPr lvl="1"/>
            <a:r>
              <a:rPr lang="cs-CZ" dirty="0"/>
              <a:t>vznik a vývoj velmi individuální, téměř bez společných rysů</a:t>
            </a:r>
          </a:p>
          <a:p>
            <a:pPr lvl="1"/>
            <a:r>
              <a:rPr lang="cs-CZ" dirty="0"/>
              <a:t>archivy s bohatou tradicí, archivy zřizované díky mimořádné činnosti svého zřizovatele, archivy se zvláštní péčí o dokumenty, archivy s utajovanými dokumenty</a:t>
            </a:r>
          </a:p>
          <a:p>
            <a:pPr lvl="1"/>
            <a:r>
              <a:rPr lang="cs-CZ" dirty="0"/>
              <a:t>pečují o archiválie vzniklé</a:t>
            </a:r>
          </a:p>
          <a:p>
            <a:pPr lvl="2"/>
            <a:r>
              <a:rPr lang="cs-CZ" dirty="0"/>
              <a:t> z činnosti institucí, které je zřídily a spravují, a s činnosti jejich předchůdců, popřípadě i o další archiválie, je-li to účelné</a:t>
            </a:r>
          </a:p>
          <a:p>
            <a:pPr lvl="1"/>
            <a:r>
              <a:rPr lang="cs-CZ" dirty="0"/>
              <a:t>pokud existovaly před rokem 1954, včleněny do archivní sítě jako </a:t>
            </a:r>
            <a:r>
              <a:rPr lang="cs-CZ" b="1" dirty="0"/>
              <a:t>Zvláštní archivy </a:t>
            </a:r>
            <a:r>
              <a:rPr lang="cs-CZ" dirty="0"/>
              <a:t>a k nim připojeny další nově vzniklé</a:t>
            </a:r>
          </a:p>
          <a:p>
            <a:pPr lvl="1"/>
            <a:r>
              <a:rPr lang="cs-CZ" dirty="0"/>
              <a:t>po roce 1974 nazvány </a:t>
            </a:r>
            <a:r>
              <a:rPr lang="cs-CZ" b="1" dirty="0"/>
              <a:t>Archivy zvláštního významu</a:t>
            </a:r>
          </a:p>
          <a:p>
            <a:pPr lvl="1"/>
            <a:r>
              <a:rPr lang="cs-CZ" dirty="0"/>
              <a:t>po roce 2004 patří do kategorie </a:t>
            </a:r>
            <a:r>
              <a:rPr lang="cs-CZ" b="1" dirty="0"/>
              <a:t>Specializovaných archivů</a:t>
            </a:r>
          </a:p>
          <a:p>
            <a:r>
              <a:rPr lang="cs-CZ" dirty="0"/>
              <a:t>nelze obecně charakterizovat hlavní typy fondů</a:t>
            </a:r>
          </a:p>
          <a:p>
            <a:pPr lvl="1"/>
            <a:r>
              <a:rPr lang="cs-CZ" dirty="0"/>
              <a:t>tematické rozpětí</a:t>
            </a:r>
          </a:p>
          <a:p>
            <a:pPr lvl="1"/>
            <a:r>
              <a:rPr lang="cs-CZ" dirty="0"/>
              <a:t>velké množství fondů prvořadé důležitosti</a:t>
            </a:r>
            <a:endParaRPr lang="cs-CZ" b="1" dirty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specializované archivy mohou zřizovat</a:t>
            </a:r>
          </a:p>
          <a:p>
            <a:pPr lvl="1"/>
            <a:r>
              <a:rPr lang="cs-CZ" dirty="0"/>
              <a:t>organizační složky státu, bezpečnostní sbory, zpravodajské služby České republiky, státní příspěvkové organizace, státní podniky, vysoké školy, </a:t>
            </a:r>
            <a:r>
              <a:rPr lang="cs-CZ" dirty="0" err="1"/>
              <a:t>školy</a:t>
            </a:r>
            <a:r>
              <a:rPr lang="cs-CZ" dirty="0"/>
              <a:t>, Všeobecná pojišťovna ČR, veřejné výzkumné instituce s výjimkou těch, u kterých plní funkci zřizovatele Akademie věd ČR, a právnické osoby zřízené zákonem</a:t>
            </a:r>
          </a:p>
          <a:p>
            <a:pPr lvl="1"/>
            <a:r>
              <a:rPr lang="cs-CZ" dirty="0"/>
              <a:t>do péče specializovaného archivu náleží archiválie vzniklé z činnosti jeho zřizovatele nebo z činnosti jeho právních předchůdců a archiválie získané darem či koupí</a:t>
            </a:r>
          </a:p>
          <a:p>
            <a:pPr lvl="1"/>
            <a:r>
              <a:rPr lang="cs-CZ" dirty="0"/>
              <a:t>pro svoji působnost musí být specializovanému archivu udělena akreditace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vedou evidenci těchto archiválií</a:t>
            </a:r>
          </a:p>
          <a:p>
            <a:r>
              <a:rPr lang="cs-CZ" dirty="0"/>
              <a:t>vyhledávají v archiváliích náležejících do jeho péče pro potřeby správních úřadů a ostatních organizačních složek státu, orgánů územních samosprávných celků, právnických a fyzických osob, pořizují z nich výpisy, opisy, kopie</a:t>
            </a:r>
          </a:p>
          <a:p>
            <a:r>
              <a:rPr lang="cs-CZ" dirty="0"/>
              <a:t>umožňují nahlížet do archiválií náležejících do jeho péče</a:t>
            </a:r>
          </a:p>
          <a:p>
            <a:r>
              <a:rPr lang="cs-CZ" dirty="0"/>
              <a:t>pečují o převzaté archiválie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provádějí vědeckou, výzkumnou, vydavatelskou a publikační činnost v oblasti archivnictví a PVH</a:t>
            </a:r>
          </a:p>
          <a:p>
            <a:r>
              <a:rPr lang="cs-CZ" dirty="0"/>
              <a:t>zřizují specializovanou knihovnu</a:t>
            </a:r>
          </a:p>
          <a:p>
            <a:r>
              <a:rPr lang="cs-CZ" dirty="0"/>
              <a:t>provádějí prověrku fyzického stavu AKP a NKP</a:t>
            </a:r>
          </a:p>
          <a:p>
            <a:r>
              <a:rPr lang="cs-CZ" dirty="0"/>
              <a:t>podílí se na celostátním soupisu archiválií</a:t>
            </a:r>
          </a:p>
          <a:p>
            <a:r>
              <a:rPr lang="cs-CZ" dirty="0"/>
              <a:t>provádějí inventuru archiválií vyhlášenou MV</a:t>
            </a:r>
          </a:p>
          <a:p>
            <a:r>
              <a:rPr lang="cs-CZ" dirty="0"/>
              <a:t>zajišťují konzervaci a restaurování archiválií</a:t>
            </a:r>
          </a:p>
          <a:p>
            <a:r>
              <a:rPr lang="cs-CZ" dirty="0"/>
              <a:t>plní odborné úkoly uložené mu zřizovatelem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defRPr/>
            </a:pPr>
            <a:r>
              <a:rPr lang="cs-CZ" dirty="0"/>
              <a:t>Archiv Kanceláře prezidenta republiky</a:t>
            </a:r>
          </a:p>
          <a:p>
            <a:pPr marL="596646" indent="-514350">
              <a:defRPr/>
            </a:pPr>
            <a:r>
              <a:rPr lang="cs-CZ" dirty="0"/>
              <a:t>Archiv Pražského hradu</a:t>
            </a:r>
          </a:p>
          <a:p>
            <a:pPr marL="596646" indent="-514350">
              <a:defRPr/>
            </a:pPr>
            <a:r>
              <a:rPr lang="cs-CZ" dirty="0"/>
              <a:t>Archiv Poslanecké sněmovny</a:t>
            </a:r>
          </a:p>
          <a:p>
            <a:pPr marL="596646" indent="-514350">
              <a:defRPr/>
            </a:pPr>
            <a:r>
              <a:rPr lang="cs-CZ" dirty="0"/>
              <a:t>Archiv Senátu</a:t>
            </a:r>
          </a:p>
          <a:p>
            <a:pPr marL="596646" indent="-514350">
              <a:defRPr/>
            </a:pPr>
            <a:r>
              <a:rPr lang="cs-CZ" dirty="0"/>
              <a:t>Archiv Ministerstva zahraničních věcí</a:t>
            </a:r>
          </a:p>
          <a:p>
            <a:pPr marL="596646" indent="-514350">
              <a:defRPr/>
            </a:pPr>
            <a:r>
              <a:rPr lang="cs-CZ" dirty="0"/>
              <a:t>Archiv České národní banky</a:t>
            </a:r>
          </a:p>
          <a:p>
            <a:pPr marL="596646" indent="-514350">
              <a:defRPr/>
            </a:pPr>
            <a:r>
              <a:rPr lang="cs-CZ" dirty="0"/>
              <a:t>Ústřední archiv zeměměřičství a katastru</a:t>
            </a:r>
          </a:p>
          <a:p>
            <a:pPr marL="596646" indent="-514350">
              <a:defRPr/>
            </a:pPr>
            <a:r>
              <a:rPr lang="cs-CZ" dirty="0"/>
              <a:t>Archiv DIAMO</a:t>
            </a:r>
          </a:p>
          <a:p>
            <a:pPr marL="596646" indent="-514350">
              <a:defRPr/>
            </a:pPr>
            <a:r>
              <a:rPr lang="cs-CZ" dirty="0"/>
              <a:t>Archiv Národního bezpečnostního úřadu (od roku 2010 jako specializovaný, zároveň BA)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 numCol="1">
            <a:normAutofit fontScale="92500" lnSpcReduction="10000"/>
          </a:bodyPr>
          <a:lstStyle/>
          <a:p>
            <a:pPr marL="596646" indent="-514350" algn="just">
              <a:defRPr/>
            </a:pPr>
            <a:r>
              <a:rPr lang="cs-CZ" dirty="0"/>
              <a:t>Vojenský historický archiv</a:t>
            </a:r>
          </a:p>
          <a:p>
            <a:pPr marL="596646" indent="-514350" algn="just">
              <a:defRPr/>
            </a:pPr>
            <a:r>
              <a:rPr lang="cs-CZ" dirty="0"/>
              <a:t>Archiv Českého rozhlasu</a:t>
            </a:r>
          </a:p>
          <a:p>
            <a:pPr marL="596646" indent="-514350" algn="just">
              <a:defRPr/>
            </a:pPr>
            <a:r>
              <a:rPr lang="cs-CZ" dirty="0"/>
              <a:t>Archiv České televize</a:t>
            </a:r>
          </a:p>
          <a:p>
            <a:pPr marL="596646" indent="-514350">
              <a:defRPr/>
            </a:pPr>
            <a:r>
              <a:rPr lang="cs-CZ" dirty="0"/>
              <a:t>Masarykův ústav a Archiv Akademie věd ČR</a:t>
            </a:r>
          </a:p>
          <a:p>
            <a:pPr marL="596646" indent="-514350" algn="just">
              <a:defRPr/>
            </a:pPr>
            <a:r>
              <a:rPr lang="cs-CZ" dirty="0"/>
              <a:t>Archiv Národního muzea</a:t>
            </a:r>
          </a:p>
          <a:p>
            <a:pPr marL="596646" indent="-514350" algn="just">
              <a:defRPr/>
            </a:pPr>
            <a:r>
              <a:rPr lang="cs-CZ" dirty="0"/>
              <a:t>Archiv Národního technického muzea</a:t>
            </a:r>
          </a:p>
          <a:p>
            <a:pPr marL="596646" indent="-514350" algn="just">
              <a:defRPr/>
            </a:pPr>
            <a:r>
              <a:rPr lang="cs-CZ" dirty="0"/>
              <a:t>Archiv Národní galerie</a:t>
            </a:r>
          </a:p>
          <a:p>
            <a:pPr marL="596646" indent="-514350" algn="just">
              <a:defRPr/>
            </a:pPr>
            <a:r>
              <a:rPr lang="cs-CZ" dirty="0"/>
              <a:t>Archiv Moravské galerie v Brně</a:t>
            </a:r>
          </a:p>
          <a:p>
            <a:pPr marL="596646" indent="-514350" algn="just">
              <a:defRPr/>
            </a:pPr>
            <a:r>
              <a:rPr lang="cs-CZ" dirty="0"/>
              <a:t>Literární archiv Památníku národního písemnictví</a:t>
            </a:r>
          </a:p>
          <a:p>
            <a:pPr marL="596646" indent="-514350" algn="just">
              <a:defRPr/>
            </a:pPr>
            <a:r>
              <a:rPr lang="cs-CZ" dirty="0"/>
              <a:t>Archiv Národní knihovny</a:t>
            </a:r>
          </a:p>
          <a:p>
            <a:pPr marL="596646" indent="-514350" algn="just">
              <a:defRPr/>
            </a:pPr>
            <a:r>
              <a:rPr lang="cs-CZ" dirty="0"/>
              <a:t>Národní filmový archiv</a:t>
            </a:r>
          </a:p>
          <a:p>
            <a:pPr marL="514350" indent="-51435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>
              <a:defRPr/>
            </a:pPr>
            <a:r>
              <a:rPr lang="cs-CZ" dirty="0"/>
              <a:t>Ústav dějin univerzity Karlovy a archiv univerzity Karlovy</a:t>
            </a:r>
          </a:p>
          <a:p>
            <a:pPr marL="596646" indent="-514350">
              <a:defRPr/>
            </a:pPr>
            <a:r>
              <a:rPr lang="cs-CZ" dirty="0"/>
              <a:t>Archiv Masarykovy univerzity v Brně</a:t>
            </a:r>
          </a:p>
          <a:p>
            <a:pPr marL="596646" indent="-514350">
              <a:defRPr/>
            </a:pPr>
            <a:r>
              <a:rPr lang="cs-CZ" dirty="0"/>
              <a:t>Archiv Českého vysokého učení technického v Praze</a:t>
            </a:r>
          </a:p>
          <a:p>
            <a:pPr marL="596646" indent="-514350">
              <a:defRPr/>
            </a:pPr>
            <a:r>
              <a:rPr lang="cs-CZ" dirty="0"/>
              <a:t>Archiv Vysokého učení technického v Brně</a:t>
            </a:r>
          </a:p>
          <a:p>
            <a:pPr marL="596646" indent="-514350">
              <a:defRPr/>
            </a:pPr>
            <a:r>
              <a:rPr lang="cs-CZ" dirty="0"/>
              <a:t>Archiv Univerzity Hradec Králové</a:t>
            </a:r>
          </a:p>
          <a:p>
            <a:pPr marL="596646" indent="-514350">
              <a:defRPr/>
            </a:pPr>
            <a:r>
              <a:rPr lang="cs-CZ" dirty="0"/>
              <a:t>Archiv Univerzity Palackého v Olomouci</a:t>
            </a:r>
          </a:p>
          <a:p>
            <a:pPr marL="596646" indent="-514350">
              <a:defRPr/>
            </a:pPr>
            <a:r>
              <a:rPr lang="cs-CZ" dirty="0"/>
              <a:t>Archiv Slezské univerzity v Opavě</a:t>
            </a:r>
          </a:p>
          <a:p>
            <a:pPr marL="596646" indent="-514350">
              <a:defRPr/>
            </a:pPr>
            <a:r>
              <a:rPr lang="cs-CZ" dirty="0"/>
              <a:t>Archiv Vysoké školy báňské – Technické univerzity Ostrava</a:t>
            </a:r>
          </a:p>
          <a:p>
            <a:pPr marL="596646" indent="-514350">
              <a:defRPr/>
            </a:pPr>
            <a:r>
              <a:rPr lang="cs-CZ" dirty="0"/>
              <a:t>Archiv Mendelovy univerzity v Brně</a:t>
            </a:r>
          </a:p>
          <a:p>
            <a:pPr marL="596646" indent="-514350">
              <a:defRPr/>
            </a:pPr>
            <a:r>
              <a:rPr lang="cs-CZ" dirty="0"/>
              <a:t>Univerzitní archiv a správa dokumentů Veterinární univerzity Brno</a:t>
            </a:r>
          </a:p>
          <a:p>
            <a:pPr marL="596646" indent="-514350">
              <a:defRPr/>
            </a:pPr>
            <a:r>
              <a:rPr lang="cs-CZ" dirty="0"/>
              <a:t>Archiv Akademie výtvarných umění v Praze</a:t>
            </a:r>
          </a:p>
          <a:p>
            <a:pPr marL="596646" indent="-514350">
              <a:defRPr/>
            </a:pPr>
            <a:r>
              <a:rPr lang="cs-CZ" dirty="0"/>
              <a:t>Archiv Ostravské univerzity (akreditace k 19. 8. 2020)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bezpečnostní archivy mohou zřizovat</a:t>
            </a:r>
          </a:p>
          <a:p>
            <a:pPr lvl="1"/>
            <a:r>
              <a:rPr lang="cs-CZ" dirty="0"/>
              <a:t>ministerstva vnitra, obrany, zahraničních věcí, Národní bezpečnostní úřad, bezpečnostní sbory a zpravodajské služby ČR</a:t>
            </a:r>
          </a:p>
          <a:p>
            <a:pPr lvl="1"/>
            <a:r>
              <a:rPr lang="cs-CZ" dirty="0"/>
              <a:t>provádějí výběr archiválií ve skartačním řízení u dokumentů vzniklých z činnosti jejich zřizovatele a také u těch, u nichž nebyl dosud zrušen stupeň utajení</a:t>
            </a:r>
          </a:p>
          <a:p>
            <a:pPr lvl="1"/>
            <a:r>
              <a:rPr lang="cs-CZ" dirty="0"/>
              <a:t>vedou v základní evidenci NAD všechny archivní fondy a sbírky, náležející do jejich péče, údaje o archiváliích, které obsahují utajované informace se nepředávají do druhotné evidence NAD</a:t>
            </a:r>
          </a:p>
          <a:p>
            <a:pPr lvl="1"/>
            <a:r>
              <a:rPr lang="cs-CZ" dirty="0"/>
              <a:t>bezpečnostní archivy vyjma bezpečnostního archivu bezpečnostního sboru a zpravodajské služby, provádějí inventuru archiválií vyhlášenou MV</a:t>
            </a:r>
          </a:p>
          <a:p>
            <a:pPr lvl="1"/>
            <a:r>
              <a:rPr lang="cs-CZ" dirty="0"/>
              <a:t>v případě zrušení stupně utajení u archiválií náležejících do jejich péče (vyjma bezpečnostního archivu bezpečnostního sboru a zpravodajské služby) převede bezpečnostní archiv tyto archiválie buď do specializovaného archivu svého zřizovatele nebo do 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944216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Archiv bezpečnostních složek</a:t>
            </a:r>
            <a:br>
              <a:rPr lang="cs-CZ" b="1" dirty="0"/>
            </a:br>
            <a:r>
              <a:rPr lang="cs-CZ" b="1" dirty="0">
                <a:solidFill>
                  <a:srgbClr val="7030A0"/>
                </a:solidFill>
                <a:hlinkClick r:id="rId2"/>
              </a:rPr>
              <a:t>www.</a:t>
            </a:r>
            <a:r>
              <a:rPr lang="cs-CZ" b="1" dirty="0" err="1">
                <a:solidFill>
                  <a:srgbClr val="7030A0"/>
                </a:solidFill>
                <a:hlinkClick r:id="rId2"/>
              </a:rPr>
              <a:t>abscr.cz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ab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83968" cy="2849646"/>
          </a:xfrm>
        </p:spPr>
      </p:pic>
      <p:sp>
        <p:nvSpPr>
          <p:cNvPr id="5" name="Zaoblený obdélník 4"/>
          <p:cNvSpPr/>
          <p:nvPr/>
        </p:nvSpPr>
        <p:spPr>
          <a:xfrm>
            <a:off x="1979712" y="1988840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Siwiecova</a:t>
            </a:r>
            <a:r>
              <a:rPr lang="cs-CZ" dirty="0"/>
              <a:t> 2, Praha 3 – Žižkov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3" descr="ab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448272" cy="327163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6444208" y="479715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Struze 3, Praha 1</a:t>
            </a:r>
            <a:endParaRPr lang="cs-CZ" dirty="0"/>
          </a:p>
        </p:txBody>
      </p:sp>
      <p:pic>
        <p:nvPicPr>
          <p:cNvPr id="8" name="Zástupný symbol pro obsah 5" descr="ab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7135" y="3789040"/>
            <a:ext cx="3897073" cy="259228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5877272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Kanice (u Brna)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070357" y="332655"/>
            <a:ext cx="2822123" cy="92504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ABS spravuje</a:t>
            </a:r>
          </a:p>
          <a:p>
            <a:r>
              <a:rPr lang="cs-CZ" sz="1400" b="1" dirty="0">
                <a:solidFill>
                  <a:schemeClr val="bg1"/>
                </a:solidFill>
              </a:rPr>
              <a:t>754 archivních souborů</a:t>
            </a:r>
          </a:p>
          <a:p>
            <a:r>
              <a:rPr lang="cs-CZ" sz="1400" b="1" dirty="0">
                <a:solidFill>
                  <a:schemeClr val="bg1"/>
                </a:solidFill>
              </a:rPr>
              <a:t>20 368,24 </a:t>
            </a:r>
            <a:r>
              <a:rPr lang="cs-CZ" sz="1400" b="1" dirty="0" err="1">
                <a:solidFill>
                  <a:schemeClr val="bg1"/>
                </a:solidFill>
              </a:rPr>
              <a:t>bm</a:t>
            </a:r>
            <a:endParaRPr lang="cs-CZ" sz="1400" b="1" dirty="0">
              <a:solidFill>
                <a:schemeClr val="bg1"/>
              </a:solidFill>
            </a:endParaRPr>
          </a:p>
          <a:p>
            <a:r>
              <a:rPr lang="cs-CZ" sz="1400" dirty="0">
                <a:solidFill>
                  <a:schemeClr val="bg1"/>
                </a:solidFill>
              </a:rPr>
              <a:t>(k roku 2022)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sbory a zpravodajské služby mohou odepřít nahlížení, poskytování kopií, opisů a výpisů z archiválií u nichž byl zrušen stupeň utajení, ale obsahují informace i nadále důležité pro ochranu ústavního zřízení, bezpečnost a obranu státu apod.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archivy vyhledávají v archiváliích náležejících do jejich péče pro potřeby správních úřadů a ostatních organizačních složek státu, orgánů územních samosprávných celků, právnických a fyzických osob, pořizuje z nich výpisy, opisy, kopie a umožňuje nahlížet do těchto archiválií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pro svoji působnost musí mít bezpečnostní archivy udělenu akreditaci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cs-CZ" dirty="0"/>
              <a:t>Archiv Ministerstva vnitra České republiky</a:t>
            </a:r>
          </a:p>
          <a:p>
            <a:pPr marL="365760" indent="-283464">
              <a:defRPr/>
            </a:pPr>
            <a:r>
              <a:rPr lang="cs-CZ" dirty="0"/>
              <a:t>Archiv Úřadu pro zahraniční styky a informace</a:t>
            </a:r>
          </a:p>
          <a:p>
            <a:pPr marL="365760" indent="-283464">
              <a:defRPr/>
            </a:pPr>
            <a:r>
              <a:rPr lang="cs-CZ" dirty="0"/>
              <a:t>Archiv Policie České republiky</a:t>
            </a:r>
          </a:p>
          <a:p>
            <a:pPr marL="365760" indent="-283464">
              <a:defRPr/>
            </a:pPr>
            <a:r>
              <a:rPr lang="cs-CZ" dirty="0"/>
              <a:t>Archiv Národního bezpečnostního úřadu</a:t>
            </a:r>
          </a:p>
          <a:p>
            <a:pPr marL="365760" indent="-283464">
              <a:defRPr/>
            </a:pPr>
            <a:r>
              <a:rPr lang="cs-CZ" dirty="0"/>
              <a:t>Archiv Bezpečnostní informační služby</a:t>
            </a:r>
          </a:p>
          <a:p>
            <a:pPr marL="365760" indent="-283464">
              <a:defRPr/>
            </a:pPr>
            <a:r>
              <a:rPr lang="cs-CZ" dirty="0"/>
              <a:t>Bezpečnostní archiv Vojenského zpravodajství</a:t>
            </a:r>
          </a:p>
          <a:p>
            <a:pPr marL="82296" indent="0">
              <a:buNone/>
              <a:defRPr/>
            </a:pPr>
            <a:r>
              <a:rPr lang="cs-CZ" dirty="0"/>
              <a:t>? Archiv Ministerstva obrany</a:t>
            </a:r>
          </a:p>
          <a:p>
            <a:pPr marL="82296" indent="0">
              <a:buNone/>
              <a:defRPr/>
            </a:pPr>
            <a:r>
              <a:rPr lang="cs-CZ" dirty="0"/>
              <a:t>- </a:t>
            </a:r>
            <a:r>
              <a:rPr lang="cs-CZ" sz="1600" dirty="0"/>
              <a:t>Digitální badatelna Ministerstva obrany -  určena ke studiu archiválií Vojenského historického archivu (</a:t>
            </a:r>
            <a:r>
              <a:rPr lang="cs-CZ" sz="1100" dirty="0">
                <a:hlinkClick r:id="rId2"/>
              </a:rPr>
              <a:t>Vojenský ústřední archiv (vuapraha.cz)</a:t>
            </a:r>
            <a:r>
              <a:rPr lang="cs-CZ" sz="1100" dirty="0"/>
              <a:t>)</a:t>
            </a:r>
            <a:endParaRPr lang="cs-CZ" sz="1600" dirty="0"/>
          </a:p>
          <a:p>
            <a:pPr marL="365760" indent="-283464">
              <a:buNone/>
              <a:defRPr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 Policie České republiky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5805264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>
              <a:hlinkClick r:id="rId2"/>
            </a:endParaRPr>
          </a:p>
          <a:p>
            <a:pPr algn="ctr"/>
            <a:r>
              <a:rPr lang="cs-CZ" dirty="0">
                <a:hlinkClick r:id="rId2"/>
              </a:rPr>
              <a:t>http://www.policie.</a:t>
            </a:r>
            <a:r>
              <a:rPr lang="cs-CZ" dirty="0" err="1">
                <a:hlinkClick r:id="rId2"/>
              </a:rPr>
              <a:t>cz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clanek</a:t>
            </a:r>
            <a:r>
              <a:rPr lang="cs-CZ" dirty="0">
                <a:hlinkClick r:id="rId2"/>
              </a:rPr>
              <a:t>/archiv-policie-</a:t>
            </a:r>
            <a:r>
              <a:rPr lang="cs-CZ" dirty="0" err="1">
                <a:hlinkClick r:id="rId2"/>
              </a:rPr>
              <a:t>ceske</a:t>
            </a:r>
            <a:r>
              <a:rPr lang="cs-CZ" dirty="0">
                <a:hlinkClick r:id="rId2"/>
              </a:rPr>
              <a:t>-republiky.</a:t>
            </a:r>
            <a:r>
              <a:rPr lang="cs-CZ" dirty="0" err="1">
                <a:hlinkClick r:id="rId2"/>
              </a:rPr>
              <a:t>aspx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9512" y="987552"/>
            <a:ext cx="2664296" cy="481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/>
                </a:solidFill>
              </a:rPr>
              <a:t>30 archivních fondů </a:t>
            </a:r>
          </a:p>
          <a:p>
            <a:r>
              <a:rPr lang="cs-CZ" b="1" dirty="0">
                <a:solidFill>
                  <a:schemeClr val="bg1"/>
                </a:solidFill>
              </a:rPr>
              <a:t>5 081,72bm </a:t>
            </a:r>
            <a:r>
              <a:rPr lang="cs-CZ" sz="1200" b="1" dirty="0">
                <a:solidFill>
                  <a:schemeClr val="bg1"/>
                </a:solidFill>
              </a:rPr>
              <a:t>(k roku 2021)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archivu jsou uloženy archiválie a dokumenty vzniklé z činnosti </a:t>
            </a:r>
          </a:p>
          <a:p>
            <a:r>
              <a:rPr lang="cs-CZ" dirty="0">
                <a:solidFill>
                  <a:schemeClr val="bg1"/>
                </a:solidFill>
              </a:rPr>
              <a:t>Policie České republiky </a:t>
            </a:r>
          </a:p>
          <a:p>
            <a:r>
              <a:rPr lang="cs-CZ" dirty="0">
                <a:solidFill>
                  <a:schemeClr val="bg1"/>
                </a:solidFill>
              </a:rPr>
              <a:t>od roku 1990</a:t>
            </a:r>
          </a:p>
        </p:txBody>
      </p:sp>
      <p:pic>
        <p:nvPicPr>
          <p:cNvPr id="9" name="Zástupný obsah 8" descr="Obsah obrázku text, snímek obrazovky, monitor, obrazovka&#10;&#10;Popis byl vytvořen automaticky">
            <a:extLst>
              <a:ext uri="{FF2B5EF4-FFF2-40B4-BE49-F238E27FC236}">
                <a16:creationId xmlns:a16="http://schemas.microsoft.com/office/drawing/2014/main" id="{F52D2A64-72FC-4596-987D-B095FCDA09C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11" y="987552"/>
            <a:ext cx="6095577" cy="48177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Archiv Národního bezpečnostního úřadu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6408" y="1844824"/>
            <a:ext cx="2666413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Jako veřejný specializovaný archiv byl akreditován</a:t>
            </a:r>
          </a:p>
          <a:p>
            <a:r>
              <a:rPr lang="cs-CZ" dirty="0"/>
              <a:t> 15. 1. 2010</a:t>
            </a:r>
          </a:p>
          <a:p>
            <a:endParaRPr lang="cs-CZ" dirty="0"/>
          </a:p>
          <a:p>
            <a:r>
              <a:rPr lang="cs-CZ" sz="1600" dirty="0"/>
              <a:t>1 archivní soubor</a:t>
            </a:r>
          </a:p>
          <a:p>
            <a:r>
              <a:rPr lang="cs-CZ" sz="1600" dirty="0"/>
              <a:t>10, 5 </a:t>
            </a:r>
            <a:r>
              <a:rPr lang="cs-CZ" sz="1600" dirty="0" err="1"/>
              <a:t>bm</a:t>
            </a:r>
            <a:r>
              <a:rPr lang="cs-CZ" sz="1600" dirty="0"/>
              <a:t> (k roku 2022)</a:t>
            </a:r>
          </a:p>
          <a:p>
            <a:r>
              <a:rPr lang="cs-CZ" sz="1600" dirty="0"/>
              <a:t>Počet ev. j. 69</a:t>
            </a:r>
          </a:p>
        </p:txBody>
      </p:sp>
      <p:pic>
        <p:nvPicPr>
          <p:cNvPr id="11" name="Zástupný obsah 10" descr="Obsah obrázku text&#10;&#10;Popis byl vytvořen automaticky">
            <a:extLst>
              <a:ext uri="{FF2B5EF4-FFF2-40B4-BE49-F238E27FC236}">
                <a16:creationId xmlns:a16="http://schemas.microsoft.com/office/drawing/2014/main" id="{53AD51D4-0EE0-414A-944D-BA9937E4430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25" y="908720"/>
            <a:ext cx="6125472" cy="5429928"/>
          </a:xfrm>
        </p:spPr>
      </p:pic>
      <p:sp>
        <p:nvSpPr>
          <p:cNvPr id="5" name="Obdélník 4"/>
          <p:cNvSpPr/>
          <p:nvPr/>
        </p:nvSpPr>
        <p:spPr>
          <a:xfrm>
            <a:off x="172603" y="4437112"/>
            <a:ext cx="2654572" cy="113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https://www.nbu.cz/cs/archiv-webu/879-o-archivu/</a:t>
            </a:r>
            <a:endParaRPr lang="cs-CZ" dirty="0"/>
          </a:p>
          <a:p>
            <a:pPr algn="ctr"/>
            <a:endParaRPr lang="cs-CZ" dirty="0"/>
          </a:p>
        </p:txBody>
      </p:sp>
      <p:cxnSp>
        <p:nvCxnSpPr>
          <p:cNvPr id="4" name="Spojnice: pravoúhlá 3">
            <a:extLst>
              <a:ext uri="{FF2B5EF4-FFF2-40B4-BE49-F238E27FC236}">
                <a16:creationId xmlns:a16="http://schemas.microsoft.com/office/drawing/2014/main" id="{E8691C0B-3A81-57CB-8E6D-D935FC65E9EE}"/>
              </a:ext>
            </a:extLst>
          </p:cNvPr>
          <p:cNvCxnSpPr>
            <a:cxnSpLocks/>
          </p:cNvCxnSpPr>
          <p:nvPr/>
        </p:nvCxnSpPr>
        <p:spPr>
          <a:xfrm>
            <a:off x="2216910" y="4005064"/>
            <a:ext cx="2316527" cy="57606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cs-CZ" dirty="0"/>
              <a:t>Archiv Vojenského zpravodajství</a:t>
            </a:r>
          </a:p>
        </p:txBody>
      </p:sp>
      <p:pic>
        <p:nvPicPr>
          <p:cNvPr id="15" name="Zástupný symbol pro obsah 5" descr="vojáci histo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08908"/>
            <a:ext cx="3964874" cy="2332587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4109646" y="5921415"/>
            <a:ext cx="4854842" cy="720080"/>
          </a:xfrm>
          <a:prstGeom prst="roundRect">
            <a:avLst>
              <a:gd name="adj" fmla="val 17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/>
              <a:t>https://www.vzcr.cz/vyrocni-zpravy-bezpecnostniho-archivu-vojenske-zpravodajstvi-42</a:t>
            </a:r>
          </a:p>
        </p:txBody>
      </p: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38E73272-0374-430A-AE64-B8A83F1BCC5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46" y="768893"/>
            <a:ext cx="4854842" cy="5112568"/>
          </a:xfr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754ABA69-FB52-4F3C-8872-5246FDD86D12}"/>
              </a:ext>
            </a:extLst>
          </p:cNvPr>
          <p:cNvSpPr/>
          <p:nvPr/>
        </p:nvSpPr>
        <p:spPr>
          <a:xfrm>
            <a:off x="179512" y="1264571"/>
            <a:ext cx="3923238" cy="3040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Jako veřejný specializovaný archiv byl akreditován v roce 2010</a:t>
            </a:r>
          </a:p>
          <a:p>
            <a:endParaRPr lang="cs-CZ" dirty="0"/>
          </a:p>
          <a:p>
            <a:r>
              <a:rPr lang="cs-CZ" b="1" dirty="0">
                <a:solidFill>
                  <a:schemeClr val="bg1"/>
                </a:solidFill>
                <a:latin typeface="+mj-lt"/>
              </a:rPr>
              <a:t>14 archivních souborů</a:t>
            </a:r>
          </a:p>
          <a:p>
            <a:r>
              <a:rPr lang="cs-CZ" b="1" i="0" u="none" strike="noStrike" baseline="0" dirty="0">
                <a:solidFill>
                  <a:schemeClr val="bg1"/>
                </a:solidFill>
                <a:latin typeface="+mj-lt"/>
              </a:rPr>
              <a:t>278,64 </a:t>
            </a:r>
            <a:r>
              <a:rPr lang="cs-CZ" b="1" dirty="0" err="1">
                <a:solidFill>
                  <a:schemeClr val="bg1"/>
                </a:solidFill>
                <a:latin typeface="+mj-lt"/>
              </a:rPr>
              <a:t>bm</a:t>
            </a:r>
            <a:r>
              <a:rPr lang="cs-CZ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bg1"/>
                </a:solidFill>
                <a:latin typeface="+mj-lt"/>
              </a:rPr>
              <a:t>(k roku 2022)</a:t>
            </a:r>
          </a:p>
        </p:txBody>
      </p:sp>
      <p:cxnSp>
        <p:nvCxnSpPr>
          <p:cNvPr id="4" name="Spojnice: pravoúhlá 3">
            <a:extLst>
              <a:ext uri="{FF2B5EF4-FFF2-40B4-BE49-F238E27FC236}">
                <a16:creationId xmlns:a16="http://schemas.microsoft.com/office/drawing/2014/main" id="{9185FF9D-AF8F-B432-BA73-966FCE762407}"/>
              </a:ext>
            </a:extLst>
          </p:cNvPr>
          <p:cNvCxnSpPr/>
          <p:nvPr/>
        </p:nvCxnSpPr>
        <p:spPr>
          <a:xfrm>
            <a:off x="3059832" y="3109153"/>
            <a:ext cx="1224136" cy="4320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zřizovatelem může být fyzická nebo právnická osoba</a:t>
            </a:r>
          </a:p>
          <a:p>
            <a:r>
              <a:rPr lang="cs-CZ" dirty="0"/>
              <a:t>mohou působit jen v případě, že jim byla udělena akreditace, díky níž:</a:t>
            </a:r>
          </a:p>
          <a:p>
            <a:pPr lvl="1"/>
            <a:r>
              <a:rPr lang="cs-CZ" sz="2300" dirty="0"/>
              <a:t>vzniká zřizovateli nárok na poskytnutí bezplatné odborné pomoci ze strany NA nebo SOA</a:t>
            </a:r>
          </a:p>
          <a:p>
            <a:pPr lvl="1"/>
            <a:r>
              <a:rPr lang="cs-CZ" sz="2300" dirty="0"/>
              <a:t>vzniká zřizovateli nárok na poskytnutí jednorázového ročního státního příspěvku na provoz soukromého archivu</a:t>
            </a:r>
          </a:p>
          <a:p>
            <a:r>
              <a:rPr lang="cs-CZ" dirty="0"/>
              <a:t>soukromý archiv</a:t>
            </a:r>
          </a:p>
          <a:p>
            <a:pPr lvl="1"/>
            <a:r>
              <a:rPr lang="cs-CZ" sz="2300" dirty="0"/>
              <a:t>vede evidenci archiválií dle zákona</a:t>
            </a:r>
          </a:p>
          <a:p>
            <a:pPr lvl="1"/>
            <a:r>
              <a:rPr lang="cs-CZ" sz="2300" dirty="0"/>
              <a:t>umožňuje za podmínek uvedených v zákoně nahlížení do archiválií náležejících do jeho péče</a:t>
            </a:r>
          </a:p>
          <a:p>
            <a:pPr lvl="1"/>
            <a:r>
              <a:rPr lang="cs-CZ" sz="2300" dirty="0"/>
              <a:t>předkládá NA nebo SOA skartační návrhy k posouzení a provedení výběru archiválií</a:t>
            </a:r>
          </a:p>
          <a:p>
            <a:pPr lvl="1"/>
            <a:r>
              <a:rPr lang="cs-CZ" sz="2300" dirty="0"/>
              <a:t>pečuje o archiválie svého zřizovatele a jeho právních předchůdců</a:t>
            </a:r>
          </a:p>
          <a:p>
            <a:pPr lvl="1"/>
            <a:r>
              <a:rPr lang="cs-CZ" sz="2300" dirty="0"/>
              <a:t>pečuje o archiválie jiných právnických nebo fyzických osob, které mají v soukromém archivu na základě smlouvy uloženy svoje archiválie</a:t>
            </a:r>
          </a:p>
          <a:p>
            <a:pPr lvl="1"/>
            <a:r>
              <a:rPr lang="cs-CZ" sz="2300" dirty="0"/>
              <a:t>provádí prověrku fyzického stavu AKP a NKP</a:t>
            </a:r>
          </a:p>
          <a:p>
            <a:pPr lvl="1"/>
            <a:r>
              <a:rPr lang="cs-CZ" sz="2300" dirty="0"/>
              <a:t>podílí se na sestavování celostátních soupisů archiválií</a:t>
            </a:r>
          </a:p>
          <a:p>
            <a:pPr lvl="1"/>
            <a:r>
              <a:rPr lang="cs-CZ" sz="2300" dirty="0"/>
              <a:t>provádí inventuru vyhlášenou MV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Akreditovaný archiv </a:t>
            </a:r>
            <a:r>
              <a:rPr lang="cs-CZ" dirty="0" err="1"/>
              <a:t>Liberty</a:t>
            </a:r>
            <a:r>
              <a:rPr lang="cs-CZ" dirty="0"/>
              <a:t> Ostrava, a. s.</a:t>
            </a:r>
          </a:p>
          <a:p>
            <a:r>
              <a:rPr lang="cs-CZ" dirty="0"/>
              <a:t>Archiv společnosti Sokolovská uhelná, právní nástupce, a. s.</a:t>
            </a:r>
          </a:p>
          <a:p>
            <a:r>
              <a:rPr lang="cs-CZ" dirty="0"/>
              <a:t>Archiv společnosti ŠKODA AUTO, a. s.</a:t>
            </a:r>
          </a:p>
          <a:p>
            <a:r>
              <a:rPr lang="cs-CZ" dirty="0"/>
              <a:t>Archiv Vítkovice, a. s.</a:t>
            </a:r>
          </a:p>
          <a:p>
            <a:r>
              <a:rPr lang="cs-CZ" dirty="0"/>
              <a:t>Ústřední archiv společnosti Plzeňský Prazdroj, a. s.</a:t>
            </a:r>
          </a:p>
          <a:p>
            <a:r>
              <a:rPr lang="cs-CZ" dirty="0"/>
              <a:t>Archiv Židovského muzea v Praze</a:t>
            </a:r>
          </a:p>
          <a:p>
            <a:r>
              <a:rPr lang="cs-CZ" dirty="0"/>
              <a:t>Archiv České strany sociálně demokratické</a:t>
            </a:r>
          </a:p>
          <a:p>
            <a:r>
              <a:rPr lang="cs-CZ" dirty="0"/>
              <a:t>Archiv Centra hasičského hnutí Přibyslav</a:t>
            </a:r>
          </a:p>
          <a:p>
            <a:r>
              <a:rPr lang="cs-CZ" dirty="0"/>
              <a:t>Diecézní archiv Biskupství brněnského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škodovk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04238" cy="3240360"/>
          </a:xfrm>
        </p:spPr>
      </p:pic>
      <p:sp>
        <p:nvSpPr>
          <p:cNvPr id="5" name="Obdélník 4"/>
          <p:cNvSpPr/>
          <p:nvPr/>
        </p:nvSpPr>
        <p:spPr>
          <a:xfrm>
            <a:off x="3491880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3" descr="škodovk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3759181" cy="2647816"/>
          </a:xfrm>
          <a:prstGeom prst="rect">
            <a:avLst/>
          </a:prstGeom>
        </p:spPr>
      </p:pic>
      <p:pic>
        <p:nvPicPr>
          <p:cNvPr id="7" name="Zástupný symbol pro obsah 5" descr="škodovk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645024"/>
            <a:ext cx="3683252" cy="2592288"/>
          </a:xfrm>
          <a:prstGeom prst="rect">
            <a:avLst/>
          </a:prstGeom>
        </p:spPr>
      </p:pic>
      <p:pic>
        <p:nvPicPr>
          <p:cNvPr id="8" name="Zástupný symbol pro obsah 7" descr="škoda_kni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140968"/>
            <a:ext cx="1376424" cy="1656184"/>
          </a:xfrm>
          <a:prstGeom prst="rect">
            <a:avLst/>
          </a:prstGeom>
        </p:spPr>
      </p:pic>
      <p:pic>
        <p:nvPicPr>
          <p:cNvPr id="18" name="Zástupný symbol pro obsah 9" descr="elsn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789040"/>
            <a:ext cx="1212015" cy="1783156"/>
          </a:xfrm>
          <a:prstGeom prst="rect">
            <a:avLst/>
          </a:prstGeom>
        </p:spPr>
      </p:pic>
      <p:pic>
        <p:nvPicPr>
          <p:cNvPr id="19" name="Zástupný symbol pro obsah 11" descr="mbolesla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4509120"/>
            <a:ext cx="1272123" cy="1801884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4211960" y="5661248"/>
            <a:ext cx="41044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 spolupracuje na vydávání knih a podílí se na vědeckém výzkumu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635896" y="1772816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roku 2007 je akreditovaným  „podnikovým“ soukromým archivem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179512" y="587727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http://museum.</a:t>
            </a:r>
            <a:r>
              <a:rPr lang="cs-CZ" dirty="0" err="1"/>
              <a:t>skoda</a:t>
            </a:r>
            <a:r>
              <a:rPr lang="cs-CZ" dirty="0"/>
              <a:t>-auto.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zakladni</a:t>
            </a:r>
            <a:r>
              <a:rPr lang="cs-CZ" dirty="0"/>
              <a:t>-informace/archiv-</a:t>
            </a:r>
            <a:r>
              <a:rPr lang="cs-CZ" dirty="0" err="1"/>
              <a:t>spolecnosti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01752" y="6099048"/>
            <a:ext cx="8739939" cy="570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2"/>
              </a:rPr>
              <a:t>Diecézní archiv Biskupství brněnského - O archivu (biskupstvi.cz)</a:t>
            </a:r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55009967-296B-4B74-B387-660A5D5799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558"/>
            <a:ext cx="6305358" cy="5910490"/>
          </a:xfrm>
        </p:spPr>
      </p:pic>
      <p:sp>
        <p:nvSpPr>
          <p:cNvPr id="8" name="Zaoblený obdélník 7"/>
          <p:cNvSpPr/>
          <p:nvPr/>
        </p:nvSpPr>
        <p:spPr>
          <a:xfrm>
            <a:off x="4671721" y="4365104"/>
            <a:ext cx="32403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Akreditován od roku 2011</a:t>
            </a:r>
          </a:p>
        </p:txBody>
      </p:sp>
      <p:pic>
        <p:nvPicPr>
          <p:cNvPr id="12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773B9B7-7B8A-4239-972E-DD6E8A79B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" y="3256043"/>
            <a:ext cx="4405711" cy="2843005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BD12FDA-B2E9-432B-983C-E076DE4EBC8F}"/>
              </a:ext>
            </a:extLst>
          </p:cNvPr>
          <p:cNvSpPr/>
          <p:nvPr/>
        </p:nvSpPr>
        <p:spPr>
          <a:xfrm>
            <a:off x="166290" y="175853"/>
            <a:ext cx="2893542" cy="3040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1600" b="0" i="0" dirty="0">
                <a:solidFill>
                  <a:schemeClr val="bg1"/>
                </a:solidFill>
                <a:effectLst/>
                <a:latin typeface="-apple-system"/>
              </a:rPr>
              <a:t>Diecézní archiv v současné době spravuje archivní fondy a sbírky o rozsahu více než 1 500 </a:t>
            </a:r>
            <a:r>
              <a:rPr lang="cs-CZ" sz="1600" b="0" i="0" dirty="0" err="1">
                <a:solidFill>
                  <a:schemeClr val="bg1"/>
                </a:solidFill>
                <a:effectLst/>
                <a:latin typeface="-apple-system"/>
              </a:rPr>
              <a:t>bm</a:t>
            </a:r>
            <a:r>
              <a:rPr lang="cs-CZ" sz="1600" b="0" i="0" dirty="0">
                <a:solidFill>
                  <a:schemeClr val="bg1"/>
                </a:solidFill>
                <a:effectLst/>
                <a:latin typeface="-apple-system"/>
              </a:rPr>
              <a:t>.  </a:t>
            </a:r>
          </a:p>
          <a:p>
            <a:pPr algn="l"/>
            <a:endParaRPr lang="cs-CZ" sz="16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Biskupství brněnského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arcikněžství a děkanství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farností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kapitul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historických církevních velkostatků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církevních škol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Osobní a rodinné fondy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Fondy ostatních právnických osob (nadace, spolky, instituce, firmy)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Sbírky</a:t>
            </a:r>
            <a:endParaRPr lang="cs-CZ" sz="12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/>
              <a:t>Podnikové archivy</a:t>
            </a:r>
          </a:p>
          <a:p>
            <a:pPr lvl="1"/>
            <a:r>
              <a:rPr lang="cs-CZ" dirty="0"/>
              <a:t>zřízeny podle zákona č. 97/1974 Sb. a Vyhlášky MV ČSR           č. 118/1974 Sb., o podnikových archivech</a:t>
            </a:r>
          </a:p>
          <a:p>
            <a:pPr lvl="2"/>
            <a:r>
              <a:rPr lang="cs-CZ" sz="2100" dirty="0"/>
              <a:t>odborná zařízení, zřizovaná a spravovaná státními hospodářskými organizacemi, ústředně řízenými rozpočtovými a příspěvkovými organizacemi, peněžními a pojišťovacími organizacemi, výrobními a spotřebními družstevními podniky zřízenými vyššími družstevními organizacemi, výjimečně i národními výbory</a:t>
            </a:r>
          </a:p>
          <a:p>
            <a:pPr lvl="2"/>
            <a:r>
              <a:rPr lang="cs-CZ" sz="2100" dirty="0"/>
              <a:t>uchovávaly písemnosti z období před znárodněním, zachycující působnost soukromých firem, akciových společností, koncernů, státních a jiných podniků, ale také písemné pozůstalosti, archiválie zaměstnaneckých spolků apod. a po znárodnění, ROH, SČSP, tělovýchovné organizace apod.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Siwiecova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/>
              <a:t>Na Struze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 descr="Swierzo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51882" cy="4177977"/>
          </a:xfrm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</a:t>
            </a:r>
          </a:p>
        </p:txBody>
      </p:sp>
      <p:pic>
        <p:nvPicPr>
          <p:cNvPr id="5" name="Zástupný symbol pro obsah 5" descr="st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986277" cy="43011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925631" y="3429000"/>
            <a:ext cx="2242117" cy="864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6. oddělení</a:t>
            </a:r>
          </a:p>
          <a:p>
            <a:pPr algn="ctr"/>
            <a:r>
              <a:rPr lang="cs-CZ" dirty="0"/>
              <a:t> Informační technologie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4365104"/>
            <a:ext cx="2232248" cy="968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Kancelář ředitelky</a:t>
            </a:r>
          </a:p>
          <a:p>
            <a:pPr algn="ctr"/>
            <a:r>
              <a:rPr lang="cs-CZ" dirty="0"/>
              <a:t>2. a 7. oddělení</a:t>
            </a:r>
          </a:p>
          <a:p>
            <a:pPr algn="ctr"/>
            <a:r>
              <a:rPr lang="cs-CZ" dirty="0"/>
              <a:t>Badatelna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 80. letech 20. století 933 podnikových archivů, např.:</a:t>
            </a:r>
          </a:p>
          <a:p>
            <a:pPr lvl="2"/>
            <a:r>
              <a:rPr lang="cs-CZ" sz="2300" dirty="0"/>
              <a:t>Ústřední archiv České státní pojišťovny v Praze</a:t>
            </a:r>
          </a:p>
          <a:p>
            <a:pPr lvl="2"/>
            <a:r>
              <a:rPr lang="cs-CZ" sz="2300" dirty="0"/>
              <a:t>Podnikový archiv Československé obchodní banky, a. s., Praha</a:t>
            </a:r>
          </a:p>
          <a:p>
            <a:pPr lvl="2"/>
            <a:r>
              <a:rPr lang="cs-CZ" sz="2300" dirty="0"/>
              <a:t>Podnikový archiv ČKD Praha, o. p., Praha</a:t>
            </a:r>
          </a:p>
          <a:p>
            <a:pPr lvl="2"/>
            <a:r>
              <a:rPr lang="cs-CZ" sz="2300" dirty="0"/>
              <a:t>Podnikový archiv Jihočeských pivovarů, k. p., České Budějovice</a:t>
            </a:r>
          </a:p>
          <a:p>
            <a:pPr lvl="2"/>
            <a:r>
              <a:rPr lang="cs-CZ" sz="2300" dirty="0"/>
              <a:t>Podnikový archiv Škoda, k. p. , Plzeň</a:t>
            </a:r>
          </a:p>
          <a:p>
            <a:pPr lvl="2"/>
            <a:r>
              <a:rPr lang="cs-CZ" sz="2300" dirty="0"/>
              <a:t>Podnikový archiv Zbrojovky Brno, k. p., Brno</a:t>
            </a:r>
          </a:p>
          <a:p>
            <a:pPr lvl="2"/>
            <a:r>
              <a:rPr lang="cs-CZ" sz="2300" dirty="0"/>
              <a:t>Podnikový archiv Svitu, o. p., </a:t>
            </a:r>
            <a:r>
              <a:rPr lang="cs-CZ" sz="2300" dirty="0" err="1"/>
              <a:t>Gottwaldov</a:t>
            </a:r>
            <a:endParaRPr lang="cs-CZ" sz="2300" dirty="0"/>
          </a:p>
          <a:p>
            <a:r>
              <a:rPr lang="cs-CZ" sz="3000" dirty="0"/>
              <a:t>v NA a SOA instruktoři pro podnikové archivy</a:t>
            </a:r>
          </a:p>
          <a:p>
            <a:r>
              <a:rPr lang="cs-CZ" sz="3000" dirty="0"/>
              <a:t>zrušeny zákonem č. 499/2004 sb.</a:t>
            </a:r>
          </a:p>
          <a:p>
            <a:r>
              <a:rPr lang="cs-CZ" sz="3000" dirty="0"/>
              <a:t>archivní  soubory bývalých podnikových archivů byly převzaty NA a SOA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90420" cy="504056"/>
          </a:xfrm>
        </p:spPr>
        <p:txBody>
          <a:bodyPr/>
          <a:lstStyle/>
          <a:p>
            <a:r>
              <a:rPr lang="cs-CZ" sz="2000" dirty="0"/>
              <a:t>Branické nám. 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189097" cy="576064"/>
          </a:xfrm>
        </p:spPr>
        <p:txBody>
          <a:bodyPr/>
          <a:lstStyle/>
          <a:p>
            <a:r>
              <a:rPr lang="cs-CZ" dirty="0"/>
              <a:t>Kanice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 a Kanice</a:t>
            </a:r>
          </a:p>
        </p:txBody>
      </p:sp>
      <p:pic>
        <p:nvPicPr>
          <p:cNvPr id="7" name="Zástupný symbol pro obsah 9" descr="kani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7221" y="1412776"/>
            <a:ext cx="3226779" cy="4464496"/>
          </a:xfrm>
          <a:prstGeom prst="rect">
            <a:avLst/>
          </a:prstGeom>
        </p:spPr>
      </p:pic>
      <p:pic>
        <p:nvPicPr>
          <p:cNvPr id="8" name="Zástupný symbol pro obsah 7" descr="braní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3001686" cy="44103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58772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Skupina péče o fyzický stav archiválií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04048" y="5733256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původně </a:t>
            </a:r>
          </a:p>
          <a:p>
            <a:pPr algn="ctr"/>
            <a:r>
              <a:rPr lang="cs-CZ" dirty="0"/>
              <a:t>pracoviště Krajského střediska automatizace při KS SNB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44008" y="2708920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oddělení</a:t>
            </a:r>
          </a:p>
          <a:p>
            <a:pPr algn="ctr"/>
            <a:r>
              <a:rPr lang="cs-CZ" dirty="0"/>
              <a:t>Badatelna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0" y="2708920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cs-CZ" dirty="0"/>
              <a:t>1., 4., 5. oddělení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 (ABS)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cs-CZ" sz="2500" dirty="0"/>
              <a:t>Kancelář ředitelky Archivu</a:t>
            </a:r>
          </a:p>
          <a:p>
            <a:pPr>
              <a:buNone/>
            </a:pPr>
            <a:r>
              <a:rPr lang="cs-CZ" sz="2500" dirty="0"/>
              <a:t>	Mgr. Světlana Ptáčníková</a:t>
            </a:r>
          </a:p>
          <a:p>
            <a:r>
              <a:rPr lang="cs-CZ" sz="2500" dirty="0"/>
              <a:t>1. Oddělení archivních fondů operativních svazků a vyšetřovacích spisů</a:t>
            </a:r>
          </a:p>
          <a:p>
            <a:r>
              <a:rPr lang="cs-CZ" sz="2500" dirty="0"/>
              <a:t>2. Oddělení archivních fondů Federálního ministerstva vnitra </a:t>
            </a:r>
          </a:p>
          <a:p>
            <a:r>
              <a:rPr lang="cs-CZ" sz="2500" dirty="0"/>
              <a:t>3. Oddělení archivních fondů MV ČSR, </a:t>
            </a:r>
            <a:r>
              <a:rPr lang="cs-CZ" sz="2500" dirty="0" err="1"/>
              <a:t>StB</a:t>
            </a:r>
            <a:r>
              <a:rPr lang="cs-CZ" sz="2500" dirty="0"/>
              <a:t> a vojsk MV</a:t>
            </a:r>
          </a:p>
          <a:p>
            <a:r>
              <a:rPr lang="cs-CZ" sz="2500" dirty="0"/>
              <a:t>4. Oddělení agendy zákona č. 262/2011 Sb. o účastnících odboje a odporu proti komunismu</a:t>
            </a:r>
          </a:p>
          <a:p>
            <a:r>
              <a:rPr lang="cs-CZ" sz="2500" dirty="0"/>
              <a:t>5. </a:t>
            </a:r>
            <a:r>
              <a:rPr lang="es-ES" sz="2500" dirty="0"/>
              <a:t>Oddělení digitalizace a ochrany archiválií</a:t>
            </a:r>
          </a:p>
          <a:p>
            <a:r>
              <a:rPr lang="cs-CZ" sz="2500" dirty="0"/>
              <a:t>6. Oddělení informačních technologií a evidencí</a:t>
            </a:r>
          </a:p>
          <a:p>
            <a:r>
              <a:rPr lang="cs-CZ" sz="2500" dirty="0"/>
              <a:t>7. Oddělení ekonomiky a provozu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Archiv bezpečnostních složek (ABS)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zřízen dle zákona 181/2007 Sb., o Ústavu pro studium totalitních režimů a o Archivu bezpečnostních složek a o změně některých zákonů</a:t>
            </a:r>
          </a:p>
          <a:p>
            <a:r>
              <a:rPr lang="cs-CZ" dirty="0"/>
              <a:t>správním úřadem</a:t>
            </a:r>
          </a:p>
          <a:p>
            <a:pPr lvl="1"/>
            <a:r>
              <a:rPr lang="cs-CZ" dirty="0"/>
              <a:t>řízený Ústavem pro studium totalitních režimů</a:t>
            </a:r>
          </a:p>
          <a:p>
            <a:pPr lvl="1"/>
            <a:r>
              <a:rPr lang="cs-CZ" dirty="0"/>
              <a:t>spravuje archivní fondy a sbírky vzniklé z činnosti bezpečnostních složek, Komunistické strany Československa a organizací Národní fronty, působících v těchto složkách</a:t>
            </a:r>
          </a:p>
          <a:p>
            <a:r>
              <a:rPr lang="cs-CZ" u="sng" dirty="0"/>
              <a:t>NENÍ</a:t>
            </a:r>
            <a:r>
              <a:rPr lang="cs-CZ" dirty="0"/>
              <a:t> bezpečnostním archivem</a:t>
            </a:r>
          </a:p>
          <a:p>
            <a:pPr lvl="1"/>
            <a:r>
              <a:rPr lang="cs-CZ" dirty="0"/>
              <a:t>je zřízen na základě zákona, nemá tedy zřizovatele</a:t>
            </a:r>
          </a:p>
          <a:p>
            <a:pPr lvl="1"/>
            <a:r>
              <a:rPr lang="cs-CZ" dirty="0"/>
              <a:t>nemá ve svých fondech utajované skutečnosti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spravuje archivní fondy a sbírky z doby nesvobody a z období komunistické totalitní moci</a:t>
            </a:r>
          </a:p>
          <a:p>
            <a:pPr lvl="1"/>
            <a:r>
              <a:rPr lang="cs-CZ" dirty="0"/>
              <a:t>evidenční a registrační pomůcky, archivní fondy i jednotlivé archiválie vzniklé z činnosti bezpečnostních složek z období  </a:t>
            </a:r>
            <a:r>
              <a:rPr lang="cs-CZ" b="1" dirty="0"/>
              <a:t>od 4. dubna 1945 do 15. února 1990</a:t>
            </a:r>
          </a:p>
          <a:p>
            <a:pPr lvl="2"/>
            <a:r>
              <a:rPr lang="cs-CZ" dirty="0"/>
              <a:t>převzaty od </a:t>
            </a:r>
          </a:p>
          <a:p>
            <a:pPr lvl="3"/>
            <a:r>
              <a:rPr lang="cs-CZ" dirty="0"/>
              <a:t>Ministerstva vnitra</a:t>
            </a:r>
          </a:p>
          <a:p>
            <a:pPr lvl="3"/>
            <a:r>
              <a:rPr lang="cs-CZ" dirty="0"/>
              <a:t>Ministerstva obrany včetně Vojenského zpravodajství</a:t>
            </a:r>
          </a:p>
          <a:p>
            <a:pPr lvl="3"/>
            <a:r>
              <a:rPr lang="cs-CZ" dirty="0"/>
              <a:t>Ministerstva spravedlnosti</a:t>
            </a:r>
          </a:p>
          <a:p>
            <a:pPr lvl="3"/>
            <a:r>
              <a:rPr lang="cs-CZ" dirty="0"/>
              <a:t>Bezpečnostní informační služby</a:t>
            </a:r>
          </a:p>
          <a:p>
            <a:pPr lvl="3"/>
            <a:r>
              <a:rPr lang="cs-CZ" dirty="0"/>
              <a:t>Úřadu pro zahraniční styky a informace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500" dirty="0"/>
              <a:t>původci fondů ABS</a:t>
            </a:r>
          </a:p>
          <a:p>
            <a:pPr lvl="2"/>
            <a:r>
              <a:rPr lang="cs-CZ" sz="2300" dirty="0"/>
              <a:t>Federální, unitární a republikové ministerstvo vnitra a jejich útvary</a:t>
            </a:r>
          </a:p>
          <a:p>
            <a:pPr lvl="2"/>
            <a:r>
              <a:rPr lang="cs-CZ" sz="2300" dirty="0"/>
              <a:t>Státní bezpečnost 						(včetně civilní rozvědky a Vojenské kontrarozvědky)</a:t>
            </a:r>
          </a:p>
          <a:p>
            <a:pPr lvl="2"/>
            <a:r>
              <a:rPr lang="cs-CZ" sz="2300" dirty="0"/>
              <a:t>Veřejná bezpečnost</a:t>
            </a:r>
          </a:p>
          <a:p>
            <a:pPr lvl="2"/>
            <a:r>
              <a:rPr lang="cs-CZ" sz="2300" dirty="0"/>
              <a:t>Zpravodajská správa Generálního štábu 		(vojenská rozvědka)</a:t>
            </a:r>
          </a:p>
          <a:p>
            <a:pPr lvl="2"/>
            <a:r>
              <a:rPr lang="cs-CZ" sz="2300" dirty="0"/>
              <a:t>Pohraniční a Vnitřní stráž</a:t>
            </a:r>
          </a:p>
          <a:p>
            <a:pPr lvl="2"/>
            <a:r>
              <a:rPr lang="cs-CZ" sz="2300" dirty="0"/>
              <a:t>Odbor vnitřní ochrany Správy Sboru nápravné výchovy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78524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zpřístupňuje a zveřejňuje dokumenty a archiválie podle zákona o zpřístupňování svazků vzniklých činností bývalé </a:t>
            </a:r>
            <a:r>
              <a:rPr lang="cs-CZ" dirty="0" err="1"/>
              <a:t>StB</a:t>
            </a:r>
            <a:endParaRPr lang="cs-CZ" dirty="0"/>
          </a:p>
          <a:p>
            <a:r>
              <a:rPr lang="cs-CZ" dirty="0"/>
              <a:t>umožňuje nahlížení do archiválií podle zákona o archivnictví a spisové službě</a:t>
            </a:r>
          </a:p>
          <a:p>
            <a:r>
              <a:rPr lang="cs-CZ" dirty="0"/>
              <a:t>poskytuje nezbytnou pomoc a informace státním orgánům příslušným k bezpečnostnímu řízení, popř. k šetření podle zákona o ochraně utajovaných informací, zpravodajským službám ČR k plnění jejich úkolů a orgánům činným v trestním řízení</a:t>
            </a:r>
          </a:p>
          <a:p>
            <a:r>
              <a:rPr lang="cs-CZ" dirty="0"/>
              <a:t>vyhledává dokumenty pro potřeby úřadů, právnických a fyzických osob, pořizuje jejich opisy a kopie</a:t>
            </a:r>
          </a:p>
          <a:p>
            <a:r>
              <a:rPr lang="cs-CZ" dirty="0"/>
              <a:t>plní na úseku archivnictví úkoly vyplývající z mezinárodních smluv</a:t>
            </a:r>
          </a:p>
          <a:p>
            <a:r>
              <a:rPr lang="cs-CZ" dirty="0"/>
              <a:t>přijímá za Českou republiku nabídky ke koupi, k darování a úschově archiválií a uzavírá za Českou republiku příslušné smlouvy</a:t>
            </a:r>
          </a:p>
          <a:p>
            <a:r>
              <a:rPr lang="cs-CZ" dirty="0"/>
              <a:t>provádí vědeckou a výzkumnou činnost v oblasti archivnictví, pomocných věd historických a příbuzných vědných oborů</a:t>
            </a:r>
          </a:p>
          <a:p>
            <a:r>
              <a:rPr lang="cs-CZ" dirty="0"/>
              <a:t>vykonává vydavatelskou a publikační činnost v oboru archivnictví a výkonu spisové služby, dějin správy, pomocných věd historických a historie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1389</TotalTime>
  <Words>2081</Words>
  <Application>Microsoft Office PowerPoint</Application>
  <PresentationFormat>Předvádění na obrazovce (4:3)</PresentationFormat>
  <Paragraphs>254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-apple-system</vt:lpstr>
      <vt:lpstr>Arial</vt:lpstr>
      <vt:lpstr>Calibri</vt:lpstr>
      <vt:lpstr>Georgia</vt:lpstr>
      <vt:lpstr>Wingdings</vt:lpstr>
      <vt:lpstr>Wingdings 2</vt:lpstr>
      <vt:lpstr>Administrativní</vt:lpstr>
      <vt:lpstr>  Archiv bezpečnostních složek  Specializované archivy Bezpečnostní archivy Soukromé archivy </vt:lpstr>
      <vt:lpstr>      Archiv bezpečnostních složek www.abscr.cz  </vt:lpstr>
      <vt:lpstr>ABS Praha</vt:lpstr>
      <vt:lpstr>ABS Praha a Kanice</vt:lpstr>
      <vt:lpstr>Archiv bezpečnostních složek (ABS)</vt:lpstr>
      <vt:lpstr>Archiv bezpečnostních složek (ABS)</vt:lpstr>
      <vt:lpstr>Archiv bezpečnostních složek</vt:lpstr>
      <vt:lpstr>Archiv bezpečnostních složek</vt:lpstr>
      <vt:lpstr>Archiv bezpečnostních složek</vt:lpstr>
      <vt:lpstr>Prezentace aplikace PowerPoint</vt:lpstr>
      <vt:lpstr>Prezentace aplikace PowerPoint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Bezpečnostní archivy</vt:lpstr>
      <vt:lpstr>Bezpečnostní archivy</vt:lpstr>
      <vt:lpstr>Bezpečnostní archivy</vt:lpstr>
      <vt:lpstr>Archiv Policie České republiky</vt:lpstr>
      <vt:lpstr>Archiv Národního bezpečnostního úřadu</vt:lpstr>
      <vt:lpstr>Archiv Vojenského zpravodajství</vt:lpstr>
      <vt:lpstr>Soukromé archivy</vt:lpstr>
      <vt:lpstr>Soukromé archivy</vt:lpstr>
      <vt:lpstr>Prezentace aplikace PowerPoint</vt:lpstr>
      <vt:lpstr>Prezentace aplikace PowerPoint</vt:lpstr>
      <vt:lpstr>Informace o zrušených archivech</vt:lpstr>
      <vt:lpstr>Informace o zrušených archivech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bezpečnostních složek Specializované archivy Bezpečnostní archivy Soukromé archivy</dc:title>
  <dc:creator>Radana Červená</dc:creator>
  <cp:lastModifiedBy>Červená Radana (MMB_AMB)</cp:lastModifiedBy>
  <cp:revision>97</cp:revision>
  <dcterms:created xsi:type="dcterms:W3CDTF">2016-03-14T13:09:43Z</dcterms:created>
  <dcterms:modified xsi:type="dcterms:W3CDTF">2023-04-12T13:19:01Z</dcterms:modified>
</cp:coreProperties>
</file>