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6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81" r:id="rId11"/>
    <p:sldId id="282" r:id="rId12"/>
    <p:sldId id="284" r:id="rId13"/>
    <p:sldId id="283" r:id="rId14"/>
    <p:sldId id="285" r:id="rId15"/>
    <p:sldId id="265" r:id="rId16"/>
    <p:sldId id="266" r:id="rId17"/>
    <p:sldId id="267" r:id="rId18"/>
    <p:sldId id="268" r:id="rId19"/>
    <p:sldId id="269" r:id="rId20"/>
    <p:sldId id="276" r:id="rId21"/>
    <p:sldId id="277" r:id="rId22"/>
    <p:sldId id="278" r:id="rId23"/>
    <p:sldId id="279" r:id="rId24"/>
    <p:sldId id="280" r:id="rId25"/>
    <p:sldId id="274" r:id="rId26"/>
    <p:sldId id="286" r:id="rId27"/>
    <p:sldId id="287" r:id="rId28"/>
    <p:sldId id="271" r:id="rId29"/>
    <p:sldId id="273" r:id="rId30"/>
    <p:sldId id="272" r:id="rId31"/>
    <p:sldId id="270" r:id="rId32"/>
    <p:sldId id="288" r:id="rId33"/>
    <p:sldId id="289" r:id="rId34"/>
  </p:sldIdLst>
  <p:sldSz cx="9144000" cy="6858000" type="screen4x3"/>
  <p:notesSz cx="6797675" cy="9928225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2" d="100"/>
          <a:sy n="62" d="100"/>
        </p:scale>
        <p:origin x="1400" y="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Obdélník 22"/>
          <p:cNvSpPr/>
          <p:nvPr/>
        </p:nvSpPr>
        <p:spPr>
          <a:xfrm flipV="1">
            <a:off x="5410182" y="3810000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4" name="Obdélník 23"/>
          <p:cNvSpPr/>
          <p:nvPr/>
        </p:nvSpPr>
        <p:spPr>
          <a:xfrm flipV="1">
            <a:off x="5410200" y="3897010"/>
            <a:ext cx="3733801" cy="192024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5" name="Obdélník 24"/>
          <p:cNvSpPr/>
          <p:nvPr/>
        </p:nvSpPr>
        <p:spPr>
          <a:xfrm flipV="1">
            <a:off x="5410200" y="4115167"/>
            <a:ext cx="3733801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6" name="Obdélník 25"/>
          <p:cNvSpPr/>
          <p:nvPr/>
        </p:nvSpPr>
        <p:spPr>
          <a:xfrm flipV="1">
            <a:off x="5410200" y="4164403"/>
            <a:ext cx="1965960" cy="18288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Obdélník 26"/>
          <p:cNvSpPr/>
          <p:nvPr/>
        </p:nvSpPr>
        <p:spPr>
          <a:xfrm flipV="1">
            <a:off x="5410200" y="4199572"/>
            <a:ext cx="1965960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0" name="Zaoblený obdélník 29"/>
          <p:cNvSpPr/>
          <p:nvPr/>
        </p:nvSpPr>
        <p:spPr bwMode="white">
          <a:xfrm>
            <a:off x="5410200" y="3962400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1" name="Zaoblený obdélník 30"/>
          <p:cNvSpPr/>
          <p:nvPr/>
        </p:nvSpPr>
        <p:spPr bwMode="white">
          <a:xfrm>
            <a:off x="7376507" y="406098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Obdélník 6"/>
          <p:cNvSpPr/>
          <p:nvPr/>
        </p:nvSpPr>
        <p:spPr>
          <a:xfrm>
            <a:off x="1" y="3649662"/>
            <a:ext cx="9144000" cy="244170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Obdélník 9"/>
          <p:cNvSpPr/>
          <p:nvPr/>
        </p:nvSpPr>
        <p:spPr>
          <a:xfrm>
            <a:off x="0" y="3675527"/>
            <a:ext cx="9144001" cy="14067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bdélník 10"/>
          <p:cNvSpPr/>
          <p:nvPr/>
        </p:nvSpPr>
        <p:spPr>
          <a:xfrm flipV="1">
            <a:off x="6414051" y="3643090"/>
            <a:ext cx="2729950" cy="2484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Obdélník 18"/>
          <p:cNvSpPr/>
          <p:nvPr/>
        </p:nvSpPr>
        <p:spPr>
          <a:xfrm>
            <a:off x="0" y="0"/>
            <a:ext cx="9144000" cy="370170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Nadpis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9" name="Podnadpis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cs-CZ"/>
              <a:t>Klepnutím lze upravit styl předlohy podnadpisů.</a:t>
            </a:r>
            <a:endParaRPr kumimoji="0" lang="en-US"/>
          </a:p>
        </p:txBody>
      </p:sp>
      <p:sp>
        <p:nvSpPr>
          <p:cNvPr id="28" name="Zástupný symbol pro datum 27"/>
          <p:cNvSpPr>
            <a:spLocks noGrp="1"/>
          </p:cNvSpPr>
          <p:nvPr>
            <p:ph type="dt" sz="half" idx="10"/>
          </p:nvPr>
        </p:nvSpPr>
        <p:spPr>
          <a:xfrm>
            <a:off x="6705600" y="4206240"/>
            <a:ext cx="960120" cy="457200"/>
          </a:xfrm>
        </p:spPr>
        <p:txBody>
          <a:bodyPr/>
          <a:lstStyle/>
          <a:p>
            <a:fld id="{876200B2-1618-427F-B9FF-93D9B524A172}" type="datetimeFigureOut">
              <a:rPr lang="cs-CZ" smtClean="0"/>
              <a:pPr/>
              <a:t>26.04.2023</a:t>
            </a:fld>
            <a:endParaRPr lang="cs-CZ"/>
          </a:p>
        </p:txBody>
      </p:sp>
      <p:sp>
        <p:nvSpPr>
          <p:cNvPr id="17" name="Zástupný symbol pro zápatí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/>
          <a:p>
            <a:endParaRPr lang="cs-CZ"/>
          </a:p>
        </p:txBody>
      </p:sp>
      <p:sp>
        <p:nvSpPr>
          <p:cNvPr id="29" name="Zástupný symbol pro číslo snímku 28"/>
          <p:cNvSpPr>
            <a:spLocks noGrp="1"/>
          </p:cNvSpPr>
          <p:nvPr>
            <p:ph type="sldNum" sz="quarter" idx="12"/>
          </p:nvPr>
        </p:nvSpPr>
        <p:spPr>
          <a:xfrm>
            <a:off x="8320088" y="1136"/>
            <a:ext cx="747712" cy="365760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9F46B8CD-B0CD-4839-9D16-FF77DE0D372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cs-CZ"/>
              <a:t>Klepnutím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200B2-1618-427F-B9FF-93D9B524A172}" type="datetimeFigureOut">
              <a:rPr lang="cs-CZ" smtClean="0"/>
              <a:pPr/>
              <a:t>26.04.2023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6B8CD-B0CD-4839-9D16-FF77DE0D372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cs-CZ"/>
              <a:t>Klepnutím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200B2-1618-427F-B9FF-93D9B524A172}" type="datetimeFigureOut">
              <a:rPr lang="cs-CZ" smtClean="0"/>
              <a:pPr/>
              <a:t>26.04.2023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6B8CD-B0CD-4839-9D16-FF77DE0D372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cs-CZ"/>
              <a:t>Klepnutím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200B2-1618-427F-B9FF-93D9B524A172}" type="datetimeFigureOut">
              <a:rPr lang="cs-CZ" smtClean="0"/>
              <a:pPr/>
              <a:t>26.04.2023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6B8CD-B0CD-4839-9D16-FF77DE0D372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 anchor="t"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cs-CZ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200B2-1618-427F-B9FF-93D9B524A172}" type="datetimeFigureOut">
              <a:rPr lang="cs-CZ" smtClean="0"/>
              <a:pPr/>
              <a:t>26.04.2023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6B8CD-B0CD-4839-9D16-FF77DE0D372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cs-CZ"/>
              <a:t>Klepnutím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cs-CZ"/>
              <a:t>Klepnutím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200B2-1618-427F-B9FF-93D9B524A172}" type="datetimeFigureOut">
              <a:rPr lang="cs-CZ" smtClean="0"/>
              <a:pPr/>
              <a:t>26.04.2023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6B8CD-B0CD-4839-9D16-FF77DE0D372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 anchor="ctr"/>
          <a:lstStyle>
            <a:lvl1pPr>
              <a:defRPr sz="4000" b="0" i="0" cap="none" baseline="0"/>
            </a:lvl1pPr>
          </a:lstStyle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/>
              <a:t>Klepnutím lze upravit styly předlohy textu.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/>
              <a:t>Klepnutím lze upravit styly předlohy textu.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cs-CZ"/>
              <a:t>Klepnutím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cs-CZ"/>
              <a:t>Klepnutím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26" name="Zástupný symbol pro datum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876200B2-1618-427F-B9FF-93D9B524A172}" type="datetimeFigureOut">
              <a:rPr lang="cs-CZ" smtClean="0"/>
              <a:pPr/>
              <a:t>26.04.2023</a:t>
            </a:fld>
            <a:endParaRPr lang="cs-CZ"/>
          </a:p>
        </p:txBody>
      </p:sp>
      <p:sp>
        <p:nvSpPr>
          <p:cNvPr id="27" name="Zástupný symbol pro číslo snímku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9F46B8CD-B0CD-4839-9D16-FF77DE0D372B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28" name="Zástupný symbol pro zápatí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 anchor="ctr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>
          <a:xfrm>
            <a:off x="6583680" y="612648"/>
            <a:ext cx="957264" cy="457200"/>
          </a:xfrm>
        </p:spPr>
        <p:txBody>
          <a:bodyPr/>
          <a:lstStyle/>
          <a:p>
            <a:fld id="{876200B2-1618-427F-B9FF-93D9B524A172}" type="datetimeFigureOut">
              <a:rPr lang="cs-CZ" smtClean="0"/>
              <a:pPr/>
              <a:t>26.04.2023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5257800" y="612648"/>
            <a:ext cx="1325880" cy="457200"/>
          </a:xfrm>
        </p:spPr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>
          <a:xfrm>
            <a:off x="8174736" y="2272"/>
            <a:ext cx="762000" cy="365760"/>
          </a:xfrm>
        </p:spPr>
        <p:txBody>
          <a:bodyPr/>
          <a:lstStyle/>
          <a:p>
            <a:fld id="{9F46B8CD-B0CD-4839-9D16-FF77DE0D372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200B2-1618-427F-B9FF-93D9B524A172}" type="datetimeFigureOut">
              <a:rPr lang="cs-CZ" smtClean="0"/>
              <a:pPr/>
              <a:t>26.04.2023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6B8CD-B0CD-4839-9D16-FF77DE0D372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cs-CZ"/>
              <a:t>Klepnutím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200B2-1618-427F-B9FF-93D9B524A172}" type="datetimeFigureOut">
              <a:rPr lang="cs-CZ" smtClean="0"/>
              <a:pPr/>
              <a:t>26.04.2023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6B8CD-B0CD-4839-9D16-FF77DE0D372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cs-CZ"/>
              <a:t>Klepnutím na ikonu přidáte obrázek.</a:t>
            </a:r>
            <a:endParaRPr kumimoji="0" lang="en-US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200B2-1618-427F-B9FF-93D9B524A172}" type="datetimeFigureOut">
              <a:rPr lang="cs-CZ" smtClean="0"/>
              <a:pPr/>
              <a:t>26.04.2023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6B8CD-B0CD-4839-9D16-FF77DE0D372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Obdélník 27"/>
          <p:cNvSpPr/>
          <p:nvPr/>
        </p:nvSpPr>
        <p:spPr>
          <a:xfrm>
            <a:off x="1" y="366818"/>
            <a:ext cx="9144000" cy="8440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Obdélník 28"/>
          <p:cNvSpPr/>
          <p:nvPr/>
        </p:nvSpPr>
        <p:spPr>
          <a:xfrm>
            <a:off x="0" y="-1"/>
            <a:ext cx="9144000" cy="310663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0" name="Obdélník 29"/>
          <p:cNvSpPr/>
          <p:nvPr/>
        </p:nvSpPr>
        <p:spPr>
          <a:xfrm>
            <a:off x="0" y="308276"/>
            <a:ext cx="9144001" cy="9144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1" name="Obdélník 30"/>
          <p:cNvSpPr/>
          <p:nvPr/>
        </p:nvSpPr>
        <p:spPr>
          <a:xfrm flipV="1">
            <a:off x="5410182" y="360246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Obdélník 31"/>
          <p:cNvSpPr/>
          <p:nvPr/>
        </p:nvSpPr>
        <p:spPr>
          <a:xfrm flipV="1">
            <a:off x="5410200" y="440112"/>
            <a:ext cx="3733801" cy="18003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3" name="Zaoblený obdélník 32"/>
          <p:cNvSpPr/>
          <p:nvPr/>
        </p:nvSpPr>
        <p:spPr bwMode="white">
          <a:xfrm>
            <a:off x="5407339" y="497504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4" name="Zaoblený obdélník 33"/>
          <p:cNvSpPr/>
          <p:nvPr/>
        </p:nvSpPr>
        <p:spPr bwMode="white">
          <a:xfrm>
            <a:off x="7373646" y="58894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5" name="Obdélník 34"/>
          <p:cNvSpPr/>
          <p:nvPr/>
        </p:nvSpPr>
        <p:spPr bwMode="invGray">
          <a:xfrm>
            <a:off x="9084966" y="-2001"/>
            <a:ext cx="57626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6" name="Obdélník 35"/>
          <p:cNvSpPr/>
          <p:nvPr/>
        </p:nvSpPr>
        <p:spPr bwMode="invGray">
          <a:xfrm>
            <a:off x="9044481" y="-2001"/>
            <a:ext cx="27432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7" name="Obdélník 36"/>
          <p:cNvSpPr/>
          <p:nvPr/>
        </p:nvSpPr>
        <p:spPr bwMode="invGray">
          <a:xfrm>
            <a:off x="9025428" y="-2001"/>
            <a:ext cx="9144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8" name="Obdélník 37"/>
          <p:cNvSpPr/>
          <p:nvPr/>
        </p:nvSpPr>
        <p:spPr bwMode="invGray">
          <a:xfrm>
            <a:off x="8975423" y="-2001"/>
            <a:ext cx="27432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9" name="Obdélník 38"/>
          <p:cNvSpPr/>
          <p:nvPr/>
        </p:nvSpPr>
        <p:spPr bwMode="invGray">
          <a:xfrm>
            <a:off x="8915677" y="380"/>
            <a:ext cx="54864" cy="585216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0" name="Obdélník 39"/>
          <p:cNvSpPr/>
          <p:nvPr/>
        </p:nvSpPr>
        <p:spPr bwMode="invGray">
          <a:xfrm>
            <a:off x="8873475" y="380"/>
            <a:ext cx="9144" cy="585216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Zástupný symbol pro nadpis 2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13" name="Zástupný symbol pro text 12"/>
          <p:cNvSpPr>
            <a:spLocks noGrp="1"/>
          </p:cNvSpPr>
          <p:nvPr>
            <p:ph type="body" idx="1"/>
          </p:nvPr>
        </p:nvSpPr>
        <p:spPr>
          <a:xfrm>
            <a:off x="457200" y="2249424"/>
            <a:ext cx="8229600" cy="432511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cs-CZ"/>
              <a:t>Klepnutím lze upravit styly předlohy textu.</a:t>
            </a:r>
          </a:p>
          <a:p>
            <a:pPr lvl="1" eaLnBrk="1" latinLnBrk="0" hangingPunct="1"/>
            <a:r>
              <a:rPr kumimoji="0" lang="cs-CZ"/>
              <a:t>Druhá úroveň</a:t>
            </a:r>
          </a:p>
          <a:p>
            <a:pPr lvl="2" eaLnBrk="1" latinLnBrk="0" hangingPunct="1"/>
            <a:r>
              <a:rPr kumimoji="0" lang="cs-CZ"/>
              <a:t>Třetí úroveň</a:t>
            </a:r>
          </a:p>
          <a:p>
            <a:pPr lvl="3" eaLnBrk="1" latinLnBrk="0" hangingPunct="1"/>
            <a:r>
              <a:rPr kumimoji="0" lang="cs-CZ"/>
              <a:t>Čtvrtá úroveň</a:t>
            </a:r>
          </a:p>
          <a:p>
            <a:pPr lvl="4" eaLnBrk="1" latinLnBrk="0" hangingPunct="1"/>
            <a:r>
              <a:rPr kumimoji="0" lang="cs-CZ"/>
              <a:t>Pátá úroveň</a:t>
            </a:r>
            <a:endParaRPr kumimoji="0" lang="en-US"/>
          </a:p>
        </p:txBody>
      </p:sp>
      <p:sp>
        <p:nvSpPr>
          <p:cNvPr id="14" name="Zástupný symbol pro datum 13"/>
          <p:cNvSpPr>
            <a:spLocks noGrp="1"/>
          </p:cNvSpPr>
          <p:nvPr>
            <p:ph type="dt" sz="half" idx="2"/>
          </p:nvPr>
        </p:nvSpPr>
        <p:spPr>
          <a:xfrm>
            <a:off x="6586536" y="612648"/>
            <a:ext cx="957264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fld id="{876200B2-1618-427F-B9FF-93D9B524A172}" type="datetimeFigureOut">
              <a:rPr lang="cs-CZ" smtClean="0"/>
              <a:pPr/>
              <a:t>26.04.2023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3"/>
          </p:nvPr>
        </p:nvSpPr>
        <p:spPr>
          <a:xfrm>
            <a:off x="5257800" y="612648"/>
            <a:ext cx="1325880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endParaRPr lang="cs-CZ"/>
          </a:p>
        </p:txBody>
      </p:sp>
      <p:sp>
        <p:nvSpPr>
          <p:cNvPr id="23" name="Zástupný symbol pro číslo snímku 22"/>
          <p:cNvSpPr>
            <a:spLocks noGrp="1"/>
          </p:cNvSpPr>
          <p:nvPr>
            <p:ph type="sldNum" sz="quarter" idx="4"/>
          </p:nvPr>
        </p:nvSpPr>
        <p:spPr>
          <a:xfrm>
            <a:off x="8174736" y="2272"/>
            <a:ext cx="762000" cy="365760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</a:defRPr>
            </a:lvl1pPr>
          </a:lstStyle>
          <a:p>
            <a:fld id="{9F46B8CD-B0CD-4839-9D16-FF77DE0D372B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300"/>
        </a:spcBef>
        <a:buClr>
          <a:schemeClr val="accent3"/>
        </a:buClr>
        <a:buFont typeface="Georgia"/>
        <a:buChar char="•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8368" indent="-246888" algn="l" rtl="0" eaLnBrk="1" latinLnBrk="0" hangingPunct="1">
        <a:spcBef>
          <a:spcPts val="300"/>
        </a:spcBef>
        <a:buClr>
          <a:schemeClr val="accent2"/>
        </a:buClr>
        <a:buFont typeface="Georgia"/>
        <a:buChar char="▫"/>
        <a:defRPr kumimoji="0"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3544" indent="-219456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76" indent="-201168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88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20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hyperlink" Target="http://aplikace.mvcr.cz/archivni-fondy-cr/default.aspx" TargetMode="Externa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243137"/>
          </a:xfrm>
        </p:spPr>
        <p:txBody>
          <a:bodyPr/>
          <a:lstStyle/>
          <a:p>
            <a:r>
              <a:rPr lang="cs-CZ" dirty="0"/>
              <a:t>Výběr a evidence archiválií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Nadpis 10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792088"/>
          </a:xfrm>
        </p:spPr>
        <p:txBody>
          <a:bodyPr/>
          <a:lstStyle/>
          <a:p>
            <a:r>
              <a:rPr lang="cs-CZ" dirty="0"/>
              <a:t>Skartační řízení</a:t>
            </a:r>
          </a:p>
        </p:txBody>
      </p:sp>
      <p:pic>
        <p:nvPicPr>
          <p:cNvPr id="9" name="Zástupný symbol pro obsah 8" descr="skenování0081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242820" y="1340768"/>
            <a:ext cx="4107125" cy="5434682"/>
          </a:xfrm>
        </p:spPr>
      </p:pic>
      <p:pic>
        <p:nvPicPr>
          <p:cNvPr id="10" name="Zástupný symbol pro obsah 9" descr="skenování0082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962094" y="1340768"/>
            <a:ext cx="3850581" cy="5434682"/>
          </a:xfrm>
        </p:spPr>
      </p:pic>
      <p:sp>
        <p:nvSpPr>
          <p:cNvPr id="12" name="Obdélník 11"/>
          <p:cNvSpPr/>
          <p:nvPr/>
        </p:nvSpPr>
        <p:spPr>
          <a:xfrm>
            <a:off x="2411760" y="5805264"/>
            <a:ext cx="2160240" cy="7920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1. Skartační návrh</a:t>
            </a:r>
          </a:p>
        </p:txBody>
      </p:sp>
      <p:sp>
        <p:nvSpPr>
          <p:cNvPr id="13" name="Obdélník 12"/>
          <p:cNvSpPr/>
          <p:nvPr/>
        </p:nvSpPr>
        <p:spPr>
          <a:xfrm>
            <a:off x="6804248" y="5733256"/>
            <a:ext cx="2232248" cy="8640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2. Protokol o skartačním řízení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4906888" cy="864096"/>
          </a:xfrm>
        </p:spPr>
        <p:txBody>
          <a:bodyPr/>
          <a:lstStyle/>
          <a:p>
            <a:r>
              <a:rPr lang="cs-CZ" dirty="0"/>
              <a:t>Skartační řízení</a:t>
            </a:r>
          </a:p>
        </p:txBody>
      </p:sp>
      <p:pic>
        <p:nvPicPr>
          <p:cNvPr id="5" name="Zástupný symbol pro obsah 4" descr="skenování0083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32816" y="1340768"/>
            <a:ext cx="3673183" cy="5434682"/>
          </a:xfrm>
        </p:spPr>
      </p:pic>
      <p:pic>
        <p:nvPicPr>
          <p:cNvPr id="6" name="Zástupný symbol pro obsah 5" descr="skenování0084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037060" y="1340768"/>
            <a:ext cx="3915596" cy="5434682"/>
          </a:xfrm>
        </p:spPr>
      </p:pic>
      <p:sp>
        <p:nvSpPr>
          <p:cNvPr id="7" name="Obdélník 6"/>
          <p:cNvSpPr/>
          <p:nvPr/>
        </p:nvSpPr>
        <p:spPr>
          <a:xfrm>
            <a:off x="1835696" y="5733256"/>
            <a:ext cx="2592288" cy="8640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3. Seznam dokumentů navržených k archivaci</a:t>
            </a:r>
          </a:p>
        </p:txBody>
      </p:sp>
      <p:sp>
        <p:nvSpPr>
          <p:cNvPr id="8" name="Obdélník 7"/>
          <p:cNvSpPr/>
          <p:nvPr/>
        </p:nvSpPr>
        <p:spPr>
          <a:xfrm>
            <a:off x="5868144" y="5733256"/>
            <a:ext cx="2736304" cy="9361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4. Záznam  o předání archiválií k trvalému uložení v archivu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457200" y="548680"/>
            <a:ext cx="8435280" cy="720080"/>
          </a:xfrm>
        </p:spPr>
        <p:txBody>
          <a:bodyPr>
            <a:normAutofit fontScale="90000"/>
          </a:bodyPr>
          <a:lstStyle/>
          <a:p>
            <a:r>
              <a:rPr lang="cs-CZ" dirty="0"/>
              <a:t>Výběr archiválií provádí příslušný archiv 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5161760"/>
          </a:xfrm>
        </p:spPr>
        <p:txBody>
          <a:bodyPr>
            <a:normAutofit fontScale="92500" lnSpcReduction="20000"/>
          </a:bodyPr>
          <a:lstStyle/>
          <a:p>
            <a:r>
              <a:rPr lang="cs-CZ" dirty="0"/>
              <a:t>mimo skartační řízení</a:t>
            </a:r>
          </a:p>
          <a:p>
            <a:pPr lvl="1"/>
            <a:r>
              <a:rPr lang="cs-CZ" dirty="0"/>
              <a:t>výběr prováděn z dokumentů</a:t>
            </a:r>
          </a:p>
          <a:p>
            <a:pPr lvl="2"/>
            <a:r>
              <a:rPr lang="cs-CZ" dirty="0"/>
              <a:t>soukromoprávního původce</a:t>
            </a:r>
          </a:p>
          <a:p>
            <a:pPr lvl="2"/>
            <a:r>
              <a:rPr lang="cs-CZ" dirty="0"/>
              <a:t>veřejnoprávního nebo soukromoprávního původce, které neprošly skartačním řízením</a:t>
            </a:r>
          </a:p>
          <a:p>
            <a:pPr lvl="2"/>
            <a:r>
              <a:rPr lang="cs-CZ" dirty="0"/>
              <a:t>nabídnutých vlastníkem České republice nebo jinému zřizovateli veřejného archivu darem, ke koupi nebo do úschovy</a:t>
            </a:r>
          </a:p>
          <a:p>
            <a:pPr lvl="2"/>
            <a:r>
              <a:rPr lang="cs-CZ" dirty="0"/>
              <a:t>odúmrtí</a:t>
            </a:r>
          </a:p>
          <a:p>
            <a:pPr lvl="2"/>
            <a:r>
              <a:rPr lang="cs-CZ" dirty="0"/>
              <a:t>nalezených </a:t>
            </a:r>
          </a:p>
          <a:p>
            <a:pPr lvl="1"/>
            <a:r>
              <a:rPr lang="cs-CZ" dirty="0"/>
              <a:t>zahajuje se se na žádost původce nebo vlastníka dokumentů</a:t>
            </a:r>
          </a:p>
          <a:p>
            <a:r>
              <a:rPr lang="cs-CZ" dirty="0"/>
              <a:t>dokumenty vybrané jako archiválie a určené do péče archivu předá původce nebo vlastník dokumentu na základě protokolu o provedeném skartačním/mimo skartačním řízení určenému archivu</a:t>
            </a:r>
          </a:p>
          <a:p>
            <a:endParaRPr lang="cs-CZ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512" y="476672"/>
            <a:ext cx="5832648" cy="936104"/>
          </a:xfrm>
        </p:spPr>
        <p:txBody>
          <a:bodyPr>
            <a:normAutofit/>
          </a:bodyPr>
          <a:lstStyle/>
          <a:p>
            <a:r>
              <a:rPr lang="cs-CZ" dirty="0"/>
              <a:t>Mimo skartační řízení</a:t>
            </a:r>
          </a:p>
        </p:txBody>
      </p:sp>
      <p:pic>
        <p:nvPicPr>
          <p:cNvPr id="5" name="Zástupný symbol pro obsah 4" descr="skenování0085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59438" y="1412776"/>
            <a:ext cx="3662657" cy="5362674"/>
          </a:xfrm>
        </p:spPr>
      </p:pic>
      <p:pic>
        <p:nvPicPr>
          <p:cNvPr id="6" name="Zástupný symbol pro obsah 5" descr="skenování0086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001751" y="1412776"/>
            <a:ext cx="3947390" cy="5362674"/>
          </a:xfrm>
        </p:spPr>
      </p:pic>
      <p:sp>
        <p:nvSpPr>
          <p:cNvPr id="7" name="Obdélník 6"/>
          <p:cNvSpPr/>
          <p:nvPr/>
        </p:nvSpPr>
        <p:spPr>
          <a:xfrm>
            <a:off x="755576" y="5445224"/>
            <a:ext cx="3672408" cy="648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1. Žádost o provedení výběru archiválií mimo skartační řízení </a:t>
            </a:r>
          </a:p>
        </p:txBody>
      </p:sp>
      <p:sp>
        <p:nvSpPr>
          <p:cNvPr id="8" name="Obdélník 7"/>
          <p:cNvSpPr/>
          <p:nvPr/>
        </p:nvSpPr>
        <p:spPr>
          <a:xfrm>
            <a:off x="5831632" y="5589240"/>
            <a:ext cx="3312368" cy="648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2. Protokol o výběru archiválií mimo skartační řízení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7504" y="404664"/>
            <a:ext cx="5976664" cy="936104"/>
          </a:xfrm>
        </p:spPr>
        <p:txBody>
          <a:bodyPr/>
          <a:lstStyle/>
          <a:p>
            <a:r>
              <a:rPr lang="cs-CZ" dirty="0"/>
              <a:t>Mimo skartační řízení</a:t>
            </a:r>
          </a:p>
        </p:txBody>
      </p:sp>
      <p:pic>
        <p:nvPicPr>
          <p:cNvPr id="5" name="Zástupný symbol pro obsah 4" descr="skenování0087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35186" y="1340768"/>
            <a:ext cx="3669124" cy="5434682"/>
          </a:xfrm>
        </p:spPr>
      </p:pic>
      <p:pic>
        <p:nvPicPr>
          <p:cNvPr id="6" name="Zástupný symbol pro obsah 5" descr="skenování0088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081562" y="1340768"/>
            <a:ext cx="3808722" cy="5434682"/>
          </a:xfrm>
        </p:spPr>
      </p:pic>
      <p:sp>
        <p:nvSpPr>
          <p:cNvPr id="7" name="Obdélník 6"/>
          <p:cNvSpPr/>
          <p:nvPr/>
        </p:nvSpPr>
        <p:spPr>
          <a:xfrm>
            <a:off x="107504" y="5733256"/>
            <a:ext cx="4248472" cy="7200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3. Seznam dokumentů BVK, a. s. určených pro výběr Archivu města Brna</a:t>
            </a:r>
          </a:p>
        </p:txBody>
      </p:sp>
      <p:sp>
        <p:nvSpPr>
          <p:cNvPr id="8" name="Obdélník 7"/>
          <p:cNvSpPr/>
          <p:nvPr/>
        </p:nvSpPr>
        <p:spPr>
          <a:xfrm>
            <a:off x="5220072" y="5733256"/>
            <a:ext cx="3528392" cy="7200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4. Záznam o předání archiválií k trvalému uložení v archivu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764704"/>
            <a:ext cx="8229600" cy="1008112"/>
          </a:xfrm>
        </p:spPr>
        <p:txBody>
          <a:bodyPr/>
          <a:lstStyle/>
          <a:p>
            <a:r>
              <a:rPr lang="cs-CZ" dirty="0"/>
              <a:t>Povinnost mlčenlivosti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844824"/>
            <a:ext cx="8229600" cy="4729712"/>
          </a:xfrm>
        </p:spPr>
        <p:txBody>
          <a:bodyPr/>
          <a:lstStyle/>
          <a:p>
            <a:r>
              <a:rPr lang="cs-CZ" dirty="0"/>
              <a:t>zaměstnanci správních úřadů na úseku archivnictví a výkonu spisové služby, zaměstnanci archivů a jejich zřizovatelé jsou povinni zachovávat mlčenlivost o všech skutečnostech, které se dozvěděli při výkonu činností podle zákona o archivnictví a spisové službě</a:t>
            </a:r>
          </a:p>
          <a:p>
            <a:r>
              <a:rPr lang="cs-CZ" dirty="0"/>
              <a:t>povinnost trvá i po skončení služebního poměru, pracovněprávního nebo jiného obdobného vztahu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864096"/>
          </a:xfrm>
        </p:spPr>
        <p:txBody>
          <a:bodyPr/>
          <a:lstStyle/>
          <a:p>
            <a:r>
              <a:rPr lang="cs-CZ" dirty="0"/>
              <a:t>Evidence archiválií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5161760"/>
          </a:xfrm>
        </p:spPr>
        <p:txBody>
          <a:bodyPr>
            <a:normAutofit fontScale="92500"/>
          </a:bodyPr>
          <a:lstStyle/>
          <a:p>
            <a:r>
              <a:rPr lang="cs-CZ" dirty="0"/>
              <a:t>po provedeném výběru archiválií jsou dokumenty vybrané jako archiválie vzaty do evidence archiválií</a:t>
            </a:r>
          </a:p>
          <a:p>
            <a:pPr lvl="1"/>
            <a:r>
              <a:rPr lang="cs-CZ" dirty="0"/>
              <a:t>evidence archiválií na úrovni fondů a sbírek a evidence archivních pomůcek jsou povinnými evidencemi archivu</a:t>
            </a:r>
          </a:p>
          <a:p>
            <a:r>
              <a:rPr lang="cs-CZ" dirty="0"/>
              <a:t>archiválie evidované na území České republiky tvoří Národní archivní dědictví (NAD)</a:t>
            </a:r>
          </a:p>
          <a:p>
            <a:pPr lvl="1"/>
            <a:r>
              <a:rPr lang="cs-CZ" dirty="0"/>
              <a:t>NAD je vedeno v evidenci</a:t>
            </a:r>
          </a:p>
          <a:p>
            <a:pPr lvl="2"/>
            <a:r>
              <a:rPr lang="cs-CZ" dirty="0"/>
              <a:t>základní</a:t>
            </a:r>
          </a:p>
          <a:p>
            <a:pPr lvl="2"/>
            <a:r>
              <a:rPr lang="cs-CZ" dirty="0"/>
              <a:t>druhotné</a:t>
            </a:r>
          </a:p>
          <a:p>
            <a:pPr lvl="2"/>
            <a:r>
              <a:rPr lang="cs-CZ" dirty="0"/>
              <a:t>ústřední</a:t>
            </a:r>
          </a:p>
          <a:p>
            <a:pPr lvl="1"/>
            <a:r>
              <a:rPr lang="cs-CZ" dirty="0"/>
              <a:t>základní jednotkou evidence je archivní fond, archivní sbírka nebo jednotlivá archiválie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836712"/>
            <a:ext cx="8229600" cy="792088"/>
          </a:xfrm>
        </p:spPr>
        <p:txBody>
          <a:bodyPr/>
          <a:lstStyle/>
          <a:p>
            <a:r>
              <a:rPr lang="cs-CZ" dirty="0"/>
              <a:t>Základní evidence NAD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844824"/>
            <a:ext cx="8229600" cy="4729712"/>
          </a:xfrm>
        </p:spPr>
        <p:txBody>
          <a:bodyPr>
            <a:normAutofit fontScale="92500"/>
          </a:bodyPr>
          <a:lstStyle/>
          <a:p>
            <a:r>
              <a:rPr lang="cs-CZ" dirty="0"/>
              <a:t>zahrnuje evidenci přírůstků a úbytků archiválií, evidenční listy NAD a evidenci archivních pomůcek</a:t>
            </a:r>
          </a:p>
          <a:p>
            <a:r>
              <a:rPr lang="cs-CZ" dirty="0"/>
              <a:t>vedena archivy a kulturně vědeckými institucemi, v jejichž péči se archiválie nacházejí</a:t>
            </a:r>
          </a:p>
          <a:p>
            <a:pPr lvl="1"/>
            <a:r>
              <a:rPr lang="cs-CZ" dirty="0"/>
              <a:t>vedena vždy v listinné podobě</a:t>
            </a:r>
          </a:p>
          <a:p>
            <a:pPr lvl="1"/>
            <a:r>
              <a:rPr lang="cs-CZ" dirty="0"/>
              <a:t>může být vedena i v digitální podobě</a:t>
            </a:r>
          </a:p>
          <a:p>
            <a:pPr lvl="1"/>
            <a:r>
              <a:rPr lang="cs-CZ" dirty="0"/>
              <a:t>aktualizována průběžně</a:t>
            </a:r>
          </a:p>
          <a:p>
            <a:r>
              <a:rPr lang="cs-CZ" dirty="0"/>
              <a:t>základní evidenci části NAD, která nenáleží do péče archivů nebo kulturně vědeckých institucí, vedou Národní archiv nebo státní oblastní archivy podle své působnosti</a:t>
            </a:r>
          </a:p>
          <a:p>
            <a:endParaRPr lang="cs-CZ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764704"/>
            <a:ext cx="8229600" cy="1008112"/>
          </a:xfrm>
        </p:spPr>
        <p:txBody>
          <a:bodyPr/>
          <a:lstStyle/>
          <a:p>
            <a:r>
              <a:rPr lang="cs-CZ" dirty="0"/>
              <a:t>Druhotná evidence NAD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916832"/>
            <a:ext cx="8229600" cy="4657704"/>
          </a:xfrm>
        </p:spPr>
        <p:txBody>
          <a:bodyPr>
            <a:normAutofit fontScale="92500" lnSpcReduction="20000"/>
          </a:bodyPr>
          <a:lstStyle/>
          <a:p>
            <a:r>
              <a:rPr lang="cs-CZ" dirty="0"/>
              <a:t>zahrnuje evidenční listy NAD a evidenci archivních pomůcek NAD náležejících do péče archivů a kulturně vědeckých institucí</a:t>
            </a:r>
          </a:p>
          <a:p>
            <a:r>
              <a:rPr lang="cs-CZ" dirty="0"/>
              <a:t>vedena Národním archivem a státními oblastními archivy podle své působnosti</a:t>
            </a:r>
          </a:p>
          <a:p>
            <a:pPr lvl="1"/>
            <a:r>
              <a:rPr lang="cs-CZ" dirty="0"/>
              <a:t>vedena v digitální podobě</a:t>
            </a:r>
          </a:p>
          <a:p>
            <a:pPr lvl="2"/>
            <a:r>
              <a:rPr lang="cs-CZ" dirty="0"/>
              <a:t>předávána v listinné nebo digitální podobě</a:t>
            </a:r>
          </a:p>
          <a:p>
            <a:pPr lvl="1"/>
            <a:r>
              <a:rPr lang="cs-CZ" dirty="0"/>
              <a:t>aktualizována jednou ročně</a:t>
            </a:r>
          </a:p>
          <a:p>
            <a:r>
              <a:rPr lang="cs-CZ" dirty="0"/>
              <a:t>archivy a kulturně vědecké instituce jsou povinny poskytovat údaje z evidence NAD a z evidence archivních pomůcek příslušnému archivu, který vede druhotnou evidenci a zasílat mu stejnopisy svých archivních pomůcek</a:t>
            </a:r>
          </a:p>
          <a:p>
            <a:endParaRPr lang="cs-CZ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980728"/>
            <a:ext cx="8229600" cy="936104"/>
          </a:xfrm>
        </p:spPr>
        <p:txBody>
          <a:bodyPr/>
          <a:lstStyle/>
          <a:p>
            <a:r>
              <a:rPr lang="cs-CZ" dirty="0"/>
              <a:t>Ústřední evidence NAD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988840"/>
            <a:ext cx="8229600" cy="4585696"/>
          </a:xfrm>
        </p:spPr>
        <p:txBody>
          <a:bodyPr>
            <a:normAutofit/>
          </a:bodyPr>
          <a:lstStyle/>
          <a:p>
            <a:r>
              <a:rPr lang="cs-CZ" dirty="0"/>
              <a:t>zahrnuje evidenční listy NAD a evidenci archivních pomůcek</a:t>
            </a:r>
          </a:p>
          <a:p>
            <a:r>
              <a:rPr lang="cs-CZ" dirty="0"/>
              <a:t>vedena Ministerstvem vnitra</a:t>
            </a:r>
          </a:p>
          <a:p>
            <a:pPr lvl="1"/>
            <a:r>
              <a:rPr lang="cs-CZ" dirty="0"/>
              <a:t>vedena v digitální podobě</a:t>
            </a:r>
          </a:p>
          <a:p>
            <a:pPr lvl="1"/>
            <a:r>
              <a:rPr lang="cs-CZ" dirty="0"/>
              <a:t>aktualizována jednou ročně</a:t>
            </a:r>
          </a:p>
          <a:p>
            <a:r>
              <a:rPr lang="cs-CZ" dirty="0"/>
              <a:t>archivy a kulturně vědecké instituce vedoucí základní evidenci jsou povinny poskytovat MV údaje z evidenčních listů NAD a z evidence archivních pomůcek a zasílat mu stejnopisy svých archivních pomůcek</a:t>
            </a:r>
          </a:p>
          <a:p>
            <a:endParaRPr lang="cs-CZ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584176"/>
          </a:xfrm>
        </p:spPr>
        <p:txBody>
          <a:bodyPr>
            <a:normAutofit fontScale="90000"/>
          </a:bodyPr>
          <a:lstStyle/>
          <a:p>
            <a:br>
              <a:rPr lang="cs-CZ" dirty="0"/>
            </a:b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620688"/>
            <a:ext cx="8229600" cy="5760640"/>
          </a:xfrm>
          <a:effectLst>
            <a:innerShdw blurRad="63500" dist="50800" dir="5400000">
              <a:schemeClr val="accent2">
                <a:lumMod val="75000"/>
                <a:alpha val="50000"/>
              </a:schemeClr>
            </a:innerShdw>
          </a:effectLst>
        </p:spPr>
        <p:txBody>
          <a:bodyPr>
            <a:normAutofit/>
          </a:bodyPr>
          <a:lstStyle/>
          <a:p>
            <a:r>
              <a:rPr lang="cs-CZ" dirty="0"/>
              <a:t>Zákon č. 499/2004 Sb. o archivnictví a spisové službě v platném znění</a:t>
            </a:r>
          </a:p>
          <a:p>
            <a:pPr lvl="1"/>
            <a:r>
              <a:rPr lang="cs-CZ" dirty="0"/>
              <a:t>§ 1 </a:t>
            </a:r>
          </a:p>
          <a:p>
            <a:pPr lvl="2"/>
            <a:r>
              <a:rPr lang="cs-CZ" dirty="0"/>
              <a:t>a) výběr a evidence archiválií</a:t>
            </a:r>
          </a:p>
          <a:p>
            <a:pPr lvl="1"/>
            <a:r>
              <a:rPr lang="cs-CZ" dirty="0"/>
              <a:t>§ 2 </a:t>
            </a:r>
          </a:p>
          <a:p>
            <a:pPr lvl="2"/>
            <a:r>
              <a:rPr lang="cs-CZ" dirty="0"/>
              <a:t>vymezení pojmů</a:t>
            </a:r>
          </a:p>
          <a:p>
            <a:pPr lvl="1"/>
            <a:r>
              <a:rPr lang="cs-CZ" dirty="0"/>
              <a:t>§ 3 až § 15 </a:t>
            </a:r>
          </a:p>
          <a:p>
            <a:pPr lvl="2"/>
            <a:r>
              <a:rPr lang="cs-CZ" dirty="0"/>
              <a:t>výběr archiválií </a:t>
            </a:r>
          </a:p>
          <a:p>
            <a:pPr lvl="1"/>
            <a:r>
              <a:rPr lang="cs-CZ" dirty="0"/>
              <a:t>§ 16 až § 18 </a:t>
            </a:r>
          </a:p>
          <a:p>
            <a:pPr lvl="2"/>
            <a:r>
              <a:rPr lang="cs-CZ" dirty="0"/>
              <a:t>evidence archiválií </a:t>
            </a:r>
          </a:p>
          <a:p>
            <a:r>
              <a:rPr lang="cs-CZ" dirty="0"/>
              <a:t>Vyhláška č. 645/2004 Sb.</a:t>
            </a:r>
          </a:p>
          <a:p>
            <a:pPr lvl="1"/>
            <a:r>
              <a:rPr lang="cs-CZ" dirty="0"/>
              <a:t>prováděcí vyhláška</a:t>
            </a:r>
          </a:p>
          <a:p>
            <a:pPr lvl="1"/>
            <a:r>
              <a:rPr lang="cs-CZ" dirty="0"/>
              <a:t>evidence archiválií</a:t>
            </a:r>
          </a:p>
          <a:p>
            <a:pPr lvl="2">
              <a:buNone/>
            </a:pPr>
            <a:endParaRPr lang="cs-CZ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6707088" cy="792088"/>
          </a:xfrm>
        </p:spPr>
        <p:txBody>
          <a:bodyPr>
            <a:normAutofit/>
          </a:bodyPr>
          <a:lstStyle/>
          <a:p>
            <a:r>
              <a:rPr lang="cs-CZ" dirty="0"/>
              <a:t>Evidence archiválií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5305776"/>
          </a:xfrm>
        </p:spPr>
        <p:txBody>
          <a:bodyPr>
            <a:normAutofit lnSpcReduction="10000"/>
          </a:bodyPr>
          <a:lstStyle/>
          <a:p>
            <a:r>
              <a:rPr lang="cs-CZ" dirty="0"/>
              <a:t>systém ARS</a:t>
            </a:r>
          </a:p>
          <a:p>
            <a:pPr lvl="1"/>
            <a:r>
              <a:rPr lang="cs-CZ" dirty="0"/>
              <a:t>používán od roku 1988/1989 </a:t>
            </a:r>
          </a:p>
          <a:p>
            <a:pPr lvl="2"/>
            <a:r>
              <a:rPr lang="cs-CZ" dirty="0"/>
              <a:t>evidence listů JAF (jednotný archivní fond)</a:t>
            </a:r>
          </a:p>
          <a:p>
            <a:pPr lvl="2"/>
            <a:r>
              <a:rPr lang="cs-CZ" dirty="0"/>
              <a:t>soupis pečetí, knihopis, evidence podniků a institucí v </a:t>
            </a:r>
            <a:r>
              <a:rPr lang="cs-CZ" dirty="0" err="1"/>
              <a:t>předarchivní</a:t>
            </a:r>
            <a:r>
              <a:rPr lang="cs-CZ" dirty="0"/>
              <a:t> a archivní péči</a:t>
            </a:r>
          </a:p>
          <a:p>
            <a:pPr lvl="1"/>
            <a:r>
              <a:rPr lang="cs-CZ" dirty="0"/>
              <a:t>ARKY (pro archivní pomůcky)</a:t>
            </a:r>
          </a:p>
          <a:p>
            <a:r>
              <a:rPr lang="cs-CZ" dirty="0" err="1"/>
              <a:t>PEvA</a:t>
            </a:r>
            <a:r>
              <a:rPr lang="cs-CZ" dirty="0"/>
              <a:t> – program pro evidenci archiválií </a:t>
            </a:r>
          </a:p>
          <a:p>
            <a:pPr lvl="1"/>
            <a:r>
              <a:rPr lang="cs-CZ" dirty="0"/>
              <a:t>od roku 1999 do současnosti</a:t>
            </a:r>
          </a:p>
          <a:p>
            <a:pPr lvl="2"/>
            <a:r>
              <a:rPr lang="cs-CZ" dirty="0"/>
              <a:t>aplikace vyvinutá AS MV</a:t>
            </a:r>
          </a:p>
          <a:p>
            <a:pPr lvl="1"/>
            <a:r>
              <a:rPr lang="cs-CZ" dirty="0"/>
              <a:t>jde o celostátní evidenci archiválií</a:t>
            </a:r>
          </a:p>
          <a:p>
            <a:pPr lvl="1"/>
            <a:r>
              <a:rPr lang="cs-CZ" dirty="0"/>
              <a:t>sloučení dvou do té doby samostatných evidencí</a:t>
            </a:r>
          </a:p>
          <a:p>
            <a:pPr lvl="2"/>
            <a:r>
              <a:rPr lang="cs-CZ" dirty="0"/>
              <a:t>evidenci fondů a sbírek</a:t>
            </a:r>
          </a:p>
          <a:p>
            <a:pPr lvl="2"/>
            <a:r>
              <a:rPr lang="cs-CZ" dirty="0"/>
              <a:t>evidenci archivních pomůcek</a:t>
            </a:r>
          </a:p>
          <a:p>
            <a:pPr lvl="1">
              <a:buNone/>
            </a:pPr>
            <a:endParaRPr lang="cs-CZ" dirty="0"/>
          </a:p>
          <a:p>
            <a:pPr lvl="2"/>
            <a:endParaRPr lang="cs-CZ" dirty="0"/>
          </a:p>
          <a:p>
            <a:pPr lvl="3">
              <a:buNone/>
            </a:pPr>
            <a:endParaRPr lang="cs-CZ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692696"/>
            <a:ext cx="8291264" cy="1080120"/>
          </a:xfrm>
        </p:spPr>
        <p:txBody>
          <a:bodyPr>
            <a:normAutofit fontScale="90000"/>
          </a:bodyPr>
          <a:lstStyle/>
          <a:p>
            <a:r>
              <a:rPr lang="cs-CZ" dirty="0" err="1"/>
              <a:t>PEvA</a:t>
            </a:r>
            <a:r>
              <a:rPr lang="cs-CZ" dirty="0"/>
              <a:t> – program pro evidenci archiválií </a:t>
            </a:r>
          </a:p>
        </p:txBody>
      </p:sp>
      <p:pic>
        <p:nvPicPr>
          <p:cNvPr id="4" name="Zástupný symbol pro obsah 3" descr="Pev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9512" y="1556792"/>
            <a:ext cx="3960440" cy="2782510"/>
          </a:xfrm>
        </p:spPr>
      </p:pic>
      <p:pic>
        <p:nvPicPr>
          <p:cNvPr id="5" name="Zástupný symbol pro obsah 3" descr="evidenc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4653136"/>
            <a:ext cx="5086343" cy="1424176"/>
          </a:xfrm>
          <a:prstGeom prst="rect">
            <a:avLst/>
          </a:prstGeom>
        </p:spPr>
      </p:pic>
      <p:pic>
        <p:nvPicPr>
          <p:cNvPr id="6" name="Zástupný symbol pro obsah 9" descr="NAD_A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75856" y="2276872"/>
            <a:ext cx="5688632" cy="4436871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1520" y="548680"/>
            <a:ext cx="8435280" cy="1080120"/>
          </a:xfrm>
        </p:spPr>
        <p:txBody>
          <a:bodyPr>
            <a:normAutofit fontScale="90000"/>
          </a:bodyPr>
          <a:lstStyle/>
          <a:p>
            <a:r>
              <a:rPr lang="cs-CZ" dirty="0" err="1"/>
              <a:t>PEvA</a:t>
            </a:r>
            <a:r>
              <a:rPr lang="cs-CZ" dirty="0"/>
              <a:t> – program pro evidenci archiválií </a:t>
            </a:r>
          </a:p>
        </p:txBody>
      </p:sp>
      <p:pic>
        <p:nvPicPr>
          <p:cNvPr id="14" name="Zástupný symbol pro obsah 13" descr="cechy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1520" y="1484784"/>
            <a:ext cx="8663164" cy="4873030"/>
          </a:xfr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292080" y="692696"/>
            <a:ext cx="1728192" cy="1296144"/>
          </a:xfrm>
        </p:spPr>
        <p:txBody>
          <a:bodyPr>
            <a:normAutofit/>
          </a:bodyPr>
          <a:lstStyle/>
          <a:p>
            <a:r>
              <a:rPr lang="cs-CZ" dirty="0" err="1"/>
              <a:t>PEvA</a:t>
            </a:r>
            <a:endParaRPr lang="cs-CZ" dirty="0"/>
          </a:p>
        </p:txBody>
      </p:sp>
      <p:pic>
        <p:nvPicPr>
          <p:cNvPr id="4" name="Zástupný symbol pro obsah 3" descr="fondy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1520" y="260648"/>
            <a:ext cx="4603359" cy="4968552"/>
          </a:xfrm>
        </p:spPr>
      </p:pic>
      <p:pic>
        <p:nvPicPr>
          <p:cNvPr id="5" name="Zástupný symbol pro obsah 3" descr="sestav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63688" y="2996952"/>
            <a:ext cx="7166080" cy="3660745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71600" y="5733256"/>
            <a:ext cx="7776864" cy="864096"/>
          </a:xfrm>
        </p:spPr>
        <p:txBody>
          <a:bodyPr>
            <a:normAutofit fontScale="90000"/>
          </a:bodyPr>
          <a:lstStyle/>
          <a:p>
            <a:br>
              <a:rPr lang="cs-CZ" sz="2000" dirty="0"/>
            </a:br>
            <a:br>
              <a:rPr lang="cs-CZ" sz="2000" dirty="0"/>
            </a:br>
            <a:r>
              <a:rPr lang="cs-CZ" sz="2000" dirty="0">
                <a:hlinkClick r:id="rId2"/>
              </a:rPr>
              <a:t>http://aplikace.mvcr.cz/archivni-fondy-cr/default.aspx</a:t>
            </a:r>
            <a:br>
              <a:rPr lang="cs-CZ" sz="2000" dirty="0"/>
            </a:br>
            <a:endParaRPr lang="cs-CZ" sz="2000" dirty="0"/>
          </a:p>
        </p:txBody>
      </p:sp>
      <p:pic>
        <p:nvPicPr>
          <p:cNvPr id="8" name="Zástupný symbol pro obsah 7" descr="vyhledávač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899592" y="476672"/>
            <a:ext cx="6048672" cy="5748991"/>
          </a:xfr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3528" y="548680"/>
            <a:ext cx="4968552" cy="1152128"/>
          </a:xfrm>
        </p:spPr>
        <p:txBody>
          <a:bodyPr/>
          <a:lstStyle/>
          <a:p>
            <a:r>
              <a:rPr lang="cs-CZ" dirty="0"/>
              <a:t>Evidenční listy NAD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pokud nejsou tiskovým výstupem, vyplňují se hůlkovým písmem perem nebo na psacím stroji kvůli zachování čitelnosti</a:t>
            </a:r>
          </a:p>
          <a:p>
            <a:r>
              <a:rPr lang="cs-CZ" dirty="0"/>
              <a:t>tiskové výstupy se nahrazují vždy aktuálním zněním</a:t>
            </a:r>
          </a:p>
          <a:p>
            <a:r>
              <a:rPr lang="cs-CZ" dirty="0"/>
              <a:t>vyřazené evidenční listy se škrtnou po celé délce a ponechávají se ve spisovně archivu a ukládají se do spisu o archivním souboru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 descr="skenování007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16632"/>
            <a:ext cx="5091448" cy="4324350"/>
          </a:xfrm>
        </p:spPr>
      </p:pic>
      <p:pic>
        <p:nvPicPr>
          <p:cNvPr id="5" name="Zástupný symbol pro obsah 3" descr="skenování007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68525" y="836712"/>
            <a:ext cx="5175475" cy="4324350"/>
          </a:xfrm>
          <a:prstGeom prst="rect">
            <a:avLst/>
          </a:prstGeom>
        </p:spPr>
      </p:pic>
      <p:pic>
        <p:nvPicPr>
          <p:cNvPr id="6" name="Zástupný symbol pro obsah 5" descr="skenování007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2204864"/>
            <a:ext cx="4738390" cy="4018974"/>
          </a:xfrm>
          <a:prstGeom prst="rect">
            <a:avLst/>
          </a:prstGeom>
        </p:spPr>
      </p:pic>
      <p:pic>
        <p:nvPicPr>
          <p:cNvPr id="8" name="Zástupný symbol pro obsah 7" descr="skenování007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531994" y="2821682"/>
            <a:ext cx="5612006" cy="4036318"/>
          </a:xfrm>
          <a:prstGeom prst="rect">
            <a:avLst/>
          </a:prstGeom>
        </p:spPr>
      </p:pic>
      <p:sp>
        <p:nvSpPr>
          <p:cNvPr id="9" name="Obdélník 8"/>
          <p:cNvSpPr/>
          <p:nvPr/>
        </p:nvSpPr>
        <p:spPr>
          <a:xfrm>
            <a:off x="971600" y="5661248"/>
            <a:ext cx="3096344" cy="8640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Spis o fondu –</a:t>
            </a:r>
          </a:p>
          <a:p>
            <a:pPr algn="ctr"/>
            <a:r>
              <a:rPr lang="cs-CZ" dirty="0"/>
              <a:t>evidenční karty č. 304</a:t>
            </a:r>
          </a:p>
          <a:p>
            <a:pPr algn="ctr"/>
            <a:r>
              <a:rPr lang="cs-CZ" dirty="0"/>
              <a:t> fond J 15 – JZD Mír </a:t>
            </a:r>
            <a:r>
              <a:rPr lang="cs-CZ" dirty="0" err="1"/>
              <a:t>Tuřany</a:t>
            </a:r>
            <a:endParaRPr lang="cs-CZ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9" name="Zástupný symbol pro obsah 3" descr="skenování007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504" y="332656"/>
            <a:ext cx="4399995" cy="6192688"/>
          </a:xfrm>
          <a:prstGeom prst="rect">
            <a:avLst/>
          </a:prstGeom>
        </p:spPr>
      </p:pic>
      <p:pic>
        <p:nvPicPr>
          <p:cNvPr id="11" name="Zástupný symbol pro obsah 10" descr="skenování0080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4509900" y="332657"/>
            <a:ext cx="4454588" cy="6192687"/>
          </a:xfrm>
        </p:spPr>
      </p:pic>
      <p:sp>
        <p:nvSpPr>
          <p:cNvPr id="12" name="Obdélník 11"/>
          <p:cNvSpPr/>
          <p:nvPr/>
        </p:nvSpPr>
        <p:spPr>
          <a:xfrm>
            <a:off x="4788024" y="5877272"/>
            <a:ext cx="3240360" cy="7200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Současná </a:t>
            </a:r>
            <a:r>
              <a:rPr lang="cs-CZ" dirty="0" err="1"/>
              <a:t>ev</a:t>
            </a:r>
            <a:r>
              <a:rPr lang="cs-CZ" dirty="0"/>
              <a:t>. karta č. 304</a:t>
            </a:r>
          </a:p>
          <a:p>
            <a:pPr algn="ctr"/>
            <a:r>
              <a:rPr lang="cs-CZ" dirty="0"/>
              <a:t> fond J 15 – JZD Mír </a:t>
            </a:r>
            <a:r>
              <a:rPr lang="cs-CZ" dirty="0" err="1"/>
              <a:t>Tuřany</a:t>
            </a:r>
            <a:endParaRPr lang="cs-CZ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1520" y="404664"/>
            <a:ext cx="5112568" cy="864096"/>
          </a:xfrm>
        </p:spPr>
        <p:txBody>
          <a:bodyPr>
            <a:normAutofit/>
          </a:bodyPr>
          <a:lstStyle/>
          <a:p>
            <a:r>
              <a:rPr lang="cs-CZ" dirty="0"/>
              <a:t>Evidenční listy NAD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1412776"/>
            <a:ext cx="8157592" cy="5328592"/>
          </a:xfrm>
        </p:spPr>
        <p:txBody>
          <a:bodyPr>
            <a:normAutofit fontScale="70000" lnSpcReduction="20000"/>
          </a:bodyPr>
          <a:lstStyle/>
          <a:p>
            <a:r>
              <a:rPr lang="cs-CZ" dirty="0"/>
              <a:t>číslo archivu nebo kulturně vědecké instituce z číselníku archivů</a:t>
            </a:r>
          </a:p>
          <a:p>
            <a:r>
              <a:rPr lang="cs-CZ" dirty="0"/>
              <a:t>údaje o vlastnících nebo držitelích archiválií</a:t>
            </a:r>
          </a:p>
          <a:p>
            <a:r>
              <a:rPr lang="cs-CZ" dirty="0"/>
              <a:t>jedinečné číslo evidenčního listu</a:t>
            </a:r>
          </a:p>
          <a:p>
            <a:r>
              <a:rPr lang="cs-CZ" dirty="0"/>
              <a:t>název archivního souboru</a:t>
            </a:r>
          </a:p>
          <a:p>
            <a:r>
              <a:rPr lang="cs-CZ" dirty="0"/>
              <a:t>evidenční status archivního souboru</a:t>
            </a:r>
          </a:p>
          <a:p>
            <a:pPr lvl="1"/>
            <a:r>
              <a:rPr lang="cs-CZ" dirty="0"/>
              <a:t>vyjadřuje vztah archivu k evidovaným archiváliím</a:t>
            </a:r>
          </a:p>
          <a:p>
            <a:r>
              <a:rPr lang="cs-CZ" dirty="0"/>
              <a:t>časový rozsah archiválií archivního souboru</a:t>
            </a:r>
          </a:p>
          <a:p>
            <a:r>
              <a:rPr lang="cs-CZ" dirty="0"/>
              <a:t>datum vyplnění a podepsání evidenčního listu</a:t>
            </a:r>
          </a:p>
          <a:p>
            <a:pPr lvl="1"/>
            <a:r>
              <a:rPr lang="cs-CZ" dirty="0"/>
              <a:t>datum poslední změny na evidenčním listu</a:t>
            </a:r>
          </a:p>
          <a:p>
            <a:r>
              <a:rPr lang="cs-CZ" dirty="0"/>
              <a:t>údaje o přístupnosti archivního souboru pro nahlížení</a:t>
            </a:r>
          </a:p>
          <a:p>
            <a:r>
              <a:rPr lang="cs-CZ" dirty="0"/>
              <a:t>metráž archivního souboru</a:t>
            </a:r>
          </a:p>
          <a:p>
            <a:pPr lvl="1"/>
            <a:r>
              <a:rPr lang="cs-CZ" dirty="0"/>
              <a:t>u digitálních archiválií velikost v bytech</a:t>
            </a:r>
          </a:p>
          <a:p>
            <a:r>
              <a:rPr lang="cs-CZ" dirty="0"/>
              <a:t>stav zachování archivního souboru</a:t>
            </a:r>
          </a:p>
          <a:p>
            <a:pPr lvl="1"/>
            <a:r>
              <a:rPr lang="cs-CZ" dirty="0"/>
              <a:t>úplnost, fyzický stav, charakter poškození</a:t>
            </a:r>
          </a:p>
          <a:p>
            <a:r>
              <a:rPr lang="cs-CZ" dirty="0"/>
              <a:t>číslo skupiny tematické evidence a tematický popis</a:t>
            </a:r>
          </a:p>
          <a:p>
            <a:r>
              <a:rPr lang="cs-CZ" dirty="0"/>
              <a:t>místo vzniku a místo uložení</a:t>
            </a:r>
          </a:p>
          <a:p>
            <a:r>
              <a:rPr lang="cs-CZ" dirty="0"/>
              <a:t>evidenční jednotky</a:t>
            </a:r>
          </a:p>
          <a:p>
            <a:r>
              <a:rPr lang="cs-CZ" dirty="0"/>
              <a:t>archivní pomůcky</a:t>
            </a:r>
          </a:p>
          <a:p>
            <a:pPr lvl="1">
              <a:buNone/>
            </a:pPr>
            <a:endParaRPr lang="cs-CZ" dirty="0"/>
          </a:p>
          <a:p>
            <a:pPr lvl="1"/>
            <a:endParaRPr lang="cs-CZ" dirty="0"/>
          </a:p>
          <a:p>
            <a:pPr lvl="1"/>
            <a:endParaRPr lang="cs-CZ" dirty="0"/>
          </a:p>
          <a:p>
            <a:pPr lvl="1"/>
            <a:endParaRPr lang="cs-CZ" dirty="0"/>
          </a:p>
          <a:p>
            <a:pPr lvl="1"/>
            <a:endParaRPr lang="cs-CZ" dirty="0"/>
          </a:p>
          <a:p>
            <a:pPr lvl="1"/>
            <a:endParaRPr lang="cs-CZ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4906888" cy="792088"/>
          </a:xfrm>
        </p:spPr>
        <p:txBody>
          <a:bodyPr/>
          <a:lstStyle/>
          <a:p>
            <a:r>
              <a:rPr lang="cs-CZ" dirty="0"/>
              <a:t>Evidenční listy NAD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5305776"/>
          </a:xfrm>
        </p:spPr>
        <p:txBody>
          <a:bodyPr>
            <a:normAutofit fontScale="70000" lnSpcReduction="20000"/>
          </a:bodyPr>
          <a:lstStyle/>
          <a:p>
            <a:r>
              <a:rPr lang="cs-CZ" dirty="0"/>
              <a:t>údaje o přítomnosti AKP nebo NKP ve fondu</a:t>
            </a:r>
          </a:p>
          <a:p>
            <a:r>
              <a:rPr lang="cs-CZ" dirty="0"/>
              <a:t>označení původce dobovým názvem</a:t>
            </a:r>
          </a:p>
          <a:p>
            <a:r>
              <a:rPr lang="cs-CZ" dirty="0"/>
              <a:t>přírůstky a úbytky archivního souboru</a:t>
            </a:r>
          </a:p>
          <a:p>
            <a:r>
              <a:rPr lang="cs-CZ" dirty="0"/>
              <a:t>údaje o výběru archiválií ve skartačním/</a:t>
            </a:r>
            <a:r>
              <a:rPr lang="cs-CZ" dirty="0" err="1"/>
              <a:t>mimoskartačním</a:t>
            </a:r>
            <a:r>
              <a:rPr lang="cs-CZ" dirty="0"/>
              <a:t> řízení</a:t>
            </a:r>
          </a:p>
          <a:p>
            <a:r>
              <a:rPr lang="cs-CZ" dirty="0"/>
              <a:t>údaje o archiváliích náležejících do archivního souboru, uložených v jiných archivech</a:t>
            </a:r>
          </a:p>
          <a:p>
            <a:r>
              <a:rPr lang="cs-CZ" dirty="0"/>
              <a:t>údaje o literatuře o archivním souboru</a:t>
            </a:r>
          </a:p>
          <a:p>
            <a:pPr lvl="1"/>
            <a:r>
              <a:rPr lang="cs-CZ" dirty="0"/>
              <a:t>obsah, dějiny, edice</a:t>
            </a:r>
          </a:p>
          <a:p>
            <a:r>
              <a:rPr lang="cs-CZ" dirty="0"/>
              <a:t>informace o opatřeních</a:t>
            </a:r>
          </a:p>
          <a:p>
            <a:r>
              <a:rPr lang="cs-CZ" dirty="0"/>
              <a:t>údaje o omezení přístupnosti</a:t>
            </a:r>
          </a:p>
          <a:p>
            <a:pPr lvl="1"/>
            <a:r>
              <a:rPr lang="cs-CZ" dirty="0"/>
              <a:t>archiválie v úschově</a:t>
            </a:r>
          </a:p>
          <a:p>
            <a:r>
              <a:rPr lang="cs-CZ" dirty="0"/>
              <a:t>údaje o smlouvách</a:t>
            </a:r>
          </a:p>
          <a:p>
            <a:pPr lvl="1"/>
            <a:r>
              <a:rPr lang="cs-CZ" dirty="0"/>
              <a:t>archiválie uložené mimo archiv</a:t>
            </a:r>
          </a:p>
          <a:p>
            <a:r>
              <a:rPr lang="cs-CZ" dirty="0"/>
              <a:t>datum předání a místo uložení předaného archivního souboru</a:t>
            </a:r>
          </a:p>
          <a:p>
            <a:pPr lvl="1"/>
            <a:r>
              <a:rPr lang="cs-CZ" dirty="0"/>
              <a:t>archiválie předané vlastníkům</a:t>
            </a:r>
          </a:p>
          <a:p>
            <a:r>
              <a:rPr lang="cs-CZ" dirty="0"/>
              <a:t>jméno zpracovatele evidenčního listu</a:t>
            </a:r>
          </a:p>
          <a:p>
            <a:r>
              <a:rPr lang="cs-CZ" dirty="0"/>
              <a:t>jméno operátora záznamu evidenčního listu</a:t>
            </a:r>
          </a:p>
          <a:p>
            <a:r>
              <a:rPr lang="cs-CZ" dirty="0"/>
              <a:t>značka archivního fondu, pokud je zavedena</a:t>
            </a:r>
          </a:p>
          <a:p>
            <a:pPr lvl="1"/>
            <a:endParaRPr lang="cs-CZ" dirty="0"/>
          </a:p>
          <a:p>
            <a:endParaRPr lang="cs-CZ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936104"/>
          </a:xfrm>
        </p:spPr>
        <p:txBody>
          <a:bodyPr>
            <a:normAutofit/>
          </a:bodyPr>
          <a:lstStyle/>
          <a:p>
            <a:r>
              <a:rPr lang="cs-CZ" dirty="0"/>
              <a:t>Vymezení pojmů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5256584"/>
          </a:xfrm>
        </p:spPr>
        <p:txBody>
          <a:bodyPr>
            <a:normAutofit fontScale="70000" lnSpcReduction="20000"/>
          </a:bodyPr>
          <a:lstStyle/>
          <a:p>
            <a:r>
              <a:rPr lang="cs-CZ" dirty="0"/>
              <a:t>péče o archiválie</a:t>
            </a:r>
          </a:p>
          <a:p>
            <a:pPr lvl="1"/>
            <a:r>
              <a:rPr lang="cs-CZ" dirty="0"/>
              <a:t>výběr, evidence, ochrana, archivní zpracování, uložení a zpřístupnění archiválií</a:t>
            </a:r>
          </a:p>
          <a:p>
            <a:r>
              <a:rPr lang="cs-CZ" dirty="0"/>
              <a:t>původce</a:t>
            </a:r>
          </a:p>
          <a:p>
            <a:pPr lvl="1"/>
            <a:r>
              <a:rPr lang="cs-CZ" dirty="0"/>
              <a:t>každý, z jehož činnosti dokument vznikl</a:t>
            </a:r>
          </a:p>
          <a:p>
            <a:pPr lvl="2"/>
            <a:r>
              <a:rPr lang="cs-CZ" dirty="0"/>
              <a:t>za dokument vzniklý z činnosti původce se považuje i ten, který byl původci doručen nebo jinak předán</a:t>
            </a:r>
          </a:p>
          <a:p>
            <a:r>
              <a:rPr lang="cs-CZ" dirty="0"/>
              <a:t>dokument</a:t>
            </a:r>
          </a:p>
          <a:p>
            <a:pPr lvl="1"/>
            <a:r>
              <a:rPr lang="cs-CZ" dirty="0"/>
              <a:t>každá písemná, obrazová, zvuková nebo jiná zaznamenaná informace (analogová či digitální), která byla vytvořena původcem nebo byla původci doručena</a:t>
            </a:r>
          </a:p>
          <a:p>
            <a:r>
              <a:rPr lang="cs-CZ" dirty="0"/>
              <a:t>archiválie</a:t>
            </a:r>
          </a:p>
          <a:p>
            <a:pPr lvl="1"/>
            <a:r>
              <a:rPr lang="cs-CZ" dirty="0"/>
              <a:t>dokument, který byl vzhledem k době vzniku, obsahu, původu, vnějším znakům a trvalé hodnotě dané politickým, hospodářským, právním, historickým, kulturním, vědeckým nebo informačním významem vybrán ve veřejném zájmu k trvalému uchování a byl vzat do evidence archiválií</a:t>
            </a:r>
          </a:p>
          <a:p>
            <a:pPr lvl="1"/>
            <a:r>
              <a:rPr lang="cs-CZ" dirty="0"/>
              <a:t>archiváliemi jsou i pečetidla, razítka a jiné hmotné předměty související s archivním fondem či s archivní sbírkou, které byly vzhledem k době vzniku, obsahu, původu, vnějším znakům a trvalé hodnotě dané politickým, hospodářským, právním, historickým, kulturním, vědeckým nebo informačním významem vybrány a vzaty do evidence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936104"/>
          </a:xfrm>
        </p:spPr>
        <p:txBody>
          <a:bodyPr/>
          <a:lstStyle/>
          <a:p>
            <a:r>
              <a:rPr lang="cs-CZ" dirty="0"/>
              <a:t>Evidence přírůstků a úbytků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28800"/>
            <a:ext cx="8229600" cy="4945736"/>
          </a:xfrm>
        </p:spPr>
        <p:txBody>
          <a:bodyPr>
            <a:normAutofit fontScale="85000" lnSpcReduction="20000"/>
          </a:bodyPr>
          <a:lstStyle/>
          <a:p>
            <a:r>
              <a:rPr lang="cs-CZ" dirty="0"/>
              <a:t>vnější změna</a:t>
            </a:r>
          </a:p>
          <a:p>
            <a:pPr lvl="1"/>
            <a:r>
              <a:rPr lang="cs-CZ" dirty="0"/>
              <a:t>evidence vnějších přírůstků a úbytků</a:t>
            </a:r>
          </a:p>
          <a:p>
            <a:pPr lvl="2"/>
            <a:r>
              <a:rPr lang="cs-CZ" dirty="0"/>
              <a:t>zachycuje změny směrem k jiné fyzické či právnické osobě, k původci, vlastníkovi, jinému archivu apod.</a:t>
            </a:r>
          </a:p>
          <a:p>
            <a:r>
              <a:rPr lang="cs-CZ" dirty="0"/>
              <a:t>vnitřní změna</a:t>
            </a:r>
          </a:p>
          <a:p>
            <a:pPr lvl="1"/>
            <a:r>
              <a:rPr lang="cs-CZ" dirty="0"/>
              <a:t>evidence vnitřních přírůstků a úbytků</a:t>
            </a:r>
          </a:p>
          <a:p>
            <a:pPr lvl="2"/>
            <a:r>
              <a:rPr lang="cs-CZ" dirty="0"/>
              <a:t>zachycuje změny při archivním zpracování, přehodnocení významu archiválií nebo jejich zničení</a:t>
            </a:r>
          </a:p>
          <a:p>
            <a:r>
              <a:rPr lang="cs-CZ" dirty="0"/>
              <a:t>delimitace</a:t>
            </a:r>
          </a:p>
          <a:p>
            <a:pPr lvl="1"/>
            <a:r>
              <a:rPr lang="cs-CZ" dirty="0"/>
              <a:t>převedení archiválie do péče jiného archivu nebo kulturně vědecké instituce</a:t>
            </a:r>
          </a:p>
          <a:p>
            <a:pPr lvl="1"/>
            <a:r>
              <a:rPr lang="cs-CZ" dirty="0"/>
              <a:t>oznámení pro potřeby ústřední evidence ministerstvu</a:t>
            </a:r>
          </a:p>
          <a:p>
            <a:r>
              <a:rPr lang="cs-CZ" dirty="0"/>
              <a:t>depozitum</a:t>
            </a:r>
          </a:p>
          <a:p>
            <a:pPr lvl="1"/>
            <a:r>
              <a:rPr lang="cs-CZ" dirty="0"/>
              <a:t>svěření archiválie do odborné péče archivu nebo kulturně vědecké instituce bez změny vlastníka</a:t>
            </a:r>
          </a:p>
          <a:p>
            <a:pPr lvl="1"/>
            <a:r>
              <a:rPr lang="cs-CZ" dirty="0"/>
              <a:t>depozitní smlouva</a:t>
            </a:r>
          </a:p>
          <a:p>
            <a:endParaRPr lang="cs-CZ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1008112"/>
          </a:xfrm>
        </p:spPr>
        <p:txBody>
          <a:bodyPr/>
          <a:lstStyle/>
          <a:p>
            <a:r>
              <a:rPr lang="cs-CZ" dirty="0"/>
              <a:t>Evidence NAD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556792"/>
            <a:ext cx="8229600" cy="5017744"/>
          </a:xfrm>
        </p:spPr>
        <p:txBody>
          <a:bodyPr>
            <a:normAutofit/>
          </a:bodyPr>
          <a:lstStyle/>
          <a:p>
            <a:r>
              <a:rPr lang="cs-CZ" dirty="0"/>
              <a:t>vyřazení z evidence NAD</a:t>
            </a:r>
          </a:p>
          <a:p>
            <a:pPr lvl="1"/>
            <a:r>
              <a:rPr lang="cs-CZ" dirty="0"/>
              <a:t>na návrh zřizovatele archivu podaný ministerstvu</a:t>
            </a:r>
          </a:p>
          <a:p>
            <a:pPr lvl="2"/>
            <a:r>
              <a:rPr lang="cs-CZ" dirty="0"/>
              <a:t>u archivního fondu nebo archivní sbírky z důvodu přehodnocení jejího významu</a:t>
            </a:r>
          </a:p>
          <a:p>
            <a:pPr lvl="2"/>
            <a:r>
              <a:rPr lang="cs-CZ" dirty="0"/>
              <a:t>u archivního fondu, archivní sbírky nebo archiválie z důvodu zničení </a:t>
            </a:r>
          </a:p>
          <a:p>
            <a:pPr lvl="4"/>
            <a:r>
              <a:rPr lang="cs-CZ" dirty="0"/>
              <a:t>platí i pro digitální podobu – narušení obsahu, ztráta čitelnosti, ztráta </a:t>
            </a:r>
            <a:r>
              <a:rPr lang="cs-CZ" dirty="0" err="1"/>
              <a:t>metadat</a:t>
            </a:r>
            <a:endParaRPr lang="cs-CZ" dirty="0"/>
          </a:p>
          <a:p>
            <a:pPr lvl="2"/>
            <a:r>
              <a:rPr lang="cs-CZ" dirty="0"/>
              <a:t>u archivního fondu, archivní sbírky nebo archiválie z důvodu vydání do zahraničí</a:t>
            </a:r>
          </a:p>
          <a:p>
            <a:pPr lvl="1"/>
            <a:r>
              <a:rPr lang="cs-CZ" dirty="0"/>
              <a:t>konečné rozhodnutí ministerstva vnitra</a:t>
            </a:r>
          </a:p>
          <a:p>
            <a:pPr lvl="1"/>
            <a:endParaRPr lang="cs-CZ" dirty="0"/>
          </a:p>
          <a:p>
            <a:pPr lvl="1"/>
            <a:endParaRPr lang="cs-CZ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77904C1-D184-4867-B2CE-07CE6B7112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1224136"/>
          </a:xfrm>
        </p:spPr>
        <p:txBody>
          <a:bodyPr/>
          <a:lstStyle/>
          <a:p>
            <a:r>
              <a:rPr lang="cs-CZ" dirty="0"/>
              <a:t>Národní archivní portál - NARP</a:t>
            </a:r>
          </a:p>
        </p:txBody>
      </p:sp>
      <p:pic>
        <p:nvPicPr>
          <p:cNvPr id="7" name="Zástupný obsah 6">
            <a:extLst>
              <a:ext uri="{FF2B5EF4-FFF2-40B4-BE49-F238E27FC236}">
                <a16:creationId xmlns:a16="http://schemas.microsoft.com/office/drawing/2014/main" id="{AF813F14-9F51-4C31-AFE8-4B06232483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776" y="1832248"/>
            <a:ext cx="8780448" cy="4787519"/>
          </a:xfrm>
        </p:spPr>
      </p:pic>
    </p:spTree>
    <p:extLst>
      <p:ext uri="{BB962C8B-B14F-4D97-AF65-F5344CB8AC3E}">
        <p14:creationId xmlns:p14="http://schemas.microsoft.com/office/powerpoint/2010/main" val="327723465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7A0CC6E-0E50-4EB7-863B-32F71D5CB6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60" y="620688"/>
            <a:ext cx="8075240" cy="1008112"/>
          </a:xfrm>
        </p:spPr>
        <p:txBody>
          <a:bodyPr>
            <a:normAutofit fontScale="90000"/>
          </a:bodyPr>
          <a:lstStyle/>
          <a:p>
            <a:r>
              <a:rPr lang="cs-CZ" dirty="0"/>
              <a:t>NARP</a:t>
            </a:r>
            <a:br>
              <a:rPr lang="cs-CZ" dirty="0"/>
            </a:br>
            <a:r>
              <a:rPr lang="cs-CZ" dirty="0"/>
              <a:t>pro Archiváře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6472FAC2-59C1-439D-BFC4-8119838F10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572" y="1645823"/>
            <a:ext cx="7704856" cy="4838073"/>
          </a:xfrm>
        </p:spPr>
      </p:pic>
      <p:sp>
        <p:nvSpPr>
          <p:cNvPr id="6" name="Obdélník 5">
            <a:extLst>
              <a:ext uri="{FF2B5EF4-FFF2-40B4-BE49-F238E27FC236}">
                <a16:creationId xmlns:a16="http://schemas.microsoft.com/office/drawing/2014/main" id="{1280309A-4FC9-45BC-93B8-04D36B320817}"/>
              </a:ext>
            </a:extLst>
          </p:cNvPr>
          <p:cNvSpPr/>
          <p:nvPr/>
        </p:nvSpPr>
        <p:spPr>
          <a:xfrm>
            <a:off x="1547664" y="4437112"/>
            <a:ext cx="1512168" cy="61102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 err="1"/>
              <a:t>eVýběr</a:t>
            </a:r>
            <a:endParaRPr lang="cs-CZ" sz="1400" dirty="0"/>
          </a:p>
          <a:p>
            <a:pPr algn="ctr"/>
            <a:r>
              <a:rPr lang="cs-CZ" sz="1400" dirty="0" err="1"/>
              <a:t>ePředání</a:t>
            </a:r>
            <a:endParaRPr lang="cs-CZ" sz="1400" dirty="0"/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8FBCECA5-8907-43B6-B767-8DC98B9A36F9}"/>
              </a:ext>
            </a:extLst>
          </p:cNvPr>
          <p:cNvSpPr/>
          <p:nvPr/>
        </p:nvSpPr>
        <p:spPr>
          <a:xfrm>
            <a:off x="3779912" y="3356992"/>
            <a:ext cx="1584176" cy="61102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/>
              <a:t>Nástroje NDA pro ověření </a:t>
            </a:r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A216D638-C9F0-4079-A090-9B8AA6D36D98}"/>
              </a:ext>
            </a:extLst>
          </p:cNvPr>
          <p:cNvSpPr/>
          <p:nvPr/>
        </p:nvSpPr>
        <p:spPr>
          <a:xfrm>
            <a:off x="7380312" y="4324476"/>
            <a:ext cx="1656184" cy="61102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/>
              <a:t>Program pro evidenci archiválií</a:t>
            </a:r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24636BF5-CC77-4DD2-96FE-58302CF8EDEB}"/>
              </a:ext>
            </a:extLst>
          </p:cNvPr>
          <p:cNvSpPr/>
          <p:nvPr/>
        </p:nvSpPr>
        <p:spPr>
          <a:xfrm>
            <a:off x="5580112" y="3185723"/>
            <a:ext cx="1584176" cy="61102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/>
              <a:t>Centrální archivní modul</a:t>
            </a: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6DD3E14A-4343-4C59-8700-E7F62C86F3E8}"/>
              </a:ext>
            </a:extLst>
          </p:cNvPr>
          <p:cNvSpPr/>
          <p:nvPr/>
        </p:nvSpPr>
        <p:spPr>
          <a:xfrm>
            <a:off x="1547664" y="5927933"/>
            <a:ext cx="2184898" cy="62797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/>
              <a:t>Metodická platforma: elektronický dokument</a:t>
            </a:r>
          </a:p>
        </p:txBody>
      </p:sp>
      <p:sp>
        <p:nvSpPr>
          <p:cNvPr id="13" name="Šipka: dolů 12">
            <a:extLst>
              <a:ext uri="{FF2B5EF4-FFF2-40B4-BE49-F238E27FC236}">
                <a16:creationId xmlns:a16="http://schemas.microsoft.com/office/drawing/2014/main" id="{2B851F8B-D174-4F8E-9BAE-ABF439369A06}"/>
              </a:ext>
            </a:extLst>
          </p:cNvPr>
          <p:cNvSpPr/>
          <p:nvPr/>
        </p:nvSpPr>
        <p:spPr>
          <a:xfrm>
            <a:off x="5943116" y="3811783"/>
            <a:ext cx="216024" cy="253076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Šipka: dolů 13">
            <a:extLst>
              <a:ext uri="{FF2B5EF4-FFF2-40B4-BE49-F238E27FC236}">
                <a16:creationId xmlns:a16="http://schemas.microsoft.com/office/drawing/2014/main" id="{D6C5BA47-8C45-498D-852B-197BC255598B}"/>
              </a:ext>
            </a:extLst>
          </p:cNvPr>
          <p:cNvSpPr/>
          <p:nvPr/>
        </p:nvSpPr>
        <p:spPr>
          <a:xfrm>
            <a:off x="7740352" y="4064859"/>
            <a:ext cx="216024" cy="247404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Šipka: dolů 14">
            <a:extLst>
              <a:ext uri="{FF2B5EF4-FFF2-40B4-BE49-F238E27FC236}">
                <a16:creationId xmlns:a16="http://schemas.microsoft.com/office/drawing/2014/main" id="{0F075C80-49BA-4FDA-AE19-D4F4CF3112E5}"/>
              </a:ext>
            </a:extLst>
          </p:cNvPr>
          <p:cNvSpPr/>
          <p:nvPr/>
        </p:nvSpPr>
        <p:spPr>
          <a:xfrm>
            <a:off x="4860032" y="3968012"/>
            <a:ext cx="216024" cy="253076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Šipka: doprava 15">
            <a:extLst>
              <a:ext uri="{FF2B5EF4-FFF2-40B4-BE49-F238E27FC236}">
                <a16:creationId xmlns:a16="http://schemas.microsoft.com/office/drawing/2014/main" id="{F1FFF086-F32B-45DA-B202-42F962574C9A}"/>
              </a:ext>
            </a:extLst>
          </p:cNvPr>
          <p:cNvSpPr/>
          <p:nvPr/>
        </p:nvSpPr>
        <p:spPr>
          <a:xfrm>
            <a:off x="3059832" y="4509120"/>
            <a:ext cx="216024" cy="216024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Šipka: dolů 16">
            <a:extLst>
              <a:ext uri="{FF2B5EF4-FFF2-40B4-BE49-F238E27FC236}">
                <a16:creationId xmlns:a16="http://schemas.microsoft.com/office/drawing/2014/main" id="{BF326EE8-2676-4854-AA4A-84D66E8FC4AB}"/>
              </a:ext>
            </a:extLst>
          </p:cNvPr>
          <p:cNvSpPr/>
          <p:nvPr/>
        </p:nvSpPr>
        <p:spPr>
          <a:xfrm>
            <a:off x="3516538" y="5710291"/>
            <a:ext cx="216024" cy="216024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283312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764704"/>
            <a:ext cx="8229600" cy="5832648"/>
          </a:xfrm>
        </p:spPr>
        <p:txBody>
          <a:bodyPr>
            <a:normAutofit/>
          </a:bodyPr>
          <a:lstStyle/>
          <a:p>
            <a:endParaRPr lang="cs-CZ" dirty="0"/>
          </a:p>
          <a:p>
            <a:r>
              <a:rPr lang="cs-CZ" dirty="0"/>
              <a:t>výběr archiválií</a:t>
            </a:r>
          </a:p>
          <a:p>
            <a:pPr lvl="1"/>
            <a:r>
              <a:rPr lang="cs-CZ" dirty="0"/>
              <a:t>posouzení hodnoty dokumentů a rozhodnutí o jejich vybrání za archiválie a zařazení do evidence archiválií</a:t>
            </a:r>
          </a:p>
          <a:p>
            <a:r>
              <a:rPr lang="cs-CZ" dirty="0"/>
              <a:t>archivní fond</a:t>
            </a:r>
          </a:p>
          <a:p>
            <a:pPr lvl="1"/>
            <a:r>
              <a:rPr lang="cs-CZ" dirty="0"/>
              <a:t>soubor archiválií, který vznikl výběrem dokumentů vytvořených z činnosti původce</a:t>
            </a:r>
          </a:p>
          <a:p>
            <a:r>
              <a:rPr lang="cs-CZ" dirty="0"/>
              <a:t>archivní sbírka</a:t>
            </a:r>
          </a:p>
          <a:p>
            <a:pPr lvl="1"/>
            <a:r>
              <a:rPr lang="cs-CZ" dirty="0"/>
              <a:t>soubor archiválií navzájem propojených jedním nebo několika společnými znaky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784976" cy="1354162"/>
          </a:xfrm>
        </p:spPr>
        <p:txBody>
          <a:bodyPr>
            <a:normAutofit fontScale="90000"/>
          </a:bodyPr>
          <a:lstStyle/>
          <a:p>
            <a:br>
              <a:rPr lang="cs-CZ" sz="3600" dirty="0"/>
            </a:br>
            <a:r>
              <a:rPr lang="cs-CZ" sz="3600" dirty="0"/>
              <a:t>Povinnost uchovávat dokumenty a umožnit výběr archiválií mají</a:t>
            </a:r>
            <a:br>
              <a:rPr lang="cs-CZ" sz="3600" dirty="0"/>
            </a:br>
            <a:endParaRPr lang="cs-CZ" sz="35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504" y="1340768"/>
            <a:ext cx="8928992" cy="5517232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endParaRPr lang="cs-CZ" sz="2600" dirty="0"/>
          </a:p>
          <a:p>
            <a:pPr lvl="1">
              <a:buNone/>
            </a:pPr>
            <a:r>
              <a:rPr lang="cs-CZ" sz="2800" b="1" dirty="0"/>
              <a:t>veřejnoprávní původci</a:t>
            </a:r>
            <a:endParaRPr lang="cs-CZ" sz="2800" dirty="0"/>
          </a:p>
          <a:p>
            <a:pPr lvl="2"/>
            <a:r>
              <a:rPr lang="cs-CZ" dirty="0"/>
              <a:t>organizační složky státu</a:t>
            </a:r>
          </a:p>
          <a:p>
            <a:pPr lvl="2"/>
            <a:r>
              <a:rPr lang="cs-CZ" dirty="0"/>
              <a:t>ozbrojené síly</a:t>
            </a:r>
          </a:p>
          <a:p>
            <a:pPr lvl="2"/>
            <a:r>
              <a:rPr lang="cs-CZ" dirty="0"/>
              <a:t>bezpečnostní sbory</a:t>
            </a:r>
          </a:p>
          <a:p>
            <a:pPr lvl="2"/>
            <a:r>
              <a:rPr lang="cs-CZ" dirty="0"/>
              <a:t>státní příspěvkové organizace</a:t>
            </a:r>
          </a:p>
          <a:p>
            <a:pPr lvl="2"/>
            <a:r>
              <a:rPr lang="cs-CZ" dirty="0"/>
              <a:t>státní podniky</a:t>
            </a:r>
          </a:p>
          <a:p>
            <a:pPr lvl="2"/>
            <a:r>
              <a:rPr lang="cs-CZ" dirty="0"/>
              <a:t>územní samosprávné celky</a:t>
            </a:r>
          </a:p>
          <a:p>
            <a:pPr lvl="2"/>
            <a:r>
              <a:rPr lang="cs-CZ" dirty="0"/>
              <a:t>organizační složky územních samosprávných celků (příloha č. 1 a 2)</a:t>
            </a:r>
          </a:p>
          <a:p>
            <a:pPr lvl="2"/>
            <a:r>
              <a:rPr lang="cs-CZ" dirty="0"/>
              <a:t>právnické osoby zřízené nebo založené územními samosprávnými celky (příloha č. 1 a 2)</a:t>
            </a:r>
          </a:p>
          <a:p>
            <a:pPr lvl="2"/>
            <a:r>
              <a:rPr lang="cs-CZ" dirty="0"/>
              <a:t>vysoké školy</a:t>
            </a:r>
          </a:p>
          <a:p>
            <a:pPr lvl="2"/>
            <a:r>
              <a:rPr lang="cs-CZ" dirty="0"/>
              <a:t>školy a školská zařízení s výjimkou mateřských škol, výchovných a ubytovacích zařízení a zařízení školního stravování</a:t>
            </a:r>
          </a:p>
          <a:p>
            <a:pPr lvl="2"/>
            <a:r>
              <a:rPr lang="cs-CZ" dirty="0"/>
              <a:t>zdravotní pojišťovny</a:t>
            </a:r>
          </a:p>
          <a:p>
            <a:pPr lvl="2"/>
            <a:r>
              <a:rPr lang="cs-CZ" dirty="0"/>
              <a:t>veřejné výzkumné organizace</a:t>
            </a:r>
          </a:p>
          <a:p>
            <a:pPr lvl="2"/>
            <a:r>
              <a:rPr lang="cs-CZ" dirty="0"/>
              <a:t>právnické osoby zřízené zákonem</a:t>
            </a:r>
          </a:p>
          <a:p>
            <a:pPr lvl="1">
              <a:buNone/>
            </a:pPr>
            <a:r>
              <a:rPr lang="cs-CZ" dirty="0"/>
              <a:t>		</a:t>
            </a:r>
            <a:endParaRPr lang="cs-CZ" b="1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cs-CZ" dirty="0"/>
            </a:br>
            <a:br>
              <a:rPr lang="cs-CZ" dirty="0"/>
            </a:br>
            <a:br>
              <a:rPr lang="cs-CZ" dirty="0"/>
            </a:br>
            <a:br>
              <a:rPr lang="cs-CZ" dirty="0"/>
            </a:br>
            <a:br>
              <a:rPr lang="cs-CZ" dirty="0"/>
            </a:br>
            <a:br>
              <a:rPr lang="cs-CZ" dirty="0"/>
            </a:br>
            <a:br>
              <a:rPr lang="cs-CZ" dirty="0"/>
            </a:br>
            <a:br>
              <a:rPr lang="cs-CZ" dirty="0"/>
            </a:br>
            <a:br>
              <a:rPr lang="cs-CZ" dirty="0"/>
            </a:br>
            <a:br>
              <a:rPr lang="cs-CZ" dirty="0"/>
            </a:br>
            <a:br>
              <a:rPr lang="cs-CZ" dirty="0"/>
            </a:br>
            <a:br>
              <a:rPr lang="cs-CZ" dirty="0"/>
            </a:br>
            <a:br>
              <a:rPr lang="cs-CZ" dirty="0"/>
            </a:br>
            <a:br>
              <a:rPr lang="cs-CZ" dirty="0"/>
            </a:br>
            <a:br>
              <a:rPr lang="cs-CZ" dirty="0"/>
            </a:br>
            <a:br>
              <a:rPr lang="cs-CZ" dirty="0"/>
            </a:br>
            <a:br>
              <a:rPr lang="cs-CZ" dirty="0"/>
            </a:br>
            <a:br>
              <a:rPr lang="cs-CZ" dirty="0"/>
            </a:br>
            <a:br>
              <a:rPr lang="cs-CZ" dirty="0"/>
            </a:br>
            <a:br>
              <a:rPr lang="cs-CZ" dirty="0"/>
            </a:br>
            <a:br>
              <a:rPr lang="cs-CZ" dirty="0"/>
            </a:br>
            <a:br>
              <a:rPr lang="cs-CZ" dirty="0"/>
            </a:br>
            <a:br>
              <a:rPr lang="cs-CZ" dirty="0"/>
            </a:br>
            <a:br>
              <a:rPr lang="cs-CZ" dirty="0"/>
            </a:br>
            <a:br>
              <a:rPr lang="cs-CZ" dirty="0"/>
            </a:br>
            <a:br>
              <a:rPr lang="cs-CZ" dirty="0"/>
            </a:br>
            <a:br>
              <a:rPr lang="cs-CZ" dirty="0"/>
            </a:br>
            <a:br>
              <a:rPr lang="cs-CZ" dirty="0"/>
            </a:br>
            <a:br>
              <a:rPr lang="cs-CZ" dirty="0"/>
            </a:br>
            <a:br>
              <a:rPr lang="cs-CZ" dirty="0"/>
            </a:br>
            <a:br>
              <a:rPr lang="cs-CZ" dirty="0"/>
            </a:br>
            <a:br>
              <a:rPr lang="cs-CZ" dirty="0"/>
            </a:br>
            <a:br>
              <a:rPr lang="cs-CZ" dirty="0"/>
            </a:br>
            <a:br>
              <a:rPr lang="cs-CZ" dirty="0"/>
            </a:br>
            <a:br>
              <a:rPr lang="cs-CZ" dirty="0"/>
            </a:br>
            <a:br>
              <a:rPr lang="cs-CZ" dirty="0"/>
            </a:br>
            <a:br>
              <a:rPr lang="cs-CZ" dirty="0"/>
            </a:br>
            <a:br>
              <a:rPr lang="cs-CZ" dirty="0"/>
            </a:br>
            <a:br>
              <a:rPr lang="cs-CZ" dirty="0"/>
            </a:br>
            <a:br>
              <a:rPr lang="cs-CZ" dirty="0"/>
            </a:br>
            <a:br>
              <a:rPr lang="cs-CZ" dirty="0"/>
            </a:br>
            <a:br>
              <a:rPr lang="cs-CZ" dirty="0"/>
            </a:br>
            <a:br>
              <a:rPr lang="cs-CZ" dirty="0"/>
            </a:br>
            <a:br>
              <a:rPr lang="cs-CZ" dirty="0"/>
            </a:br>
            <a:br>
              <a:rPr lang="cs-CZ" dirty="0"/>
            </a:br>
            <a:br>
              <a:rPr lang="cs-CZ" sz="1600" dirty="0"/>
            </a:br>
            <a:br>
              <a:rPr lang="cs-CZ" sz="1600" dirty="0"/>
            </a:br>
            <a:br>
              <a:rPr lang="cs-CZ" sz="1600" dirty="0"/>
            </a:br>
            <a:br>
              <a:rPr lang="cs-CZ" sz="1600" dirty="0"/>
            </a:br>
            <a:br>
              <a:rPr lang="cs-CZ" sz="1600" dirty="0"/>
            </a:br>
            <a:br>
              <a:rPr lang="cs-CZ" sz="1600" dirty="0"/>
            </a:br>
            <a:br>
              <a:rPr lang="cs-CZ" sz="1600" dirty="0"/>
            </a:br>
            <a:r>
              <a:rPr lang="cs-CZ" sz="1600" dirty="0"/>
              <a:t>dokumenty uvedené v příloze č. 1 </a:t>
            </a:r>
            <a:br>
              <a:rPr lang="cs-CZ" sz="1600" dirty="0"/>
            </a:br>
            <a:r>
              <a:rPr lang="cs-CZ" sz="1600" dirty="0"/>
              <a:t>mají za povinnost uchovávat:</a:t>
            </a:r>
            <a:br>
              <a:rPr lang="cs-CZ" sz="1600" dirty="0"/>
            </a:b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type="body" idx="2"/>
          </p:nvPr>
        </p:nvSpPr>
        <p:spPr>
          <a:xfrm>
            <a:off x="5004048" y="1700808"/>
            <a:ext cx="4139952" cy="5071655"/>
          </a:xfrm>
        </p:spPr>
        <p:txBody>
          <a:bodyPr/>
          <a:lstStyle/>
          <a:p>
            <a:r>
              <a:rPr lang="cs-CZ" sz="2300" b="1" dirty="0">
                <a:solidFill>
                  <a:schemeClr val="accent2">
                    <a:lumMod val="75000"/>
                  </a:schemeClr>
                </a:solidFill>
              </a:rPr>
              <a:t>soukromoprávní původci</a:t>
            </a:r>
          </a:p>
          <a:p>
            <a:r>
              <a:rPr lang="cs-CZ" sz="1600" dirty="0">
                <a:solidFill>
                  <a:schemeClr val="accent1">
                    <a:lumMod val="50000"/>
                  </a:schemeClr>
                </a:solidFill>
              </a:rPr>
              <a:t>  </a:t>
            </a:r>
          </a:p>
          <a:p>
            <a:pPr marL="352044" indent="-342900">
              <a:buFont typeface="Wingdings" pitchFamily="2" charset="2"/>
              <a:buChar char="q"/>
            </a:pPr>
            <a:r>
              <a:rPr lang="cs-CZ" dirty="0">
                <a:solidFill>
                  <a:schemeClr val="accent1">
                    <a:lumMod val="50000"/>
                  </a:schemeClr>
                </a:solidFill>
              </a:rPr>
              <a:t>obchodní společnosti a družstva s výjimkou bytových družstev</a:t>
            </a:r>
          </a:p>
          <a:p>
            <a:pPr marL="352044" indent="-342900">
              <a:buFont typeface="Wingdings" pitchFamily="2" charset="2"/>
              <a:buChar char="q"/>
            </a:pPr>
            <a:endParaRPr lang="cs-CZ" dirty="0">
              <a:solidFill>
                <a:schemeClr val="accent1">
                  <a:lumMod val="50000"/>
                </a:schemeClr>
              </a:solidFill>
            </a:endParaRPr>
          </a:p>
          <a:p>
            <a:pPr marL="352044" indent="-342900">
              <a:buFont typeface="Wingdings" pitchFamily="2" charset="2"/>
              <a:buChar char="q"/>
            </a:pPr>
            <a:r>
              <a:rPr lang="cs-CZ" dirty="0">
                <a:solidFill>
                  <a:schemeClr val="accent1">
                    <a:lumMod val="50000"/>
                  </a:schemeClr>
                </a:solidFill>
              </a:rPr>
              <a:t>politické strany, politická hnutí, spolky, odborové organizace, </a:t>
            </a:r>
            <a:r>
              <a:rPr lang="cs-CZ" dirty="0" err="1">
                <a:solidFill>
                  <a:schemeClr val="accent1">
                    <a:lumMod val="50000"/>
                  </a:schemeClr>
                </a:solidFill>
              </a:rPr>
              <a:t>organizace</a:t>
            </a:r>
            <a:r>
              <a:rPr lang="cs-CZ" dirty="0">
                <a:solidFill>
                  <a:schemeClr val="accent1">
                    <a:lumMod val="50000"/>
                  </a:schemeClr>
                </a:solidFill>
              </a:rPr>
              <a:t> zaměstnavatelů, církve, náboženské společnosti, profesní komory, nadace, nadační fondy, ústavy a obecně prospěšné společnosti</a:t>
            </a:r>
          </a:p>
          <a:p>
            <a:pPr marL="352044" indent="-342900">
              <a:buFont typeface="Wingdings" pitchFamily="2" charset="2"/>
              <a:buChar char="q"/>
            </a:pPr>
            <a:endParaRPr lang="cs-CZ" dirty="0">
              <a:solidFill>
                <a:schemeClr val="accent1">
                  <a:lumMod val="50000"/>
                </a:schemeClr>
              </a:solidFill>
            </a:endParaRPr>
          </a:p>
          <a:p>
            <a:pPr marL="352044" indent="-342900">
              <a:buFont typeface="Wingdings" pitchFamily="2" charset="2"/>
              <a:buChar char="q"/>
            </a:pPr>
            <a:r>
              <a:rPr lang="cs-CZ" dirty="0">
                <a:solidFill>
                  <a:schemeClr val="accent1">
                    <a:lumMod val="50000"/>
                  </a:schemeClr>
                </a:solidFill>
              </a:rPr>
              <a:t>notáři</a:t>
            </a:r>
          </a:p>
          <a:p>
            <a:pPr marL="352044" indent="-342900">
              <a:buFont typeface="Wingdings" pitchFamily="2" charset="2"/>
              <a:buChar char="q"/>
            </a:pPr>
            <a:endParaRPr lang="cs-CZ" dirty="0">
              <a:solidFill>
                <a:schemeClr val="accent1">
                  <a:lumMod val="50000"/>
                </a:schemeClr>
              </a:solidFill>
            </a:endParaRPr>
          </a:p>
          <a:p>
            <a:pPr marL="352044" indent="-342900">
              <a:buFont typeface="Wingdings" pitchFamily="2" charset="2"/>
              <a:buChar char="q"/>
            </a:pPr>
            <a:r>
              <a:rPr lang="cs-CZ" dirty="0">
                <a:solidFill>
                  <a:schemeClr val="accent1">
                    <a:lumMod val="50000"/>
                  </a:schemeClr>
                </a:solidFill>
              </a:rPr>
              <a:t>právní nástupci veřejnoprávních a soukromoprávních původců</a:t>
            </a:r>
          </a:p>
          <a:p>
            <a:endParaRPr lang="cs-CZ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cs-CZ" dirty="0"/>
          </a:p>
        </p:txBody>
      </p:sp>
      <p:pic>
        <p:nvPicPr>
          <p:cNvPr id="12" name="Zástupný symbol pro obsah 3" descr="priloha1_1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86603" y="776288"/>
            <a:ext cx="4633819" cy="5851525"/>
          </a:xfrm>
          <a:prstGeom prst="rect">
            <a:avLst/>
          </a:prstGeom>
        </p:spPr>
      </p:pic>
      <p:sp>
        <p:nvSpPr>
          <p:cNvPr id="13" name="Šipka doleva 12"/>
          <p:cNvSpPr/>
          <p:nvPr/>
        </p:nvSpPr>
        <p:spPr>
          <a:xfrm>
            <a:off x="4860032" y="980728"/>
            <a:ext cx="504056" cy="28803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648072"/>
          </a:xfrm>
        </p:spPr>
        <p:txBody>
          <a:bodyPr>
            <a:normAutofit fontScale="90000"/>
          </a:bodyPr>
          <a:lstStyle/>
          <a:p>
            <a:r>
              <a:rPr lang="cs-CZ" dirty="0"/>
              <a:t>Výběr archiválií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5400600"/>
          </a:xfrm>
        </p:spPr>
        <p:txBody>
          <a:bodyPr>
            <a:normAutofit fontScale="70000" lnSpcReduction="20000"/>
          </a:bodyPr>
          <a:lstStyle/>
          <a:p>
            <a:r>
              <a:rPr lang="cs-CZ" dirty="0"/>
              <a:t>provádí archiv podle své působnosti</a:t>
            </a:r>
          </a:p>
          <a:p>
            <a:r>
              <a:rPr lang="cs-CZ" dirty="0"/>
              <a:t>kritériem výběru archiválií je trvalá hodnota dokumentu vzhledem k </a:t>
            </a:r>
          </a:p>
          <a:p>
            <a:pPr lvl="1"/>
            <a:r>
              <a:rPr lang="cs-CZ" dirty="0"/>
              <a:t>době vzniku</a:t>
            </a:r>
          </a:p>
          <a:p>
            <a:pPr lvl="2"/>
            <a:r>
              <a:rPr lang="cs-CZ" dirty="0"/>
              <a:t>dokumenty vzniklé do roku 1850</a:t>
            </a:r>
          </a:p>
          <a:p>
            <a:pPr lvl="2"/>
            <a:r>
              <a:rPr lang="cs-CZ" dirty="0"/>
              <a:t>dokumenty z oborů průmyslové a zemědělské výroby, úvěrové soustavy, pojišťovnictví, finančního a důlního podnikání, patenty a vynálezy vzniklé do roku 1900</a:t>
            </a:r>
          </a:p>
          <a:p>
            <a:pPr lvl="2"/>
            <a:r>
              <a:rPr lang="cs-CZ" dirty="0"/>
              <a:t>fotografické záznamy vzniklé do roku 1900</a:t>
            </a:r>
          </a:p>
          <a:p>
            <a:pPr lvl="2"/>
            <a:r>
              <a:rPr lang="cs-CZ" dirty="0"/>
              <a:t>zvukové záznamy vzniklé do roku 1930</a:t>
            </a:r>
          </a:p>
          <a:p>
            <a:pPr lvl="2"/>
            <a:r>
              <a:rPr lang="cs-CZ" dirty="0"/>
              <a:t>filmové záznamy vzniklé do roku 1930</a:t>
            </a:r>
          </a:p>
          <a:p>
            <a:pPr lvl="1"/>
            <a:r>
              <a:rPr lang="cs-CZ" dirty="0"/>
              <a:t>obsahu</a:t>
            </a:r>
          </a:p>
          <a:p>
            <a:pPr lvl="2"/>
            <a:r>
              <a:rPr lang="cs-CZ" dirty="0"/>
              <a:t>dokumenty s trvalou hodnotou danou politickým, hospodářským, právním, historickým, kulturním, vědeckým nebo informačním významem</a:t>
            </a:r>
          </a:p>
          <a:p>
            <a:pPr lvl="4"/>
            <a:r>
              <a:rPr lang="cs-CZ" dirty="0"/>
              <a:t>k výběru musí být vždy předloženy dokumenty z přílohy č. 2</a:t>
            </a:r>
          </a:p>
          <a:p>
            <a:pPr lvl="1"/>
            <a:r>
              <a:rPr lang="cs-CZ" dirty="0"/>
              <a:t>původu</a:t>
            </a:r>
          </a:p>
          <a:p>
            <a:pPr lvl="2"/>
            <a:r>
              <a:rPr lang="cs-CZ" dirty="0"/>
              <a:t>dokumenty s trvalou hodnotou vzhledem k významu, funkci nebo postavení jejich původce</a:t>
            </a:r>
          </a:p>
          <a:p>
            <a:pPr lvl="1"/>
            <a:r>
              <a:rPr lang="cs-CZ" dirty="0"/>
              <a:t>vnějším znakům</a:t>
            </a:r>
          </a:p>
          <a:p>
            <a:pPr lvl="2"/>
            <a:r>
              <a:rPr lang="cs-CZ" dirty="0"/>
              <a:t>dokumenty s trvalou hodnotou vzhledem k jejich výtvarné hodnotě, jazyku, písmu, psací látce, způsobu vyhotovení, případně dalším vlastnostem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Zástupný symbol pro obsah 5" descr="priloha2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788024" cy="6858000"/>
          </a:xfrm>
        </p:spPr>
      </p:pic>
      <p:sp>
        <p:nvSpPr>
          <p:cNvPr id="9" name="Zástupný symbol pro obsah 8"/>
          <p:cNvSpPr>
            <a:spLocks noGrp="1"/>
          </p:cNvSpPr>
          <p:nvPr>
            <p:ph sz="half" idx="2"/>
          </p:nvPr>
        </p:nvSpPr>
        <p:spPr>
          <a:xfrm>
            <a:off x="4860032" y="692696"/>
            <a:ext cx="4176464" cy="6165304"/>
          </a:xfrm>
        </p:spPr>
        <p:txBody>
          <a:bodyPr/>
          <a:lstStyle/>
          <a:p>
            <a:pPr>
              <a:buNone/>
            </a:pPr>
            <a:r>
              <a:rPr lang="cs-CZ" dirty="0"/>
              <a:t>		</a:t>
            </a:r>
            <a:r>
              <a:rPr lang="cs-CZ" sz="2200" dirty="0"/>
              <a:t>dokumenty, </a:t>
            </a:r>
          </a:p>
          <a:p>
            <a:pPr>
              <a:buNone/>
            </a:pPr>
            <a:r>
              <a:rPr lang="cs-CZ" sz="2200" dirty="0"/>
              <a:t>		které budou podle 	obsahu vždy předloženy 	k výběru za archiválie</a:t>
            </a:r>
          </a:p>
          <a:p>
            <a:endParaRPr lang="cs-CZ" dirty="0"/>
          </a:p>
        </p:txBody>
      </p:sp>
      <p:pic>
        <p:nvPicPr>
          <p:cNvPr id="7" name="Zástupný symbol pro obsah 3" descr="priloha2_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88024" y="3068960"/>
            <a:ext cx="4355976" cy="1988840"/>
          </a:xfrm>
          <a:prstGeom prst="rect">
            <a:avLst/>
          </a:prstGeom>
        </p:spPr>
      </p:pic>
      <p:sp>
        <p:nvSpPr>
          <p:cNvPr id="10" name="Šipka doleva 9"/>
          <p:cNvSpPr/>
          <p:nvPr/>
        </p:nvSpPr>
        <p:spPr>
          <a:xfrm>
            <a:off x="4860032" y="764704"/>
            <a:ext cx="864096" cy="36004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7504" y="476672"/>
            <a:ext cx="8856984" cy="864096"/>
          </a:xfrm>
        </p:spPr>
        <p:txBody>
          <a:bodyPr>
            <a:normAutofit fontScale="90000"/>
          </a:bodyPr>
          <a:lstStyle/>
          <a:p>
            <a:r>
              <a:rPr lang="cs-CZ" dirty="0"/>
              <a:t>Výběr archiválií provádí příslušný archiv  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323528" y="1268760"/>
            <a:ext cx="8352928" cy="5472608"/>
          </a:xfrm>
        </p:spPr>
        <p:txBody>
          <a:bodyPr>
            <a:normAutofit lnSpcReduction="10000"/>
          </a:bodyPr>
          <a:lstStyle/>
          <a:p>
            <a:r>
              <a:rPr lang="cs-CZ" dirty="0"/>
              <a:t>ve skartačním řízení</a:t>
            </a:r>
          </a:p>
          <a:p>
            <a:pPr lvl="1"/>
            <a:r>
              <a:rPr lang="cs-CZ" dirty="0"/>
              <a:t>výběr prováděn z dokumentů </a:t>
            </a:r>
          </a:p>
          <a:p>
            <a:pPr lvl="2"/>
            <a:r>
              <a:rPr lang="cs-CZ" dirty="0"/>
              <a:t>veřejnoprávního původce a z dokumentů jeho právního předchůdce</a:t>
            </a:r>
          </a:p>
          <a:p>
            <a:pPr lvl="2"/>
            <a:r>
              <a:rPr lang="cs-CZ" dirty="0"/>
              <a:t>soukromoprávního původce, má-li zřízen soukromý archiv</a:t>
            </a:r>
          </a:p>
          <a:p>
            <a:pPr lvl="1"/>
            <a:r>
              <a:rPr lang="cs-CZ" dirty="0"/>
              <a:t>skartační řízení</a:t>
            </a:r>
          </a:p>
          <a:p>
            <a:pPr lvl="2"/>
            <a:r>
              <a:rPr lang="cs-CZ" dirty="0"/>
              <a:t>postup, při kterém se vyřazují dokumenty, jimž uplynuly skartační lhůty a jež jsou nadále nepotřebné pro činnost původce</a:t>
            </a:r>
          </a:p>
          <a:p>
            <a:pPr lvl="2"/>
            <a:r>
              <a:rPr lang="cs-CZ" dirty="0"/>
              <a:t>provádí se v kalendářním roce po uplynutí skartační lhůty dokumentu</a:t>
            </a:r>
          </a:p>
          <a:p>
            <a:pPr lvl="2"/>
            <a:r>
              <a:rPr lang="cs-CZ" dirty="0"/>
              <a:t>provádí se na základě skartačního návrhu</a:t>
            </a:r>
          </a:p>
          <a:p>
            <a:pPr lvl="2"/>
            <a:r>
              <a:rPr lang="cs-CZ" dirty="0"/>
              <a:t>příslušný archiv vyhotoví protokol o provedeném skartačním řízení</a:t>
            </a:r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Urbanistický">
  <a:themeElements>
    <a:clrScheme name="Urbanistický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Urbanistický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Urbanistický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Technic</Template>
  <TotalTime>992</TotalTime>
  <Words>1711</Words>
  <Application>Microsoft Office PowerPoint</Application>
  <PresentationFormat>Předvádění na obrazovce (4:3)</PresentationFormat>
  <Paragraphs>238</Paragraphs>
  <Slides>33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33</vt:i4>
      </vt:variant>
    </vt:vector>
  </HeadingPairs>
  <TitlesOfParts>
    <vt:vector size="38" baseType="lpstr">
      <vt:lpstr>Georgia</vt:lpstr>
      <vt:lpstr>Trebuchet MS</vt:lpstr>
      <vt:lpstr>Wingdings</vt:lpstr>
      <vt:lpstr>Wingdings 2</vt:lpstr>
      <vt:lpstr>Urbanistický</vt:lpstr>
      <vt:lpstr>Výběr a evidence archiválií</vt:lpstr>
      <vt:lpstr>  </vt:lpstr>
      <vt:lpstr>Vymezení pojmů</vt:lpstr>
      <vt:lpstr>Prezentace aplikace PowerPoint</vt:lpstr>
      <vt:lpstr> Povinnost uchovávat dokumenty a umožnit výběr archiválií mají </vt:lpstr>
      <vt:lpstr>                                                    dokumenty uvedené v příloze č. 1  mají za povinnost uchovávat:  </vt:lpstr>
      <vt:lpstr>Výběr archiválií</vt:lpstr>
      <vt:lpstr>Prezentace aplikace PowerPoint</vt:lpstr>
      <vt:lpstr>Výběr archiválií provádí příslušný archiv  </vt:lpstr>
      <vt:lpstr>Skartační řízení</vt:lpstr>
      <vt:lpstr>Skartační řízení</vt:lpstr>
      <vt:lpstr>Výběr archiválií provádí příslušný archiv </vt:lpstr>
      <vt:lpstr>Mimo skartační řízení</vt:lpstr>
      <vt:lpstr>Mimo skartační řízení</vt:lpstr>
      <vt:lpstr>Povinnost mlčenlivosti</vt:lpstr>
      <vt:lpstr>Evidence archiválií</vt:lpstr>
      <vt:lpstr>Základní evidence NAD</vt:lpstr>
      <vt:lpstr>Druhotná evidence NAD</vt:lpstr>
      <vt:lpstr>Ústřední evidence NAD</vt:lpstr>
      <vt:lpstr>Evidence archiválií</vt:lpstr>
      <vt:lpstr>PEvA – program pro evidenci archiválií </vt:lpstr>
      <vt:lpstr>PEvA – program pro evidenci archiválií </vt:lpstr>
      <vt:lpstr>PEvA</vt:lpstr>
      <vt:lpstr>  http://aplikace.mvcr.cz/archivni-fondy-cr/default.aspx </vt:lpstr>
      <vt:lpstr>Evidenční listy NAD</vt:lpstr>
      <vt:lpstr>Prezentace aplikace PowerPoint</vt:lpstr>
      <vt:lpstr>Prezentace aplikace PowerPoint</vt:lpstr>
      <vt:lpstr>Evidenční listy NAD</vt:lpstr>
      <vt:lpstr>Evidenční listy NAD</vt:lpstr>
      <vt:lpstr>Evidence přírůstků a úbytků</vt:lpstr>
      <vt:lpstr>Evidence NAD</vt:lpstr>
      <vt:lpstr>Národní archivní portál - NARP</vt:lpstr>
      <vt:lpstr>NARP pro Archiváře</vt:lpstr>
    </vt:vector>
  </TitlesOfParts>
  <Company>MMB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Výběr a evidence archiválií</dc:title>
  <dc:creator>Radana Červená</dc:creator>
  <cp:lastModifiedBy>Červená Radana (MMB_AMB)</cp:lastModifiedBy>
  <cp:revision>70</cp:revision>
  <dcterms:created xsi:type="dcterms:W3CDTF">2016-04-04T09:25:55Z</dcterms:created>
  <dcterms:modified xsi:type="dcterms:W3CDTF">2023-04-26T15:12:10Z</dcterms:modified>
</cp:coreProperties>
</file>